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04" r:id="rId2"/>
    <p:sldId id="364" r:id="rId3"/>
    <p:sldId id="365" r:id="rId4"/>
    <p:sldId id="368" r:id="rId5"/>
    <p:sldId id="367" r:id="rId6"/>
    <p:sldId id="366" r:id="rId7"/>
    <p:sldId id="369" r:id="rId8"/>
    <p:sldId id="380" r:id="rId9"/>
    <p:sldId id="381" r:id="rId10"/>
    <p:sldId id="384" r:id="rId11"/>
    <p:sldId id="382" r:id="rId12"/>
    <p:sldId id="385" r:id="rId13"/>
    <p:sldId id="387" r:id="rId14"/>
    <p:sldId id="386" r:id="rId15"/>
    <p:sldId id="388" r:id="rId16"/>
    <p:sldId id="376" r:id="rId17"/>
    <p:sldId id="377" r:id="rId18"/>
    <p:sldId id="337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77B4D1"/>
    <a:srgbClr val="80CD39"/>
    <a:srgbClr val="F0F0F0"/>
    <a:srgbClr val="F3F3F3"/>
    <a:srgbClr val="E1E0E3"/>
    <a:srgbClr val="0F181D"/>
    <a:srgbClr val="00B0F0"/>
    <a:srgbClr val="77119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7" autoAdjust="0"/>
    <p:restoredTop sz="88009" autoAdjust="0"/>
  </p:normalViewPr>
  <p:slideViewPr>
    <p:cSldViewPr snapToGrid="0" snapToObjects="1">
      <p:cViewPr>
        <p:scale>
          <a:sx n="40" d="100"/>
          <a:sy n="40" d="100"/>
        </p:scale>
        <p:origin x="-330" y="294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1393A-581A-2543-B8FB-EC978B8E6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OR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4" name="Hexagon 3"/>
          <p:cNvSpPr/>
          <p:nvPr userDrawn="1"/>
        </p:nvSpPr>
        <p:spPr>
          <a:xfrm>
            <a:off x="6392083" y="1881075"/>
            <a:ext cx="11429930" cy="9829028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921567" y="6161042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Put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21567" y="6868009"/>
            <a:ext cx="5508000" cy="914400"/>
          </a:xfrm>
          <a:prstGeom prst="rect">
            <a:avLst/>
          </a:prstGeom>
        </p:spPr>
        <p:txBody>
          <a:bodyPr vert="horz"/>
          <a:lstStyle>
            <a:lvl1pPr algn="l">
              <a:defRPr sz="50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" name="Picture 1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4115" y="4788001"/>
            <a:ext cx="4769420" cy="41399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57405" y="4525169"/>
            <a:ext cx="8671275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07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975128" y="1285587"/>
            <a:ext cx="14038262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6" name="Picture 1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47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0113669" y="1285587"/>
            <a:ext cx="6465210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6942642" y="1285587"/>
            <a:ext cx="7019379" cy="11760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7" name="Picture 16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225" y="2348165"/>
            <a:ext cx="8786727" cy="506401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  <a:r>
              <a:rPr lang="es-ES_tradnl" dirty="0" err="1"/>
              <a:t>txt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11225" y="7783396"/>
            <a:ext cx="8671772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11224" y="8880532"/>
            <a:ext cx="3532661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911225" y="9550457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090097" y="8880531"/>
            <a:ext cx="3532661" cy="452725"/>
          </a:xfrm>
          <a:prstGeom prst="rect">
            <a:avLst/>
          </a:prstGeom>
        </p:spPr>
        <p:txBody>
          <a:bodyPr vert="horz"/>
          <a:lstStyle>
            <a:lvl1pPr algn="l">
              <a:defRPr sz="2800" b="0" i="0" u="sng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090098" y="9541220"/>
            <a:ext cx="3532661" cy="3278477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10000"/>
              </a:lnSpc>
              <a:defRPr sz="24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39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62769" y="1339850"/>
            <a:ext cx="23252113" cy="117983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5" name="Picture 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89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113940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5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9585508" y="2296687"/>
            <a:ext cx="378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5" name="Picture 14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13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247458" y="2296687"/>
            <a:ext cx="792655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5484994" y="2296687"/>
            <a:ext cx="7886657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32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095058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2635517" y="2296687"/>
            <a:ext cx="5220000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05998" y="9933003"/>
            <a:ext cx="22365654" cy="0"/>
          </a:xfrm>
          <a:prstGeom prst="line">
            <a:avLst/>
          </a:prstGeom>
          <a:noFill/>
          <a:ln w="28575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394008" y="10216173"/>
            <a:ext cx="4557713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1394008" y="10801961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18125176" y="2296687"/>
            <a:ext cx="5219999" cy="68400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14" name="Picture 13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15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23921" y="2970213"/>
            <a:ext cx="5887736" cy="4884737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  <a:lvl2pPr>
              <a:defRPr b="0" i="0">
                <a:latin typeface="Gill Sans"/>
                <a:cs typeface="Gill Sans"/>
              </a:defRPr>
            </a:lvl2pPr>
            <a:lvl3pPr>
              <a:defRPr b="0" i="0">
                <a:latin typeface="Gill Sans"/>
                <a:cs typeface="Gill Sans"/>
              </a:defRPr>
            </a:lvl3pPr>
            <a:lvl4pPr>
              <a:defRPr b="0" i="0">
                <a:latin typeface="Gill Sans"/>
                <a:cs typeface="Gill Sans"/>
              </a:defRPr>
            </a:lvl4pPr>
            <a:lvl5pPr>
              <a:defRPr b="0" i="0">
                <a:latin typeface="Gill Sans"/>
                <a:cs typeface="Gill Sans"/>
              </a:defRPr>
            </a:lvl5pPr>
          </a:lstStyle>
          <a:p>
            <a:pPr lvl="0"/>
            <a:r>
              <a:rPr lang="es-ES_tradnl" dirty="0"/>
              <a:t>Target</a:t>
            </a:r>
          </a:p>
          <a:p>
            <a:pPr lvl="0"/>
            <a:r>
              <a:rPr lang="es-ES_tradnl" dirty="0" err="1"/>
              <a:t>Audience</a:t>
            </a:r>
            <a:endParaRPr lang="es-ES_tradnl" dirty="0"/>
          </a:p>
          <a:p>
            <a:pPr lvl="0"/>
            <a:r>
              <a:rPr lang="es-ES_tradnl" dirty="0" err="1"/>
              <a:t>Client</a:t>
            </a:r>
            <a:endParaRPr lang="es-ES_tradnl" dirty="0"/>
          </a:p>
          <a:p>
            <a:pPr lvl="0"/>
            <a:r>
              <a:rPr lang="es-ES_tradnl" dirty="0"/>
              <a:t>Personas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923921" y="10258425"/>
            <a:ext cx="6687605" cy="585788"/>
          </a:xfrm>
          <a:prstGeom prst="rect">
            <a:avLst/>
          </a:prstGeom>
        </p:spPr>
        <p:txBody>
          <a:bodyPr vert="horz"/>
          <a:lstStyle>
            <a:lvl1pPr algn="l">
              <a:defRPr sz="2400" b="0" i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Companies</a:t>
            </a:r>
            <a:endParaRPr lang="en-US" dirty="0"/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923921" y="10844213"/>
            <a:ext cx="6687605" cy="1582737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983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1358407"/>
            <a:ext cx="24377650" cy="11146204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8600" y="6337300"/>
            <a:ext cx="1041400" cy="1041400"/>
          </a:xfrm>
          <a:prstGeom prst="rect">
            <a:avLst/>
          </a:prstGeom>
        </p:spPr>
      </p:pic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47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10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11"/>
          <p:cNvCxnSpPr/>
          <p:nvPr userDrawn="1"/>
        </p:nvCxnSpPr>
        <p:spPr>
          <a:xfrm>
            <a:off x="813944" y="5401350"/>
            <a:ext cx="21641184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0"/>
          <p:cNvGrpSpPr/>
          <p:nvPr userDrawn="1"/>
        </p:nvGrpSpPr>
        <p:grpSpPr>
          <a:xfrm>
            <a:off x="796272" y="6825907"/>
            <a:ext cx="21071530" cy="3600986"/>
            <a:chOff x="1242167" y="4721354"/>
            <a:chExt cx="21071530" cy="3600986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242167" y="4721354"/>
              <a:ext cx="4661105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6959809" y="4721354"/>
              <a:ext cx="492069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2652050" y="4721354"/>
              <a:ext cx="4653791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marR="0" lvl="0" indent="-342900" algn="l" defTabSz="1828434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161B1F">
                    <a:lumMod val="85000"/>
                    <a:lumOff val="15000"/>
                  </a:srgbClr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61B1F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010093" y="4721354"/>
              <a:ext cx="4303604" cy="360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12713" indent="-1127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  <a:p>
              <a:pPr marL="342900" indent="-342900">
                <a:spcBef>
                  <a:spcPct val="500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Arial"/>
                <a:buChar char="•"/>
              </a:pP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Lorem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ipsum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dolor sit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amet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,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consectetur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adipiscing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 </a:t>
              </a:r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elit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"/>
                  <a:ea typeface="Verdana" panose="020B0604030504040204" pitchFamily="34" charset="0"/>
                  <a:cs typeface="Gill Sans"/>
                </a:rPr>
                <a:t>.</a:t>
              </a:r>
            </a:p>
          </p:txBody>
        </p:sp>
      </p:grp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26965" y="2579481"/>
            <a:ext cx="12188825" cy="2477428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1298939" y="5976578"/>
            <a:ext cx="4250798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615512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949619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Your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2305113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2639220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7640398" y="5938746"/>
            <a:ext cx="4680000" cy="663039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974505" y="5976578"/>
            <a:ext cx="3979863" cy="587375"/>
          </a:xfrm>
          <a:prstGeom prst="rect">
            <a:avLst/>
          </a:prstGeom>
        </p:spPr>
        <p:txBody>
          <a:bodyPr vert="horz"/>
          <a:lstStyle>
            <a:lvl1pPr algn="l">
              <a:defRPr sz="3200" b="0" i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pic>
        <p:nvPicPr>
          <p:cNvPr id="20" name="Picture 1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7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51320" y="30460"/>
            <a:ext cx="13151231" cy="13712428"/>
          </a:xfrm>
          <a:prstGeom prst="rect">
            <a:avLst/>
          </a:prstGeom>
        </p:spPr>
      </p:pic>
      <p:cxnSp>
        <p:nvCxnSpPr>
          <p:cNvPr id="21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3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43" name="Picture 4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7641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674" y="-71999"/>
            <a:ext cx="24694998" cy="13859999"/>
          </a:xfrm>
          <a:prstGeom prst="rect">
            <a:avLst/>
          </a:prstGeom>
        </p:spPr>
      </p:pic>
      <p:sp>
        <p:nvSpPr>
          <p:cNvPr id="5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5123667"/>
            <a:ext cx="7250483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F0F0F0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7" name="Picture 6" descr="logo-NEORIS-b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010" y="6599662"/>
            <a:ext cx="2414152" cy="5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4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43" name="Conector recto 11"/>
          <p:cNvCxnSpPr/>
          <p:nvPr userDrawn="1"/>
        </p:nvCxnSpPr>
        <p:spPr>
          <a:xfrm>
            <a:off x="661544" y="70523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934315" y="2698669"/>
            <a:ext cx="12188825" cy="3027875"/>
          </a:xfrm>
          <a:prstGeom prst="rect">
            <a:avLst/>
          </a:prstGeom>
        </p:spPr>
        <p:txBody>
          <a:bodyPr vert="horz"/>
          <a:lstStyle>
            <a:lvl1pPr algn="l">
              <a:defRPr sz="80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  <a:lvl2pPr algn="l">
              <a:defRPr sz="8000" b="0" i="0">
                <a:latin typeface="Gill Sans Light"/>
                <a:cs typeface="Gill Sans Light"/>
              </a:defRPr>
            </a:lvl2pPr>
            <a:lvl3pPr algn="l">
              <a:defRPr sz="8000" b="0" i="0">
                <a:latin typeface="Gill Sans Light"/>
                <a:cs typeface="Gill Sans Light"/>
              </a:defRPr>
            </a:lvl3pPr>
            <a:lvl4pPr algn="l">
              <a:defRPr sz="8000" b="0" i="0">
                <a:latin typeface="Gill Sans Light"/>
                <a:cs typeface="Gill Sans Light"/>
              </a:defRPr>
            </a:lvl4pPr>
            <a:lvl5pPr algn="l">
              <a:defRPr sz="8000" b="0" i="0">
                <a:latin typeface="Gill Sans Light"/>
                <a:cs typeface="Gill Sans Light"/>
              </a:defRPr>
            </a:lvl5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  <a:p>
            <a:pPr lvl="0"/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934315" y="64008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934315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934315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cxnSp>
        <p:nvCxnSpPr>
          <p:cNvPr id="48" name="Conector recto 11"/>
          <p:cNvCxnSpPr/>
          <p:nvPr userDrawn="1"/>
        </p:nvCxnSpPr>
        <p:spPr>
          <a:xfrm>
            <a:off x="661544" y="9693950"/>
            <a:ext cx="22031998" cy="0"/>
          </a:xfrm>
          <a:prstGeom prst="line">
            <a:avLst/>
          </a:prstGeom>
          <a:ln w="3175" cmpd="sng">
            <a:solidFill>
              <a:srgbClr val="0F18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934315" y="9042400"/>
            <a:ext cx="11254510" cy="523875"/>
          </a:xfrm>
          <a:prstGeom prst="rect">
            <a:avLst/>
          </a:prstGeom>
        </p:spPr>
        <p:txBody>
          <a:bodyPr vert="horz"/>
          <a:lstStyle>
            <a:lvl1pPr algn="l">
              <a:defRPr b="0" i="0" baseline="0"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356974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356974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779633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9779633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14202292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4202292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18624950" y="7417281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18624950" y="7417281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911225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34" hasCustomPrompt="1"/>
          </p:nvPr>
        </p:nvSpPr>
        <p:spPr>
          <a:xfrm>
            <a:off x="911225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5333884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26"/>
          <p:cNvSpPr>
            <a:spLocks noGrp="1"/>
          </p:cNvSpPr>
          <p:nvPr>
            <p:ph type="body" sz="quarter" idx="35" hasCustomPrompt="1"/>
          </p:nvPr>
        </p:nvSpPr>
        <p:spPr>
          <a:xfrm>
            <a:off x="5333884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9756543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6"/>
          <p:cNvSpPr>
            <a:spLocks noGrp="1"/>
          </p:cNvSpPr>
          <p:nvPr>
            <p:ph type="body" sz="quarter" idx="36" hasCustomPrompt="1"/>
          </p:nvPr>
        </p:nvSpPr>
        <p:spPr>
          <a:xfrm>
            <a:off x="9756543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14179202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26"/>
          <p:cNvSpPr>
            <a:spLocks noGrp="1"/>
          </p:cNvSpPr>
          <p:nvPr>
            <p:ph type="body" sz="quarter" idx="37" hasCustomPrompt="1"/>
          </p:nvPr>
        </p:nvSpPr>
        <p:spPr>
          <a:xfrm>
            <a:off x="14179202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  <p:sp>
        <p:nvSpPr>
          <p:cNvPr id="66" name="Rectangle 65"/>
          <p:cNvSpPr/>
          <p:nvPr userDrawn="1"/>
        </p:nvSpPr>
        <p:spPr>
          <a:xfrm>
            <a:off x="18601860" y="10040408"/>
            <a:ext cx="4122737" cy="1147854"/>
          </a:xfrm>
          <a:prstGeom prst="rect">
            <a:avLst/>
          </a:prstGeom>
          <a:solidFill>
            <a:srgbClr val="0F18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18601860" y="10040408"/>
            <a:ext cx="4122737" cy="587375"/>
          </a:xfrm>
          <a:prstGeom prst="rect">
            <a:avLst/>
          </a:prstGeom>
        </p:spPr>
        <p:txBody>
          <a:bodyPr vert="horz"/>
          <a:lstStyle>
            <a:lvl1pPr algn="ctr">
              <a:defRPr sz="2400" b="0" i="0" baseline="0">
                <a:solidFill>
                  <a:srgbClr val="F0F0F0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PUT YOUR TITLE</a:t>
            </a:r>
          </a:p>
        </p:txBody>
      </p:sp>
    </p:spTree>
    <p:extLst>
      <p:ext uri="{BB962C8B-B14F-4D97-AF65-F5344CB8AC3E}">
        <p14:creationId xmlns:p14="http://schemas.microsoft.com/office/powerpoint/2010/main" val="101132721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2 u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640224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131212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622200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8113187" y="3905250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8113187" y="675640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8113187" y="8264525"/>
            <a:ext cx="5218223" cy="13970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113187" y="9772650"/>
            <a:ext cx="5218223" cy="1397000"/>
          </a:xfrm>
          <a:prstGeom prst="rect">
            <a:avLst/>
          </a:prstGeom>
          <a:solidFill>
            <a:schemeClr val="accent6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930301" y="6582653"/>
            <a:ext cx="6410840" cy="920750"/>
          </a:xfrm>
          <a:prstGeom prst="rect">
            <a:avLst/>
          </a:prstGeom>
        </p:spPr>
        <p:txBody>
          <a:bodyPr vert="horz"/>
          <a:lstStyle>
            <a:lvl1pPr algn="l">
              <a:defRPr sz="4000" b="0" i="0" baseline="0">
                <a:solidFill>
                  <a:srgbClr val="161B1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Global </a:t>
            </a:r>
            <a:r>
              <a:rPr lang="es-ES_tradnl" dirty="0" err="1"/>
              <a:t>footprint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30301" y="7577098"/>
            <a:ext cx="6304153" cy="3016250"/>
          </a:xfrm>
          <a:prstGeom prst="rect">
            <a:avLst/>
          </a:prstGeom>
        </p:spPr>
        <p:txBody>
          <a:bodyPr vert="horz"/>
          <a:lstStyle>
            <a:lvl1pPr algn="l">
              <a:defRPr sz="3200" b="0" i="0" baseline="0">
                <a:solidFill>
                  <a:schemeClr val="accent5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</a:t>
            </a:r>
            <a:r>
              <a:rPr lang="es-ES_tradnl" dirty="0" err="1"/>
              <a:t>network</a:t>
            </a:r>
            <a:r>
              <a:rPr lang="es-ES_tradnl" dirty="0"/>
              <a:t> of global </a:t>
            </a:r>
            <a:r>
              <a:rPr lang="es-ES_tradnl" dirty="0" err="1"/>
              <a:t>delivery</a:t>
            </a:r>
            <a:r>
              <a:rPr lang="es-ES_tradnl" dirty="0"/>
              <a:t> centers,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studios</a:t>
            </a:r>
            <a:r>
              <a:rPr lang="es-ES_tradnl" dirty="0"/>
              <a:t> and </a:t>
            </a:r>
            <a:r>
              <a:rPr lang="es-ES_tradnl" dirty="0" err="1"/>
              <a:t>operations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U.S., </a:t>
            </a:r>
            <a:r>
              <a:rPr lang="es-ES_tradnl" dirty="0" err="1"/>
              <a:t>Europe</a:t>
            </a:r>
            <a:r>
              <a:rPr lang="es-ES_tradnl" dirty="0"/>
              <a:t>, </a:t>
            </a:r>
            <a:r>
              <a:rPr lang="es-ES_tradnl" dirty="0" err="1"/>
              <a:t>Latin</a:t>
            </a:r>
            <a:r>
              <a:rPr lang="es-ES_tradnl" dirty="0"/>
              <a:t> </a:t>
            </a:r>
            <a:r>
              <a:rPr lang="es-ES_tradnl" dirty="0" err="1"/>
              <a:t>America</a:t>
            </a:r>
            <a:r>
              <a:rPr lang="es-ES_tradnl" dirty="0"/>
              <a:t>, </a:t>
            </a:r>
            <a:r>
              <a:rPr lang="es-ES_tradnl" dirty="0" err="1"/>
              <a:t>Africa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Middle</a:t>
            </a:r>
            <a:r>
              <a:rPr lang="es-ES_tradnl" dirty="0"/>
              <a:t> East and Asia.</a:t>
            </a:r>
            <a:endParaRPr lang="en-US" dirty="0"/>
          </a:p>
        </p:txBody>
      </p:sp>
      <p:pic>
        <p:nvPicPr>
          <p:cNvPr id="23" name="Picture 22" descr="map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64" y="6257062"/>
            <a:ext cx="9763465" cy="5255998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3151880" y="4312066"/>
            <a:ext cx="1525588" cy="692150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23" hasCustomPrompt="1"/>
          </p:nvPr>
        </p:nvSpPr>
        <p:spPr>
          <a:xfrm>
            <a:off x="171604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CONSULTANCY EXPERIENCE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5" hasCustomPrompt="1"/>
          </p:nvPr>
        </p:nvSpPr>
        <p:spPr>
          <a:xfrm>
            <a:off x="7384429" y="471974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12823991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PROJECTS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18369165" y="4733826"/>
            <a:ext cx="4596054" cy="582504"/>
          </a:xfrm>
          <a:prstGeom prst="rect">
            <a:avLst/>
          </a:prstGeom>
        </p:spPr>
        <p:txBody>
          <a:bodyPr vert="horz"/>
          <a:lstStyle>
            <a:lvl1pPr algn="l">
              <a:defRPr sz="22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ACTIVE CUSTOMERS</a:t>
            </a:r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19573580" y="7236592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REGIONS GLOBALLY</a:t>
            </a:r>
          </a:p>
        </p:txBody>
      </p:sp>
      <p:sp>
        <p:nvSpPr>
          <p:cNvPr id="38" name="Text Placehold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19573580" y="8677905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LOCATIONS</a:t>
            </a: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19573580" y="10352821"/>
            <a:ext cx="3589749" cy="582504"/>
          </a:xfrm>
          <a:prstGeom prst="rect">
            <a:avLst/>
          </a:prstGeom>
        </p:spPr>
        <p:txBody>
          <a:bodyPr vert="horz"/>
          <a:lstStyle>
            <a:lvl1pPr algn="l">
              <a:defRPr sz="2400" b="0" i="0" baseline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COUNTRIES</a:t>
            </a:r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930301" y="6062718"/>
            <a:ext cx="22401109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849929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30301" y="2139531"/>
            <a:ext cx="21893213" cy="1765719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latin typeface="Gill Sans Light"/>
                <a:cs typeface="Gill Sans Light"/>
              </a:defRPr>
            </a:lvl1pPr>
          </a:lstStyle>
          <a:p>
            <a:pPr lvl="0"/>
            <a:r>
              <a:rPr lang="en-US" dirty="0"/>
              <a:t>A global innovation consulting company, designing digitally-enabled strategies </a:t>
            </a:r>
          </a:p>
          <a:p>
            <a:pPr lvl="0"/>
            <a:r>
              <a:rPr lang="en-US" dirty="0"/>
              <a:t>for a smarter future of easier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6049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+18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384927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+4000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823991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+1200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8369165" y="3807559"/>
            <a:ext cx="3836987" cy="1458912"/>
          </a:xfrm>
          <a:prstGeom prst="rect">
            <a:avLst/>
          </a:prstGeom>
        </p:spPr>
        <p:txBody>
          <a:bodyPr vert="horz"/>
          <a:lstStyle>
            <a:lvl1pPr algn="l">
              <a:defRPr sz="6600" b="0" i="0">
                <a:solidFill>
                  <a:srgbClr val="FFFFFF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+400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18192099" y="6907296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5</a:t>
            </a:r>
            <a:endParaRPr lang="en-US" dirty="0"/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18192099" y="8342677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13</a:t>
            </a:r>
            <a:endParaRPr lang="en-US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18192099" y="9869735"/>
            <a:ext cx="1371600" cy="1192213"/>
          </a:xfrm>
          <a:prstGeom prst="rect">
            <a:avLst/>
          </a:prstGeom>
        </p:spPr>
        <p:txBody>
          <a:bodyPr vert="horz"/>
          <a:lstStyle>
            <a:lvl1pPr>
              <a:defRPr sz="66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/>
              <a:t>27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6" hasCustomPrompt="1"/>
          </p:nvPr>
        </p:nvSpPr>
        <p:spPr>
          <a:xfrm>
            <a:off x="19573580" y="9962296"/>
            <a:ext cx="4474748" cy="449262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rgbClr val="FFFFFF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SERVING CUSTOMERS IN</a:t>
            </a:r>
          </a:p>
        </p:txBody>
      </p:sp>
      <p:pic>
        <p:nvPicPr>
          <p:cNvPr id="33" name="Picture 3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147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 userDrawn="1"/>
        </p:nvCxnSpPr>
        <p:spPr>
          <a:xfrm>
            <a:off x="911225" y="3179700"/>
            <a:ext cx="22599113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 userDrawn="1"/>
        </p:nvCxnSpPr>
        <p:spPr>
          <a:xfrm>
            <a:off x="911225" y="4532970"/>
            <a:ext cx="13220076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921064" y="3664815"/>
            <a:ext cx="12402087" cy="798513"/>
          </a:xfrm>
          <a:prstGeom prst="rect">
            <a:avLst/>
          </a:prstGeom>
        </p:spPr>
        <p:txBody>
          <a:bodyPr vert="horz"/>
          <a:lstStyle>
            <a:lvl1pPr algn="l">
              <a:defRPr sz="40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3"/>
          </p:nvPr>
        </p:nvSpPr>
        <p:spPr>
          <a:xfrm>
            <a:off x="15308910" y="3664815"/>
            <a:ext cx="8201428" cy="8458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56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21631381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255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 userDrawn="1"/>
        </p:nvCxnSpPr>
        <p:spPr>
          <a:xfrm>
            <a:off x="911225" y="4101665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4553235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graphic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n-US" dirty="0"/>
          </a:p>
        </p:txBody>
      </p: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3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Picture 9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911225" y="4840577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 userDrawn="1"/>
        </p:nvCxnSpPr>
        <p:spPr>
          <a:xfrm>
            <a:off x="911225" y="10419341"/>
            <a:ext cx="21648059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27903" y="5292147"/>
            <a:ext cx="11260922" cy="914400"/>
          </a:xfrm>
          <a:prstGeom prst="rect">
            <a:avLst/>
          </a:prstGeom>
        </p:spPr>
        <p:txBody>
          <a:bodyPr vert="horz"/>
          <a:lstStyle>
            <a:lvl1pPr algn="l">
              <a:defRPr sz="6000" b="0" i="0" baseline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299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56"/>
          <p:cNvSpPr/>
          <p:nvPr userDrawn="1"/>
        </p:nvSpPr>
        <p:spPr>
          <a:xfrm>
            <a:off x="1" y="1312334"/>
            <a:ext cx="24377650" cy="7857066"/>
          </a:xfrm>
          <a:prstGeom prst="rect">
            <a:avLst/>
          </a:prstGeom>
          <a:solidFill>
            <a:srgbClr val="DFDF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4515" r="29878" b="38131"/>
          <a:stretch/>
        </p:blipFill>
        <p:spPr>
          <a:xfrm>
            <a:off x="3792200" y="1312334"/>
            <a:ext cx="20585451" cy="7857066"/>
          </a:xfrm>
          <a:prstGeom prst="rect">
            <a:avLst/>
          </a:prstGeom>
        </p:spPr>
      </p:pic>
      <p:sp>
        <p:nvSpPr>
          <p:cNvPr id="3" name="Shape 64"/>
          <p:cNvSpPr/>
          <p:nvPr userDrawn="1"/>
        </p:nvSpPr>
        <p:spPr>
          <a:xfrm>
            <a:off x="1460120" y="12306301"/>
            <a:ext cx="21432369" cy="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06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46363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977078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5289250" y="4451790"/>
            <a:ext cx="5935662" cy="7104063"/>
          </a:xfrm>
          <a:prstGeom prst="rect">
            <a:avLst/>
          </a:prstGeom>
          <a:solidFill>
            <a:schemeClr val="bg1"/>
          </a:solidFill>
          <a:ln>
            <a:solidFill>
              <a:srgbClr val="EBEBEB"/>
            </a:solidFill>
          </a:ln>
        </p:spPr>
        <p:txBody>
          <a:bodyPr lIns="548640" tIns="2103120" rIns="548640"/>
          <a:lstStyle>
            <a:lvl1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marL="0" indent="0" algn="l">
              <a:lnSpc>
                <a:spcPct val="200000"/>
              </a:lnSpc>
              <a:buFont typeface="Arial" charset="0"/>
              <a:buNone/>
              <a:defRPr sz="2400" b="0" i="0">
                <a:solidFill>
                  <a:schemeClr val="accent5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Enter in text or a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646363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1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958534" y="5398679"/>
            <a:ext cx="5954205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2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289248" y="5398679"/>
            <a:ext cx="5935662" cy="854075"/>
          </a:xfrm>
          <a:prstGeom prst="rect">
            <a:avLst/>
          </a:prstGeom>
          <a:noFill/>
          <a:ln>
            <a:noFill/>
          </a:ln>
        </p:spPr>
        <p:txBody>
          <a:bodyPr lIns="548640" rIns="548640"/>
          <a:lstStyle>
            <a:lvl1pPr algn="l">
              <a:defRPr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COLUMN 3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1410924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pic>
        <p:nvPicPr>
          <p:cNvPr id="13" name="Picture 12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728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8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71892"/>
            <a:ext cx="24377650" cy="1382399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8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4" y="4525169"/>
            <a:ext cx="5475507" cy="4665662"/>
          </a:xfrm>
          <a:prstGeom prst="rect">
            <a:avLst/>
          </a:prstGeom>
        </p:spPr>
        <p:txBody>
          <a:bodyPr vert="horz" anchor="ctr"/>
          <a:lstStyle>
            <a:lvl1pPr algn="l">
              <a:defRPr sz="4400" b="0" i="0" baseline="0"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of</a:t>
            </a:r>
          </a:p>
          <a:p>
            <a:pPr lvl="0"/>
            <a:r>
              <a:rPr lang="es-ES_tradnl" dirty="0" err="1"/>
              <a:t>Presentation</a:t>
            </a:r>
            <a:endParaRPr lang="en-US" dirty="0"/>
          </a:p>
        </p:txBody>
      </p:sp>
      <p:pic>
        <p:nvPicPr>
          <p:cNvPr id="3" name="Picture 2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  <p:sp>
        <p:nvSpPr>
          <p:cNvPr id="9" name="Marcador de posición de imagen 1">
            <a:extLst>
              <a:ext uri="{FF2B5EF4-FFF2-40B4-BE49-F238E27FC236}">
                <a16:creationId xmlns="" xmlns:a16="http://schemas.microsoft.com/office/drawing/2014/main" id="{B3A8A638-D022-9944-934E-37F870B71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8537" y="2012838"/>
            <a:ext cx="11196000" cy="9708853"/>
          </a:xfrm>
          <a:prstGeom prst="hexagon">
            <a:avLst>
              <a:gd name="adj" fmla="val 28818"/>
              <a:gd name="vf" fmla="val 115470"/>
            </a:avLst>
          </a:prstGeom>
        </p:spPr>
      </p:sp>
    </p:spTree>
    <p:extLst>
      <p:ext uri="{BB962C8B-B14F-4D97-AF65-F5344CB8AC3E}">
        <p14:creationId xmlns:p14="http://schemas.microsoft.com/office/powerpoint/2010/main" val="8438679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1685" y="-71892"/>
            <a:ext cx="21442677" cy="13823999"/>
          </a:xfrm>
          <a:prstGeom prst="rect">
            <a:avLst/>
          </a:prstGeom>
        </p:spPr>
      </p:pic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919235" y="6255126"/>
            <a:ext cx="7174662" cy="4665662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n-US" dirty="0"/>
          </a:p>
        </p:txBody>
      </p:sp>
      <p:pic>
        <p:nvPicPr>
          <p:cNvPr id="5" name="Picture 4" descr="logo-NEORIS-d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49" y="6592298"/>
            <a:ext cx="2395262" cy="5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7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20831" y="6252900"/>
            <a:ext cx="14105318" cy="5356938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3600" b="0" i="0" baseline="0">
                <a:solidFill>
                  <a:srgbClr val="0F181D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2pPr>
            <a:lvl3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3pPr>
            <a:lvl4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4pPr>
            <a:lvl5pPr algn="l">
              <a:lnSpc>
                <a:spcPct val="150000"/>
              </a:lnSpc>
              <a:defRPr sz="4800" b="0" i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en-US" dirty="0"/>
              <a:t>Section Title 1</a:t>
            </a:r>
          </a:p>
          <a:p>
            <a:pPr lvl="0"/>
            <a:r>
              <a:rPr lang="en-US" dirty="0"/>
              <a:t>Section Title 2</a:t>
            </a:r>
          </a:p>
          <a:p>
            <a:pPr lvl="0"/>
            <a:r>
              <a:rPr lang="en-US" dirty="0"/>
              <a:t>Section Title 3</a:t>
            </a:r>
          </a:p>
          <a:p>
            <a:pPr lvl="0"/>
            <a:r>
              <a:rPr lang="en-US" dirty="0"/>
              <a:t>Section Title 4</a:t>
            </a:r>
          </a:p>
          <a:p>
            <a:pPr lvl="0"/>
            <a:r>
              <a:rPr lang="en-US" dirty="0"/>
              <a:t>Section Title 5</a:t>
            </a:r>
          </a:p>
        </p:txBody>
      </p:sp>
      <p:pic>
        <p:nvPicPr>
          <p:cNvPr id="5" name="Imagen 4" descr="0005_trama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2"/>
          <a:stretch/>
        </p:blipFill>
        <p:spPr>
          <a:xfrm>
            <a:off x="11226419" y="30460"/>
            <a:ext cx="13151231" cy="13712428"/>
          </a:xfrm>
          <a:prstGeom prst="rect">
            <a:avLst/>
          </a:prstGeom>
        </p:spPr>
      </p:pic>
      <p:sp>
        <p:nvSpPr>
          <p:cNvPr id="6" name="Rectangle 27"/>
          <p:cNvSpPr/>
          <p:nvPr userDrawn="1"/>
        </p:nvSpPr>
        <p:spPr>
          <a:xfrm>
            <a:off x="920831" y="4246979"/>
            <a:ext cx="12188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 dirty="0">
                <a:solidFill>
                  <a:schemeClr val="tx1">
                    <a:lumMod val="75000"/>
                  </a:schemeClr>
                </a:solidFill>
                <a:latin typeface="Gill Sans SemiBold"/>
                <a:ea typeface="Open Sans Light" charset="0"/>
                <a:cs typeface="Gill Sans SemiBold"/>
              </a:rPr>
              <a:t>Index</a:t>
            </a: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504825" y="5802604"/>
            <a:ext cx="10460472" cy="0"/>
          </a:xfrm>
          <a:prstGeom prst="line">
            <a:avLst/>
          </a:prstGeom>
          <a:ln w="31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5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8298" y="-23086"/>
            <a:ext cx="14328773" cy="1141061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1818" y="2348165"/>
            <a:ext cx="10470500" cy="4717653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1818" y="7667941"/>
            <a:ext cx="104705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7" name="Picture 6" descr="icon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8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57405" y="2348165"/>
            <a:ext cx="11277600" cy="485619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136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endParaRPr lang="es-ES_tradnl" dirty="0"/>
          </a:p>
          <a:p>
            <a:pPr lvl="0"/>
            <a:r>
              <a:rPr lang="es-ES_tradnl" dirty="0" err="1"/>
              <a:t>headline</a:t>
            </a:r>
            <a:r>
              <a:rPr lang="es-ES_tradnl" dirty="0"/>
              <a:t> </a:t>
            </a:r>
          </a:p>
          <a:p>
            <a:pPr lvl="0"/>
            <a:r>
              <a:rPr lang="es-ES_tradnl" dirty="0" err="1"/>
              <a:t>txt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57405" y="7667941"/>
            <a:ext cx="11277600" cy="914400"/>
          </a:xfrm>
          <a:prstGeom prst="rect">
            <a:avLst/>
          </a:prstGeom>
        </p:spPr>
        <p:txBody>
          <a:bodyPr vert="horz"/>
          <a:lstStyle>
            <a:lvl1pPr algn="l">
              <a:defRPr sz="4800" b="0" i="0" baseline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Subhead txt here</a:t>
            </a:r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16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"/>
          <p:cNvSpPr/>
          <p:nvPr/>
        </p:nvSpPr>
        <p:spPr>
          <a:xfrm>
            <a:off x="1472816" y="12754703"/>
            <a:ext cx="144712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34315" y="3624695"/>
            <a:ext cx="6142037" cy="693738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SemiBold"/>
                <a:cs typeface="Gill Sans SemiBold"/>
              </a:defRPr>
            </a:lvl1pPr>
          </a:lstStyle>
          <a:p>
            <a:pPr lvl="0"/>
            <a:r>
              <a:rPr lang="en-US" dirty="0"/>
              <a:t>Subhead text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4315" y="4663642"/>
            <a:ext cx="19718337" cy="2655887"/>
          </a:xfrm>
          <a:prstGeom prst="rect">
            <a:avLst/>
          </a:prstGeom>
        </p:spPr>
        <p:txBody>
          <a:bodyPr vert="horz"/>
          <a:lstStyle>
            <a:lvl1pPr algn="l">
              <a:defRPr sz="44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3" name="Straight Connector 12"/>
          <p:cNvCxnSpPr>
            <a:cxnSpLocks noChangeAspect="1"/>
          </p:cNvCxnSpPr>
          <p:nvPr userDrawn="1"/>
        </p:nvCxnSpPr>
        <p:spPr>
          <a:xfrm>
            <a:off x="877882" y="8289637"/>
            <a:ext cx="7503920" cy="0"/>
          </a:xfrm>
          <a:prstGeom prst="line">
            <a:avLst/>
          </a:prstGeom>
          <a:noFill/>
          <a:ln w="762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34315" y="8566006"/>
            <a:ext cx="2908300" cy="461962"/>
          </a:xfrm>
          <a:prstGeom prst="rect">
            <a:avLst/>
          </a:prstGeom>
        </p:spPr>
        <p:txBody>
          <a:bodyPr vert="horz"/>
          <a:lstStyle>
            <a:lvl1pPr algn="l">
              <a:defRPr sz="2800" b="0" i="0" baseline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934315" y="9235931"/>
            <a:ext cx="7666037" cy="2226339"/>
          </a:xfrm>
          <a:prstGeom prst="rect">
            <a:avLst/>
          </a:prstGeom>
        </p:spPr>
        <p:txBody>
          <a:bodyPr vert="horz"/>
          <a:lstStyle>
            <a:lvl1pPr algn="l">
              <a:defRPr sz="2200" b="0" i="0">
                <a:solidFill>
                  <a:srgbClr val="0F181D"/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 labore et </a:t>
            </a:r>
            <a:r>
              <a:rPr lang="es-ES_tradnl" dirty="0" err="1"/>
              <a:t>dolore</a:t>
            </a:r>
            <a:r>
              <a:rPr lang="es-ES_tradnl" dirty="0"/>
              <a:t> magna </a:t>
            </a:r>
            <a:r>
              <a:rPr lang="es-ES_tradnl" dirty="0" err="1"/>
              <a:t>aliqua</a:t>
            </a:r>
            <a:r>
              <a:rPr lang="es-ES_tradnl" dirty="0"/>
              <a:t>. Ut </a:t>
            </a:r>
            <a:r>
              <a:rPr lang="es-ES_tradnl" dirty="0" err="1"/>
              <a:t>enim</a:t>
            </a:r>
            <a:r>
              <a:rPr lang="es-ES_tradnl" dirty="0"/>
              <a:t> ad </a:t>
            </a:r>
            <a:r>
              <a:rPr lang="es-ES_tradnl" dirty="0" err="1"/>
              <a:t>minim</a:t>
            </a:r>
            <a:r>
              <a:rPr lang="es-ES_tradnl" dirty="0"/>
              <a:t> </a:t>
            </a:r>
            <a:r>
              <a:rPr lang="es-ES_tradnl" dirty="0" err="1"/>
              <a:t>veniam</a:t>
            </a:r>
            <a:r>
              <a:rPr lang="es-ES_tradnl" dirty="0"/>
              <a:t>. </a:t>
            </a:r>
            <a:r>
              <a:rPr lang="es-ES_tradnl" dirty="0" err="1"/>
              <a:t>Lorem</a:t>
            </a:r>
            <a:r>
              <a:rPr lang="es-ES_tradnl" dirty="0"/>
              <a:t> </a:t>
            </a:r>
            <a:r>
              <a:rPr lang="es-ES_tradnl" dirty="0" err="1"/>
              <a:t>ipsum</a:t>
            </a:r>
            <a:r>
              <a:rPr lang="es-ES_tradnl" dirty="0"/>
              <a:t> dolor </a:t>
            </a:r>
            <a:r>
              <a:rPr lang="es-ES_tradnl" dirty="0" err="1"/>
              <a:t>sit</a:t>
            </a:r>
            <a:r>
              <a:rPr lang="es-ES_tradnl" dirty="0"/>
              <a:t> </a:t>
            </a:r>
            <a:r>
              <a:rPr lang="es-ES_tradnl" dirty="0" err="1"/>
              <a:t>amet</a:t>
            </a:r>
            <a:r>
              <a:rPr lang="es-ES_tradnl" dirty="0"/>
              <a:t>, </a:t>
            </a:r>
            <a:r>
              <a:rPr lang="es-ES_tradnl" dirty="0" err="1"/>
              <a:t>consectetur</a:t>
            </a:r>
            <a:r>
              <a:rPr lang="es-ES_tradnl" dirty="0"/>
              <a:t> </a:t>
            </a:r>
            <a:r>
              <a:rPr lang="es-ES_tradnl" dirty="0" err="1"/>
              <a:t>adipiscing</a:t>
            </a:r>
            <a:r>
              <a:rPr lang="es-ES_tradnl" dirty="0"/>
              <a:t> </a:t>
            </a:r>
            <a:r>
              <a:rPr lang="es-ES_tradnl" dirty="0" err="1"/>
              <a:t>elit</a:t>
            </a:r>
            <a:r>
              <a:rPr lang="es-ES_tradnl" dirty="0"/>
              <a:t>, sed do </a:t>
            </a:r>
            <a:r>
              <a:rPr lang="es-ES_tradnl" dirty="0" err="1"/>
              <a:t>eiusmod</a:t>
            </a:r>
            <a:r>
              <a:rPr lang="es-ES_tradnl" dirty="0"/>
              <a:t> </a:t>
            </a:r>
            <a:r>
              <a:rPr lang="es-ES_tradnl" dirty="0" err="1"/>
              <a:t>tempor</a:t>
            </a:r>
            <a:r>
              <a:rPr lang="es-ES_tradnl" dirty="0"/>
              <a:t> </a:t>
            </a:r>
            <a:r>
              <a:rPr lang="es-ES_tradnl" dirty="0" err="1"/>
              <a:t>incididunt</a:t>
            </a:r>
            <a:r>
              <a:rPr lang="es-ES_tradnl" dirty="0"/>
              <a:t> ut.</a:t>
            </a:r>
            <a:endParaRPr lang="en-US" dirty="0"/>
          </a:p>
        </p:txBody>
      </p:sp>
      <p:pic>
        <p:nvPicPr>
          <p:cNvPr id="9" name="Picture 8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74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81565" y="349106"/>
            <a:ext cx="22270010" cy="898525"/>
          </a:xfrm>
          <a:prstGeom prst="rect">
            <a:avLst/>
          </a:prstGeom>
        </p:spPr>
        <p:txBody>
          <a:bodyPr vert="horz"/>
          <a:lstStyle>
            <a:lvl1pPr algn="l">
              <a:defRPr sz="4400" b="0" i="0">
                <a:solidFill>
                  <a:srgbClr val="0F181D"/>
                </a:solidFill>
                <a:latin typeface="Gill Sans Light"/>
                <a:cs typeface="Gill Sans Light"/>
              </a:defRPr>
            </a:lvl1pPr>
          </a:lstStyle>
          <a:p>
            <a:pPr lvl="0"/>
            <a:r>
              <a:rPr lang="es-ES_tradnl" dirty="0"/>
              <a:t>A new </a:t>
            </a:r>
            <a:r>
              <a:rPr lang="es-ES_tradnl" dirty="0" err="1"/>
              <a:t>Image</a:t>
            </a:r>
            <a:r>
              <a:rPr lang="es-ES_tradnl" dirty="0"/>
              <a:t>: A </a:t>
            </a:r>
            <a:r>
              <a:rPr lang="es-ES_tradnl" dirty="0" err="1"/>
              <a:t>modern</a:t>
            </a:r>
            <a:r>
              <a:rPr lang="es-ES_tradnl" dirty="0"/>
              <a:t> Look and </a:t>
            </a:r>
            <a:r>
              <a:rPr lang="es-ES_tradnl" dirty="0" err="1"/>
              <a:t>Feel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6075" y="1316904"/>
            <a:ext cx="23125500" cy="0"/>
          </a:xfrm>
          <a:prstGeom prst="line">
            <a:avLst/>
          </a:prstGeom>
          <a:noFill/>
          <a:ln w="38100" cap="flat" cmpd="sng">
            <a:solidFill>
              <a:srgbClr val="0F181D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ico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0" y="395572"/>
            <a:ext cx="840415" cy="7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78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04600" y="13210686"/>
            <a:ext cx="14471243" cy="345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marL="0" marR="0" lvl="0" indent="0" algn="l" defTabSz="8252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es-MX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NEORIS </a:t>
            </a:r>
            <a:r>
              <a:rPr lang="es-MX" sz="179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Corporate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1799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</a:t>
            </a:r>
            <a:r>
              <a:rPr lang="es-MX" sz="1799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</a:t>
            </a:r>
            <a:r>
              <a:rPr lang="en-US" sz="17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Confidential: Do Not Reproduce without prior written permission from NEORIS.</a:t>
            </a:r>
            <a:endParaRPr lang="es-ES" sz="1799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23438272" y="13124477"/>
            <a:ext cx="690381" cy="5005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20DFA4-2F46-1646-9D9B-355CB8E1805D}" type="slidenum">
              <a:rPr lang="en-US" sz="240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/>
              <a:t>‹#›</a:t>
            </a:fld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573870" y="12954931"/>
            <a:ext cx="1074278" cy="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  <p:sldLayoutId id="2147483710" r:id="rId3"/>
    <p:sldLayoutId id="2147483714" r:id="rId4"/>
    <p:sldLayoutId id="2147483733" r:id="rId5"/>
    <p:sldLayoutId id="2147483711" r:id="rId6"/>
    <p:sldLayoutId id="2147483715" r:id="rId7"/>
    <p:sldLayoutId id="2147483691" r:id="rId8"/>
    <p:sldLayoutId id="2147483699" r:id="rId9"/>
    <p:sldLayoutId id="2147483709" r:id="rId10"/>
    <p:sldLayoutId id="2147483696" r:id="rId11"/>
    <p:sldLayoutId id="2147483725" r:id="rId12"/>
    <p:sldLayoutId id="2147483698" r:id="rId13"/>
    <p:sldLayoutId id="2147483721" r:id="rId14"/>
    <p:sldLayoutId id="2147483726" r:id="rId15"/>
    <p:sldLayoutId id="2147483727" r:id="rId16"/>
    <p:sldLayoutId id="2147483722" r:id="rId17"/>
    <p:sldLayoutId id="2147483717" r:id="rId18"/>
    <p:sldLayoutId id="2147483728" r:id="rId19"/>
    <p:sldLayoutId id="2147483729" r:id="rId20"/>
    <p:sldLayoutId id="2147483718" r:id="rId21"/>
    <p:sldLayoutId id="2147483724" r:id="rId22"/>
    <p:sldLayoutId id="2147483704" r:id="rId23"/>
    <p:sldLayoutId id="2147483732" r:id="rId24"/>
    <p:sldLayoutId id="2147483719" r:id="rId25"/>
    <p:sldLayoutId id="2147483720" r:id="rId26"/>
    <p:sldLayoutId id="2147483705" r:id="rId27"/>
  </p:sldLayoutIdLst>
  <p:transition spd="med"/>
  <p:hf hdr="0" ftr="0" dt="0"/>
  <p:txStyles>
    <p:title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indent="22853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indent="45706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indent="685594"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indent="914126"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114265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1371189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59972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828251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titleStyle>
    <p:bodyStyle>
      <a:lvl1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1pPr>
      <a:lvl2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2pPr>
      <a:lvl3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3pPr>
      <a:lvl4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4pPr>
      <a:lvl5pPr algn="ctr" defTabSz="825252" eaLnBrk="1" hangingPunct="1">
        <a:defRPr sz="3599">
          <a:latin typeface="+mj-lt"/>
          <a:ea typeface="+mj-ea"/>
          <a:cs typeface="+mj-cs"/>
          <a:sym typeface="Roboto Regular"/>
        </a:defRPr>
      </a:lvl5pPr>
      <a:lvl6pPr indent="35549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6pPr>
      <a:lvl7pPr indent="710987" algn="ctr" defTabSz="825252" eaLnBrk="1" hangingPunct="1">
        <a:defRPr sz="3599">
          <a:latin typeface="+mj-lt"/>
          <a:ea typeface="+mj-ea"/>
          <a:cs typeface="+mj-cs"/>
          <a:sym typeface="Roboto Regular"/>
        </a:defRPr>
      </a:lvl7pPr>
      <a:lvl8pPr indent="1066480" algn="ctr" defTabSz="825252" eaLnBrk="1" hangingPunct="1">
        <a:defRPr sz="3599">
          <a:latin typeface="+mj-lt"/>
          <a:ea typeface="+mj-ea"/>
          <a:cs typeface="+mj-cs"/>
          <a:sym typeface="Roboto Regular"/>
        </a:defRPr>
      </a:lvl8pPr>
      <a:lvl9pPr indent="1421973" algn="ctr" defTabSz="825252" eaLnBrk="1" hangingPunct="1">
        <a:defRPr sz="3599">
          <a:latin typeface="+mj-lt"/>
          <a:ea typeface="+mj-ea"/>
          <a:cs typeface="+mj-cs"/>
          <a:sym typeface="Roboto Regular"/>
        </a:defRPr>
      </a:lvl9pPr>
    </p:bodyStyle>
    <p:otherStyle>
      <a:lvl1pPr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53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063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594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126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2657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189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599720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251" algn="ctr" defTabSz="825252" eaLnBrk="1" hangingPunct="1">
        <a:defRPr sz="2399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iaas-paas-sa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Node Cloud -- </a:t>
            </a:r>
            <a:r>
              <a:rPr lang="en-US" dirty="0" err="1" smtClean="0"/>
              <a:t>Heroku</a:t>
            </a:r>
            <a:endParaRPr lang="en-US" dirty="0"/>
          </a:p>
        </p:txBody>
      </p:sp>
      <p:pic>
        <p:nvPicPr>
          <p:cNvPr id="7" name="Picture Placeholder 6" descr="ojos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0" b="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720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Desplegamos nuestr</a:t>
            </a:r>
            <a:r>
              <a:rPr lang="es-AR" dirty="0" smtClean="0"/>
              <a:t>a aplicación de Angular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7790" y="4424574"/>
            <a:ext cx="22100968" cy="64427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lang="en-US" sz="2800" dirty="0"/>
              <a:t>ng build </a:t>
            </a:r>
            <a:r>
              <a:rPr lang="en-US" sz="2800" dirty="0" smtClean="0"/>
              <a:t>–</a:t>
            </a:r>
            <a:r>
              <a:rPr lang="en-US" sz="2800" dirty="0" err="1" smtClean="0"/>
              <a:t>aot</a:t>
            </a:r>
            <a:endParaRPr lang="en-US" sz="2800" dirty="0" smtClean="0"/>
          </a:p>
          <a:p>
            <a:pPr algn="ctr" defTabSz="825500" latinLnBrk="1" hangingPunct="0"/>
            <a:endParaRPr kumimoji="0" lang="es-A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r>
              <a:rPr lang="en-US" sz="2400" dirty="0"/>
              <a:t>Why compile with AOT?</a:t>
            </a:r>
          </a:p>
          <a:p>
            <a:r>
              <a:rPr lang="en-US" sz="2400" i="1" dirty="0"/>
              <a:t>Faster rendering</a:t>
            </a:r>
            <a:endParaRPr lang="en-US" sz="2400" dirty="0"/>
          </a:p>
          <a:p>
            <a:r>
              <a:rPr lang="en-US" sz="2400" dirty="0"/>
              <a:t>With AOT, the browser downloads a pre-compiled version of the application. The browser loads executable code so it can render the application immediately, without waiting to compile the app first.</a:t>
            </a:r>
          </a:p>
          <a:p>
            <a:r>
              <a:rPr lang="en-US" sz="2400" i="1" dirty="0"/>
              <a:t>Fewer asynchronous requests</a:t>
            </a:r>
            <a:endParaRPr lang="en-US" sz="2400" dirty="0"/>
          </a:p>
          <a:p>
            <a:r>
              <a:rPr lang="en-US" sz="2400" dirty="0"/>
              <a:t>The compiler </a:t>
            </a:r>
            <a:r>
              <a:rPr lang="en-US" sz="2400" i="1" dirty="0" err="1"/>
              <a:t>inlines</a:t>
            </a:r>
            <a:r>
              <a:rPr lang="en-US" sz="2400" dirty="0"/>
              <a:t> external HTML templates and CSS style sheets within the application JavaScript, eliminating separate </a:t>
            </a:r>
            <a:r>
              <a:rPr lang="en-US" sz="2400" dirty="0" err="1"/>
              <a:t>ajax</a:t>
            </a:r>
            <a:r>
              <a:rPr lang="en-US" sz="2400" dirty="0"/>
              <a:t> requests for those source files.</a:t>
            </a:r>
          </a:p>
          <a:p>
            <a:r>
              <a:rPr lang="en-US" sz="2400" i="1" dirty="0"/>
              <a:t>Smaller Angular framework download size</a:t>
            </a:r>
            <a:endParaRPr lang="en-US" sz="2400" dirty="0"/>
          </a:p>
          <a:p>
            <a:r>
              <a:rPr lang="en-US" sz="2400" dirty="0"/>
              <a:t>There's no need to download the Angular compiler if the app is already compiled. The compiler is roughly half of Angular itself, so omitting it dramatically reduces the application payload.</a:t>
            </a:r>
          </a:p>
          <a:p>
            <a:r>
              <a:rPr lang="en-US" sz="2400" i="1" dirty="0"/>
              <a:t>Detect template errors earlier</a:t>
            </a:r>
            <a:endParaRPr lang="en-US" sz="2400" dirty="0"/>
          </a:p>
          <a:p>
            <a:r>
              <a:rPr lang="en-US" sz="2400" dirty="0"/>
              <a:t>The AOT compiler detects and reports template binding errors during the build step before users can see them.</a:t>
            </a:r>
          </a:p>
          <a:p>
            <a:r>
              <a:rPr lang="en-US" sz="2400" i="1" dirty="0"/>
              <a:t>Better security</a:t>
            </a:r>
            <a:endParaRPr lang="en-US" sz="2400" dirty="0"/>
          </a:p>
          <a:p>
            <a:r>
              <a:rPr lang="en-US" sz="2400" dirty="0"/>
              <a:t>AOT compiles HTML templates and components into JavaScript files long before they are served to the client. With no templates to read and no risky client-side HTML or JavaScript evaluation, there are fewer opportunities for injection attacks.</a:t>
            </a:r>
          </a:p>
          <a:p>
            <a:pPr algn="ctr" defTabSz="82550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63167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Acondicionamiento</a:t>
            </a:r>
            <a:r>
              <a:rPr lang="en-US" dirty="0" smtClean="0"/>
              <a:t> del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565" y="933219"/>
            <a:ext cx="22270010" cy="12475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Debemos acondicionar nuestro server para que consuma las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apis</a:t>
            </a:r>
            <a:endParaRPr kumimoji="0" lang="es-AR" sz="5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baseline="0" dirty="0" smtClean="0">
                <a:solidFill>
                  <a:srgbClr val="000000"/>
                </a:solidFill>
                <a:sym typeface="Gill Sans"/>
              </a:rPr>
              <a:t>   Del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frontend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para ello a cada uno de nuestro </a:t>
            </a:r>
            <a:r>
              <a:rPr lang="es-AR" sz="5600" dirty="0" err="1" smtClean="0">
                <a:solidFill>
                  <a:srgbClr val="000000"/>
                </a:solidFill>
                <a:sym typeface="Gill Sans"/>
              </a:rPr>
              <a:t>endpoints</a:t>
            </a: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 le agregamos lo siguiente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app.use</a:t>
            </a:r>
            <a:r>
              <a:rPr lang="en-US" sz="6000" dirty="0"/>
              <a:t>('/</a:t>
            </a:r>
            <a:r>
              <a:rPr lang="en-US" sz="6000" dirty="0" err="1"/>
              <a:t>api</a:t>
            </a:r>
            <a:r>
              <a:rPr lang="en-US" sz="6000" dirty="0"/>
              <a:t>/', </a:t>
            </a:r>
            <a:r>
              <a:rPr lang="en-US" sz="6000" dirty="0" err="1"/>
              <a:t>indexRouter</a:t>
            </a:r>
            <a:r>
              <a:rPr lang="en-US" sz="6000" dirty="0"/>
              <a:t>);</a:t>
            </a:r>
          </a:p>
          <a:p>
            <a:r>
              <a:rPr lang="en-US" sz="6000" dirty="0" err="1"/>
              <a:t>app.use</a:t>
            </a:r>
            <a:r>
              <a:rPr lang="en-US" sz="6000" dirty="0"/>
              <a:t>('/</a:t>
            </a:r>
            <a:r>
              <a:rPr lang="en-US" sz="6000" dirty="0" err="1"/>
              <a:t>api</a:t>
            </a:r>
            <a:r>
              <a:rPr lang="en-US" sz="6000" dirty="0"/>
              <a:t>/users', </a:t>
            </a:r>
            <a:r>
              <a:rPr lang="en-US" sz="6000" dirty="0" err="1"/>
              <a:t>usersRouter</a:t>
            </a:r>
            <a:r>
              <a:rPr lang="en-US" sz="6000" dirty="0" smtClean="0"/>
              <a:t>);</a:t>
            </a:r>
            <a:endParaRPr lang="en-US" sz="5600" dirty="0">
              <a:solidFill>
                <a:srgbClr val="000000"/>
              </a:solidFill>
              <a:sym typeface="Gill Sans"/>
            </a:endParaRPr>
          </a:p>
          <a:p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Tengamos en cuenta que Angular maneja su ruteo al igual que Express</a:t>
            </a:r>
          </a:p>
          <a:p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r>
              <a:rPr lang="es-AR" sz="6000" dirty="0" smtClean="0"/>
              <a:t>Debemos indicarle a Express que las </a:t>
            </a:r>
            <a:r>
              <a:rPr lang="es-AR" sz="6000" dirty="0" err="1" smtClean="0"/>
              <a:t>api’s</a:t>
            </a:r>
            <a:r>
              <a:rPr lang="es-AR" sz="6000" dirty="0" smtClean="0"/>
              <a:t> se consumen por medio de la palabra “api”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028514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Desplegamos en Express y luego en GIT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2635" y="2267766"/>
            <a:ext cx="1688167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Tenemos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que acompañar esto de un repositorio GIT 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Posteriormente subir la aplicación a HEROKU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4" y="4652963"/>
            <a:ext cx="22457078" cy="762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561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Desplegamos en Express y luego en GIT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9261" y="2698653"/>
            <a:ext cx="620843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Una vez compilado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10" y="3976436"/>
            <a:ext cx="22609365" cy="83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712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Integrando con Express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565" y="2445062"/>
            <a:ext cx="2115002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6000" dirty="0" err="1" smtClean="0"/>
              <a:t>Nuestra</a:t>
            </a:r>
            <a:r>
              <a:rPr lang="en-US" sz="6000" dirty="0" smtClean="0"/>
              <a:t> app express </a:t>
            </a:r>
            <a:r>
              <a:rPr lang="en-US" sz="6000" dirty="0" err="1" smtClean="0"/>
              <a:t>debe</a:t>
            </a:r>
            <a:r>
              <a:rPr lang="en-US" sz="6000" dirty="0" smtClean="0"/>
              <a:t> </a:t>
            </a:r>
            <a:r>
              <a:rPr lang="en-US" sz="6000" dirty="0" err="1" smtClean="0"/>
              <a:t>ser</a:t>
            </a:r>
            <a:r>
              <a:rPr lang="en-US" sz="6000" dirty="0" smtClean="0"/>
              <a:t> </a:t>
            </a:r>
            <a:r>
              <a:rPr lang="en-US" sz="6000" dirty="0" err="1" smtClean="0"/>
              <a:t>bajo</a:t>
            </a:r>
            <a:r>
              <a:rPr lang="en-US" sz="6000" dirty="0" smtClean="0"/>
              <a:t> un view engine </a:t>
            </a:r>
          </a:p>
          <a:p>
            <a:r>
              <a:rPr kumimoji="0" lang="es-AR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Aunque</a:t>
            </a:r>
            <a:r>
              <a:rPr kumimoji="0" lang="es-AR" sz="6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podemos generar una capa de servicio dependiendo </a:t>
            </a:r>
          </a:p>
          <a:p>
            <a:r>
              <a:rPr lang="es-AR" sz="6000" baseline="0" dirty="0" smtClean="0">
                <a:solidFill>
                  <a:srgbClr val="000000"/>
                </a:solidFill>
                <a:sym typeface="Gill Sans"/>
              </a:rPr>
              <a:t>Que</a:t>
            </a:r>
            <a:r>
              <a:rPr lang="es-AR" sz="6000" dirty="0" smtClean="0">
                <a:solidFill>
                  <a:srgbClr val="000000"/>
                </a:solidFill>
                <a:sym typeface="Gill Sans"/>
              </a:rPr>
              <a:t> tipo de aplicación queramos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4" y="5972175"/>
            <a:ext cx="23824318" cy="490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887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Solo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queda</a:t>
            </a:r>
            <a:r>
              <a:rPr lang="en-US" dirty="0" smtClean="0"/>
              <a:t> </a:t>
            </a:r>
            <a:r>
              <a:rPr lang="en-US" dirty="0" err="1" smtClean="0"/>
              <a:t>subirla</a:t>
            </a:r>
            <a:r>
              <a:rPr lang="en-US" dirty="0" smtClean="0"/>
              <a:t> a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96322"/>
            <a:ext cx="2211404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Debemos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conectarno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mediante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github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u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otro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repositorio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disponible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16" y="3959392"/>
            <a:ext cx="18022169" cy="72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025" y="11765963"/>
            <a:ext cx="2284279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Una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vez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que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subamos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el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codigo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esto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se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estara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desplegando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en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Heroku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48705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Dudas y preguntas?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06" y="1794061"/>
            <a:ext cx="6509684" cy="813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46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Muchas gracias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128" y="4731621"/>
            <a:ext cx="13963378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Cualquier duda o consulta me escriben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AR" sz="5600" dirty="0">
              <a:solidFill>
                <a:srgbClr val="000000"/>
              </a:solidFill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Dante Panella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AR" sz="5600" dirty="0" smtClean="0">
                <a:solidFill>
                  <a:srgbClr val="000000"/>
                </a:solidFill>
                <a:sym typeface="Gill Sans"/>
              </a:rPr>
              <a:t>Dante.panella@neoris.com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316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Gill Sans"/>
                <a:cs typeface="Gill Sans"/>
              </a:rPr>
              <a:t>www.neoris.com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Dante </a:t>
            </a:r>
            <a:r>
              <a:rPr lang="en-US" dirty="0" err="1" smtClean="0">
                <a:solidFill>
                  <a:srgbClr val="FFFFFF"/>
                </a:solidFill>
              </a:rPr>
              <a:t>Panella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Master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Dante.panella@neoris.com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258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20831" y="6252900"/>
            <a:ext cx="9379616" cy="6037712"/>
          </a:xfrm>
        </p:spPr>
        <p:txBody>
          <a:bodyPr/>
          <a:lstStyle/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  <a:cs typeface="Gill Sans Light"/>
              </a:rPr>
              <a:t>Porque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usar</a:t>
            </a:r>
            <a:r>
              <a:rPr lang="en-US" dirty="0" smtClean="0">
                <a:latin typeface="Gill Sans Light"/>
                <a:cs typeface="Gill Sans Light"/>
              </a:rPr>
              <a:t> un </a:t>
            </a:r>
            <a:r>
              <a:rPr lang="en-US" dirty="0" err="1" smtClean="0">
                <a:latin typeface="Gill Sans Light"/>
                <a:cs typeface="Gill Sans Light"/>
              </a:rPr>
              <a:t>servidor</a:t>
            </a:r>
            <a:r>
              <a:rPr lang="en-US" dirty="0" smtClean="0">
                <a:latin typeface="Gill Sans Light"/>
                <a:cs typeface="Gill Sans Light"/>
              </a:rPr>
              <a:t> Cloud?</a:t>
            </a:r>
            <a:endParaRPr lang="en-US" dirty="0" smtClean="0">
              <a:latin typeface="Gill Sans Light"/>
              <a:cs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Ventajas</a:t>
            </a:r>
            <a:r>
              <a:rPr lang="en-US" dirty="0" smtClean="0">
                <a:latin typeface="Gill Sans Light"/>
              </a:rPr>
              <a:t> y </a:t>
            </a:r>
            <a:r>
              <a:rPr lang="en-US" dirty="0" err="1" smtClean="0">
                <a:latin typeface="Gill Sans Light"/>
              </a:rPr>
              <a:t>Desventajas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dirty="0" err="1" smtClean="0">
                <a:latin typeface="Gill Sans Light"/>
              </a:rPr>
              <a:t>Heroku</a:t>
            </a:r>
            <a:r>
              <a:rPr lang="en-US" dirty="0" smtClean="0">
                <a:latin typeface="Gill Sans Light"/>
              </a:rPr>
              <a:t> </a:t>
            </a:r>
            <a:r>
              <a:rPr lang="en-US" dirty="0" err="1" smtClean="0">
                <a:latin typeface="Gill Sans Light"/>
              </a:rPr>
              <a:t>en</a:t>
            </a:r>
            <a:r>
              <a:rPr lang="en-US" dirty="0" smtClean="0">
                <a:latin typeface="Gill Sans Light"/>
              </a:rPr>
              <a:t> </a:t>
            </a:r>
            <a:r>
              <a:rPr lang="en-US" dirty="0" err="1" smtClean="0">
                <a:latin typeface="Gill Sans Light"/>
              </a:rPr>
              <a:t>comparativa</a:t>
            </a:r>
            <a:endParaRPr lang="en-US" dirty="0" smtClean="0">
              <a:latin typeface="Gill Sans Light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Creando un proyecto</a:t>
            </a:r>
            <a:endParaRPr lang="es-MX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s-MX" dirty="0" err="1" smtClean="0"/>
              <a:t>Plugins</a:t>
            </a:r>
            <a:endParaRPr lang="es-MX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s-MX" dirty="0" smtClean="0"/>
              <a:t>Integrando nuestro proyecto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7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8459" y="349106"/>
            <a:ext cx="22270010" cy="898525"/>
          </a:xfrm>
        </p:spPr>
        <p:txBody>
          <a:bodyPr/>
          <a:lstStyle/>
          <a:p>
            <a:pPr algn="ctr"/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servidor</a:t>
            </a:r>
            <a:r>
              <a:rPr lang="en-US" dirty="0" smtClean="0"/>
              <a:t> Cloud?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970" y="1869947"/>
            <a:ext cx="2316149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3200" dirty="0"/>
              <a:t>Un servidor </a:t>
            </a:r>
            <a:r>
              <a:rPr lang="es-ES" sz="3200" dirty="0" err="1"/>
              <a:t>cloud</a:t>
            </a:r>
            <a:r>
              <a:rPr lang="es-ES" sz="3200" dirty="0"/>
              <a:t> es una potente infraestructura virtual o física que almacena y procesa información y aplicaciones. Los servidores </a:t>
            </a:r>
            <a:r>
              <a:rPr lang="es-ES" sz="3200" dirty="0" err="1"/>
              <a:t>cloud</a:t>
            </a:r>
            <a:r>
              <a:rPr lang="es-ES" sz="3200" dirty="0"/>
              <a:t> se crean utilizando software de virtualización para dividir un servidor físico (</a:t>
            </a:r>
            <a:r>
              <a:rPr lang="es-ES" sz="3200" dirty="0" err="1"/>
              <a:t>bare</a:t>
            </a:r>
            <a:r>
              <a:rPr lang="es-ES" sz="3200" dirty="0"/>
              <a:t> metal) en múltiples servidores virtuales. Las organizaciones utilizan un modelo de </a:t>
            </a:r>
            <a:r>
              <a:rPr lang="es-ES" sz="3200" dirty="0">
                <a:hlinkClick r:id="rId3"/>
              </a:rPr>
              <a:t>infraestructura como servicio (</a:t>
            </a:r>
            <a:r>
              <a:rPr lang="es-ES" sz="3200" dirty="0" err="1">
                <a:hlinkClick r:id="rId3"/>
              </a:rPr>
              <a:t>IaaS</a:t>
            </a:r>
            <a:r>
              <a:rPr lang="es-ES" sz="3200" dirty="0">
                <a:hlinkClick r:id="rId3"/>
              </a:rPr>
              <a:t>)</a:t>
            </a:r>
            <a:r>
              <a:rPr lang="es-ES" sz="3200" dirty="0"/>
              <a:t> para procesar cargas de trabajo y almacenar información. Pueden acceder a las funciones de servidor virtual de forma remota a través de una interfaz online</a:t>
            </a:r>
            <a:r>
              <a:rPr lang="es-ES" sz="3200" dirty="0" smtClean="0"/>
              <a:t>.</a:t>
            </a:r>
          </a:p>
          <a:p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0" y="5616741"/>
            <a:ext cx="5953209" cy="661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39" y="4811527"/>
            <a:ext cx="5983513" cy="748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706" y="5616741"/>
            <a:ext cx="5537979" cy="581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3212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b="1" dirty="0" smtClean="0"/>
              <a:t>Ventajas y desventajas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335" y="1668433"/>
            <a:ext cx="15250602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2400" b="1" dirty="0"/>
              <a:t>Ventajas del Cloud Computing</a:t>
            </a:r>
            <a:endParaRPr lang="es-ES" sz="2400" dirty="0"/>
          </a:p>
          <a:p>
            <a:r>
              <a:rPr lang="es-ES" sz="2400" b="1" dirty="0"/>
              <a:t> Es escalable:</a:t>
            </a:r>
            <a:r>
              <a:rPr lang="es-ES" sz="2400" dirty="0"/>
              <a:t> con un coste bastante accesible, </a:t>
            </a:r>
            <a:r>
              <a:rPr lang="es-ES" sz="2400" b="1" dirty="0"/>
              <a:t>una pyme</a:t>
            </a:r>
            <a:r>
              <a:rPr lang="es-ES" sz="2400" dirty="0"/>
              <a:t> puede comprar </a:t>
            </a:r>
            <a:r>
              <a:rPr lang="es-ES" sz="2400" b="1" dirty="0"/>
              <a:t>una licencia,</a:t>
            </a:r>
            <a:r>
              <a:rPr lang="es-ES" sz="2400" dirty="0"/>
              <a:t> mientras que </a:t>
            </a:r>
            <a:r>
              <a:rPr lang="es-ES" sz="2400" b="1" dirty="0"/>
              <a:t>una multinacional,</a:t>
            </a:r>
            <a:r>
              <a:rPr lang="es-ES" sz="2400" dirty="0"/>
              <a:t> comprará </a:t>
            </a:r>
            <a:r>
              <a:rPr lang="es-ES" sz="2400" b="1" dirty="0"/>
              <a:t>500 licencias.</a:t>
            </a:r>
            <a:r>
              <a:rPr lang="es-ES" sz="2400" dirty="0"/>
              <a:t> Y las dos compartirán los mismos servicios.</a:t>
            </a:r>
          </a:p>
          <a:p>
            <a:r>
              <a:rPr lang="es-ES" sz="2400" b="1" dirty="0"/>
              <a:t> Dejamos de depender de nuestro puesto físico de trabajo.</a:t>
            </a:r>
            <a:r>
              <a:rPr lang="es-ES" sz="2400" dirty="0"/>
              <a:t> Al tener los datos en el servidor, </a:t>
            </a:r>
            <a:r>
              <a:rPr lang="es-ES" sz="2400" b="1" dirty="0"/>
              <a:t>cualquier ordenador,</a:t>
            </a:r>
            <a:r>
              <a:rPr lang="es-ES" sz="2400" dirty="0"/>
              <a:t> </a:t>
            </a:r>
            <a:r>
              <a:rPr lang="es-ES" sz="2400" dirty="0" err="1"/>
              <a:t>smartphone</a:t>
            </a:r>
            <a:r>
              <a:rPr lang="es-ES" sz="2400" dirty="0"/>
              <a:t> o </a:t>
            </a:r>
            <a:r>
              <a:rPr lang="es-ES" sz="2400" dirty="0" err="1"/>
              <a:t>cyber</a:t>
            </a:r>
            <a:r>
              <a:rPr lang="es-ES" sz="2400" dirty="0"/>
              <a:t> café </a:t>
            </a:r>
            <a:r>
              <a:rPr lang="es-ES" sz="2400" b="1" dirty="0"/>
              <a:t>se convierten en nuestra oficina.</a:t>
            </a:r>
            <a:endParaRPr lang="es-ES" sz="2400" dirty="0"/>
          </a:p>
          <a:p>
            <a:r>
              <a:rPr lang="es-ES" sz="2400" b="1" dirty="0"/>
              <a:t> Se ahorra en  equipamiento,</a:t>
            </a:r>
            <a:r>
              <a:rPr lang="es-ES" sz="2400" dirty="0"/>
              <a:t> pues ya </a:t>
            </a:r>
            <a:r>
              <a:rPr lang="es-ES" sz="2400" b="1" dirty="0"/>
              <a:t>no tendremos que preocuparnos </a:t>
            </a:r>
            <a:r>
              <a:rPr lang="es-ES" sz="2400" dirty="0"/>
              <a:t>de nuestros </a:t>
            </a:r>
            <a:r>
              <a:rPr lang="es-ES" sz="2400" b="1" dirty="0"/>
              <a:t>equipos </a:t>
            </a:r>
            <a:r>
              <a:rPr lang="es-ES" sz="2400" dirty="0"/>
              <a:t>(si están o no obsoletos) y </a:t>
            </a:r>
            <a:r>
              <a:rPr lang="es-ES" sz="2400" b="1" dirty="0"/>
              <a:t>cuándo cambiarlos.</a:t>
            </a:r>
            <a:r>
              <a:rPr lang="es-ES" sz="2400" dirty="0"/>
              <a:t> De ello se encargará la </a:t>
            </a:r>
            <a:r>
              <a:rPr lang="es-ES" sz="2400" b="1" dirty="0"/>
              <a:t>empresa proveedora.</a:t>
            </a:r>
            <a:endParaRPr lang="es-ES" sz="2400" dirty="0"/>
          </a:p>
          <a:p>
            <a:r>
              <a:rPr lang="es-ES" sz="2400" b="1" dirty="0"/>
              <a:t> Ahorramos también en eficiencia en caídas y </a:t>
            </a:r>
            <a:r>
              <a:rPr lang="es-ES" sz="2400" b="1" dirty="0" err="1"/>
              <a:t>backups</a:t>
            </a:r>
            <a:r>
              <a:rPr lang="es-ES" sz="2400" b="1" dirty="0"/>
              <a:t>,</a:t>
            </a:r>
            <a:r>
              <a:rPr lang="es-ES" sz="2400" dirty="0"/>
              <a:t> pues las empresas proveedoras se encuentran realmente equipadas para </a:t>
            </a:r>
            <a:r>
              <a:rPr lang="es-ES" sz="2400" b="1" dirty="0"/>
              <a:t>hacer frente a posibles contingencias.</a:t>
            </a:r>
            <a:endParaRPr lang="es-ES" sz="2400" dirty="0"/>
          </a:p>
          <a:p>
            <a:r>
              <a:rPr lang="es-ES" sz="2400" b="1" dirty="0"/>
              <a:t> Implementación rápida de software</a:t>
            </a:r>
            <a:r>
              <a:rPr lang="es-ES" sz="2400" dirty="0"/>
              <a:t> ya probado por miles de usuarios en el planeta.</a:t>
            </a:r>
          </a:p>
          <a:p>
            <a:r>
              <a:rPr lang="es-ES" sz="2400" b="1" dirty="0"/>
              <a:t> Gran capacidad de personalizar</a:t>
            </a:r>
            <a:r>
              <a:rPr lang="es-ES" sz="2400" dirty="0"/>
              <a:t> las aplicaciones y su aspecto.</a:t>
            </a:r>
          </a:p>
          <a:p>
            <a:r>
              <a:rPr lang="es-ES" sz="2400" b="1" dirty="0"/>
              <a:t> Actualizaciones automáticas</a:t>
            </a:r>
            <a:r>
              <a:rPr lang="es-ES" sz="2400" dirty="0"/>
              <a:t> que surgen de la experiencia y  uso de millones de usuarios y sus requerimientos.</a:t>
            </a:r>
          </a:p>
          <a:p>
            <a:pPr fontAlgn="base"/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7335" y="9010493"/>
            <a:ext cx="17440349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2400" b="1" dirty="0"/>
              <a:t>Desventajas del Cloud Computing</a:t>
            </a:r>
            <a:endParaRPr lang="es-ES" sz="2400" dirty="0"/>
          </a:p>
          <a:p>
            <a:r>
              <a:rPr lang="es-ES" sz="2400" b="1" dirty="0"/>
              <a:t> Dependemos de nuestro proveedor,</a:t>
            </a:r>
            <a:r>
              <a:rPr lang="es-ES" sz="2400" dirty="0"/>
              <a:t> de que tenga una buena política y preserve los datos, aunque </a:t>
            </a:r>
            <a:r>
              <a:rPr lang="es-ES" sz="2400" b="1" dirty="0"/>
              <a:t>pueden hacerse </a:t>
            </a:r>
            <a:r>
              <a:rPr lang="es-ES" sz="2400" b="1" dirty="0" err="1"/>
              <a:t>backups</a:t>
            </a:r>
            <a:r>
              <a:rPr lang="es-ES" sz="2400" b="1" dirty="0"/>
              <a:t> periódico</a:t>
            </a:r>
            <a:r>
              <a:rPr lang="es-ES" sz="2400" dirty="0"/>
              <a:t>s al disco duro de nuestra ordenador.</a:t>
            </a:r>
          </a:p>
          <a:p>
            <a:r>
              <a:rPr lang="es-ES" sz="2400" b="1" dirty="0"/>
              <a:t> ¡Si se nos corta internet, estaremos en apuros!</a:t>
            </a:r>
            <a:r>
              <a:rPr lang="es-ES" sz="2400" dirty="0"/>
              <a:t> Esta es una clara desventaja, pero podremos salvar este problema si contamos con </a:t>
            </a:r>
            <a:r>
              <a:rPr lang="es-ES" sz="2400" b="1" dirty="0"/>
              <a:t>dispositivos  que nos ofrezcan una vía alternativa de conexión,</a:t>
            </a:r>
            <a:r>
              <a:rPr lang="es-ES" sz="2400" dirty="0"/>
              <a:t> como por ejemplo una </a:t>
            </a:r>
            <a:r>
              <a:rPr lang="es-ES" sz="2400" b="1" dirty="0"/>
              <a:t>conexión </a:t>
            </a:r>
            <a:r>
              <a:rPr lang="es-ES" sz="2400" b="1" dirty="0" err="1"/>
              <a:t>wifi</a:t>
            </a:r>
            <a:r>
              <a:rPr lang="es-ES" sz="2400" b="1" dirty="0"/>
              <a:t>.</a:t>
            </a:r>
            <a:r>
              <a:rPr lang="es-ES" sz="2400" dirty="0"/>
              <a:t> También existe la posibilidad de </a:t>
            </a:r>
            <a:r>
              <a:rPr lang="es-ES" sz="2400" b="1" dirty="0"/>
              <a:t>trabajar offline.</a:t>
            </a:r>
            <a:endParaRPr lang="es-ES" sz="2400" dirty="0"/>
          </a:p>
          <a:p>
            <a:r>
              <a:rPr lang="es-ES" sz="2400" b="1" dirty="0"/>
              <a:t> Vulnerabilidad de la privacidad</a:t>
            </a:r>
            <a:r>
              <a:rPr lang="es-ES" sz="2400" dirty="0"/>
              <a:t> de nuestros datos, aunque si nos ponemos a pensar, ésta ya existe cuando usamos </a:t>
            </a:r>
            <a:r>
              <a:rPr lang="es-ES" sz="2400" dirty="0" err="1"/>
              <a:t>gmail</a:t>
            </a:r>
            <a:r>
              <a:rPr lang="es-ES" sz="2400" dirty="0"/>
              <a:t>, </a:t>
            </a:r>
            <a:r>
              <a:rPr lang="es-ES" sz="2400" dirty="0" err="1"/>
              <a:t>yahoo</a:t>
            </a:r>
            <a:r>
              <a:rPr lang="es-ES" sz="2400" dirty="0"/>
              <a:t>, etc. El acceso con </a:t>
            </a:r>
            <a:r>
              <a:rPr lang="es-ES" sz="2400" b="1" dirty="0"/>
              <a:t>contraseñas y sectores de seguridad con protocolo https, </a:t>
            </a:r>
            <a:r>
              <a:rPr lang="es-ES" sz="2400" dirty="0"/>
              <a:t>disminuyen el peligro.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37" y="3668472"/>
            <a:ext cx="8021200" cy="534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424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Heroku</a:t>
            </a:r>
            <a:r>
              <a:rPr lang="es-ES" dirty="0" smtClean="0"/>
              <a:t> Vs AWS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58" y="2828675"/>
            <a:ext cx="12477917" cy="783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hart-Of-The-Two-Platforms-Heroku-vs-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8" y="1686260"/>
            <a:ext cx="6052719" cy="109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160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un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8631" y="2498916"/>
            <a:ext cx="18056674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825500" latinLnBrk="1" hangingPunct="0"/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Esto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es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verdaramente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facil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!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Aunque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necesitamos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</a:p>
          <a:p>
            <a:pPr algn="ctr" defTabSz="825500" latinLnBrk="1" hangingPunct="0"/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crearnos</a:t>
            </a:r>
            <a:r>
              <a:rPr kumimoji="0" lang="en-US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primero </a:t>
            </a:r>
            <a:r>
              <a:rPr kumimoji="0" lang="en-US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una</a:t>
            </a:r>
            <a:r>
              <a:rPr lang="en-US" sz="5600" dirty="0">
                <a:solidFill>
                  <a:srgbClr val="000000"/>
                </a:solidFill>
                <a:sym typeface="Gill Sans"/>
              </a:rPr>
              <a:t> </a:t>
            </a:r>
            <a:r>
              <a:rPr lang="en-US" sz="5600" baseline="0" dirty="0" err="1" smtClean="0">
                <a:solidFill>
                  <a:srgbClr val="000000"/>
                </a:solidFill>
                <a:sym typeface="Gill Sans"/>
              </a:rPr>
              <a:t>cuenta</a:t>
            </a:r>
            <a:r>
              <a:rPr lang="en-US" sz="5600" dirty="0" smtClean="0">
                <a:solidFill>
                  <a:srgbClr val="000000"/>
                </a:solidFill>
                <a:sym typeface="Gill Sans"/>
              </a:rPr>
              <a:t> </a:t>
            </a:r>
          </a:p>
          <a:p>
            <a:pPr algn="ctr" defTabSz="825500" latinLnBrk="1" hangingPunct="0"/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algn="ctr" defTabSz="825500" latinLnBrk="1" hangingPunct="0"/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Una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vez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realizado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esto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debemos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crearnos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5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una</a:t>
            </a:r>
            <a:r>
              <a:rPr kumimoji="0" lang="en-US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new APP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" y="6409072"/>
            <a:ext cx="22667314" cy="225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116" y="8834187"/>
            <a:ext cx="5316840" cy="331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4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AutoShape 2" descr="https://cdn-images-1.medium.com/max/800/0*CdyB7LNbnZbZhClu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81565" y="2248994"/>
            <a:ext cx="21349416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Hay algunos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plugins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que nos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pedira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que asociemos una tarjeta de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credito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… pero ponte contento… solo si te excedes de lo que ellos </a:t>
            </a:r>
            <a:b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</a:b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te dan gratis te cobraran… 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s-AR" sz="5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20" y="4936909"/>
            <a:ext cx="19531706" cy="58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8821" y="11501269"/>
            <a:ext cx="1874520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Incluiremos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el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plugin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mLab</a:t>
            </a:r>
            <a:r>
              <a:rPr kumimoji="0" lang="es-AR" sz="5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s-AR" sz="5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MongoDB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797399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Configuracion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65" y="1828800"/>
            <a:ext cx="21415272" cy="82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5642" y="11224543"/>
            <a:ext cx="2269155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5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Nos creamos un usuario para nuestra base de datos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931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Configuramos nuestra conexión en Express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5384" y="1679515"/>
            <a:ext cx="17706770" cy="1093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200" dirty="0" err="1"/>
              <a:t>MongoClient.connect</a:t>
            </a:r>
            <a:r>
              <a:rPr lang="en-US" sz="3200" dirty="0"/>
              <a:t>('</a:t>
            </a:r>
            <a:r>
              <a:rPr lang="en-US" sz="3200" dirty="0" err="1"/>
              <a:t>mongodb</a:t>
            </a:r>
            <a:r>
              <a:rPr lang="en-US" sz="3200" dirty="0"/>
              <a:t>://neoris:Neoris1@ds255107.mlab.com:55107/heroku_lpr87bn4', </a:t>
            </a:r>
            <a:endParaRPr lang="en-US" sz="3200" dirty="0" smtClean="0"/>
          </a:p>
          <a:p>
            <a:r>
              <a:rPr lang="en-US" sz="3200" dirty="0" smtClean="0"/>
              <a:t>{ </a:t>
            </a:r>
            <a:r>
              <a:rPr lang="en-US" sz="3200" dirty="0" err="1"/>
              <a:t>useNewUrlParser</a:t>
            </a:r>
            <a:r>
              <a:rPr lang="en-US" sz="3200" dirty="0"/>
              <a:t>: true },</a:t>
            </a:r>
          </a:p>
          <a:p>
            <a:r>
              <a:rPr lang="en-US" sz="3200" dirty="0"/>
              <a:t>function (err, client) {</a:t>
            </a:r>
          </a:p>
          <a:p>
            <a:r>
              <a:rPr lang="en-US" sz="3200" dirty="0"/>
              <a:t>if (err) throw err;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 develop = {</a:t>
            </a:r>
          </a:p>
          <a:p>
            <a:r>
              <a:rPr lang="en-US" sz="3200" dirty="0" err="1"/>
              <a:t>nombre</a:t>
            </a:r>
            <a:r>
              <a:rPr lang="en-US" sz="3200" dirty="0"/>
              <a:t>: </a:t>
            </a:r>
            <a:r>
              <a:rPr lang="en-US" sz="3200" dirty="0" err="1"/>
              <a:t>req.body.nombre</a:t>
            </a:r>
            <a:r>
              <a:rPr lang="en-US" sz="3200" dirty="0"/>
              <a:t>,</a:t>
            </a:r>
          </a:p>
          <a:p>
            <a:r>
              <a:rPr lang="en-US" sz="3200" dirty="0" err="1"/>
              <a:t>apellido</a:t>
            </a:r>
            <a:r>
              <a:rPr lang="en-US" sz="3200" dirty="0"/>
              <a:t>: </a:t>
            </a:r>
            <a:r>
              <a:rPr lang="en-US" sz="3200" dirty="0" err="1"/>
              <a:t>req.body.apellido</a:t>
            </a:r>
            <a:r>
              <a:rPr lang="en-US" sz="3200" dirty="0"/>
              <a:t>,</a:t>
            </a:r>
          </a:p>
          <a:p>
            <a:r>
              <a:rPr lang="en-US" sz="3200" dirty="0" err="1"/>
              <a:t>categoria</a:t>
            </a:r>
            <a:r>
              <a:rPr lang="en-US" sz="3200" dirty="0"/>
              <a:t>: </a:t>
            </a:r>
            <a:r>
              <a:rPr lang="en-US" sz="3200" dirty="0" err="1"/>
              <a:t>req.body.categoria</a:t>
            </a:r>
            <a:endParaRPr lang="en-US" sz="3200" dirty="0"/>
          </a:p>
          <a:p>
            <a:r>
              <a:rPr lang="en-US" sz="3200" dirty="0"/>
              <a:t>};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db</a:t>
            </a:r>
            <a:r>
              <a:rPr lang="en-US" sz="3200" dirty="0"/>
              <a:t> = </a:t>
            </a:r>
            <a:r>
              <a:rPr lang="en-US" sz="3200" dirty="0" err="1"/>
              <a:t>client.db</a:t>
            </a:r>
            <a:r>
              <a:rPr lang="en-US" sz="3200" dirty="0"/>
              <a:t>('heroku_lpr87bn4')</a:t>
            </a:r>
          </a:p>
          <a:p>
            <a:r>
              <a:rPr lang="en-US" sz="3200" dirty="0" err="1"/>
              <a:t>db.collection</a:t>
            </a:r>
            <a:r>
              <a:rPr lang="en-US" sz="3200" dirty="0"/>
              <a:t>('</a:t>
            </a:r>
            <a:r>
              <a:rPr lang="en-US" sz="3200" dirty="0" err="1"/>
              <a:t>neorisdb</a:t>
            </a:r>
            <a:r>
              <a:rPr lang="en-US" sz="3200" dirty="0"/>
              <a:t> ').</a:t>
            </a:r>
            <a:r>
              <a:rPr lang="en-US" sz="3200" dirty="0" err="1"/>
              <a:t>insertOne</a:t>
            </a:r>
            <a:r>
              <a:rPr lang="en-US" sz="3200" dirty="0"/>
              <a:t>(develop).then(x =&gt; {</a:t>
            </a:r>
          </a:p>
          <a:p>
            <a:r>
              <a:rPr lang="en-US" sz="3200" dirty="0"/>
              <a:t>console.log('OK');</a:t>
            </a:r>
          </a:p>
          <a:p>
            <a:r>
              <a:rPr lang="en-US" sz="3200" dirty="0" err="1"/>
              <a:t>res.send</a:t>
            </a:r>
            <a:r>
              <a:rPr lang="en-US" sz="3200" dirty="0"/>
              <a:t>('ok');</a:t>
            </a:r>
          </a:p>
          <a:p>
            <a:r>
              <a:rPr lang="en-US" sz="3200" dirty="0"/>
              <a:t>}, err =&gt; {</a:t>
            </a:r>
          </a:p>
          <a:p>
            <a:r>
              <a:rPr lang="en-US" sz="3200" dirty="0"/>
              <a:t>console.log(err);</a:t>
            </a:r>
          </a:p>
          <a:p>
            <a:r>
              <a:rPr lang="en-US" sz="3200" dirty="0" err="1"/>
              <a:t>res.send</a:t>
            </a:r>
            <a:r>
              <a:rPr lang="en-US" sz="3200" dirty="0"/>
              <a:t>(err);</a:t>
            </a:r>
          </a:p>
          <a:p>
            <a:r>
              <a:rPr lang="en-US" sz="3200" dirty="0"/>
              <a:t>});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});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91803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ORIS">
  <a:themeElements>
    <a:clrScheme name="Custom 2">
      <a:dk1>
        <a:srgbClr val="161B1F"/>
      </a:dk1>
      <a:lt1>
        <a:sysClr val="window" lastClr="FFFFFF"/>
      </a:lt1>
      <a:dk2>
        <a:srgbClr val="484C51"/>
      </a:dk2>
      <a:lt2>
        <a:srgbClr val="F2F3F4"/>
      </a:lt2>
      <a:accent1>
        <a:srgbClr val="1D252C"/>
      </a:accent1>
      <a:accent2>
        <a:srgbClr val="FCD75B"/>
      </a:accent2>
      <a:accent3>
        <a:srgbClr val="77BCDA"/>
      </a:accent3>
      <a:accent4>
        <a:srgbClr val="484C51"/>
      </a:accent4>
      <a:accent5>
        <a:srgbClr val="74787C"/>
      </a:accent5>
      <a:accent6>
        <a:srgbClr val="C1C3C4"/>
      </a:accent6>
      <a:hlink>
        <a:srgbClr val="14181C"/>
      </a:hlink>
      <a:folHlink>
        <a:srgbClr val="74787C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NEORIS</Template>
  <TotalTime>15774</TotalTime>
  <Words>369</Words>
  <Application>Microsoft Office PowerPoint</Application>
  <PresentationFormat>Custom</PresentationFormat>
  <Paragraphs>101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NEORIS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Blackman, Jeanelle</dc:creator>
  <cp:lastModifiedBy>Dante Panella</cp:lastModifiedBy>
  <cp:revision>515</cp:revision>
  <dcterms:created xsi:type="dcterms:W3CDTF">2017-11-24T23:51:46Z</dcterms:created>
  <dcterms:modified xsi:type="dcterms:W3CDTF">2019-07-24T00:07:22Z</dcterms:modified>
</cp:coreProperties>
</file>