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sldIdLst>
    <p:sldId id="256" r:id="rId2"/>
    <p:sldId id="258" r:id="rId3"/>
    <p:sldId id="257" r:id="rId4"/>
    <p:sldId id="260" r:id="rId5"/>
    <p:sldId id="271" r:id="rId6"/>
    <p:sldId id="262" r:id="rId7"/>
    <p:sldId id="266" r:id="rId8"/>
    <p:sldId id="264" r:id="rId9"/>
    <p:sldId id="267" r:id="rId10"/>
    <p:sldId id="273" r:id="rId11"/>
    <p:sldId id="272" r:id="rId12"/>
    <p:sldId id="265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7018"/>
    <a:srgbClr val="5147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982" autoAdjust="0"/>
    <p:restoredTop sz="94803" autoAdjust="0"/>
  </p:normalViewPr>
  <p:slideViewPr>
    <p:cSldViewPr>
      <p:cViewPr>
        <p:scale>
          <a:sx n="80" d="100"/>
          <a:sy n="80" d="100"/>
        </p:scale>
        <p:origin x="-360" y="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BE946-F476-4DC5-A295-0C01519C15B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BE477-5C25-4A2F-B7F3-E0DA24DFBF6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BE477-5C25-4A2F-B7F3-E0DA24DFBF67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3419D11-008B-4DCD-B7E7-7079145AAEC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095497-6110-46F7-AAE9-C64A2C9E850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497-6110-46F7-AAE9-C64A2C9E850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3419D11-008B-4DCD-B7E7-7079145AAEC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F095497-6110-46F7-AAE9-C64A2C9E850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095497-6110-46F7-AAE9-C64A2C9E85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F095497-6110-46F7-AAE9-C64A2C9E85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3419D11-008B-4DCD-B7E7-7079145AAEC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F095497-6110-46F7-AAE9-C64A2C9E85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3419D11-008B-4DCD-B7E7-7079145AAEC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F095497-6110-46F7-AAE9-C64A2C9E85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095497-6110-46F7-AAE9-C64A2C9E850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095497-6110-46F7-AAE9-C64A2C9E850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095497-6110-46F7-AAE9-C64A2C9E85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3419D11-008B-4DCD-B7E7-7079145AAEC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F095497-6110-46F7-AAE9-C64A2C9E85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419D11-008B-4DCD-B7E7-7079145AAEC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F095497-6110-46F7-AAE9-C64A2C9E850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18573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Development</a:t>
            </a:r>
            <a:r>
              <a:rPr lang="es-ES" dirty="0" smtClean="0"/>
              <a:t> and </a:t>
            </a:r>
            <a:r>
              <a:rPr lang="es-ES" dirty="0" err="1" smtClean="0"/>
              <a:t>Implementation</a:t>
            </a:r>
            <a:r>
              <a:rPr lang="es-ES" dirty="0" smtClean="0"/>
              <a:t> of a tracking </a:t>
            </a:r>
            <a:r>
              <a:rPr lang="es-ES" dirty="0" err="1" smtClean="0"/>
              <a:t>algorithm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Unmanned</a:t>
            </a:r>
            <a:r>
              <a:rPr lang="es-ES" dirty="0" smtClean="0"/>
              <a:t> </a:t>
            </a:r>
            <a:r>
              <a:rPr lang="es-ES" dirty="0" err="1" smtClean="0"/>
              <a:t>Aerial</a:t>
            </a:r>
            <a:r>
              <a:rPr lang="es-ES" dirty="0" smtClean="0"/>
              <a:t> </a:t>
            </a:r>
            <a:r>
              <a:rPr lang="es-ES" dirty="0" err="1" smtClean="0"/>
              <a:t>Vehicles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071538" y="4357694"/>
            <a:ext cx="269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 </a:t>
            </a:r>
            <a:r>
              <a:rPr lang="es-ES" dirty="0" err="1" smtClean="0"/>
              <a:t>Author</a:t>
            </a:r>
            <a:r>
              <a:rPr lang="es-ES" dirty="0" smtClean="0"/>
              <a:t>: Pablo Ramón Soria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142976" y="4786322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Tutor</a:t>
            </a:r>
            <a:r>
              <a:rPr lang="es-ES" dirty="0" smtClean="0"/>
              <a:t>: Begoña C. Arrúe </a:t>
            </a:r>
            <a:r>
              <a:rPr lang="es-ES" dirty="0" err="1" smtClean="0"/>
              <a:t>Ullés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Vrep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R</a:t>
            </a:r>
            <a:r>
              <a:rPr lang="es-ES" dirty="0" smtClean="0"/>
              <a:t>esultados:</a:t>
            </a:r>
          </a:p>
          <a:p>
            <a:pPr lvl="1"/>
            <a:r>
              <a:rPr lang="es-ES" dirty="0" err="1" smtClean="0"/>
              <a:t>Stereo</a:t>
            </a:r>
            <a:r>
              <a:rPr lang="es-ES" dirty="0" smtClean="0"/>
              <a:t>-Tracking:</a:t>
            </a:r>
            <a:endParaRPr lang="es-ES" dirty="0"/>
          </a:p>
        </p:txBody>
      </p:sp>
      <p:pic>
        <p:nvPicPr>
          <p:cNvPr id="29698" name="Picture 2" descr="C:\Programming\PFC\Images\c3\sim3_traj_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143248"/>
            <a:ext cx="3721378" cy="2786058"/>
          </a:xfrm>
          <a:prstGeom prst="rect">
            <a:avLst/>
          </a:prstGeom>
          <a:noFill/>
        </p:spPr>
      </p:pic>
      <p:pic>
        <p:nvPicPr>
          <p:cNvPr id="29699" name="Picture 3" descr="C:\Programming\PFC\Images\c3\sim3_traj_trac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143248"/>
            <a:ext cx="3702299" cy="2771775"/>
          </a:xfrm>
          <a:prstGeom prst="rect">
            <a:avLst/>
          </a:prstGeom>
          <a:noFill/>
        </p:spPr>
      </p:pic>
      <p:pic>
        <p:nvPicPr>
          <p:cNvPr id="29700" name="Picture 4" descr="C:\Programming\PFC\Images\c3\sim3_traj_both_3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4" y="2857495"/>
            <a:ext cx="6215106" cy="2964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Vrep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R</a:t>
            </a:r>
            <a:r>
              <a:rPr lang="es-ES" dirty="0" smtClean="0"/>
              <a:t>esultados:</a:t>
            </a:r>
          </a:p>
          <a:p>
            <a:pPr lvl="1"/>
            <a:r>
              <a:rPr lang="es-ES" dirty="0" err="1" smtClean="0"/>
              <a:t>Multiple</a:t>
            </a:r>
            <a:r>
              <a:rPr lang="es-ES" dirty="0" smtClean="0"/>
              <a:t> </a:t>
            </a:r>
            <a:r>
              <a:rPr lang="es-ES" dirty="0" err="1" smtClean="0"/>
              <a:t>objects</a:t>
            </a:r>
            <a:endParaRPr lang="es-ES" dirty="0"/>
          </a:p>
        </p:txBody>
      </p:sp>
      <p:pic>
        <p:nvPicPr>
          <p:cNvPr id="30724" name="Picture 4" descr="C:\Programming\PFC\Images\c3\sim4_3dtraj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928934"/>
            <a:ext cx="6286544" cy="3790588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2643174" y="2571744"/>
            <a:ext cx="11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Red Target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786446" y="2571744"/>
            <a:ext cx="121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Blue Target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DataSets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792"/>
          </a:xfrm>
        </p:spPr>
        <p:txBody>
          <a:bodyPr/>
          <a:lstStyle/>
          <a:p>
            <a:r>
              <a:rPr lang="es-ES" dirty="0" smtClean="0"/>
              <a:t>Generalización de la estructura de las aplicaciones:</a:t>
            </a:r>
            <a:endParaRPr lang="es-ES" dirty="0"/>
          </a:p>
        </p:txBody>
      </p:sp>
      <p:pic>
        <p:nvPicPr>
          <p:cNvPr id="4097" name="Picture 1" descr="C:\Programming\PFC\Images\c4\Interfac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428868"/>
            <a:ext cx="4145972" cy="2306632"/>
          </a:xfrm>
          <a:prstGeom prst="rect">
            <a:avLst/>
          </a:prstGeom>
          <a:noFill/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642910" y="2214554"/>
            <a:ext cx="8153400" cy="1785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s-E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Cambio</a:t>
            </a:r>
            <a:r>
              <a:rPr kumimoji="0" lang="es-E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simulación de </a:t>
            </a:r>
            <a:r>
              <a:rPr kumimoji="0" lang="es-ES" sz="2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Quads</a:t>
            </a:r>
            <a:r>
              <a:rPr kumimoji="0" lang="es-E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por Imágenes de los </a:t>
            </a:r>
            <a:r>
              <a:rPr kumimoji="0" lang="es-ES" sz="2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datasets</a:t>
            </a:r>
            <a:endParaRPr kumimoji="0" lang="es-ES" sz="29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s-ES" sz="2900" dirty="0" smtClean="0"/>
              <a:t>La Estación de tierra se mantiene en el PC</a:t>
            </a:r>
            <a:endParaRPr kumimoji="0" lang="es-ES" sz="29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642910" y="3929066"/>
            <a:ext cx="8153400" cy="150019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s-E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Visión</a:t>
            </a:r>
            <a:r>
              <a:rPr kumimoji="0" lang="es-E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artificial sobre los </a:t>
            </a:r>
            <a:r>
              <a:rPr kumimoji="0" lang="es-ES" sz="2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Quads</a:t>
            </a:r>
            <a:r>
              <a:rPr kumimoji="0" lang="es-E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usando “</a:t>
            </a:r>
            <a:r>
              <a:rPr kumimoji="0" lang="es-ES" sz="2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on-board</a:t>
            </a:r>
            <a:r>
              <a:rPr kumimoji="0" lang="es-E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computers</a:t>
            </a:r>
            <a:r>
              <a:rPr kumimoji="0" lang="es-E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s-E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 descr="C:\Programming\PFC\Images\c4\odroidu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4643446"/>
            <a:ext cx="3030455" cy="17576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DataSets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pic>
        <p:nvPicPr>
          <p:cNvPr id="3073" name="Picture 1" descr="C:\Programming\PFC\Images\c4\arch_trajs_ste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86601"/>
            <a:ext cx="3862361" cy="3059105"/>
          </a:xfrm>
          <a:prstGeom prst="rect">
            <a:avLst/>
          </a:prstGeom>
          <a:noFill/>
        </p:spPr>
      </p:pic>
      <p:pic>
        <p:nvPicPr>
          <p:cNvPr id="3074" name="Picture 2" descr="C:\Programming\PFC\Images\c4\errors_stere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571744"/>
            <a:ext cx="3857652" cy="28880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Future</a:t>
            </a:r>
            <a:r>
              <a:rPr lang="es-ES" dirty="0" smtClean="0"/>
              <a:t> Works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14420"/>
          </a:xfrm>
        </p:spPr>
        <p:txBody>
          <a:bodyPr/>
          <a:lstStyle/>
          <a:p>
            <a:r>
              <a:rPr lang="es-ES" dirty="0" smtClean="0"/>
              <a:t>Visión Artificial con procesamiento en Paralelo usando la GPU.</a:t>
            </a:r>
            <a:endParaRPr lang="es-ES" dirty="0"/>
          </a:p>
        </p:txBody>
      </p:sp>
      <p:pic>
        <p:nvPicPr>
          <p:cNvPr id="2049" name="Picture 1" descr="C:\Programming\PFC\Images\c5\gp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714620"/>
            <a:ext cx="4714908" cy="3387002"/>
          </a:xfrm>
          <a:prstGeom prst="rect">
            <a:avLst/>
          </a:prstGeom>
          <a:noFill/>
        </p:spPr>
      </p:pic>
      <p:pic>
        <p:nvPicPr>
          <p:cNvPr id="2050" name="Picture 2" descr="C:\Programming\PFC\Images\c6\shape_recog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357562"/>
            <a:ext cx="3634288" cy="2725716"/>
          </a:xfrm>
          <a:prstGeom prst="rect">
            <a:avLst/>
          </a:prstGeom>
          <a:noFill/>
        </p:spPr>
      </p:pic>
      <p:pic>
        <p:nvPicPr>
          <p:cNvPr id="2051" name="Picture 3" descr="C:\Programming\PFC\Images\c6\big_dat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4500570"/>
            <a:ext cx="3500462" cy="1951772"/>
          </a:xfrm>
          <a:prstGeom prst="rect">
            <a:avLst/>
          </a:prstGeom>
          <a:noFill/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642910" y="2643182"/>
            <a:ext cx="8153400" cy="11144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s-E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Reconocimiento de formas.</a:t>
            </a:r>
            <a:endParaRPr kumimoji="0" lang="es-E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642910" y="3286124"/>
            <a:ext cx="8153400" cy="11144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s-E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Arquitectura para el almacenamiento</a:t>
            </a:r>
            <a:r>
              <a:rPr kumimoji="0" lang="es-E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uso posterior de la cantidad masiva de datos.</a:t>
            </a:r>
            <a:endParaRPr kumimoji="0" lang="es-E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BOViL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Librería de visión Artificial:</a:t>
            </a:r>
          </a:p>
          <a:p>
            <a:pPr lvl="1"/>
            <a:r>
              <a:rPr lang="es-ES" dirty="0" err="1" smtClean="0"/>
              <a:t>Core</a:t>
            </a:r>
            <a:r>
              <a:rPr lang="es-ES" dirty="0" smtClean="0"/>
              <a:t>:</a:t>
            </a:r>
          </a:p>
          <a:p>
            <a:pPr lvl="2"/>
            <a:r>
              <a:rPr lang="es-ES" dirty="0" err="1" smtClean="0"/>
              <a:t>Communication</a:t>
            </a:r>
            <a:r>
              <a:rPr lang="es-ES" dirty="0" smtClean="0"/>
              <a:t>: Sockets</a:t>
            </a:r>
          </a:p>
          <a:p>
            <a:pPr lvl="2"/>
            <a:r>
              <a:rPr lang="es-ES" dirty="0" err="1" smtClean="0"/>
              <a:t>Math</a:t>
            </a:r>
            <a:r>
              <a:rPr lang="es-ES" dirty="0" smtClean="0"/>
              <a:t>: </a:t>
            </a:r>
            <a:r>
              <a:rPr lang="es-ES" dirty="0" err="1" smtClean="0"/>
              <a:t>Matrix</a:t>
            </a:r>
            <a:r>
              <a:rPr lang="es-ES" dirty="0" smtClean="0"/>
              <a:t>, </a:t>
            </a:r>
            <a:r>
              <a:rPr lang="es-ES" dirty="0" err="1" smtClean="0"/>
              <a:t>geometrics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Time</a:t>
            </a:r>
          </a:p>
          <a:p>
            <a:pPr lvl="2"/>
            <a:r>
              <a:rPr lang="es-ES" dirty="0" err="1" smtClean="0"/>
              <a:t>basicTypes</a:t>
            </a:r>
            <a:r>
              <a:rPr lang="es-ES" dirty="0" smtClean="0"/>
              <a:t>:</a:t>
            </a:r>
            <a:endParaRPr lang="es-ES" dirty="0" smtClean="0"/>
          </a:p>
          <a:p>
            <a:pPr lvl="1"/>
            <a:r>
              <a:rPr lang="es-ES" dirty="0" err="1" smtClean="0"/>
              <a:t>Algorithms</a:t>
            </a:r>
            <a:r>
              <a:rPr lang="es-ES" dirty="0" smtClean="0"/>
              <a:t>:</a:t>
            </a:r>
          </a:p>
          <a:p>
            <a:pPr lvl="2"/>
            <a:r>
              <a:rPr lang="es-ES" dirty="0" err="1" smtClean="0"/>
              <a:t>State</a:t>
            </a:r>
            <a:r>
              <a:rPr lang="es-ES" dirty="0" smtClean="0"/>
              <a:t> </a:t>
            </a:r>
            <a:r>
              <a:rPr lang="es-ES" dirty="0" err="1" smtClean="0"/>
              <a:t>Estimators</a:t>
            </a:r>
            <a:r>
              <a:rPr lang="es-ES" dirty="0" smtClean="0"/>
              <a:t>:</a:t>
            </a:r>
            <a:endParaRPr lang="es-ES" dirty="0" smtClean="0"/>
          </a:p>
          <a:p>
            <a:pPr lvl="3"/>
            <a:r>
              <a:rPr lang="es-ES" dirty="0" err="1" smtClean="0"/>
              <a:t>GroundTrackingEKF</a:t>
            </a:r>
            <a:r>
              <a:rPr lang="es-ES" dirty="0" smtClean="0"/>
              <a:t>.</a:t>
            </a:r>
            <a:endParaRPr lang="es-ES" dirty="0" smtClean="0"/>
          </a:p>
          <a:p>
            <a:pPr lvl="3"/>
            <a:r>
              <a:rPr lang="es-ES" dirty="0" err="1" smtClean="0"/>
              <a:t>StereoTrackingEKF</a:t>
            </a:r>
            <a:r>
              <a:rPr lang="es-ES" dirty="0" smtClean="0"/>
              <a:t>.</a:t>
            </a:r>
          </a:p>
          <a:p>
            <a:pPr lvl="2"/>
            <a:r>
              <a:rPr lang="es-ES" dirty="0" err="1" smtClean="0"/>
              <a:t>Segmentation</a:t>
            </a:r>
            <a:r>
              <a:rPr lang="es-ES" dirty="0" smtClean="0"/>
              <a:t>:</a:t>
            </a:r>
          </a:p>
          <a:p>
            <a:pPr lvl="3"/>
            <a:r>
              <a:rPr lang="es-ES" dirty="0" smtClean="0"/>
              <a:t>Color </a:t>
            </a:r>
            <a:r>
              <a:rPr lang="es-ES" dirty="0" err="1" smtClean="0"/>
              <a:t>Cluster</a:t>
            </a:r>
            <a:r>
              <a:rPr lang="es-ES" dirty="0" smtClean="0"/>
              <a:t> </a:t>
            </a:r>
            <a:r>
              <a:rPr lang="es-ES" dirty="0" err="1" smtClean="0"/>
              <a:t>Segmentation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928802"/>
            <a:ext cx="178595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Estructura</a:t>
            </a:r>
          </a:p>
          <a:p>
            <a:r>
              <a:rPr lang="es-ES" dirty="0" smtClean="0"/>
              <a:t>Segmentación</a:t>
            </a:r>
          </a:p>
          <a:p>
            <a:r>
              <a:rPr lang="es-ES" dirty="0" smtClean="0"/>
              <a:t>Estimación</a:t>
            </a:r>
          </a:p>
          <a:p>
            <a:r>
              <a:rPr lang="es-ES" dirty="0" smtClean="0"/>
              <a:t>Simulaciones</a:t>
            </a:r>
          </a:p>
          <a:p>
            <a:r>
              <a:rPr lang="es-ES" dirty="0" smtClean="0"/>
              <a:t>Estructura de los Programas</a:t>
            </a:r>
          </a:p>
          <a:p>
            <a:r>
              <a:rPr lang="es-ES" dirty="0" err="1" smtClean="0"/>
              <a:t>Vrep</a:t>
            </a:r>
            <a:endParaRPr lang="es-ES" dirty="0" smtClean="0"/>
          </a:p>
          <a:p>
            <a:r>
              <a:rPr lang="es-ES" dirty="0" smtClean="0"/>
              <a:t>Experimentos</a:t>
            </a:r>
          </a:p>
          <a:p>
            <a:r>
              <a:rPr lang="es-ES" dirty="0" err="1" smtClean="0"/>
              <a:t>Future</a:t>
            </a:r>
            <a:r>
              <a:rPr lang="es-ES" dirty="0" smtClean="0"/>
              <a:t> Works</a:t>
            </a:r>
          </a:p>
          <a:p>
            <a:r>
              <a:rPr lang="es-ES" dirty="0" err="1" smtClean="0"/>
              <a:t>BOViL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714884"/>
            <a:ext cx="1357321" cy="86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4286256"/>
            <a:ext cx="1357321" cy="86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5072074"/>
            <a:ext cx="1357321" cy="86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6092" y="3214686"/>
            <a:ext cx="1491291" cy="10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2000240"/>
            <a:ext cx="2713284" cy="1685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1" name="30 Grupo"/>
          <p:cNvGrpSpPr/>
          <p:nvPr/>
        </p:nvGrpSpPr>
        <p:grpSpPr>
          <a:xfrm>
            <a:off x="1643044" y="3286124"/>
            <a:ext cx="4643468" cy="2218282"/>
            <a:chOff x="1643044" y="3286124"/>
            <a:chExt cx="4643468" cy="2218282"/>
          </a:xfrm>
        </p:grpSpPr>
        <p:cxnSp>
          <p:nvCxnSpPr>
            <p:cNvPr id="12" name="11 Conector recto"/>
            <p:cNvCxnSpPr/>
            <p:nvPr/>
          </p:nvCxnSpPr>
          <p:spPr>
            <a:xfrm flipV="1">
              <a:off x="1643044" y="3429001"/>
              <a:ext cx="1714509" cy="128588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rot="5400000" flipH="1" flipV="1">
              <a:off x="3464711" y="3964785"/>
              <a:ext cx="714380" cy="71438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8" idx="0"/>
            </p:cNvCxnSpPr>
            <p:nvPr/>
          </p:nvCxnSpPr>
          <p:spPr>
            <a:xfrm rot="16200000" flipV="1">
              <a:off x="4125513" y="4018363"/>
              <a:ext cx="1428760" cy="678661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 rot="10800000">
              <a:off x="5286380" y="3286124"/>
              <a:ext cx="1000132" cy="428628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1027" idx="3"/>
            </p:cNvCxnSpPr>
            <p:nvPr/>
          </p:nvCxnSpPr>
          <p:spPr>
            <a:xfrm flipV="1">
              <a:off x="2214545" y="4857760"/>
              <a:ext cx="785819" cy="289456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endCxn id="8" idx="1"/>
            </p:cNvCxnSpPr>
            <p:nvPr/>
          </p:nvCxnSpPr>
          <p:spPr>
            <a:xfrm>
              <a:off x="2285984" y="5357826"/>
              <a:ext cx="2214578" cy="14658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>
              <a:off x="4214810" y="5072074"/>
              <a:ext cx="428628" cy="214314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3714752"/>
            <a:ext cx="1500198" cy="80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4" name="43 Grupo"/>
          <p:cNvGrpSpPr/>
          <p:nvPr/>
        </p:nvGrpSpPr>
        <p:grpSpPr>
          <a:xfrm>
            <a:off x="202140" y="2905134"/>
            <a:ext cx="2020654" cy="1238246"/>
            <a:chOff x="202140" y="2905134"/>
            <a:chExt cx="2020654" cy="1238246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14348" y="2905134"/>
              <a:ext cx="1508446" cy="809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" name="39 Arco"/>
            <p:cNvSpPr/>
            <p:nvPr/>
          </p:nvSpPr>
          <p:spPr>
            <a:xfrm rot="16200000">
              <a:off x="357174" y="3428984"/>
              <a:ext cx="714348" cy="428628"/>
            </a:xfrm>
            <a:prstGeom prst="arc">
              <a:avLst>
                <a:gd name="adj1" fmla="val 10905535"/>
                <a:gd name="adj2" fmla="val 0"/>
              </a:avLst>
            </a:prstGeom>
            <a:ln w="254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202140" y="3219088"/>
              <a:ext cx="369332" cy="92429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s-ES" sz="1200" dirty="0" err="1" smtClean="0"/>
                <a:t>Segmentation</a:t>
              </a:r>
              <a:endParaRPr lang="es-ES" sz="1200" dirty="0"/>
            </a:p>
          </p:txBody>
        </p:sp>
      </p:grpSp>
      <p:grpSp>
        <p:nvGrpSpPr>
          <p:cNvPr id="45" name="44 Grupo"/>
          <p:cNvGrpSpPr/>
          <p:nvPr/>
        </p:nvGrpSpPr>
        <p:grpSpPr>
          <a:xfrm>
            <a:off x="714348" y="2214554"/>
            <a:ext cx="2012406" cy="1142976"/>
            <a:chOff x="714348" y="2214554"/>
            <a:chExt cx="2012406" cy="1142976"/>
          </a:xfrm>
        </p:grpSpPr>
        <p:sp>
          <p:nvSpPr>
            <p:cNvPr id="39" name="38 CuadroTexto"/>
            <p:cNvSpPr txBox="1"/>
            <p:nvPr/>
          </p:nvSpPr>
          <p:spPr>
            <a:xfrm>
              <a:off x="714348" y="2214554"/>
              <a:ext cx="1500198" cy="6617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dirty="0" smtClean="0"/>
                <a:t>Data{</a:t>
              </a:r>
            </a:p>
            <a:p>
              <a:r>
                <a:rPr lang="es-ES" sz="700" dirty="0"/>
                <a:t> </a:t>
              </a:r>
              <a:r>
                <a:rPr lang="es-ES" sz="700" dirty="0" smtClean="0"/>
                <a:t>   obj1{T, (X, Y), (</a:t>
              </a:r>
              <a:r>
                <a:rPr lang="es-ES" sz="700" dirty="0" err="1" smtClean="0"/>
                <a:t>Tx</a:t>
              </a:r>
              <a:r>
                <a:rPr lang="es-ES" sz="700" dirty="0" smtClean="0"/>
                <a:t>, </a:t>
              </a:r>
              <a:r>
                <a:rPr lang="es-ES" sz="700" dirty="0" err="1" smtClean="0"/>
                <a:t>Ty</a:t>
              </a:r>
              <a:r>
                <a:rPr lang="es-ES" sz="700" dirty="0" smtClean="0"/>
                <a:t>, </a:t>
              </a:r>
              <a:r>
                <a:rPr lang="es-ES" sz="700" dirty="0" err="1" smtClean="0"/>
                <a:t>Bx</a:t>
              </a:r>
              <a:r>
                <a:rPr lang="es-ES" sz="700" dirty="0" smtClean="0"/>
                <a:t>, </a:t>
              </a:r>
              <a:r>
                <a:rPr lang="es-ES" sz="700" dirty="0" err="1" smtClean="0"/>
                <a:t>By</a:t>
              </a:r>
              <a:r>
                <a:rPr lang="es-ES" sz="700" dirty="0" smtClean="0"/>
                <a:t>)}</a:t>
              </a:r>
            </a:p>
            <a:p>
              <a:r>
                <a:rPr lang="es-ES" sz="700" dirty="0" smtClean="0"/>
                <a:t>    obj2{T, (X, Y), (</a:t>
              </a:r>
              <a:r>
                <a:rPr lang="es-ES" sz="700" dirty="0" err="1" smtClean="0"/>
                <a:t>Tx</a:t>
              </a:r>
              <a:r>
                <a:rPr lang="es-ES" sz="700" dirty="0" smtClean="0"/>
                <a:t>, </a:t>
              </a:r>
              <a:r>
                <a:rPr lang="es-ES" sz="700" dirty="0" err="1" smtClean="0"/>
                <a:t>Ty</a:t>
              </a:r>
              <a:r>
                <a:rPr lang="es-ES" sz="700" dirty="0" smtClean="0"/>
                <a:t>, </a:t>
              </a:r>
              <a:r>
                <a:rPr lang="es-ES" sz="700" dirty="0" err="1" smtClean="0"/>
                <a:t>Bx</a:t>
              </a:r>
              <a:r>
                <a:rPr lang="es-ES" sz="700" dirty="0" smtClean="0"/>
                <a:t>, </a:t>
              </a:r>
              <a:r>
                <a:rPr lang="es-ES" sz="700" dirty="0" err="1" smtClean="0"/>
                <a:t>By</a:t>
              </a:r>
              <a:r>
                <a:rPr lang="es-ES" sz="700" dirty="0" smtClean="0"/>
                <a:t>)}</a:t>
              </a:r>
            </a:p>
            <a:p>
              <a:r>
                <a:rPr lang="es-ES" sz="700" dirty="0" smtClean="0"/>
                <a:t>    …</a:t>
              </a:r>
              <a:endParaRPr lang="es-ES" sz="700" dirty="0"/>
            </a:p>
            <a:p>
              <a:r>
                <a:rPr lang="es-ES" sz="800" dirty="0" smtClean="0"/>
                <a:t>}</a:t>
              </a:r>
              <a:endParaRPr lang="es-ES" sz="800" dirty="0"/>
            </a:p>
          </p:txBody>
        </p:sp>
        <p:sp>
          <p:nvSpPr>
            <p:cNvPr id="41" name="40 Arco"/>
            <p:cNvSpPr/>
            <p:nvPr/>
          </p:nvSpPr>
          <p:spPr>
            <a:xfrm rot="5400000" flipH="1">
              <a:off x="1857372" y="2786042"/>
              <a:ext cx="714348" cy="428628"/>
            </a:xfrm>
            <a:prstGeom prst="arc">
              <a:avLst>
                <a:gd name="adj1" fmla="val 10905535"/>
                <a:gd name="adj2" fmla="val 0"/>
              </a:avLst>
            </a:prstGeom>
            <a:ln w="254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2357422" y="2786058"/>
              <a:ext cx="369332" cy="39690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s-ES" sz="1200" dirty="0" smtClean="0"/>
                <a:t>Data</a:t>
              </a:r>
              <a:endParaRPr lang="es-ES" sz="1200" dirty="0"/>
            </a:p>
          </p:txBody>
        </p:sp>
      </p:grpSp>
      <p:grpSp>
        <p:nvGrpSpPr>
          <p:cNvPr id="49" name="48 Grupo"/>
          <p:cNvGrpSpPr/>
          <p:nvPr/>
        </p:nvGrpSpPr>
        <p:grpSpPr>
          <a:xfrm>
            <a:off x="2285984" y="2214554"/>
            <a:ext cx="1095043" cy="312082"/>
            <a:chOff x="2285984" y="2214554"/>
            <a:chExt cx="1095043" cy="312082"/>
          </a:xfrm>
        </p:grpSpPr>
        <p:cxnSp>
          <p:nvCxnSpPr>
            <p:cNvPr id="47" name="46 Conector recto de flecha"/>
            <p:cNvCxnSpPr/>
            <p:nvPr/>
          </p:nvCxnSpPr>
          <p:spPr>
            <a:xfrm>
              <a:off x="2285984" y="2500306"/>
              <a:ext cx="857256" cy="26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47 CuadroTexto"/>
            <p:cNvSpPr txBox="1"/>
            <p:nvPr/>
          </p:nvSpPr>
          <p:spPr>
            <a:xfrm>
              <a:off x="2285984" y="2214554"/>
              <a:ext cx="1095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Communication</a:t>
              </a:r>
              <a:endParaRPr lang="es-ES" sz="1200" dirty="0"/>
            </a:p>
          </p:txBody>
        </p:sp>
      </p:grpSp>
      <p:grpSp>
        <p:nvGrpSpPr>
          <p:cNvPr id="54" name="53 Grupo"/>
          <p:cNvGrpSpPr/>
          <p:nvPr/>
        </p:nvGrpSpPr>
        <p:grpSpPr>
          <a:xfrm>
            <a:off x="5357818" y="2857496"/>
            <a:ext cx="1380795" cy="785818"/>
            <a:chOff x="5357818" y="2857496"/>
            <a:chExt cx="1380795" cy="785818"/>
          </a:xfrm>
        </p:grpSpPr>
        <p:cxnSp>
          <p:nvCxnSpPr>
            <p:cNvPr id="51" name="50 Conector recto de flecha"/>
            <p:cNvCxnSpPr/>
            <p:nvPr/>
          </p:nvCxnSpPr>
          <p:spPr>
            <a:xfrm>
              <a:off x="5429256" y="3000372"/>
              <a:ext cx="1143008" cy="5000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 de flecha"/>
            <p:cNvCxnSpPr/>
            <p:nvPr/>
          </p:nvCxnSpPr>
          <p:spPr>
            <a:xfrm flipH="1" flipV="1">
              <a:off x="5357818" y="3143248"/>
              <a:ext cx="1143008" cy="5000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52 CuadroTexto"/>
            <p:cNvSpPr txBox="1"/>
            <p:nvPr/>
          </p:nvSpPr>
          <p:spPr>
            <a:xfrm>
              <a:off x="5643570" y="2857496"/>
              <a:ext cx="1095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Communication</a:t>
              </a:r>
              <a:endParaRPr lang="es-ES" sz="1200" dirty="0"/>
            </a:p>
          </p:txBody>
        </p:sp>
      </p:grpSp>
      <p:sp>
        <p:nvSpPr>
          <p:cNvPr id="55" name="54 CuadroTexto"/>
          <p:cNvSpPr txBox="1"/>
          <p:nvPr/>
        </p:nvSpPr>
        <p:spPr>
          <a:xfrm>
            <a:off x="6786578" y="4286256"/>
            <a:ext cx="1165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Data </a:t>
            </a:r>
            <a:r>
              <a:rPr lang="es-ES" sz="1200" dirty="0" err="1" smtClean="0"/>
              <a:t>processing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upload.wikimedia.org/wikipedia/commons/f/f1/HSV_co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071810"/>
            <a:ext cx="2476475" cy="1857356"/>
          </a:xfrm>
          <a:prstGeom prst="rect">
            <a:avLst/>
          </a:prstGeom>
          <a:noFill/>
        </p:spPr>
      </p:pic>
      <p:pic>
        <p:nvPicPr>
          <p:cNvPr id="4102" name="Picture 6" descr="http://www.peterstone.name/Maplepgs/images/Colour_cub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857496"/>
            <a:ext cx="2361248" cy="2138358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Segmentación</a:t>
            </a:r>
            <a:endParaRPr lang="es-ES" dirty="0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2500306"/>
            <a:ext cx="3000396" cy="303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5" name="24 Grupo"/>
          <p:cNvGrpSpPr/>
          <p:nvPr/>
        </p:nvGrpSpPr>
        <p:grpSpPr>
          <a:xfrm>
            <a:off x="6072198" y="2071678"/>
            <a:ext cx="2299969" cy="1214446"/>
            <a:chOff x="6072198" y="2071678"/>
            <a:chExt cx="2299969" cy="1214446"/>
          </a:xfrm>
        </p:grpSpPr>
        <p:grpSp>
          <p:nvGrpSpPr>
            <p:cNvPr id="23" name="22 Grupo"/>
            <p:cNvGrpSpPr/>
            <p:nvPr/>
          </p:nvGrpSpPr>
          <p:grpSpPr>
            <a:xfrm>
              <a:off x="6072198" y="2071678"/>
              <a:ext cx="1428760" cy="1214446"/>
              <a:chOff x="6072198" y="2071678"/>
              <a:chExt cx="1428760" cy="1214446"/>
            </a:xfrm>
          </p:grpSpPr>
          <p:sp>
            <p:nvSpPr>
              <p:cNvPr id="11" name="10 Rectángulo"/>
              <p:cNvSpPr/>
              <p:nvPr/>
            </p:nvSpPr>
            <p:spPr>
              <a:xfrm>
                <a:off x="6072198" y="3214686"/>
                <a:ext cx="71438" cy="714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2" name="21 Grupo"/>
              <p:cNvGrpSpPr/>
              <p:nvPr/>
            </p:nvGrpSpPr>
            <p:grpSpPr>
              <a:xfrm>
                <a:off x="6072198" y="2071678"/>
                <a:ext cx="1428760" cy="1214446"/>
                <a:chOff x="6072198" y="2071678"/>
                <a:chExt cx="1428760" cy="1214446"/>
              </a:xfrm>
            </p:grpSpPr>
            <p:cxnSp>
              <p:nvCxnSpPr>
                <p:cNvPr id="13" name="12 Conector recto"/>
                <p:cNvCxnSpPr/>
                <p:nvPr/>
              </p:nvCxnSpPr>
              <p:spPr>
                <a:xfrm rot="5400000" flipH="1" flipV="1">
                  <a:off x="6036480" y="2107400"/>
                  <a:ext cx="1143004" cy="10715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14 Conector recto"/>
                <p:cNvCxnSpPr/>
                <p:nvPr/>
              </p:nvCxnSpPr>
              <p:spPr>
                <a:xfrm flipV="1">
                  <a:off x="6143638" y="2428868"/>
                  <a:ext cx="1357319" cy="8572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20 Rectángulo"/>
                <p:cNvSpPr/>
                <p:nvPr/>
              </p:nvSpPr>
              <p:spPr>
                <a:xfrm>
                  <a:off x="7143768" y="2071678"/>
                  <a:ext cx="357190" cy="357190"/>
                </a:xfrm>
                <a:prstGeom prst="rect">
                  <a:avLst/>
                </a:prstGeom>
                <a:solidFill>
                  <a:srgbClr val="557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24" name="23 CuadroTexto"/>
            <p:cNvSpPr txBox="1"/>
            <p:nvPr/>
          </p:nvSpPr>
          <p:spPr>
            <a:xfrm>
              <a:off x="7572396" y="2071678"/>
              <a:ext cx="799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(H,S,V)</a:t>
              </a:r>
              <a:endParaRPr lang="es-ES" dirty="0"/>
            </a:p>
          </p:txBody>
        </p:sp>
      </p:grpSp>
      <p:sp>
        <p:nvSpPr>
          <p:cNvPr id="26" name="25 CuadroTexto"/>
          <p:cNvSpPr txBox="1"/>
          <p:nvPr/>
        </p:nvSpPr>
        <p:spPr>
          <a:xfrm>
            <a:off x="1142976" y="235743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RGB Color </a:t>
            </a:r>
            <a:r>
              <a:rPr lang="es-ES" dirty="0" err="1" smtClean="0"/>
              <a:t>Space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142976" y="2357430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HSV Color </a:t>
            </a:r>
            <a:r>
              <a:rPr lang="es-ES" dirty="0" err="1" smtClean="0"/>
              <a:t>Space</a:t>
            </a:r>
            <a:endParaRPr lang="es-ES" dirty="0"/>
          </a:p>
        </p:txBody>
      </p:sp>
      <p:sp>
        <p:nvSpPr>
          <p:cNvPr id="28" name="27 Flecha abajo"/>
          <p:cNvSpPr/>
          <p:nvPr/>
        </p:nvSpPr>
        <p:spPr>
          <a:xfrm>
            <a:off x="7643834" y="2571744"/>
            <a:ext cx="571504" cy="1500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400" dirty="0" err="1" smtClean="0"/>
              <a:t>Fast</a:t>
            </a:r>
            <a:r>
              <a:rPr lang="es-ES" sz="1400" dirty="0" smtClean="0"/>
              <a:t> </a:t>
            </a:r>
            <a:r>
              <a:rPr lang="es-ES" sz="1400" dirty="0" err="1" smtClean="0"/>
              <a:t>Comparison</a:t>
            </a:r>
            <a:endParaRPr lang="es-ES" sz="14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7572396" y="41433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Green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Segmentación – Resultados</a:t>
            </a:r>
            <a:endParaRPr lang="es-ES" dirty="0"/>
          </a:p>
        </p:txBody>
      </p:sp>
      <p:grpSp>
        <p:nvGrpSpPr>
          <p:cNvPr id="9" name="8 Grupo"/>
          <p:cNvGrpSpPr/>
          <p:nvPr/>
        </p:nvGrpSpPr>
        <p:grpSpPr>
          <a:xfrm>
            <a:off x="428596" y="1714488"/>
            <a:ext cx="3596882" cy="3286132"/>
            <a:chOff x="428596" y="1714488"/>
            <a:chExt cx="3596882" cy="328613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596" y="2285992"/>
              <a:ext cx="3596882" cy="2714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5 CuadroTexto"/>
            <p:cNvSpPr txBox="1"/>
            <p:nvPr/>
          </p:nvSpPr>
          <p:spPr>
            <a:xfrm>
              <a:off x="1643042" y="1714488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Original</a:t>
              </a:r>
              <a:endParaRPr lang="es-ES" dirty="0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4572000" y="1714488"/>
            <a:ext cx="3600454" cy="3288828"/>
            <a:chOff x="4572000" y="1714488"/>
            <a:chExt cx="3600454" cy="3288828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0" y="2285992"/>
              <a:ext cx="3600454" cy="2717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7 CuadroTexto"/>
            <p:cNvSpPr txBox="1"/>
            <p:nvPr/>
          </p:nvSpPr>
          <p:spPr>
            <a:xfrm>
              <a:off x="5643570" y="1714488"/>
              <a:ext cx="1351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Segmentada</a:t>
              </a:r>
              <a:endParaRPr lang="es-E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 descr="http://media.engadget.com/img/products/447/9kzv/9kzv-8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2786058"/>
            <a:ext cx="1060435" cy="795326"/>
          </a:xfrm>
          <a:prstGeom prst="rect">
            <a:avLst/>
          </a:prstGeom>
          <a:noFill/>
        </p:spPr>
      </p:pic>
      <p:grpSp>
        <p:nvGrpSpPr>
          <p:cNvPr id="57" name="56 Grupo"/>
          <p:cNvGrpSpPr/>
          <p:nvPr/>
        </p:nvGrpSpPr>
        <p:grpSpPr>
          <a:xfrm>
            <a:off x="714348" y="2000240"/>
            <a:ext cx="4929222" cy="1785950"/>
            <a:chOff x="714348" y="2000240"/>
            <a:chExt cx="4929222" cy="1785950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348" y="2000240"/>
              <a:ext cx="3327506" cy="178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1" name="50 Conector recto"/>
            <p:cNvCxnSpPr/>
            <p:nvPr/>
          </p:nvCxnSpPr>
          <p:spPr>
            <a:xfrm rot="10800000">
              <a:off x="4071934" y="2000240"/>
              <a:ext cx="1500198" cy="1000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/>
            <p:nvPr/>
          </p:nvCxnSpPr>
          <p:spPr>
            <a:xfrm rot="10800000" flipV="1">
              <a:off x="4071934" y="3143248"/>
              <a:ext cx="1500198" cy="642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54 Elipse"/>
            <p:cNvSpPr/>
            <p:nvPr/>
          </p:nvSpPr>
          <p:spPr>
            <a:xfrm>
              <a:off x="5500694" y="3000372"/>
              <a:ext cx="142876" cy="1428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714348" y="2000240"/>
              <a:ext cx="3357586" cy="1785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Estimación</a:t>
            </a:r>
            <a:endParaRPr lang="es-ES" dirty="0"/>
          </a:p>
        </p:txBody>
      </p:sp>
      <p:grpSp>
        <p:nvGrpSpPr>
          <p:cNvPr id="44" name="43 Grupo"/>
          <p:cNvGrpSpPr/>
          <p:nvPr/>
        </p:nvGrpSpPr>
        <p:grpSpPr>
          <a:xfrm>
            <a:off x="2214546" y="2143116"/>
            <a:ext cx="857256" cy="1500198"/>
            <a:chOff x="2214546" y="2143116"/>
            <a:chExt cx="857256" cy="1500198"/>
          </a:xfrm>
        </p:grpSpPr>
        <p:sp>
          <p:nvSpPr>
            <p:cNvPr id="8" name="7 Rectángulo"/>
            <p:cNvSpPr/>
            <p:nvPr/>
          </p:nvSpPr>
          <p:spPr>
            <a:xfrm>
              <a:off x="2357422" y="3429000"/>
              <a:ext cx="214314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2643174" y="2357430"/>
              <a:ext cx="71438" cy="714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2428860" y="2143116"/>
              <a:ext cx="142876" cy="714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3000364" y="2357430"/>
              <a:ext cx="71438" cy="714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2214546" y="2143116"/>
              <a:ext cx="71438" cy="714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5" name="44 Grupo"/>
          <p:cNvGrpSpPr/>
          <p:nvPr/>
        </p:nvGrpSpPr>
        <p:grpSpPr>
          <a:xfrm>
            <a:off x="2250264" y="1857364"/>
            <a:ext cx="3662305" cy="535785"/>
            <a:chOff x="2250264" y="1857364"/>
            <a:chExt cx="3662305" cy="535785"/>
          </a:xfrm>
        </p:grpSpPr>
        <p:grpSp>
          <p:nvGrpSpPr>
            <p:cNvPr id="22" name="21 Grupo"/>
            <p:cNvGrpSpPr/>
            <p:nvPr/>
          </p:nvGrpSpPr>
          <p:grpSpPr>
            <a:xfrm>
              <a:off x="2250264" y="2042030"/>
              <a:ext cx="2964678" cy="351119"/>
              <a:chOff x="2250264" y="2042030"/>
              <a:chExt cx="2964678" cy="351119"/>
            </a:xfrm>
          </p:grpSpPr>
          <p:cxnSp>
            <p:nvCxnSpPr>
              <p:cNvPr id="15" name="14 Conector recto de flecha"/>
              <p:cNvCxnSpPr>
                <a:stCxn id="13" idx="0"/>
                <a:endCxn id="25" idx="1"/>
              </p:cNvCxnSpPr>
              <p:nvPr/>
            </p:nvCxnSpPr>
            <p:spPr>
              <a:xfrm rot="5400000" flipH="1" flipV="1">
                <a:off x="3682060" y="610235"/>
                <a:ext cx="101086" cy="296467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16 Conector recto de flecha"/>
              <p:cNvCxnSpPr>
                <a:stCxn id="10" idx="3"/>
                <a:endCxn id="25" idx="1"/>
              </p:cNvCxnSpPr>
              <p:nvPr/>
            </p:nvCxnSpPr>
            <p:spPr>
              <a:xfrm flipV="1">
                <a:off x="2571736" y="2042030"/>
                <a:ext cx="2643206" cy="13680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18 Conector recto de flecha"/>
              <p:cNvCxnSpPr>
                <a:stCxn id="9" idx="0"/>
                <a:endCxn id="25" idx="1"/>
              </p:cNvCxnSpPr>
              <p:nvPr/>
            </p:nvCxnSpPr>
            <p:spPr>
              <a:xfrm rot="5400000" flipH="1" flipV="1">
                <a:off x="3789217" y="931706"/>
                <a:ext cx="315400" cy="253604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20 Conector recto de flecha"/>
              <p:cNvCxnSpPr>
                <a:stCxn id="11" idx="3"/>
                <a:endCxn id="25" idx="1"/>
              </p:cNvCxnSpPr>
              <p:nvPr/>
            </p:nvCxnSpPr>
            <p:spPr>
              <a:xfrm flipV="1">
                <a:off x="3071802" y="2042030"/>
                <a:ext cx="2143140" cy="35111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24 CuadroTexto"/>
            <p:cNvSpPr txBox="1"/>
            <p:nvPr/>
          </p:nvSpPr>
          <p:spPr>
            <a:xfrm>
              <a:off x="5214942" y="1857364"/>
              <a:ext cx="697627" cy="369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Noise</a:t>
              </a:r>
              <a:endParaRPr lang="es-ES" dirty="0"/>
            </a:p>
          </p:txBody>
        </p:sp>
      </p:grpSp>
      <p:grpSp>
        <p:nvGrpSpPr>
          <p:cNvPr id="46" name="45 Grupo"/>
          <p:cNvGrpSpPr/>
          <p:nvPr/>
        </p:nvGrpSpPr>
        <p:grpSpPr>
          <a:xfrm>
            <a:off x="1142976" y="3643315"/>
            <a:ext cx="2452916" cy="2066337"/>
            <a:chOff x="1142976" y="3643315"/>
            <a:chExt cx="2452916" cy="2066337"/>
          </a:xfrm>
        </p:grpSpPr>
        <p:sp>
          <p:nvSpPr>
            <p:cNvPr id="30" name="29 CuadroTexto"/>
            <p:cNvSpPr txBox="1"/>
            <p:nvPr/>
          </p:nvSpPr>
          <p:spPr>
            <a:xfrm>
              <a:off x="1142976" y="4786322"/>
              <a:ext cx="245291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Obj</a:t>
              </a:r>
              <a:r>
                <a:rPr lang="es-ES" dirty="0" smtClean="0"/>
                <a:t>   =	Time</a:t>
              </a:r>
            </a:p>
            <a:p>
              <a:r>
                <a:rPr lang="es-ES" dirty="0"/>
                <a:t>	</a:t>
              </a:r>
              <a:r>
                <a:rPr lang="es-ES" dirty="0" err="1" smtClean="0"/>
                <a:t>Centroid</a:t>
              </a:r>
              <a:endParaRPr lang="es-ES" dirty="0" smtClean="0"/>
            </a:p>
            <a:p>
              <a:r>
                <a:rPr lang="es-ES" dirty="0"/>
                <a:t>	</a:t>
              </a:r>
              <a:r>
                <a:rPr lang="es-ES" dirty="0" err="1" smtClean="0"/>
                <a:t>Bouncing</a:t>
              </a:r>
              <a:r>
                <a:rPr lang="es-ES" dirty="0" smtClean="0"/>
                <a:t> box </a:t>
              </a:r>
              <a:endParaRPr lang="es-ES" dirty="0"/>
            </a:p>
          </p:txBody>
        </p:sp>
        <p:cxnSp>
          <p:nvCxnSpPr>
            <p:cNvPr id="32" name="31 Conector recto de flecha"/>
            <p:cNvCxnSpPr>
              <a:stCxn id="8" idx="2"/>
              <a:endCxn id="30" idx="0"/>
            </p:cNvCxnSpPr>
            <p:nvPr/>
          </p:nvCxnSpPr>
          <p:spPr>
            <a:xfrm rot="5400000">
              <a:off x="1845503" y="4167246"/>
              <a:ext cx="1143008" cy="951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39 Flecha derecha"/>
          <p:cNvSpPr/>
          <p:nvPr/>
        </p:nvSpPr>
        <p:spPr>
          <a:xfrm>
            <a:off x="4572000" y="5000636"/>
            <a:ext cx="1857388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EKF</a:t>
            </a:r>
            <a:endParaRPr lang="es-ES" dirty="0"/>
          </a:p>
        </p:txBody>
      </p:sp>
      <p:sp>
        <p:nvSpPr>
          <p:cNvPr id="42" name="41 CuadroTexto"/>
          <p:cNvSpPr txBox="1"/>
          <p:nvPr/>
        </p:nvSpPr>
        <p:spPr>
          <a:xfrm>
            <a:off x="6786578" y="5143512"/>
            <a:ext cx="180344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 smtClean="0"/>
              <a:t>Estimated</a:t>
            </a:r>
            <a:r>
              <a:rPr lang="es-ES" dirty="0" smtClean="0"/>
              <a:t> Position</a:t>
            </a:r>
            <a:endParaRPr lang="es-ES" dirty="0"/>
          </a:p>
        </p:txBody>
      </p:sp>
      <p:grpSp>
        <p:nvGrpSpPr>
          <p:cNvPr id="61" name="60 Grupo"/>
          <p:cNvGrpSpPr/>
          <p:nvPr/>
        </p:nvGrpSpPr>
        <p:grpSpPr>
          <a:xfrm>
            <a:off x="4643438" y="3143248"/>
            <a:ext cx="3178112" cy="2000264"/>
            <a:chOff x="4643438" y="3143248"/>
            <a:chExt cx="3178112" cy="2000264"/>
          </a:xfrm>
        </p:grpSpPr>
        <p:grpSp>
          <p:nvGrpSpPr>
            <p:cNvPr id="58" name="57 Grupo"/>
            <p:cNvGrpSpPr/>
            <p:nvPr/>
          </p:nvGrpSpPr>
          <p:grpSpPr>
            <a:xfrm>
              <a:off x="4643438" y="3143248"/>
              <a:ext cx="3178112" cy="1512340"/>
              <a:chOff x="4643438" y="3143248"/>
              <a:chExt cx="3178112" cy="1512340"/>
            </a:xfrm>
          </p:grpSpPr>
          <p:sp>
            <p:nvSpPr>
              <p:cNvPr id="43" name="42 CuadroTexto"/>
              <p:cNvSpPr txBox="1"/>
              <p:nvPr/>
            </p:nvSpPr>
            <p:spPr>
              <a:xfrm>
                <a:off x="4643438" y="4286256"/>
                <a:ext cx="1598707" cy="3693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 err="1" smtClean="0"/>
                  <a:t>System’s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Model</a:t>
                </a:r>
                <a:endParaRPr lang="es-ES" dirty="0"/>
              </a:p>
            </p:txBody>
          </p:sp>
          <p:pic>
            <p:nvPicPr>
              <p:cNvPr id="12292" name="Picture 4" descr="http://www.epixea.com/research/dirImg/multi-view-coding-thesis16x.gif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572264" y="3143248"/>
                <a:ext cx="1249286" cy="828673"/>
              </a:xfrm>
              <a:prstGeom prst="rect">
                <a:avLst/>
              </a:prstGeom>
              <a:noFill/>
            </p:spPr>
          </p:pic>
        </p:grpSp>
        <p:cxnSp>
          <p:nvCxnSpPr>
            <p:cNvPr id="60" name="59 Conector recto de flecha"/>
            <p:cNvCxnSpPr>
              <a:stCxn id="43" idx="2"/>
            </p:cNvCxnSpPr>
            <p:nvPr/>
          </p:nvCxnSpPr>
          <p:spPr>
            <a:xfrm rot="5400000">
              <a:off x="5192062" y="4892782"/>
              <a:ext cx="487924" cy="135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de los programas</a:t>
            </a: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071810"/>
            <a:ext cx="3564641" cy="271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143248"/>
            <a:ext cx="3443269" cy="264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1643050"/>
            <a:ext cx="1357321" cy="86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8" y="1714488"/>
            <a:ext cx="1491291" cy="10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10 Grupo"/>
          <p:cNvGrpSpPr/>
          <p:nvPr/>
        </p:nvGrpSpPr>
        <p:grpSpPr>
          <a:xfrm>
            <a:off x="1428728" y="3429000"/>
            <a:ext cx="4929222" cy="857256"/>
            <a:chOff x="1428728" y="3429000"/>
            <a:chExt cx="4929222" cy="857256"/>
          </a:xfrm>
        </p:grpSpPr>
        <p:sp>
          <p:nvSpPr>
            <p:cNvPr id="9" name="8 Rectángulo"/>
            <p:cNvSpPr/>
            <p:nvPr/>
          </p:nvSpPr>
          <p:spPr>
            <a:xfrm>
              <a:off x="1428728" y="3429000"/>
              <a:ext cx="857256" cy="8572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572132" y="3500438"/>
              <a:ext cx="785818" cy="7858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2500298" y="3500438"/>
            <a:ext cx="4857784" cy="2000264"/>
            <a:chOff x="2500298" y="3500438"/>
            <a:chExt cx="4857784" cy="2000264"/>
          </a:xfrm>
        </p:grpSpPr>
        <p:sp>
          <p:nvSpPr>
            <p:cNvPr id="12" name="11 Rectángulo"/>
            <p:cNvSpPr/>
            <p:nvPr/>
          </p:nvSpPr>
          <p:spPr>
            <a:xfrm>
              <a:off x="2500298" y="4714884"/>
              <a:ext cx="785818" cy="7858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6572264" y="3500438"/>
              <a:ext cx="785818" cy="7858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15 Rectángulo"/>
          <p:cNvSpPr/>
          <p:nvPr/>
        </p:nvSpPr>
        <p:spPr>
          <a:xfrm>
            <a:off x="5643570" y="4714884"/>
            <a:ext cx="1643074" cy="785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8" name="17 Grupo"/>
          <p:cNvGrpSpPr/>
          <p:nvPr/>
        </p:nvGrpSpPr>
        <p:grpSpPr>
          <a:xfrm>
            <a:off x="1500166" y="3500438"/>
            <a:ext cx="1785950" cy="2000264"/>
            <a:chOff x="1500166" y="3500438"/>
            <a:chExt cx="1785950" cy="2000264"/>
          </a:xfrm>
        </p:grpSpPr>
        <p:sp>
          <p:nvSpPr>
            <p:cNvPr id="15" name="14 Rectángulo"/>
            <p:cNvSpPr/>
            <p:nvPr/>
          </p:nvSpPr>
          <p:spPr>
            <a:xfrm>
              <a:off x="2500298" y="3500438"/>
              <a:ext cx="785818" cy="7858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1500166" y="4714884"/>
              <a:ext cx="785818" cy="7858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/>
            <a:r>
              <a:rPr lang="en-US" sz="2800" dirty="0" err="1" smtClean="0"/>
              <a:t>Simulador</a:t>
            </a:r>
            <a:r>
              <a:rPr lang="en-US" sz="2800" dirty="0" smtClean="0"/>
              <a:t> de robots con </a:t>
            </a:r>
            <a:r>
              <a:rPr lang="en-US" sz="2800" dirty="0" err="1" smtClean="0"/>
              <a:t>entorno</a:t>
            </a:r>
            <a:r>
              <a:rPr lang="en-US" sz="2800" dirty="0" smtClean="0"/>
              <a:t> de </a:t>
            </a:r>
            <a:r>
              <a:rPr lang="en-US" sz="2800" dirty="0" err="1" smtClean="0"/>
              <a:t>desarrollo</a:t>
            </a:r>
            <a:r>
              <a:rPr lang="en-US" sz="2800" dirty="0" smtClean="0"/>
              <a:t> </a:t>
            </a:r>
            <a:r>
              <a:rPr lang="en-US" sz="2800" dirty="0" err="1" smtClean="0"/>
              <a:t>integrado</a:t>
            </a:r>
            <a:r>
              <a:rPr lang="en-US" sz="2800" dirty="0" smtClean="0"/>
              <a:t>. </a:t>
            </a:r>
          </a:p>
          <a:p>
            <a:pPr marL="0" indent="0"/>
            <a:r>
              <a:rPr lang="en-US" sz="2800" dirty="0" err="1" smtClean="0"/>
              <a:t>Arquitectura</a:t>
            </a:r>
            <a:r>
              <a:rPr lang="en-US" sz="2800" dirty="0" smtClean="0"/>
              <a:t> de control </a:t>
            </a:r>
            <a:r>
              <a:rPr lang="en-US" sz="2800" dirty="0" err="1" smtClean="0"/>
              <a:t>distribuido</a:t>
            </a:r>
            <a:r>
              <a:rPr lang="en-US" sz="2800" dirty="0" smtClean="0"/>
              <a:t> </a:t>
            </a:r>
            <a:r>
              <a:rPr lang="en-US" sz="2800" dirty="0" smtClean="0"/>
              <a:t>(Scripts de </a:t>
            </a:r>
            <a:r>
              <a:rPr lang="en-US" sz="2800" dirty="0" err="1" smtClean="0"/>
              <a:t>lua</a:t>
            </a:r>
            <a:r>
              <a:rPr lang="en-US" sz="2800" dirty="0" smtClean="0"/>
              <a:t>, </a:t>
            </a:r>
            <a:r>
              <a:rPr lang="en-US" sz="2800" dirty="0" err="1" smtClean="0"/>
              <a:t>plugins</a:t>
            </a:r>
            <a:r>
              <a:rPr lang="en-US" sz="2800" dirty="0" smtClean="0"/>
              <a:t>, </a:t>
            </a:r>
            <a:r>
              <a:rPr lang="en-US" sz="2800" dirty="0" err="1" smtClean="0"/>
              <a:t>nodos</a:t>
            </a:r>
            <a:r>
              <a:rPr lang="en-US" sz="2800" dirty="0" smtClean="0"/>
              <a:t> de ROS…)</a:t>
            </a:r>
          </a:p>
          <a:p>
            <a:pPr marL="0" indent="0"/>
            <a:r>
              <a:rPr lang="en-US" sz="2800" dirty="0" smtClean="0"/>
              <a:t>Multiples </a:t>
            </a:r>
            <a:r>
              <a:rPr lang="en-US" sz="2800" dirty="0" err="1" smtClean="0"/>
              <a:t>lenguajes</a:t>
            </a:r>
            <a:r>
              <a:rPr lang="en-US" sz="2800" dirty="0" smtClean="0"/>
              <a:t> de </a:t>
            </a:r>
            <a:r>
              <a:rPr lang="en-US" sz="2800" dirty="0" err="1" smtClean="0"/>
              <a:t>programación</a:t>
            </a:r>
            <a:r>
              <a:rPr lang="en-US" sz="2800" dirty="0" smtClean="0"/>
              <a:t>: C++, Python, Java, </a:t>
            </a:r>
            <a:r>
              <a:rPr lang="en-US" sz="2800" dirty="0" err="1" smtClean="0"/>
              <a:t>Lua</a:t>
            </a:r>
            <a:r>
              <a:rPr lang="en-US" sz="2800" dirty="0" smtClean="0"/>
              <a:t>, </a:t>
            </a:r>
            <a:r>
              <a:rPr lang="en-US" sz="2800" dirty="0" err="1" smtClean="0"/>
              <a:t>Matlab</a:t>
            </a:r>
            <a:r>
              <a:rPr lang="en-US" sz="2800" dirty="0" smtClean="0"/>
              <a:t>, Octave o </a:t>
            </a:r>
            <a:r>
              <a:rPr lang="en-US" sz="2800" dirty="0" err="1" smtClean="0"/>
              <a:t>Urbi</a:t>
            </a:r>
            <a:endParaRPr lang="es-ES" sz="2800" dirty="0"/>
          </a:p>
        </p:txBody>
      </p:sp>
      <p:pic>
        <p:nvPicPr>
          <p:cNvPr id="6148" name="Picture 4" descr="http://www.turamuhendislik.com/img2/logo_vre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0"/>
            <a:ext cx="4857784" cy="2266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Vrep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Simulaciones</a:t>
            </a:r>
            <a:endParaRPr lang="es-ES" dirty="0"/>
          </a:p>
        </p:txBody>
      </p:sp>
      <p:pic>
        <p:nvPicPr>
          <p:cNvPr id="5121" name="Picture 1" descr="C:\Programming\PFC\Images\c3\sim4_set_u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071811"/>
            <a:ext cx="3857652" cy="2679540"/>
          </a:xfrm>
          <a:prstGeom prst="rect">
            <a:avLst/>
          </a:prstGeom>
          <a:noFill/>
        </p:spPr>
      </p:pic>
      <p:pic>
        <p:nvPicPr>
          <p:cNvPr id="5122" name="Picture 2" descr="C:\Programming\PFC\Images\c3\sim3_set_u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071810"/>
            <a:ext cx="3917776" cy="2701914"/>
          </a:xfrm>
          <a:prstGeom prst="rect">
            <a:avLst/>
          </a:prstGeom>
          <a:noFill/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785786" y="2428868"/>
            <a:ext cx="2786082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s-E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Stereo</a:t>
            </a:r>
            <a:r>
              <a:rPr lang="es-ES" sz="2900" baseline="0" dirty="0" smtClean="0"/>
              <a:t>-Tracking</a:t>
            </a:r>
            <a:endParaRPr kumimoji="0" lang="es-E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5000628" y="2500306"/>
            <a:ext cx="2786082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s-E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</a:t>
            </a:r>
            <a:r>
              <a:rPr kumimoji="0" lang="es-E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objects</a:t>
            </a:r>
            <a:endParaRPr kumimoji="0" lang="es-E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575</TotalTime>
  <Words>282</Words>
  <Application>Microsoft Office PowerPoint</Application>
  <PresentationFormat>Presentación en pantalla (4:3)</PresentationFormat>
  <Paragraphs>83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Intermedio</vt:lpstr>
      <vt:lpstr>Development and Implementation of a tracking algorithm for Unmanned Aerial Vehicles</vt:lpstr>
      <vt:lpstr>Índice</vt:lpstr>
      <vt:lpstr>Estructura</vt:lpstr>
      <vt:lpstr>Segmentación</vt:lpstr>
      <vt:lpstr>Segmentación – Resultados</vt:lpstr>
      <vt:lpstr>Estimación</vt:lpstr>
      <vt:lpstr>Estructura de los programas</vt:lpstr>
      <vt:lpstr>Diapositiva 8</vt:lpstr>
      <vt:lpstr>Vrep</vt:lpstr>
      <vt:lpstr>Vrep</vt:lpstr>
      <vt:lpstr>Vrep</vt:lpstr>
      <vt:lpstr>DataSets</vt:lpstr>
      <vt:lpstr>DataSets</vt:lpstr>
      <vt:lpstr>Future Works</vt:lpstr>
      <vt:lpstr>BOViL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and Implementation of a tracking algorithm for Unmanned Aerial Vehicles</dc:title>
  <dc:creator>Bardo91</dc:creator>
  <cp:lastModifiedBy>Bardo91</cp:lastModifiedBy>
  <cp:revision>46</cp:revision>
  <dcterms:created xsi:type="dcterms:W3CDTF">2014-10-02T12:19:55Z</dcterms:created>
  <dcterms:modified xsi:type="dcterms:W3CDTF">2014-10-03T19:20:32Z</dcterms:modified>
</cp:coreProperties>
</file>