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Lst>
  <p:sldSz cx="10058400" cy="7772400"/>
  <p:notesSz cx="6858000" cy="91440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5C52"/>
    <a:srgbClr val="5C5C5C"/>
    <a:srgbClr val="393939"/>
    <a:srgbClr val="565656"/>
    <a:srgbClr val="4A4A4A"/>
    <a:srgbClr val="E0E0E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2"/>
  </p:normalViewPr>
  <p:slideViewPr>
    <p:cSldViewPr snapToGrid="0" snapToObjects="1">
      <p:cViewPr varScale="1">
        <p:scale>
          <a:sx n="83" d="100"/>
          <a:sy n="83" d="100"/>
        </p:scale>
        <p:origin x="1214" y="62"/>
      </p:cViewPr>
      <p:guideLst>
        <p:guide orient="horz" pos="2448"/>
        <p:guide pos="31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oject Scope Template">
    <p:spTree>
      <p:nvGrpSpPr>
        <p:cNvPr id="1" name=""/>
        <p:cNvGrpSpPr/>
        <p:nvPr/>
      </p:nvGrpSpPr>
      <p:grpSpPr>
        <a:xfrm>
          <a:off x="0" y="0"/>
          <a:ext cx="0" cy="0"/>
          <a:chOff x="0" y="0"/>
          <a:chExt cx="0" cy="0"/>
        </a:xfrm>
      </p:grpSpPr>
      <p:sp>
        <p:nvSpPr>
          <p:cNvPr id="8" name="TextBox 7"/>
          <p:cNvSpPr txBox="1"/>
          <p:nvPr userDrawn="1"/>
        </p:nvSpPr>
        <p:spPr>
          <a:xfrm>
            <a:off x="281826" y="245599"/>
            <a:ext cx="1688604" cy="261610"/>
          </a:xfrm>
          <a:prstGeom prst="rect">
            <a:avLst/>
          </a:prstGeom>
          <a:noFill/>
        </p:spPr>
        <p:txBody>
          <a:bodyPr wrap="none" rtlCol="0">
            <a:spAutoFit/>
          </a:bodyPr>
          <a:lstStyle/>
          <a:p>
            <a:r>
              <a:rPr lang="en-US" sz="1100" b="0" i="0" spc="20" dirty="0">
                <a:solidFill>
                  <a:srgbClr val="5C5C5C"/>
                </a:solidFill>
                <a:latin typeface="Lato Light" charset="0"/>
                <a:ea typeface="Lato Light" charset="0"/>
                <a:cs typeface="Lato Light" charset="0"/>
              </a:rPr>
              <a:t>Project</a:t>
            </a:r>
            <a:r>
              <a:rPr lang="en-US" sz="1100" b="0" i="0" spc="20" baseline="0" dirty="0">
                <a:solidFill>
                  <a:srgbClr val="5C5C5C"/>
                </a:solidFill>
                <a:latin typeface="Lato Light" charset="0"/>
                <a:ea typeface="Lato Light" charset="0"/>
                <a:cs typeface="Lato Light" charset="0"/>
              </a:rPr>
              <a:t> Scope Template</a:t>
            </a:r>
            <a:endParaRPr lang="en-US" sz="1100" b="0" i="0" spc="20" dirty="0">
              <a:latin typeface="Lato Light" charset="0"/>
              <a:ea typeface="Lato Light" charset="0"/>
              <a:cs typeface="Lato Light" charset="0"/>
            </a:endParaRPr>
          </a:p>
        </p:txBody>
      </p:sp>
      <p:cxnSp>
        <p:nvCxnSpPr>
          <p:cNvPr id="10" name="Straight Connector 9"/>
          <p:cNvCxnSpPr/>
          <p:nvPr userDrawn="1"/>
        </p:nvCxnSpPr>
        <p:spPr>
          <a:xfrm>
            <a:off x="327546" y="650546"/>
            <a:ext cx="9385111" cy="0"/>
          </a:xfrm>
          <a:prstGeom prst="line">
            <a:avLst/>
          </a:prstGeom>
          <a:ln w="9525">
            <a:solidFill>
              <a:srgbClr val="E0E0E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0511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ject Scope Example">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02920" y="1813560"/>
            <a:ext cx="9052560" cy="51294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194239" y="82178"/>
            <a:ext cx="9764240" cy="73512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userDrawn="1"/>
        </p:nvSpPr>
        <p:spPr>
          <a:xfrm>
            <a:off x="281826" y="245599"/>
            <a:ext cx="1629933" cy="261610"/>
          </a:xfrm>
          <a:prstGeom prst="rect">
            <a:avLst/>
          </a:prstGeom>
          <a:noFill/>
        </p:spPr>
        <p:txBody>
          <a:bodyPr wrap="none" rtlCol="0">
            <a:spAutoFit/>
          </a:bodyPr>
          <a:lstStyle/>
          <a:p>
            <a:r>
              <a:rPr lang="en-US" sz="1100" b="0" i="0" spc="20" dirty="0">
                <a:solidFill>
                  <a:srgbClr val="5C5C5C"/>
                </a:solidFill>
                <a:latin typeface="Lato Light" charset="0"/>
                <a:ea typeface="Lato Light" charset="0"/>
                <a:cs typeface="Lato Light" charset="0"/>
              </a:rPr>
              <a:t>Project</a:t>
            </a:r>
            <a:r>
              <a:rPr lang="en-US" sz="1100" b="0" i="0" spc="20" baseline="0" dirty="0">
                <a:solidFill>
                  <a:srgbClr val="5C5C5C"/>
                </a:solidFill>
                <a:latin typeface="Lato Light" charset="0"/>
                <a:ea typeface="Lato Light" charset="0"/>
                <a:cs typeface="Lato Light" charset="0"/>
              </a:rPr>
              <a:t> Scope Example</a:t>
            </a:r>
            <a:endParaRPr lang="en-US" sz="1100" b="0" i="0" spc="20" dirty="0">
              <a:latin typeface="Lato Light" charset="0"/>
              <a:ea typeface="Lato Light" charset="0"/>
              <a:cs typeface="Lato Light" charset="0"/>
            </a:endParaRPr>
          </a:p>
        </p:txBody>
      </p:sp>
      <p:cxnSp>
        <p:nvCxnSpPr>
          <p:cNvPr id="9" name="Straight Connector 8"/>
          <p:cNvCxnSpPr/>
          <p:nvPr userDrawn="1"/>
        </p:nvCxnSpPr>
        <p:spPr>
          <a:xfrm>
            <a:off x="327546" y="650546"/>
            <a:ext cx="9385111" cy="0"/>
          </a:xfrm>
          <a:prstGeom prst="line">
            <a:avLst/>
          </a:prstGeom>
          <a:ln w="9525">
            <a:solidFill>
              <a:srgbClr val="E0E0E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67210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771221"/>
      </p:ext>
    </p:extLst>
  </p:cSld>
  <p:clrMap bg1="lt1" tx1="dk1" bg2="lt2" tx2="dk2" accent1="accent1" accent2="accent2" accent3="accent3" accent4="accent4" accent5="accent5" accent6="accent6" hlink="hlink" folHlink="folHlink"/>
  <p:sldLayoutIdLst>
    <p:sldLayoutId id="2147483651" r:id="rId1"/>
    <p:sldLayoutId id="2147483650" r:id="rId2"/>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502920" y="819284"/>
            <a:ext cx="9052560" cy="979498"/>
          </a:xfrm>
          <a:prstGeom prst="rect">
            <a:avLst/>
          </a:prstGeom>
          <a:ln>
            <a:noFill/>
          </a:ln>
        </p:spPr>
        <p:txBody>
          <a:bodyPr vert="horz" lIns="100584" tIns="50941" rIns="101882" bIns="50941" rtlCol="0" anchor="ctr">
            <a:normAutofit/>
          </a:bodyPr>
          <a:lstStyle>
            <a:lvl1pPr algn="ctr" defTabSz="509412" rtl="0" eaLnBrk="1" latinLnBrk="0" hangingPunct="1">
              <a:spcBef>
                <a:spcPct val="0"/>
              </a:spcBef>
              <a:buNone/>
              <a:defRPr sz="2500" b="1" i="0" kern="1200" baseline="0">
                <a:solidFill>
                  <a:srgbClr val="4A4A4A"/>
                </a:solidFill>
                <a:latin typeface="Lato" charset="0"/>
                <a:ea typeface="Lato" charset="0"/>
                <a:cs typeface="Lato" charset="0"/>
              </a:defRPr>
            </a:lvl1pPr>
          </a:lstStyle>
          <a:p>
            <a:r>
              <a:rPr lang="en-US" dirty="0"/>
              <a:t>Project Name</a:t>
            </a:r>
          </a:p>
        </p:txBody>
      </p:sp>
      <p:sp>
        <p:nvSpPr>
          <p:cNvPr id="5" name="TextBox 4"/>
          <p:cNvSpPr txBox="1"/>
          <p:nvPr/>
        </p:nvSpPr>
        <p:spPr>
          <a:xfrm>
            <a:off x="337267" y="2499204"/>
            <a:ext cx="4389120" cy="1557349"/>
          </a:xfrm>
          <a:prstGeom prst="rect">
            <a:avLst/>
          </a:prstGeom>
          <a:noFill/>
        </p:spPr>
        <p:txBody>
          <a:bodyPr wrap="square" rtlCol="0">
            <a:spAutoFit/>
          </a:bodyPr>
          <a:lstStyle/>
          <a:p>
            <a:pPr>
              <a:lnSpc>
                <a:spcPct val="120000"/>
              </a:lnSpc>
              <a:buClr>
                <a:srgbClr val="FF0000"/>
              </a:buClr>
            </a:pPr>
            <a:r>
              <a:rPr lang="en-US" sz="1000" dirty="0">
                <a:solidFill>
                  <a:srgbClr val="565656"/>
                </a:solidFill>
                <a:latin typeface="Calibri Light"/>
                <a:cs typeface="Calibri Light"/>
              </a:rPr>
              <a:t>Local and small companies in open market-places usually trade goods and services using fiat money, making it difficult to work with changes, tips and special prices.</a:t>
            </a:r>
          </a:p>
          <a:p>
            <a:pPr>
              <a:lnSpc>
                <a:spcPct val="120000"/>
              </a:lnSpc>
              <a:buClr>
                <a:srgbClr val="FF0000"/>
              </a:buClr>
            </a:pPr>
            <a:r>
              <a:rPr lang="en-US" sz="1000" dirty="0">
                <a:solidFill>
                  <a:srgbClr val="565656"/>
                </a:solidFill>
                <a:latin typeface="Calibri Light"/>
                <a:cs typeface="Calibri Light"/>
              </a:rPr>
              <a:t>For buyers, it is becoming unusual to have fiat money, and most of them use credit/debit cards to pay for goods – however, sometimes small companies do not access to this kind of money transfer.</a:t>
            </a:r>
          </a:p>
          <a:p>
            <a:pPr>
              <a:lnSpc>
                <a:spcPct val="120000"/>
              </a:lnSpc>
              <a:buClr>
                <a:srgbClr val="FF0000"/>
              </a:buClr>
            </a:pPr>
            <a:r>
              <a:rPr lang="en-US" sz="1000" dirty="0">
                <a:solidFill>
                  <a:srgbClr val="565656"/>
                </a:solidFill>
                <a:latin typeface="Calibri Light"/>
                <a:cs typeface="Calibri Light"/>
              </a:rPr>
              <a:t>We propose a digital, yet easily available, ticketing system to support such companies.</a:t>
            </a:r>
          </a:p>
        </p:txBody>
      </p:sp>
      <p:sp>
        <p:nvSpPr>
          <p:cNvPr id="6" name="TextBox 5"/>
          <p:cNvSpPr txBox="1"/>
          <p:nvPr/>
        </p:nvSpPr>
        <p:spPr>
          <a:xfrm>
            <a:off x="337267" y="4293950"/>
            <a:ext cx="4389120" cy="1188018"/>
          </a:xfrm>
          <a:prstGeom prst="rect">
            <a:avLst/>
          </a:prstGeom>
          <a:noFill/>
        </p:spPr>
        <p:txBody>
          <a:bodyPr wrap="square" rtlCol="0">
            <a:spAutoFit/>
          </a:bodyPr>
          <a:lstStyle/>
          <a:p>
            <a:pPr>
              <a:lnSpc>
                <a:spcPct val="120000"/>
              </a:lnSpc>
              <a:buClr>
                <a:srgbClr val="FF0000"/>
              </a:buClr>
            </a:pPr>
            <a:r>
              <a:rPr lang="en-US" sz="1000" dirty="0">
                <a:solidFill>
                  <a:srgbClr val="565656"/>
                </a:solidFill>
                <a:latin typeface="Calibri Light"/>
                <a:cs typeface="Calibri Light"/>
              </a:rPr>
              <a:t>Provide  a money transfer process that makes it easier and less expensive to trade goods and services during local market events , covering:</a:t>
            </a:r>
          </a:p>
          <a:p>
            <a:pPr>
              <a:lnSpc>
                <a:spcPct val="120000"/>
              </a:lnSpc>
              <a:buClr>
                <a:srgbClr val="FF0000"/>
              </a:buClr>
            </a:pPr>
            <a:endParaRPr lang="en-US" sz="1000" dirty="0">
              <a:solidFill>
                <a:srgbClr val="565656"/>
              </a:solidFill>
              <a:latin typeface="Calibri Light"/>
              <a:cs typeface="Calibri Light"/>
            </a:endParaRPr>
          </a:p>
          <a:p>
            <a:pPr>
              <a:lnSpc>
                <a:spcPct val="120000"/>
              </a:lnSpc>
              <a:buClr>
                <a:srgbClr val="FF0000"/>
              </a:buClr>
            </a:pPr>
            <a:r>
              <a:rPr lang="en-US" sz="1000" dirty="0">
                <a:solidFill>
                  <a:srgbClr val="565656"/>
                </a:solidFill>
                <a:latin typeface="Calibri Light"/>
                <a:cs typeface="Calibri Light"/>
              </a:rPr>
              <a:t>Digital monetization</a:t>
            </a:r>
          </a:p>
          <a:p>
            <a:pPr>
              <a:lnSpc>
                <a:spcPct val="120000"/>
              </a:lnSpc>
              <a:buClr>
                <a:srgbClr val="FF0000"/>
              </a:buClr>
            </a:pPr>
            <a:r>
              <a:rPr lang="en-US" sz="1000" dirty="0">
                <a:solidFill>
                  <a:srgbClr val="565656"/>
                </a:solidFill>
                <a:latin typeface="Calibri Light"/>
                <a:cs typeface="Calibri Light"/>
              </a:rPr>
              <a:t>Direct peer-to-peer transactions</a:t>
            </a:r>
          </a:p>
          <a:p>
            <a:pPr>
              <a:lnSpc>
                <a:spcPct val="120000"/>
              </a:lnSpc>
              <a:buClr>
                <a:srgbClr val="FF0000"/>
              </a:buClr>
            </a:pPr>
            <a:r>
              <a:rPr lang="en-US" sz="1000" dirty="0">
                <a:solidFill>
                  <a:srgbClr val="565656"/>
                </a:solidFill>
                <a:latin typeface="Calibri Light"/>
                <a:cs typeface="Calibri Light"/>
              </a:rPr>
              <a:t>Operationalization easiness</a:t>
            </a:r>
          </a:p>
        </p:txBody>
      </p:sp>
      <p:sp>
        <p:nvSpPr>
          <p:cNvPr id="8" name="TextBox 7"/>
          <p:cNvSpPr txBox="1"/>
          <p:nvPr/>
        </p:nvSpPr>
        <p:spPr>
          <a:xfrm>
            <a:off x="337267" y="6524444"/>
            <a:ext cx="4389120" cy="264688"/>
          </a:xfrm>
          <a:prstGeom prst="rect">
            <a:avLst/>
          </a:prstGeom>
          <a:noFill/>
        </p:spPr>
        <p:txBody>
          <a:bodyPr wrap="square" rtlCol="0">
            <a:spAutoFit/>
          </a:bodyPr>
          <a:lstStyle/>
          <a:p>
            <a:pPr marL="171450" indent="-171450">
              <a:lnSpc>
                <a:spcPct val="120000"/>
              </a:lnSpc>
              <a:buClr>
                <a:srgbClr val="FF0000"/>
              </a:buClr>
              <a:buFont typeface="Arial" charset="0"/>
              <a:buChar char="•"/>
              <a:tabLst>
                <a:tab pos="120650" algn="l"/>
              </a:tabLst>
            </a:pPr>
            <a:r>
              <a:rPr lang="en-US" sz="1000" b="1" dirty="0">
                <a:solidFill>
                  <a:srgbClr val="565656"/>
                </a:solidFill>
                <a:latin typeface="Calibri" charset="0"/>
                <a:ea typeface="Calibri" charset="0"/>
                <a:cs typeface="Calibri" charset="0"/>
              </a:rPr>
              <a:t>Sponsor: </a:t>
            </a:r>
            <a:r>
              <a:rPr lang="en-US" sz="1000" dirty="0">
                <a:solidFill>
                  <a:srgbClr val="565656"/>
                </a:solidFill>
                <a:latin typeface="Calibri Light"/>
                <a:cs typeface="Calibri Light"/>
              </a:rPr>
              <a:t>Rodrigo Silva</a:t>
            </a:r>
          </a:p>
        </p:txBody>
      </p:sp>
      <p:sp>
        <p:nvSpPr>
          <p:cNvPr id="9" name="TextBox 8"/>
          <p:cNvSpPr txBox="1"/>
          <p:nvPr/>
        </p:nvSpPr>
        <p:spPr>
          <a:xfrm>
            <a:off x="4950230" y="2637581"/>
            <a:ext cx="4789515" cy="264688"/>
          </a:xfrm>
          <a:prstGeom prst="rect">
            <a:avLst/>
          </a:prstGeom>
          <a:noFill/>
        </p:spPr>
        <p:txBody>
          <a:bodyPr wrap="square" rtlCol="0">
            <a:spAutoFit/>
          </a:bodyPr>
          <a:lstStyle/>
          <a:p>
            <a:pPr marL="171450" indent="-171450">
              <a:lnSpc>
                <a:spcPct val="120000"/>
              </a:lnSpc>
              <a:buClr>
                <a:srgbClr val="FF0000"/>
              </a:buClr>
              <a:buFont typeface="Arial" charset="0"/>
              <a:buChar char="•"/>
              <a:tabLst>
                <a:tab pos="120650" algn="l"/>
              </a:tabLst>
            </a:pPr>
            <a:r>
              <a:rPr lang="en-US" sz="1000" b="1" dirty="0">
                <a:solidFill>
                  <a:srgbClr val="565656"/>
                </a:solidFill>
                <a:latin typeface="Calibri" charset="0"/>
                <a:ea typeface="Calibri" charset="0"/>
                <a:cs typeface="Calibri" charset="0"/>
              </a:rPr>
              <a:t>Leaders:</a:t>
            </a:r>
            <a:r>
              <a:rPr lang="en-US" sz="1000" dirty="0">
                <a:solidFill>
                  <a:srgbClr val="565656"/>
                </a:solidFill>
                <a:latin typeface="Calibri Light"/>
                <a:cs typeface="Calibri Light"/>
              </a:rPr>
              <a:t> Claudio, Tiago and Matias</a:t>
            </a:r>
          </a:p>
        </p:txBody>
      </p:sp>
      <p:sp>
        <p:nvSpPr>
          <p:cNvPr id="10" name="TextBox 9"/>
          <p:cNvSpPr txBox="1"/>
          <p:nvPr/>
        </p:nvSpPr>
        <p:spPr>
          <a:xfrm>
            <a:off x="4950229" y="3763181"/>
            <a:ext cx="4789515" cy="818686"/>
          </a:xfrm>
          <a:prstGeom prst="rect">
            <a:avLst/>
          </a:prstGeom>
          <a:noFill/>
        </p:spPr>
        <p:txBody>
          <a:bodyPr wrap="square" rtlCol="0">
            <a:spAutoFit/>
          </a:bodyPr>
          <a:lstStyle/>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Personas, Point of View (POV) Statements</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Storyboard</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Prototype</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Working software (TODO)</a:t>
            </a:r>
          </a:p>
        </p:txBody>
      </p:sp>
      <p:sp>
        <p:nvSpPr>
          <p:cNvPr id="22" name="TextBox 21"/>
          <p:cNvSpPr txBox="1"/>
          <p:nvPr/>
        </p:nvSpPr>
        <p:spPr>
          <a:xfrm>
            <a:off x="330630" y="2282004"/>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a:solidFill>
                  <a:srgbClr val="4A4A4A"/>
                </a:solidFill>
                <a:latin typeface="Calibri" charset="0"/>
                <a:ea typeface="Calibri" charset="0"/>
                <a:cs typeface="Calibri" charset="0"/>
              </a:rPr>
              <a:t>OVERALL GOAL</a:t>
            </a:r>
            <a:endParaRPr lang="en-US" sz="1000" b="1" i="0" spc="70" dirty="0">
              <a:solidFill>
                <a:srgbClr val="4A4A4A"/>
              </a:solidFill>
              <a:latin typeface="Calibri" charset="0"/>
              <a:ea typeface="Calibri" charset="0"/>
              <a:cs typeface="Calibri" charset="0"/>
            </a:endParaRPr>
          </a:p>
        </p:txBody>
      </p:sp>
      <p:sp>
        <p:nvSpPr>
          <p:cNvPr id="23" name="TextBox 22"/>
          <p:cNvSpPr txBox="1"/>
          <p:nvPr/>
        </p:nvSpPr>
        <p:spPr>
          <a:xfrm>
            <a:off x="330630" y="3934250"/>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PROJECT SCOPE</a:t>
            </a:r>
          </a:p>
        </p:txBody>
      </p:sp>
      <p:sp>
        <p:nvSpPr>
          <p:cNvPr id="24" name="TextBox 23"/>
          <p:cNvSpPr txBox="1"/>
          <p:nvPr/>
        </p:nvSpPr>
        <p:spPr>
          <a:xfrm>
            <a:off x="4936971" y="2282003"/>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PROJECT ORGANIZATION</a:t>
            </a:r>
          </a:p>
        </p:txBody>
      </p:sp>
      <p:sp>
        <p:nvSpPr>
          <p:cNvPr id="25" name="TextBox 24"/>
          <p:cNvSpPr txBox="1"/>
          <p:nvPr/>
        </p:nvSpPr>
        <p:spPr>
          <a:xfrm>
            <a:off x="4936971" y="3420773"/>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PROJECT</a:t>
            </a:r>
            <a:r>
              <a:rPr lang="en-US" sz="1000" b="1" i="0" spc="70" baseline="0" dirty="0">
                <a:solidFill>
                  <a:srgbClr val="4A4A4A"/>
                </a:solidFill>
                <a:latin typeface="Calibri" charset="0"/>
                <a:ea typeface="Calibri" charset="0"/>
                <a:cs typeface="Calibri" charset="0"/>
              </a:rPr>
              <a:t> DELIVERABLES</a:t>
            </a:r>
            <a:endParaRPr lang="en-US" sz="1000" b="1" i="0" spc="70" dirty="0">
              <a:solidFill>
                <a:srgbClr val="4A4A4A"/>
              </a:solidFill>
              <a:latin typeface="Calibri" charset="0"/>
              <a:ea typeface="Calibri" charset="0"/>
              <a:cs typeface="Calibri" charset="0"/>
            </a:endParaRPr>
          </a:p>
        </p:txBody>
      </p:sp>
      <p:sp>
        <p:nvSpPr>
          <p:cNvPr id="26" name="TextBox 25"/>
          <p:cNvSpPr txBox="1"/>
          <p:nvPr/>
        </p:nvSpPr>
        <p:spPr>
          <a:xfrm>
            <a:off x="330626" y="6173975"/>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PROJECT</a:t>
            </a:r>
            <a:r>
              <a:rPr lang="en-US" sz="1000" b="1" i="0" spc="70" baseline="0" dirty="0">
                <a:solidFill>
                  <a:srgbClr val="4A4A4A"/>
                </a:solidFill>
                <a:latin typeface="Calibri" charset="0"/>
                <a:ea typeface="Calibri" charset="0"/>
                <a:cs typeface="Calibri" charset="0"/>
              </a:rPr>
              <a:t> STAKEHOLDERS</a:t>
            </a:r>
            <a:endParaRPr lang="en-US" sz="1000" b="1" i="0" spc="70" dirty="0">
              <a:solidFill>
                <a:srgbClr val="4A4A4A"/>
              </a:solidFill>
              <a:latin typeface="Calibri" charset="0"/>
              <a:ea typeface="Calibri" charset="0"/>
              <a:cs typeface="Calibri" charset="0"/>
            </a:endParaRPr>
          </a:p>
        </p:txBody>
      </p:sp>
      <p:grpSp>
        <p:nvGrpSpPr>
          <p:cNvPr id="28" name="Group 27"/>
          <p:cNvGrpSpPr/>
          <p:nvPr/>
        </p:nvGrpSpPr>
        <p:grpSpPr>
          <a:xfrm>
            <a:off x="4936971" y="4902156"/>
            <a:ext cx="4965745" cy="604620"/>
            <a:chOff x="4936971" y="5267916"/>
            <a:chExt cx="4965745" cy="604620"/>
          </a:xfrm>
        </p:grpSpPr>
        <p:sp>
          <p:nvSpPr>
            <p:cNvPr id="14" name="TextBox 13"/>
            <p:cNvSpPr txBox="1"/>
            <p:nvPr/>
          </p:nvSpPr>
          <p:spPr>
            <a:xfrm>
              <a:off x="4950230" y="5632470"/>
              <a:ext cx="2682360" cy="240066"/>
            </a:xfrm>
            <a:prstGeom prst="rect">
              <a:avLst/>
            </a:prstGeom>
            <a:noFill/>
          </p:spPr>
          <p:txBody>
            <a:bodyPr wrap="square" rtlCol="0">
              <a:spAutoFit/>
            </a:bodyPr>
            <a:lstStyle/>
            <a:p>
              <a:pPr>
                <a:lnSpc>
                  <a:spcPct val="120000"/>
                </a:lnSpc>
                <a:buClr>
                  <a:srgbClr val="FF0000"/>
                </a:buClr>
                <a:tabLst>
                  <a:tab pos="120650" algn="l"/>
                </a:tabLst>
              </a:pPr>
              <a:r>
                <a:rPr lang="en-US" sz="800" dirty="0">
                  <a:solidFill>
                    <a:schemeClr val="bg1">
                      <a:lumMod val="65000"/>
                    </a:schemeClr>
                  </a:solidFill>
                  <a:latin typeface="Calibri Light"/>
                  <a:cs typeface="Calibri Light"/>
                </a:rPr>
                <a:t>Milestone</a:t>
              </a:r>
            </a:p>
          </p:txBody>
        </p:sp>
        <p:sp>
          <p:nvSpPr>
            <p:cNvPr id="15" name="TextBox 14"/>
            <p:cNvSpPr txBox="1"/>
            <p:nvPr/>
          </p:nvSpPr>
          <p:spPr>
            <a:xfrm>
              <a:off x="8775700" y="5632470"/>
              <a:ext cx="1127016" cy="240066"/>
            </a:xfrm>
            <a:prstGeom prst="rect">
              <a:avLst/>
            </a:prstGeom>
            <a:noFill/>
          </p:spPr>
          <p:txBody>
            <a:bodyPr wrap="square" rtlCol="0">
              <a:spAutoFit/>
            </a:bodyPr>
            <a:lstStyle/>
            <a:p>
              <a:pPr>
                <a:lnSpc>
                  <a:spcPct val="120000"/>
                </a:lnSpc>
                <a:buClr>
                  <a:srgbClr val="FF0000"/>
                </a:buClr>
                <a:tabLst>
                  <a:tab pos="120650" algn="l"/>
                </a:tabLst>
              </a:pPr>
              <a:r>
                <a:rPr lang="en-US" sz="800">
                  <a:solidFill>
                    <a:schemeClr val="bg1">
                      <a:lumMod val="65000"/>
                    </a:schemeClr>
                  </a:solidFill>
                  <a:latin typeface="Calibri Light"/>
                  <a:cs typeface="Calibri Light"/>
                </a:rPr>
                <a:t>Date</a:t>
              </a:r>
              <a:endParaRPr lang="en-US" sz="800" dirty="0">
                <a:solidFill>
                  <a:schemeClr val="bg1">
                    <a:lumMod val="65000"/>
                  </a:schemeClr>
                </a:solidFill>
                <a:latin typeface="Calibri Light"/>
                <a:cs typeface="Calibri Light"/>
              </a:endParaRPr>
            </a:p>
          </p:txBody>
        </p:sp>
        <p:sp>
          <p:nvSpPr>
            <p:cNvPr id="27" name="TextBox 26"/>
            <p:cNvSpPr txBox="1"/>
            <p:nvPr/>
          </p:nvSpPr>
          <p:spPr>
            <a:xfrm>
              <a:off x="4936971" y="5267916"/>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MILESTONES</a:t>
              </a:r>
            </a:p>
          </p:txBody>
        </p:sp>
      </p:grpSp>
      <p:graphicFrame>
        <p:nvGraphicFramePr>
          <p:cNvPr id="18" name="Group 90">
            <a:extLst>
              <a:ext uri="{FF2B5EF4-FFF2-40B4-BE49-F238E27FC236}">
                <a16:creationId xmlns:a16="http://schemas.microsoft.com/office/drawing/2014/main" id="{AF3B3F9C-5606-422F-A8B0-0ED2C973D5FE}"/>
              </a:ext>
            </a:extLst>
          </p:cNvPr>
          <p:cNvGraphicFramePr>
            <a:graphicFrameLocks noGrp="1"/>
          </p:cNvGraphicFramePr>
          <p:nvPr>
            <p:extLst>
              <p:ext uri="{D42A27DB-BD31-4B8C-83A1-F6EECF244321}">
                <p14:modId xmlns:p14="http://schemas.microsoft.com/office/powerpoint/2010/main" val="3836692281"/>
              </p:ext>
            </p:extLst>
          </p:nvPr>
        </p:nvGraphicFramePr>
        <p:xfrm>
          <a:off x="5007355" y="5542161"/>
          <a:ext cx="4719138" cy="1535878"/>
        </p:xfrm>
        <a:graphic>
          <a:graphicData uri="http://schemas.openxmlformats.org/drawingml/2006/table">
            <a:tbl>
              <a:tblPr/>
              <a:tblGrid>
                <a:gridCol w="3819145">
                  <a:extLst>
                    <a:ext uri="{9D8B030D-6E8A-4147-A177-3AD203B41FA5}">
                      <a16:colId xmlns:a16="http://schemas.microsoft.com/office/drawing/2014/main" val="20000"/>
                    </a:ext>
                  </a:extLst>
                </a:gridCol>
                <a:gridCol w="899993">
                  <a:extLst>
                    <a:ext uri="{9D8B030D-6E8A-4147-A177-3AD203B41FA5}">
                      <a16:colId xmlns:a16="http://schemas.microsoft.com/office/drawing/2014/main" val="20001"/>
                    </a:ext>
                  </a:extLst>
                </a:gridCol>
              </a:tblGrid>
              <a:tr h="242280">
                <a:tc>
                  <a:txBody>
                    <a:bodyPr/>
                    <a:lstStyle/>
                    <a:p>
                      <a:pPr marL="171450" indent="-171450">
                        <a:buClr>
                          <a:srgbClr val="FB0000"/>
                        </a:buClr>
                        <a:buFont typeface="Arial" charset="0"/>
                        <a:buChar char="•"/>
                      </a:pPr>
                      <a:r>
                        <a:rPr lang="en-US" sz="1000" kern="1200" baseline="0" dirty="0">
                          <a:solidFill>
                            <a:srgbClr val="5C5C5C"/>
                          </a:solidFill>
                          <a:latin typeface="Calibri" charset="0"/>
                          <a:ea typeface="Calibri" charset="0"/>
                          <a:cs typeface="Calibri" charset="0"/>
                        </a:rPr>
                        <a:t>First Draft - Cláudio</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a:ln>
                            <a:noFill/>
                          </a:ln>
                          <a:solidFill>
                            <a:srgbClr val="5C5C5C"/>
                          </a:solidFill>
                          <a:effectLst/>
                          <a:latin typeface="Calibri" charset="0"/>
                          <a:ea typeface="Calibri" charset="0"/>
                          <a:cs typeface="Calibri" charset="0"/>
                        </a:rPr>
                        <a:t>8/11/2018</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640">
                <a:tc>
                  <a:txBody>
                    <a:bodyPr/>
                    <a:lstStyle/>
                    <a:p>
                      <a:pPr marL="171450" indent="-171450">
                        <a:buClr>
                          <a:srgbClr val="FB0000"/>
                        </a:buClr>
                        <a:buFont typeface="Arial" charset="0"/>
                        <a:buChar char="•"/>
                      </a:pPr>
                      <a:r>
                        <a:rPr lang="en-US" sz="1000" kern="1200" dirty="0">
                          <a:solidFill>
                            <a:srgbClr val="5C5C5C"/>
                          </a:solidFill>
                          <a:latin typeface="Calibri" charset="0"/>
                          <a:ea typeface="Calibri" charset="0"/>
                          <a:cs typeface="Calibri" charset="0"/>
                        </a:rPr>
                        <a:t>Presentation do GSSI LA</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a:ln>
                            <a:noFill/>
                          </a:ln>
                          <a:solidFill>
                            <a:srgbClr val="5C5C5C"/>
                          </a:solidFill>
                          <a:effectLst/>
                          <a:latin typeface="Calibri" charset="0"/>
                          <a:ea typeface="Calibri" charset="0"/>
                          <a:cs typeface="Calibri" charset="0"/>
                        </a:rPr>
                        <a:t>8/30/2018</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9">
                <a:tc>
                  <a:txBody>
                    <a:bodyPr/>
                    <a:lstStyle/>
                    <a:p>
                      <a:pPr marL="171450" indent="-171450">
                        <a:buClr>
                          <a:srgbClr val="FB0000"/>
                        </a:buClr>
                        <a:buFont typeface="Arial" charset="0"/>
                        <a:buChar char="•"/>
                      </a:pPr>
                      <a:endParaRPr lang="en-US" sz="1000" kern="1200" dirty="0">
                        <a:solidFill>
                          <a:srgbClr val="5C5C5C"/>
                        </a:solidFill>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defRPr/>
                      </a:pPr>
                      <a:endParaRPr kumimoji="0" lang="en-US" sz="1000" b="0" i="0" u="none" strike="noStrike" cap="none" normalizeH="0" baseline="0" dirty="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640">
                <a:tc>
                  <a:txBody>
                    <a:bodyPr/>
                    <a:lstStyle/>
                    <a:p>
                      <a:pPr marL="171450" indent="-171450">
                        <a:buClr>
                          <a:srgbClr val="FB0000"/>
                        </a:buClr>
                        <a:buFont typeface="Arial" charset="0"/>
                        <a:buChar char="•"/>
                      </a:pPr>
                      <a:endParaRPr lang="en-US" sz="1000" kern="1200" dirty="0">
                        <a:solidFill>
                          <a:srgbClr val="5C5C5C"/>
                        </a:solidFill>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defRPr/>
                      </a:pPr>
                      <a:endParaRPr kumimoji="0" lang="en-US" sz="1000" b="0" i="0" u="none" strike="noStrike" cap="none" normalizeH="0" baseline="0" dirty="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640">
                <a:tc>
                  <a:txBody>
                    <a:bodyPr/>
                    <a:lstStyle/>
                    <a:p>
                      <a:pPr marL="173038" marR="0" lvl="0" indent="-171450" algn="l" defTabSz="914400" rtl="0" eaLnBrk="1" fontAlgn="base" latinLnBrk="0" hangingPunct="1">
                        <a:lnSpc>
                          <a:spcPct val="100000"/>
                        </a:lnSpc>
                        <a:spcBef>
                          <a:spcPct val="20000"/>
                        </a:spcBef>
                        <a:spcAft>
                          <a:spcPct val="0"/>
                        </a:spcAft>
                        <a:buClr>
                          <a:srgbClr val="FB0000"/>
                        </a:buClr>
                        <a:buSzPct val="85000"/>
                        <a:buFont typeface="Arial" charset="0"/>
                        <a:buChar char="•"/>
                        <a:tabLst/>
                      </a:pPr>
                      <a:endParaRPr kumimoji="0" lang="en-US" sz="1000" b="0" i="0" u="none" strike="noStrike" cap="none" normalizeH="0" baseline="0" dirty="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sz="1000" b="0" i="0" u="none" strike="noStrike" cap="none" normalizeH="0" baseline="0" dirty="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5439">
                <a:tc>
                  <a:txBody>
                    <a:bodyPr/>
                    <a:lstStyle/>
                    <a:p>
                      <a:pPr marL="173038" marR="0" lvl="0" indent="-171450" algn="l" defTabSz="914400" rtl="0" eaLnBrk="1" fontAlgn="base" latinLnBrk="0" hangingPunct="1">
                        <a:lnSpc>
                          <a:spcPct val="100000"/>
                        </a:lnSpc>
                        <a:spcBef>
                          <a:spcPct val="20000"/>
                        </a:spcBef>
                        <a:spcAft>
                          <a:spcPct val="0"/>
                        </a:spcAft>
                        <a:buClr>
                          <a:srgbClr val="FB0000"/>
                        </a:buClr>
                        <a:buSzPct val="85000"/>
                        <a:buFont typeface="Arial" charset="0"/>
                        <a:buChar char="•"/>
                        <a:tabLst/>
                      </a:pPr>
                      <a:endParaRPr kumimoji="0" lang="en-US" sz="1000" b="0" i="0" u="none" strike="noStrike" cap="none" normalizeH="0" baseline="0" dirty="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endParaRPr kumimoji="0" lang="en-US" sz="1000" b="0" i="0" u="none" strike="noStrike" cap="none" normalizeH="0" baseline="0" dirty="0">
                        <a:ln>
                          <a:noFill/>
                        </a:ln>
                        <a:solidFill>
                          <a:srgbClr val="5C5C5C"/>
                        </a:solidFill>
                        <a:effectLst/>
                        <a:latin typeface="Calibri" charset="0"/>
                        <a:ea typeface="Calibri" charset="0"/>
                        <a:cs typeface="Calibri" charset="0"/>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5135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502920" y="819284"/>
            <a:ext cx="9052560" cy="979498"/>
          </a:xfrm>
          <a:prstGeom prst="rect">
            <a:avLst/>
          </a:prstGeom>
          <a:ln>
            <a:noFill/>
          </a:ln>
        </p:spPr>
        <p:txBody>
          <a:bodyPr vert="horz" lIns="100584" tIns="50941" rIns="101882" bIns="50941" rtlCol="0" anchor="ctr">
            <a:normAutofit/>
          </a:bodyPr>
          <a:lstStyle>
            <a:lvl1pPr algn="ctr" defTabSz="509412" rtl="0" eaLnBrk="1" latinLnBrk="0" hangingPunct="1">
              <a:spcBef>
                <a:spcPct val="0"/>
              </a:spcBef>
              <a:buNone/>
              <a:defRPr sz="2500" b="1" i="0" kern="1200" baseline="0">
                <a:solidFill>
                  <a:srgbClr val="4A4A4A"/>
                </a:solidFill>
                <a:latin typeface="Lato" charset="0"/>
                <a:ea typeface="Lato" charset="0"/>
                <a:cs typeface="Lato" charset="0"/>
              </a:defRPr>
            </a:lvl1pPr>
          </a:lstStyle>
          <a:p>
            <a:r>
              <a:rPr lang="en-US" dirty="0"/>
              <a:t>My Travel &amp; Expense</a:t>
            </a:r>
          </a:p>
        </p:txBody>
      </p:sp>
      <p:sp>
        <p:nvSpPr>
          <p:cNvPr id="5" name="TextBox 4"/>
          <p:cNvSpPr txBox="1"/>
          <p:nvPr/>
        </p:nvSpPr>
        <p:spPr>
          <a:xfrm>
            <a:off x="337267" y="2628510"/>
            <a:ext cx="4389120" cy="1015663"/>
          </a:xfrm>
          <a:prstGeom prst="rect">
            <a:avLst/>
          </a:prstGeom>
          <a:noFill/>
        </p:spPr>
        <p:txBody>
          <a:bodyPr wrap="square" rtlCol="0">
            <a:spAutoFit/>
          </a:bodyPr>
          <a:lstStyle/>
          <a:p>
            <a:pPr>
              <a:lnSpc>
                <a:spcPct val="120000"/>
              </a:lnSpc>
              <a:buClr>
                <a:srgbClr val="FF0000"/>
              </a:buClr>
              <a:tabLst>
                <a:tab pos="120650" algn="l"/>
              </a:tabLst>
            </a:pPr>
            <a:r>
              <a:rPr lang="en-US" sz="1000" dirty="0">
                <a:solidFill>
                  <a:srgbClr val="565656"/>
                </a:solidFill>
                <a:latin typeface="Calibri Light"/>
                <a:cs typeface="Calibri Light"/>
              </a:rPr>
              <a:t>For the frequent business travelers and managers who are dissatisfied with their current user experience, our solution is a mobile application hosted in the cloud and integrated with our Business Suite. It offers the ability for the travelers to book and experience his trip and to file its expense report easily, and the manager to plan and monitor his Travel and Expense Budget.</a:t>
            </a:r>
          </a:p>
        </p:txBody>
      </p:sp>
      <p:sp>
        <p:nvSpPr>
          <p:cNvPr id="6" name="TextBox 5"/>
          <p:cNvSpPr txBox="1"/>
          <p:nvPr/>
        </p:nvSpPr>
        <p:spPr>
          <a:xfrm>
            <a:off x="337267" y="4293950"/>
            <a:ext cx="4389120" cy="1569660"/>
          </a:xfrm>
          <a:prstGeom prst="rect">
            <a:avLst/>
          </a:prstGeom>
          <a:noFill/>
        </p:spPr>
        <p:txBody>
          <a:bodyPr wrap="square" rtlCol="0">
            <a:spAutoFit/>
          </a:bodyPr>
          <a:lstStyle/>
          <a:p>
            <a:pPr>
              <a:lnSpc>
                <a:spcPct val="120000"/>
              </a:lnSpc>
              <a:buClr>
                <a:srgbClr val="FF0000"/>
              </a:buClr>
              <a:tabLst>
                <a:tab pos="120650" algn="l"/>
              </a:tabLst>
            </a:pPr>
            <a:r>
              <a:rPr lang="en-US" sz="1000" dirty="0">
                <a:solidFill>
                  <a:srgbClr val="565656"/>
                </a:solidFill>
                <a:latin typeface="Calibri Light"/>
                <a:cs typeface="Calibri Light"/>
              </a:rPr>
              <a:t>Provide a  travel and entertainment management solution supporting a fast adoption for frequent travelers and managers already using our Business Suite, covering:</a:t>
            </a:r>
          </a:p>
          <a:p>
            <a:pPr marL="182880" indent="-182880">
              <a:lnSpc>
                <a:spcPct val="120000"/>
              </a:lnSpc>
              <a:buClr>
                <a:srgbClr val="FF0000"/>
              </a:buClr>
              <a:buFont typeface="Arial"/>
              <a:buChar char="•"/>
              <a:tabLst>
                <a:tab pos="120650" algn="l"/>
              </a:tabLst>
            </a:pPr>
            <a:endParaRPr lang="en-US" sz="1000" dirty="0">
              <a:solidFill>
                <a:srgbClr val="565656"/>
              </a:solidFill>
              <a:latin typeface="Calibri Light"/>
              <a:cs typeface="Calibri Light"/>
            </a:endParaRP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Budget</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Travel booking</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Travel experience</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Expense reports</a:t>
            </a:r>
          </a:p>
        </p:txBody>
      </p:sp>
      <p:sp>
        <p:nvSpPr>
          <p:cNvPr id="7" name="TextBox 6"/>
          <p:cNvSpPr txBox="1"/>
          <p:nvPr/>
        </p:nvSpPr>
        <p:spPr>
          <a:xfrm>
            <a:off x="337267" y="6524444"/>
            <a:ext cx="4389120" cy="646331"/>
          </a:xfrm>
          <a:prstGeom prst="rect">
            <a:avLst/>
          </a:prstGeom>
          <a:noFill/>
        </p:spPr>
        <p:txBody>
          <a:bodyPr wrap="square" rtlCol="0">
            <a:spAutoFit/>
          </a:bodyPr>
          <a:lstStyle/>
          <a:p>
            <a:pPr marL="171450" indent="-171450">
              <a:lnSpc>
                <a:spcPct val="120000"/>
              </a:lnSpc>
              <a:buClr>
                <a:srgbClr val="FF0000"/>
              </a:buClr>
              <a:buFont typeface="Arial" charset="0"/>
              <a:buChar char="•"/>
              <a:tabLst>
                <a:tab pos="120650" algn="l"/>
              </a:tabLst>
            </a:pPr>
            <a:r>
              <a:rPr lang="en-US" sz="1000" b="1" dirty="0">
                <a:solidFill>
                  <a:srgbClr val="565656"/>
                </a:solidFill>
                <a:latin typeface="Calibri" charset="0"/>
                <a:ea typeface="Calibri" charset="0"/>
                <a:cs typeface="Calibri" charset="0"/>
              </a:rPr>
              <a:t>Sponsor: </a:t>
            </a:r>
            <a:r>
              <a:rPr lang="en-US" sz="1000" dirty="0">
                <a:solidFill>
                  <a:srgbClr val="565656"/>
                </a:solidFill>
                <a:latin typeface="Calibri Light"/>
                <a:cs typeface="Calibri Light"/>
              </a:rPr>
              <a:t>Paul Smith, Andre Green</a:t>
            </a:r>
          </a:p>
          <a:p>
            <a:pPr marL="171450" indent="-171450">
              <a:lnSpc>
                <a:spcPct val="120000"/>
              </a:lnSpc>
              <a:buClr>
                <a:srgbClr val="FF0000"/>
              </a:buClr>
              <a:buFont typeface="Arial" charset="0"/>
              <a:buChar char="•"/>
              <a:tabLst>
                <a:tab pos="120650" algn="l"/>
              </a:tabLst>
            </a:pPr>
            <a:r>
              <a:rPr lang="en-US" sz="1000" b="1" dirty="0">
                <a:solidFill>
                  <a:srgbClr val="565656"/>
                </a:solidFill>
                <a:latin typeface="Calibri" charset="0"/>
                <a:ea typeface="Calibri" charset="0"/>
                <a:cs typeface="Calibri" charset="0"/>
              </a:rPr>
              <a:t>Stakeholders: </a:t>
            </a:r>
            <a:r>
              <a:rPr lang="en-US" sz="1000" dirty="0">
                <a:solidFill>
                  <a:srgbClr val="565656"/>
                </a:solidFill>
                <a:latin typeface="Calibri Light"/>
                <a:cs typeface="Calibri Light"/>
              </a:rPr>
              <a:t>Eva </a:t>
            </a:r>
            <a:r>
              <a:rPr lang="en-US" sz="1000" dirty="0" err="1">
                <a:solidFill>
                  <a:srgbClr val="565656"/>
                </a:solidFill>
                <a:latin typeface="Calibri Light"/>
                <a:cs typeface="Calibri Light"/>
              </a:rPr>
              <a:t>Mendosa</a:t>
            </a:r>
            <a:endParaRPr lang="en-US" sz="1000" dirty="0">
              <a:solidFill>
                <a:srgbClr val="565656"/>
              </a:solidFill>
              <a:latin typeface="Calibri Light"/>
              <a:cs typeface="Calibri Light"/>
            </a:endParaRPr>
          </a:p>
          <a:p>
            <a:pPr marL="182880" indent="-182880">
              <a:lnSpc>
                <a:spcPct val="120000"/>
              </a:lnSpc>
              <a:buClr>
                <a:srgbClr val="FF0000"/>
              </a:buClr>
              <a:buFont typeface="Arial"/>
              <a:buChar char="•"/>
              <a:tabLst>
                <a:tab pos="120650" algn="l"/>
              </a:tabLst>
            </a:pPr>
            <a:endParaRPr lang="en-US" sz="1000" dirty="0">
              <a:solidFill>
                <a:srgbClr val="565656"/>
              </a:solidFill>
              <a:latin typeface="Calibri Light"/>
              <a:cs typeface="Calibri Light"/>
            </a:endParaRPr>
          </a:p>
        </p:txBody>
      </p:sp>
      <p:sp>
        <p:nvSpPr>
          <p:cNvPr id="8" name="TextBox 7"/>
          <p:cNvSpPr txBox="1"/>
          <p:nvPr/>
        </p:nvSpPr>
        <p:spPr>
          <a:xfrm>
            <a:off x="4950230" y="2637581"/>
            <a:ext cx="4789515" cy="461665"/>
          </a:xfrm>
          <a:prstGeom prst="rect">
            <a:avLst/>
          </a:prstGeom>
          <a:noFill/>
        </p:spPr>
        <p:txBody>
          <a:bodyPr wrap="square" rtlCol="0">
            <a:spAutoFit/>
          </a:bodyPr>
          <a:lstStyle/>
          <a:p>
            <a:pPr marL="171450" indent="-171450">
              <a:lnSpc>
                <a:spcPct val="120000"/>
              </a:lnSpc>
              <a:buClr>
                <a:srgbClr val="FF0000"/>
              </a:buClr>
              <a:buFont typeface="Arial" charset="0"/>
              <a:buChar char="•"/>
              <a:tabLst>
                <a:tab pos="120650" algn="l"/>
              </a:tabLst>
            </a:pPr>
            <a:r>
              <a:rPr lang="en-US" sz="1000" b="1" dirty="0">
                <a:solidFill>
                  <a:srgbClr val="565656"/>
                </a:solidFill>
                <a:latin typeface="Calibri" charset="0"/>
                <a:ea typeface="Calibri" charset="0"/>
                <a:cs typeface="Calibri" charset="0"/>
              </a:rPr>
              <a:t>Lead:</a:t>
            </a:r>
            <a:r>
              <a:rPr lang="en-US" sz="1000" dirty="0">
                <a:solidFill>
                  <a:srgbClr val="565656"/>
                </a:solidFill>
                <a:latin typeface="Calibri Light"/>
                <a:cs typeface="Calibri Light"/>
              </a:rPr>
              <a:t> Peter Tiers</a:t>
            </a:r>
          </a:p>
          <a:p>
            <a:pPr marL="171450" indent="-171450">
              <a:lnSpc>
                <a:spcPct val="120000"/>
              </a:lnSpc>
              <a:buClr>
                <a:srgbClr val="FF0000"/>
              </a:buClr>
              <a:buFont typeface="Arial" charset="0"/>
              <a:buChar char="•"/>
              <a:tabLst>
                <a:tab pos="120650" algn="l"/>
              </a:tabLst>
            </a:pPr>
            <a:r>
              <a:rPr lang="en-US" sz="1000" b="1" dirty="0">
                <a:solidFill>
                  <a:srgbClr val="565656"/>
                </a:solidFill>
                <a:latin typeface="Calibri" charset="0"/>
                <a:ea typeface="Calibri" charset="0"/>
                <a:cs typeface="Calibri" charset="0"/>
              </a:rPr>
              <a:t>Contributors: </a:t>
            </a:r>
            <a:r>
              <a:rPr lang="en-US" sz="1000" dirty="0">
                <a:solidFill>
                  <a:srgbClr val="565656"/>
                </a:solidFill>
                <a:latin typeface="Calibri Light"/>
                <a:cs typeface="Calibri Light"/>
              </a:rPr>
              <a:t>Karim </a:t>
            </a:r>
            <a:r>
              <a:rPr lang="en-US" sz="1000" dirty="0" err="1">
                <a:solidFill>
                  <a:srgbClr val="565656"/>
                </a:solidFill>
                <a:latin typeface="Calibri Light"/>
                <a:cs typeface="Calibri Light"/>
              </a:rPr>
              <a:t>Taha</a:t>
            </a:r>
            <a:r>
              <a:rPr lang="en-US" sz="1000" dirty="0">
                <a:solidFill>
                  <a:srgbClr val="565656"/>
                </a:solidFill>
                <a:latin typeface="Calibri Light"/>
                <a:cs typeface="Calibri Light"/>
              </a:rPr>
              <a:t>, Sophia Zen, Andre Wolf</a:t>
            </a:r>
          </a:p>
        </p:txBody>
      </p:sp>
      <p:sp>
        <p:nvSpPr>
          <p:cNvPr id="9" name="TextBox 8"/>
          <p:cNvSpPr txBox="1"/>
          <p:nvPr/>
        </p:nvSpPr>
        <p:spPr>
          <a:xfrm>
            <a:off x="4950229" y="3763181"/>
            <a:ext cx="4789515" cy="830997"/>
          </a:xfrm>
          <a:prstGeom prst="rect">
            <a:avLst/>
          </a:prstGeom>
          <a:noFill/>
        </p:spPr>
        <p:txBody>
          <a:bodyPr wrap="square" rtlCol="0">
            <a:spAutoFit/>
          </a:bodyPr>
          <a:lstStyle/>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Personas, Point of View (POV) Statements</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Storyboard</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Prototype</a:t>
            </a:r>
          </a:p>
          <a:p>
            <a:pPr marL="182880" indent="-182880">
              <a:lnSpc>
                <a:spcPct val="120000"/>
              </a:lnSpc>
              <a:buClr>
                <a:srgbClr val="FF0000"/>
              </a:buClr>
              <a:buFont typeface="Arial"/>
              <a:buChar char="•"/>
              <a:tabLst>
                <a:tab pos="120650" algn="l"/>
              </a:tabLst>
            </a:pPr>
            <a:r>
              <a:rPr lang="en-US" sz="1000" dirty="0">
                <a:solidFill>
                  <a:srgbClr val="565656"/>
                </a:solidFill>
                <a:latin typeface="Calibri Light"/>
                <a:cs typeface="Calibri Light"/>
              </a:rPr>
              <a:t>Working software</a:t>
            </a:r>
          </a:p>
        </p:txBody>
      </p:sp>
      <p:graphicFrame>
        <p:nvGraphicFramePr>
          <p:cNvPr id="10" name="Group 90"/>
          <p:cNvGraphicFramePr>
            <a:graphicFrameLocks noGrp="1"/>
          </p:cNvGraphicFramePr>
          <p:nvPr>
            <p:extLst>
              <p:ext uri="{D42A27DB-BD31-4B8C-83A1-F6EECF244321}">
                <p14:modId xmlns:p14="http://schemas.microsoft.com/office/powerpoint/2010/main" val="184370094"/>
              </p:ext>
            </p:extLst>
          </p:nvPr>
        </p:nvGraphicFramePr>
        <p:xfrm>
          <a:off x="5007355" y="5542161"/>
          <a:ext cx="4719138" cy="1535878"/>
        </p:xfrm>
        <a:graphic>
          <a:graphicData uri="http://schemas.openxmlformats.org/drawingml/2006/table">
            <a:tbl>
              <a:tblPr/>
              <a:tblGrid>
                <a:gridCol w="3819145">
                  <a:extLst>
                    <a:ext uri="{9D8B030D-6E8A-4147-A177-3AD203B41FA5}">
                      <a16:colId xmlns:a16="http://schemas.microsoft.com/office/drawing/2014/main" val="20000"/>
                    </a:ext>
                  </a:extLst>
                </a:gridCol>
                <a:gridCol w="899993">
                  <a:extLst>
                    <a:ext uri="{9D8B030D-6E8A-4147-A177-3AD203B41FA5}">
                      <a16:colId xmlns:a16="http://schemas.microsoft.com/office/drawing/2014/main" val="20001"/>
                    </a:ext>
                  </a:extLst>
                </a:gridCol>
              </a:tblGrid>
              <a:tr h="242280">
                <a:tc>
                  <a:txBody>
                    <a:bodyPr/>
                    <a:lstStyle/>
                    <a:p>
                      <a:pPr marL="171450" indent="-171450">
                        <a:buClr>
                          <a:srgbClr val="FB0000"/>
                        </a:buClr>
                        <a:buFont typeface="Arial" charset="0"/>
                        <a:buChar char="•"/>
                      </a:pPr>
                      <a:r>
                        <a:rPr lang="en-US" sz="1000" kern="1200" baseline="0" dirty="0">
                          <a:solidFill>
                            <a:srgbClr val="5C5C5C"/>
                          </a:solidFill>
                          <a:latin typeface="Calibri" charset="0"/>
                          <a:ea typeface="Calibri" charset="0"/>
                          <a:cs typeface="Calibri" charset="0"/>
                        </a:rPr>
                        <a:t>First Draft Review with Andre</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a:ln>
                            <a:noFill/>
                          </a:ln>
                          <a:solidFill>
                            <a:srgbClr val="5C5C5C"/>
                          </a:solidFill>
                          <a:effectLst/>
                          <a:latin typeface="Calibri" charset="0"/>
                          <a:ea typeface="Calibri" charset="0"/>
                          <a:cs typeface="Calibri" charset="0"/>
                        </a:rPr>
                        <a:t>3/27/2016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640">
                <a:tc>
                  <a:txBody>
                    <a:bodyPr/>
                    <a:lstStyle/>
                    <a:p>
                      <a:pPr marL="171450" indent="-171450">
                        <a:buClr>
                          <a:srgbClr val="FB0000"/>
                        </a:buClr>
                        <a:buFont typeface="Arial" charset="0"/>
                        <a:buChar char="•"/>
                      </a:pPr>
                      <a:r>
                        <a:rPr lang="en-US" sz="1000" kern="1200" dirty="0">
                          <a:solidFill>
                            <a:srgbClr val="5C5C5C"/>
                          </a:solidFill>
                          <a:latin typeface="Calibri" charset="0"/>
                          <a:ea typeface="Calibri" charset="0"/>
                          <a:cs typeface="Calibri" charset="0"/>
                        </a:rPr>
                        <a:t>Executive Review (Paul, Andre, Eva)</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a:ln>
                            <a:noFill/>
                          </a:ln>
                          <a:solidFill>
                            <a:srgbClr val="5C5C5C"/>
                          </a:solidFill>
                          <a:effectLst/>
                          <a:latin typeface="Calibri" charset="0"/>
                          <a:ea typeface="Calibri" charset="0"/>
                          <a:cs typeface="Calibri" charset="0"/>
                        </a:rPr>
                        <a:t>4/1/2016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9">
                <a:tc>
                  <a:txBody>
                    <a:bodyPr/>
                    <a:lstStyle/>
                    <a:p>
                      <a:pPr marL="171450" indent="-171450">
                        <a:buClr>
                          <a:srgbClr val="FB0000"/>
                        </a:buClr>
                        <a:buFont typeface="Arial" charset="0"/>
                        <a:buChar char="•"/>
                      </a:pPr>
                      <a:r>
                        <a:rPr lang="en-US" sz="1000" kern="1200" dirty="0">
                          <a:solidFill>
                            <a:srgbClr val="5C5C5C"/>
                          </a:solidFill>
                          <a:latin typeface="Calibri" charset="0"/>
                          <a:ea typeface="Calibri" charset="0"/>
                          <a:cs typeface="Calibri" charset="0"/>
                        </a:rPr>
                        <a:t>TechEd Las Vegas</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defRPr/>
                      </a:pPr>
                      <a:r>
                        <a:rPr kumimoji="0" lang="en-US" sz="1000" b="0" i="0" u="none" strike="noStrike" cap="none" normalizeH="0" baseline="0" dirty="0">
                          <a:ln>
                            <a:noFill/>
                          </a:ln>
                          <a:solidFill>
                            <a:srgbClr val="5C5C5C"/>
                          </a:solidFill>
                          <a:effectLst/>
                          <a:latin typeface="Calibri" charset="0"/>
                          <a:ea typeface="Calibri" charset="0"/>
                          <a:cs typeface="Calibri" charset="0"/>
                        </a:rPr>
                        <a:t>4/5/2016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640">
                <a:tc>
                  <a:txBody>
                    <a:bodyPr/>
                    <a:lstStyle/>
                    <a:p>
                      <a:pPr marL="171450" indent="-171450">
                        <a:buClr>
                          <a:srgbClr val="FB0000"/>
                        </a:buClr>
                        <a:buFont typeface="Arial" charset="0"/>
                        <a:buChar char="•"/>
                      </a:pPr>
                      <a:r>
                        <a:rPr lang="en-US" sz="1000" kern="1200" dirty="0">
                          <a:solidFill>
                            <a:srgbClr val="5C5C5C"/>
                          </a:solidFill>
                          <a:latin typeface="Calibri" charset="0"/>
                          <a:ea typeface="Calibri" charset="0"/>
                          <a:cs typeface="Calibri" charset="0"/>
                        </a:rPr>
                        <a:t>TechEd Europe</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defRPr/>
                      </a:pPr>
                      <a:r>
                        <a:rPr kumimoji="0" lang="en-US" sz="1000" b="0" i="0" u="none" strike="noStrike" cap="none" normalizeH="0" baseline="0" dirty="0">
                          <a:ln>
                            <a:noFill/>
                          </a:ln>
                          <a:solidFill>
                            <a:srgbClr val="5C5C5C"/>
                          </a:solidFill>
                          <a:effectLst/>
                          <a:latin typeface="Calibri" charset="0"/>
                          <a:ea typeface="Calibri" charset="0"/>
                          <a:cs typeface="Calibri" charset="0"/>
                        </a:rPr>
                        <a:t>5/5/2016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9640">
                <a:tc>
                  <a:txBody>
                    <a:bodyPr/>
                    <a:lstStyle/>
                    <a:p>
                      <a:pPr marL="173038" marR="0" lvl="0" indent="-171450" algn="l" defTabSz="914400" rtl="0" eaLnBrk="1" fontAlgn="base" latinLnBrk="0" hangingPunct="1">
                        <a:lnSpc>
                          <a:spcPct val="100000"/>
                        </a:lnSpc>
                        <a:spcBef>
                          <a:spcPct val="20000"/>
                        </a:spcBef>
                        <a:spcAft>
                          <a:spcPct val="0"/>
                        </a:spcAft>
                        <a:buClr>
                          <a:srgbClr val="FB0000"/>
                        </a:buClr>
                        <a:buSzPct val="85000"/>
                        <a:buFont typeface="Arial" charset="0"/>
                        <a:buChar char="•"/>
                        <a:tabLst/>
                      </a:pPr>
                      <a:r>
                        <a:rPr kumimoji="0" lang="en-US" sz="1000" b="0" i="0" u="none" strike="noStrike" cap="none" normalizeH="0" baseline="0" dirty="0">
                          <a:ln>
                            <a:noFill/>
                          </a:ln>
                          <a:solidFill>
                            <a:srgbClr val="5C5C5C"/>
                          </a:solidFill>
                          <a:effectLst/>
                          <a:latin typeface="Calibri" charset="0"/>
                          <a:ea typeface="Calibri" charset="0"/>
                          <a:cs typeface="Calibri" charset="0"/>
                        </a:rPr>
                        <a:t>RTC V1.</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a:ln>
                            <a:noFill/>
                          </a:ln>
                          <a:solidFill>
                            <a:srgbClr val="5C5C5C"/>
                          </a:solidFill>
                          <a:effectLst/>
                          <a:latin typeface="Calibri" charset="0"/>
                          <a:ea typeface="Calibri" charset="0"/>
                          <a:cs typeface="Calibri" charset="0"/>
                        </a:rPr>
                        <a:t>6/2/2016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5439">
                <a:tc>
                  <a:txBody>
                    <a:bodyPr/>
                    <a:lstStyle/>
                    <a:p>
                      <a:pPr marL="173038" marR="0" lvl="0" indent="-171450" algn="l" defTabSz="914400" rtl="0" eaLnBrk="1" fontAlgn="base" latinLnBrk="0" hangingPunct="1">
                        <a:lnSpc>
                          <a:spcPct val="100000"/>
                        </a:lnSpc>
                        <a:spcBef>
                          <a:spcPct val="20000"/>
                        </a:spcBef>
                        <a:spcAft>
                          <a:spcPct val="0"/>
                        </a:spcAft>
                        <a:buClr>
                          <a:srgbClr val="FB0000"/>
                        </a:buClr>
                        <a:buSzPct val="85000"/>
                        <a:buFont typeface="Arial" charset="0"/>
                        <a:buChar char="•"/>
                        <a:tabLst/>
                      </a:pPr>
                      <a:r>
                        <a:rPr kumimoji="0" lang="en-US" sz="1000" b="0" i="0" u="none" strike="noStrike" cap="none" normalizeH="0" baseline="0" dirty="0">
                          <a:ln>
                            <a:noFill/>
                          </a:ln>
                          <a:solidFill>
                            <a:srgbClr val="5C5C5C"/>
                          </a:solidFill>
                          <a:effectLst/>
                          <a:latin typeface="Calibri" charset="0"/>
                          <a:ea typeface="Calibri" charset="0"/>
                          <a:cs typeface="Calibri" charset="0"/>
                        </a:rPr>
                        <a:t>Business Travel Show London</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chemeClr val="tx1"/>
                        </a:buClr>
                        <a:buSzPct val="85000"/>
                        <a:buFont typeface="Wingdings" pitchFamily="2" charset="2"/>
                        <a:buNone/>
                        <a:tabLst/>
                      </a:pPr>
                      <a:r>
                        <a:rPr kumimoji="0" lang="en-US" sz="1000" b="0" i="0" u="none" strike="noStrike" cap="none" normalizeH="0" baseline="0" dirty="0">
                          <a:ln>
                            <a:noFill/>
                          </a:ln>
                          <a:solidFill>
                            <a:srgbClr val="5C5C5C"/>
                          </a:solidFill>
                          <a:effectLst/>
                          <a:latin typeface="Calibri" charset="0"/>
                          <a:ea typeface="Calibri" charset="0"/>
                          <a:cs typeface="Calibri" charset="0"/>
                        </a:rPr>
                        <a:t>6/5/2016</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 name="TextBox 10"/>
          <p:cNvSpPr txBox="1"/>
          <p:nvPr/>
        </p:nvSpPr>
        <p:spPr>
          <a:xfrm>
            <a:off x="330630" y="2282004"/>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a:solidFill>
                  <a:srgbClr val="4A4A4A"/>
                </a:solidFill>
                <a:latin typeface="Calibri" charset="0"/>
                <a:ea typeface="Calibri" charset="0"/>
                <a:cs typeface="Calibri" charset="0"/>
              </a:rPr>
              <a:t>OVERALL GOAL</a:t>
            </a:r>
            <a:endParaRPr lang="en-US" sz="1000" b="1" i="0" spc="70" dirty="0">
              <a:solidFill>
                <a:srgbClr val="4A4A4A"/>
              </a:solidFill>
              <a:latin typeface="Calibri" charset="0"/>
              <a:ea typeface="Calibri" charset="0"/>
              <a:cs typeface="Calibri" charset="0"/>
            </a:endParaRPr>
          </a:p>
        </p:txBody>
      </p:sp>
      <p:sp>
        <p:nvSpPr>
          <p:cNvPr id="12" name="TextBox 11"/>
          <p:cNvSpPr txBox="1"/>
          <p:nvPr/>
        </p:nvSpPr>
        <p:spPr>
          <a:xfrm>
            <a:off x="330630" y="3934250"/>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PROJECT SCOPE</a:t>
            </a:r>
          </a:p>
        </p:txBody>
      </p:sp>
      <p:sp>
        <p:nvSpPr>
          <p:cNvPr id="13" name="TextBox 12"/>
          <p:cNvSpPr txBox="1"/>
          <p:nvPr/>
        </p:nvSpPr>
        <p:spPr>
          <a:xfrm>
            <a:off x="4936971" y="2282003"/>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PROJECT ORGANIZATION</a:t>
            </a:r>
          </a:p>
        </p:txBody>
      </p:sp>
      <p:sp>
        <p:nvSpPr>
          <p:cNvPr id="14" name="TextBox 13"/>
          <p:cNvSpPr txBox="1"/>
          <p:nvPr/>
        </p:nvSpPr>
        <p:spPr>
          <a:xfrm>
            <a:off x="4936971" y="3420773"/>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PROJECT</a:t>
            </a:r>
            <a:r>
              <a:rPr lang="en-US" sz="1000" b="1" i="0" spc="70" baseline="0" dirty="0">
                <a:solidFill>
                  <a:srgbClr val="4A4A4A"/>
                </a:solidFill>
                <a:latin typeface="Calibri" charset="0"/>
                <a:ea typeface="Calibri" charset="0"/>
                <a:cs typeface="Calibri" charset="0"/>
              </a:rPr>
              <a:t> DELIVERABLES</a:t>
            </a:r>
            <a:endParaRPr lang="en-US" sz="1000" b="1" i="0" spc="70" dirty="0">
              <a:solidFill>
                <a:srgbClr val="4A4A4A"/>
              </a:solidFill>
              <a:latin typeface="Calibri" charset="0"/>
              <a:ea typeface="Calibri" charset="0"/>
              <a:cs typeface="Calibri" charset="0"/>
            </a:endParaRPr>
          </a:p>
        </p:txBody>
      </p:sp>
      <p:sp>
        <p:nvSpPr>
          <p:cNvPr id="15" name="TextBox 14"/>
          <p:cNvSpPr txBox="1"/>
          <p:nvPr/>
        </p:nvSpPr>
        <p:spPr>
          <a:xfrm>
            <a:off x="330626" y="6173975"/>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PROJECT</a:t>
            </a:r>
            <a:r>
              <a:rPr lang="en-US" sz="1000" b="1" i="0" spc="70" baseline="0" dirty="0">
                <a:solidFill>
                  <a:srgbClr val="4A4A4A"/>
                </a:solidFill>
                <a:latin typeface="Calibri" charset="0"/>
                <a:ea typeface="Calibri" charset="0"/>
                <a:cs typeface="Calibri" charset="0"/>
              </a:rPr>
              <a:t> STAKEHOLDERS</a:t>
            </a:r>
            <a:endParaRPr lang="en-US" sz="1000" b="1" i="0" spc="70" dirty="0">
              <a:solidFill>
                <a:srgbClr val="4A4A4A"/>
              </a:solidFill>
              <a:latin typeface="Calibri" charset="0"/>
              <a:ea typeface="Calibri" charset="0"/>
              <a:cs typeface="Calibri" charset="0"/>
            </a:endParaRPr>
          </a:p>
        </p:txBody>
      </p:sp>
      <p:grpSp>
        <p:nvGrpSpPr>
          <p:cNvPr id="16" name="Group 15"/>
          <p:cNvGrpSpPr/>
          <p:nvPr/>
        </p:nvGrpSpPr>
        <p:grpSpPr>
          <a:xfrm>
            <a:off x="4936971" y="4902156"/>
            <a:ext cx="4965745" cy="604620"/>
            <a:chOff x="4936971" y="5267916"/>
            <a:chExt cx="4965745" cy="604620"/>
          </a:xfrm>
        </p:grpSpPr>
        <p:sp>
          <p:nvSpPr>
            <p:cNvPr id="17" name="TextBox 16"/>
            <p:cNvSpPr txBox="1"/>
            <p:nvPr/>
          </p:nvSpPr>
          <p:spPr>
            <a:xfrm>
              <a:off x="4950230" y="5632470"/>
              <a:ext cx="2682360" cy="240066"/>
            </a:xfrm>
            <a:prstGeom prst="rect">
              <a:avLst/>
            </a:prstGeom>
            <a:noFill/>
          </p:spPr>
          <p:txBody>
            <a:bodyPr wrap="square" rtlCol="0">
              <a:spAutoFit/>
            </a:bodyPr>
            <a:lstStyle/>
            <a:p>
              <a:pPr>
                <a:lnSpc>
                  <a:spcPct val="120000"/>
                </a:lnSpc>
                <a:buClr>
                  <a:srgbClr val="FF0000"/>
                </a:buClr>
                <a:tabLst>
                  <a:tab pos="120650" algn="l"/>
                </a:tabLst>
              </a:pPr>
              <a:r>
                <a:rPr lang="en-US" sz="800" dirty="0">
                  <a:solidFill>
                    <a:schemeClr val="bg1">
                      <a:lumMod val="65000"/>
                    </a:schemeClr>
                  </a:solidFill>
                  <a:latin typeface="Calibri Light"/>
                  <a:cs typeface="Calibri Light"/>
                </a:rPr>
                <a:t>Milestone</a:t>
              </a:r>
            </a:p>
          </p:txBody>
        </p:sp>
        <p:sp>
          <p:nvSpPr>
            <p:cNvPr id="18" name="TextBox 17"/>
            <p:cNvSpPr txBox="1"/>
            <p:nvPr/>
          </p:nvSpPr>
          <p:spPr>
            <a:xfrm>
              <a:off x="8775700" y="5632470"/>
              <a:ext cx="1127016" cy="240066"/>
            </a:xfrm>
            <a:prstGeom prst="rect">
              <a:avLst/>
            </a:prstGeom>
            <a:noFill/>
          </p:spPr>
          <p:txBody>
            <a:bodyPr wrap="square" rtlCol="0">
              <a:spAutoFit/>
            </a:bodyPr>
            <a:lstStyle/>
            <a:p>
              <a:pPr>
                <a:lnSpc>
                  <a:spcPct val="120000"/>
                </a:lnSpc>
                <a:buClr>
                  <a:srgbClr val="FF0000"/>
                </a:buClr>
                <a:tabLst>
                  <a:tab pos="120650" algn="l"/>
                </a:tabLst>
              </a:pPr>
              <a:r>
                <a:rPr lang="en-US" sz="800">
                  <a:solidFill>
                    <a:schemeClr val="bg1">
                      <a:lumMod val="65000"/>
                    </a:schemeClr>
                  </a:solidFill>
                  <a:latin typeface="Calibri Light"/>
                  <a:cs typeface="Calibri Light"/>
                </a:rPr>
                <a:t>Date</a:t>
              </a:r>
              <a:endParaRPr lang="en-US" sz="800" dirty="0">
                <a:solidFill>
                  <a:schemeClr val="bg1">
                    <a:lumMod val="65000"/>
                  </a:schemeClr>
                </a:solidFill>
                <a:latin typeface="Calibri Light"/>
                <a:cs typeface="Calibri Light"/>
              </a:endParaRPr>
            </a:p>
          </p:txBody>
        </p:sp>
        <p:sp>
          <p:nvSpPr>
            <p:cNvPr id="19" name="TextBox 18"/>
            <p:cNvSpPr txBox="1"/>
            <p:nvPr/>
          </p:nvSpPr>
          <p:spPr>
            <a:xfrm>
              <a:off x="4936971" y="5267916"/>
              <a:ext cx="1861386" cy="276999"/>
            </a:xfrm>
            <a:prstGeom prst="rect">
              <a:avLst/>
            </a:prstGeom>
            <a:noFill/>
          </p:spPr>
          <p:txBody>
            <a:bodyPr wrap="square" rtlCol="0">
              <a:spAutoFit/>
            </a:bodyPr>
            <a:lstStyle/>
            <a:p>
              <a:pPr marL="182880" marR="0" lvl="0" indent="-182880" algn="l" defTabSz="509412" rtl="0" eaLnBrk="1" fontAlgn="auto" latinLnBrk="0" hangingPunct="1">
                <a:lnSpc>
                  <a:spcPct val="120000"/>
                </a:lnSpc>
                <a:spcBef>
                  <a:spcPts val="0"/>
                </a:spcBef>
                <a:spcAft>
                  <a:spcPts val="0"/>
                </a:spcAft>
                <a:buClr>
                  <a:srgbClr val="FF0000"/>
                </a:buClr>
                <a:buSzTx/>
                <a:buFont typeface="Arial"/>
                <a:buNone/>
                <a:tabLst>
                  <a:tab pos="120650" algn="l"/>
                </a:tabLst>
                <a:defRPr/>
              </a:pPr>
              <a:r>
                <a:rPr lang="en-US" sz="1000" b="1" i="0" spc="70" dirty="0">
                  <a:solidFill>
                    <a:srgbClr val="4A4A4A"/>
                  </a:solidFill>
                  <a:latin typeface="Calibri" charset="0"/>
                  <a:ea typeface="Calibri" charset="0"/>
                  <a:cs typeface="Calibri" charset="0"/>
                </a:rPr>
                <a:t>MILESTONES</a:t>
              </a:r>
            </a:p>
          </p:txBody>
        </p:sp>
      </p:grpSp>
    </p:spTree>
    <p:extLst>
      <p:ext uri="{BB962C8B-B14F-4D97-AF65-F5344CB8AC3E}">
        <p14:creationId xmlns:p14="http://schemas.microsoft.com/office/powerpoint/2010/main" val="86599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409</TotalTime>
  <Words>354</Words>
  <Application>Microsoft Office PowerPoint</Application>
  <PresentationFormat>Personalizar</PresentationFormat>
  <Paragraphs>63</Paragraphs>
  <Slides>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vt:i4>
      </vt:variant>
    </vt:vector>
  </HeadingPairs>
  <TitlesOfParts>
    <vt:vector size="9" baseType="lpstr">
      <vt:lpstr>Arial</vt:lpstr>
      <vt:lpstr>Calibri</vt:lpstr>
      <vt:lpstr>Calibri Light</vt:lpstr>
      <vt:lpstr>Lato</vt:lpstr>
      <vt:lpstr>Lato Light</vt:lpstr>
      <vt:lpstr>Wingdings</vt:lpstr>
      <vt:lpstr>Office Theme</vt:lpstr>
      <vt:lpstr>Apresentação do PowerPoint</vt:lpstr>
      <vt:lpstr>Apresentação do PowerPoint</vt:lpstr>
    </vt:vector>
  </TitlesOfParts>
  <Company>SAP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 SAP</dc:creator>
  <cp:lastModifiedBy>Cláudio Ramos</cp:lastModifiedBy>
  <cp:revision>61</cp:revision>
  <cp:lastPrinted>2016-03-02T23:32:34Z</cp:lastPrinted>
  <dcterms:created xsi:type="dcterms:W3CDTF">2015-09-08T15:52:45Z</dcterms:created>
  <dcterms:modified xsi:type="dcterms:W3CDTF">2018-08-11T19:22:09Z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-1327679321</vt:i4>
  </property>
  <property fmtid="{D5CDD505-2E9C-101B-9397-08002B2CF9AE}" pid="3" name="_NewReviewCycle">
    <vt:lpwstr/>
  </property>
  <property fmtid="{D5CDD505-2E9C-101B-9397-08002B2CF9AE}" pid="4" name="_EmailSubject">
    <vt:lpwstr>Proposal of new method card : "Agree on project scope"</vt:lpwstr>
  </property>
  <property fmtid="{D5CDD505-2E9C-101B-9397-08002B2CF9AE}" pid="5" name="_AuthorEmail">
    <vt:lpwstr>bassam.afif@sap.com</vt:lpwstr>
  </property>
  <property fmtid="{D5CDD505-2E9C-101B-9397-08002B2CF9AE}" pid="6" name="_AuthorEmailDisplayName">
    <vt:lpwstr>Afif, Bassam</vt:lpwstr>
  </property>
</Properties>
</file>