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8" r:id="rId2"/>
    <p:sldId id="270" r:id="rId3"/>
    <p:sldId id="271" r:id="rId4"/>
    <p:sldId id="272" r:id="rId5"/>
    <p:sldId id="296" r:id="rId6"/>
    <p:sldId id="273" r:id="rId7"/>
    <p:sldId id="274" r:id="rId8"/>
    <p:sldId id="275" r:id="rId9"/>
    <p:sldId id="276" r:id="rId10"/>
    <p:sldId id="277" r:id="rId11"/>
    <p:sldId id="279" r:id="rId12"/>
    <p:sldId id="278" r:id="rId13"/>
    <p:sldId id="281" r:id="rId14"/>
    <p:sldId id="282" r:id="rId15"/>
    <p:sldId id="280" r:id="rId16"/>
    <p:sldId id="283" r:id="rId17"/>
    <p:sldId id="284" r:id="rId18"/>
    <p:sldId id="306" r:id="rId19"/>
    <p:sldId id="285" r:id="rId20"/>
    <p:sldId id="290" r:id="rId21"/>
    <p:sldId id="301" r:id="rId22"/>
    <p:sldId id="302" r:id="rId23"/>
    <p:sldId id="303" r:id="rId24"/>
    <p:sldId id="289" r:id="rId25"/>
    <p:sldId id="287" r:id="rId26"/>
    <p:sldId id="305" r:id="rId27"/>
    <p:sldId id="288" r:id="rId28"/>
    <p:sldId id="291" r:id="rId29"/>
    <p:sldId id="292" r:id="rId30"/>
    <p:sldId id="293" r:id="rId31"/>
    <p:sldId id="304" r:id="rId32"/>
    <p:sldId id="294" r:id="rId33"/>
    <p:sldId id="295" r:id="rId34"/>
    <p:sldId id="298" r:id="rId35"/>
    <p:sldId id="297" r:id="rId36"/>
    <p:sldId id="300" r:id="rId37"/>
    <p:sldId id="299" r:id="rId38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FFCC"/>
    <a:srgbClr val="FFFF99"/>
    <a:srgbClr val="FFCC99"/>
    <a:srgbClr val="FFCCFF"/>
    <a:srgbClr val="FF99CC"/>
    <a:srgbClr val="CC9900"/>
    <a:srgbClr val="FFFFCC"/>
    <a:srgbClr val="BDD2F2"/>
    <a:srgbClr val="D4E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>
        <p:scale>
          <a:sx n="75" d="100"/>
          <a:sy n="75" d="100"/>
        </p:scale>
        <p:origin x="-1248" y="216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D11F8D7-571E-4947-BB12-0CF48399898F}" type="slidenum">
              <a:rPr lang="en-GB" altLang="en-US" sz="1200" b="0">
                <a:solidFill>
                  <a:schemeClr val="tx1"/>
                </a:solidFill>
              </a:rPr>
              <a:pPr/>
              <a:t>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3845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www.mandarintalk.com.cn</a:t>
            </a:r>
            <a:endParaRPr lang="fr-FR" alt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en-US" noProof="0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pic>
        <p:nvPicPr>
          <p:cNvPr id="6" name="图片 5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pic>
        <p:nvPicPr>
          <p:cNvPr id="4" name="图片 3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pic>
        <p:nvPicPr>
          <p:cNvPr id="4" name="图片 3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9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en-GB" noProof="0" smtClean="0"/>
          </a:p>
        </p:txBody>
      </p:sp>
      <p:pic>
        <p:nvPicPr>
          <p:cNvPr id="4" name="图片 3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pic>
        <p:nvPicPr>
          <p:cNvPr id="5" name="图片 4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pic>
        <p:nvPicPr>
          <p:cNvPr id="5" name="图片 4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4" name="图片 3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pic>
        <p:nvPicPr>
          <p:cNvPr id="5" name="图片 4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pic>
        <p:nvPicPr>
          <p:cNvPr id="3" name="图片 2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1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1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2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fr-FR" alt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fr-FR" altLang="en-US" smtClean="0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www.mandarintalk.com.cn</a:t>
            </a:r>
            <a:endParaRPr lang="fr-FR" altLang="en-US" dirty="0"/>
          </a:p>
        </p:txBody>
      </p:sp>
      <p:sp>
        <p:nvSpPr>
          <p:cNvPr id="1031" name="Oval 23"/>
          <p:cNvSpPr>
            <a:spLocks noChangeArrowheads="1"/>
          </p:cNvSpPr>
          <p:nvPr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7" name="图片 16" descr="logo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42900" y="203201"/>
            <a:ext cx="825500" cy="10019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1300" y="3648075"/>
            <a:ext cx="6781800" cy="1000125"/>
          </a:xfrm>
        </p:spPr>
        <p:txBody>
          <a:bodyPr/>
          <a:lstStyle/>
          <a:p>
            <a:pPr eaLnBrk="1" hangingPunct="1"/>
            <a:r>
              <a:rPr lang="zh-CN" altLang="en-US" sz="4800" dirty="0" smtClean="0"/>
              <a:t>易形码输入法</a:t>
            </a:r>
            <a:endParaRPr lang="en-US" altLang="en-US" sz="48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3200" y="4687888"/>
            <a:ext cx="6781800" cy="500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20000"/>
              </a:spcBef>
              <a:spcAft>
                <a:spcPct val="0"/>
              </a:spcAft>
              <a:defRPr sz="4000" b="1" kern="1200">
                <a:solidFill>
                  <a:srgbClr val="FCAB1A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 smtClean="0"/>
              <a:t>易于学会的形码输入法</a:t>
            </a:r>
            <a:endParaRPr lang="en-US" altLang="en-US" sz="2800" dirty="0" smtClean="0"/>
          </a:p>
        </p:txBody>
      </p:sp>
      <p:pic>
        <p:nvPicPr>
          <p:cNvPr id="9218" name="Picture 2" descr="D:\users\Bardo\Desktop\1546777163_3597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50" y="1291770"/>
            <a:ext cx="5658637" cy="197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73200" y="5566002"/>
            <a:ext cx="6781800" cy="500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20000"/>
              </a:spcBef>
              <a:spcAft>
                <a:spcPct val="0"/>
              </a:spcAft>
              <a:defRPr sz="4000" b="1" kern="1200">
                <a:solidFill>
                  <a:srgbClr val="FCAB1A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dirty="0" smtClean="0"/>
              <a:t>祁宏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易形码源起（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100" dirty="0" smtClean="0"/>
              <a:t>易形码是应成医宏老师</a:t>
            </a:r>
            <a:r>
              <a:rPr lang="en-US" altLang="zh-CN" sz="2100" dirty="0"/>
              <a:t>1994</a:t>
            </a:r>
            <a:r>
              <a:rPr lang="zh-CN" altLang="en-US" sz="2100" dirty="0" smtClean="0"/>
              <a:t>年提出的要求。成老师当年要求先做</a:t>
            </a:r>
            <a:r>
              <a:rPr lang="en-US" altLang="zh-CN" sz="2100" dirty="0" smtClean="0"/>
              <a:t>8</a:t>
            </a:r>
            <a:r>
              <a:rPr lang="zh-CN" altLang="en-US" sz="2100" dirty="0" smtClean="0"/>
              <a:t>键的数字键盘录入的输入法。</a:t>
            </a:r>
            <a:r>
              <a:rPr lang="en-US" altLang="zh-CN" sz="2100" dirty="0" smtClean="0"/>
              <a:t>(</a:t>
            </a:r>
            <a:r>
              <a:rPr lang="zh-CN" altLang="en-US" sz="2100" dirty="0" smtClean="0"/>
              <a:t>因为他预见到未来手机的普及</a:t>
            </a:r>
            <a:r>
              <a:rPr lang="en-US" altLang="zh-CN" sz="2100" dirty="0" smtClean="0"/>
              <a:t>)</a:t>
            </a:r>
            <a:r>
              <a:rPr lang="zh-CN" altLang="en-US" sz="2100" dirty="0" smtClean="0"/>
              <a:t>，但因当时本人追求与五笔秔衡，要做一个重码率低，并且相当易学的纯形码，所以，数码键盘输入法机会错失。</a:t>
            </a:r>
            <a:endParaRPr lang="en-US" altLang="zh-CN" sz="2100" dirty="0" smtClean="0"/>
          </a:p>
          <a:p>
            <a:r>
              <a:rPr lang="en-US" altLang="zh-CN" sz="2100" dirty="0" smtClean="0"/>
              <a:t>2005</a:t>
            </a:r>
            <a:r>
              <a:rPr lang="zh-CN" altLang="en-US" sz="2100" dirty="0" smtClean="0"/>
              <a:t>年，</a:t>
            </a:r>
            <a:r>
              <a:rPr lang="zh-CN" altLang="en-US" sz="2100" dirty="0"/>
              <a:t>易形码</a:t>
            </a:r>
            <a:r>
              <a:rPr lang="zh-CN" altLang="en-US" sz="2100" dirty="0" smtClean="0"/>
              <a:t>方案基本成形，当时在中国最大的输入法论坛，向外发布了易形码输入法的相关特性。其后，并未完成汉字码表的编写。</a:t>
            </a:r>
            <a:endParaRPr lang="en-US" altLang="zh-CN" sz="2100" dirty="0" smtClean="0"/>
          </a:p>
          <a:p>
            <a:r>
              <a:rPr lang="en-US" altLang="zh-CN" sz="2100" dirty="0" smtClean="0"/>
              <a:t>2016</a:t>
            </a:r>
            <a:r>
              <a:rPr lang="zh-CN" altLang="en-US" sz="2100" dirty="0" smtClean="0"/>
              <a:t>年，本人从事对外汉语在线教育创业时，突然发现，外国人对输入法的障碍相当大。于是决定重新拾起易形码的编写与制作。而此时，成医宏老师已经离开了我们。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2135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易形码源起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易</a:t>
            </a:r>
            <a:r>
              <a:rPr lang="zh-CN" altLang="en-US" sz="2000" dirty="0" smtClean="0"/>
              <a:t>形码前后断断续续研发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多年，主要因为输入法规则所需知识量与重码率二者的冲突的问题。</a:t>
            </a:r>
            <a:endParaRPr lang="en-US" altLang="zh-CN" sz="2000" dirty="0" smtClean="0"/>
          </a:p>
          <a:p>
            <a:r>
              <a:rPr lang="zh-CN" altLang="en-US" sz="2000" dirty="0" smtClean="0"/>
              <a:t>比如：</a:t>
            </a:r>
            <a:r>
              <a:rPr lang="en-US" altLang="zh-CN" sz="2000" dirty="0" smtClean="0"/>
              <a:t>2005</a:t>
            </a:r>
            <a:r>
              <a:rPr lang="zh-CN" altLang="en-US" sz="2000" dirty="0" smtClean="0"/>
              <a:t>年，易形码特性对外发布发后，因为重码率的问题，一直没有对方案进行继续的研发（编写码表）。</a:t>
            </a:r>
            <a:r>
              <a:rPr lang="zh-CN" altLang="en-US" sz="2000" dirty="0"/>
              <a:t>重</a:t>
            </a:r>
            <a:r>
              <a:rPr lang="zh-CN" altLang="en-US" sz="2000" dirty="0" smtClean="0"/>
              <a:t>码率成了本项目的最大障碍。</a:t>
            </a:r>
            <a:endParaRPr lang="en-US" altLang="zh-CN" sz="2000" dirty="0" smtClean="0"/>
          </a:p>
          <a:p>
            <a:r>
              <a:rPr lang="zh-CN" altLang="en-US" sz="2000" dirty="0" smtClean="0"/>
              <a:t>如今，智能输入技术日趋成熟，重码率已不再是问题，所以，这也使得</a:t>
            </a:r>
            <a:r>
              <a:rPr lang="zh-CN" altLang="en-US" sz="2000" dirty="0"/>
              <a:t>易</a:t>
            </a:r>
            <a:r>
              <a:rPr lang="zh-CN" altLang="en-US" sz="2000" dirty="0" smtClean="0"/>
              <a:t>形码输入法成为优秀的形码提供了可能。</a:t>
            </a:r>
            <a:endParaRPr lang="en-US" altLang="zh-CN" sz="2000" dirty="0" smtClean="0"/>
          </a:p>
          <a:p>
            <a:r>
              <a:rPr lang="zh-CN" altLang="en-US" sz="2000" dirty="0" smtClean="0"/>
              <a:t>而对外汉语教学，促进汉语普及的需要，也迫切需要易形码面世。</a:t>
            </a:r>
            <a:endParaRPr lang="en-US" altLang="zh-CN" sz="2000" dirty="0" smtClean="0"/>
          </a:p>
          <a:p>
            <a:r>
              <a:rPr lang="zh-CN" altLang="en-US" sz="2000" dirty="0" smtClean="0"/>
              <a:t>幸运的是，自从易形码特性对外公开以后，没有第三方输入 法使用此名，所以，本输入法至今仍叫易形码。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22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易形码简介（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易</a:t>
            </a:r>
            <a:r>
              <a:rPr lang="zh-CN" altLang="en-US" sz="1800" dirty="0" smtClean="0"/>
              <a:t>形码是基于汉字结构自然拆分组件的首尾笔画编码，结合自然拆分结构实现对汉字录入的输入法。</a:t>
            </a:r>
            <a:r>
              <a:rPr lang="zh-CN" altLang="en-US" sz="1800" dirty="0"/>
              <a:t>具有以下特征：</a:t>
            </a:r>
            <a:endParaRPr lang="en-US" altLang="zh-CN" sz="1800" dirty="0"/>
          </a:p>
          <a:p>
            <a:pPr lvl="1"/>
            <a:r>
              <a:rPr lang="zh-CN" altLang="en-US" sz="1800" dirty="0" smtClean="0"/>
              <a:t>不需要知道汉字的读音就可以录入。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没有字根的概念，一切均依据汉字的自然结构拆分。所以，不需要背字根。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编码规则简单，且没有例外，所以，也无需强记。比如，五有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月几力车“等不规则编码的字根，易形码中不存在。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不破坏书写笔顺。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无需偏旁部首与汉字的关联，不需要这样的汉语知识。比如，人，编码是</a:t>
            </a:r>
            <a:r>
              <a:rPr lang="en-US" altLang="zh-CN" sz="1800" dirty="0"/>
              <a:t>W</a:t>
            </a:r>
            <a:r>
              <a:rPr lang="zh-CN" altLang="en-US" sz="1800" dirty="0" smtClean="0"/>
              <a:t>，而亻的编码是</a:t>
            </a:r>
            <a:r>
              <a:rPr lang="en-US" altLang="zh-CN" sz="1800" dirty="0" smtClean="0"/>
              <a:t>R</a:t>
            </a:r>
            <a:r>
              <a:rPr lang="zh-CN" altLang="en-US" sz="1800" dirty="0" smtClean="0"/>
              <a:t>，即，一切依护实际汉字部件的字形。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易形码不是最快的输入法，但熟练时肯定会快于拼音。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开源，免费。无需注册费用。</a:t>
            </a:r>
            <a:endParaRPr lang="en-US" altLang="zh-CN" sz="18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2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易形码简介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适用人群：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易形码适合在中小学生中推广，因为易形码完全基于汉字的自然结构，不破坏书写笔顺。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易形码同时也适用于对外汉语教学中的推广，这样有利于进一步促进汉语的国际化。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此外，对于职业打字的人群，想要快速录入，而不想遭遇学习五笔字形的痛苦，易码码是一个理想的选择。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4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致谢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首先，感谢成医宏老师。没有他的推进，就不会有易形码。</a:t>
            </a:r>
            <a:endParaRPr lang="en-US" altLang="zh-CN" dirty="0" smtClean="0"/>
          </a:p>
          <a:p>
            <a:r>
              <a:rPr lang="zh-CN" altLang="en-US" dirty="0" smtClean="0"/>
              <a:t>其次，感谢五笔字型及其发明人王永民，因为易形码输入法吸收了五笔字型输入法中的长处。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2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易形码快速入门（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易形码输入法规则如下：</a:t>
            </a:r>
            <a:endParaRPr lang="en-US" altLang="zh-CN" sz="1800" dirty="0" smtClean="0"/>
          </a:p>
          <a:p>
            <a:r>
              <a:rPr lang="zh-CN" altLang="en-US" sz="1800" dirty="0"/>
              <a:t>一、笔画</a:t>
            </a:r>
            <a:r>
              <a:rPr lang="zh-CN" altLang="en-US" sz="1800" dirty="0" smtClean="0"/>
              <a:t>分类（五种笔画）</a:t>
            </a:r>
            <a:endParaRPr lang="zh-CN" altLang="en-US" sz="1800" dirty="0"/>
          </a:p>
          <a:p>
            <a:r>
              <a:rPr lang="zh-CN" altLang="en-US" sz="1800" dirty="0"/>
              <a:t>参考国家语委</a:t>
            </a:r>
            <a:r>
              <a:rPr lang="zh-CN" altLang="en-US" sz="1800" dirty="0" smtClean="0"/>
              <a:t>的相关标准，易</a:t>
            </a:r>
            <a:r>
              <a:rPr lang="zh-CN" altLang="en-US" sz="1800" dirty="0"/>
              <a:t>形码对汉字笔画</a:t>
            </a:r>
            <a:r>
              <a:rPr lang="zh-CN" altLang="en-US" sz="1800" dirty="0" smtClean="0"/>
              <a:t>的分类定义如下：</a:t>
            </a:r>
            <a:endParaRPr lang="en-US" altLang="zh-CN" sz="1800" dirty="0" smtClean="0"/>
          </a:p>
          <a:p>
            <a:r>
              <a:rPr lang="zh-CN" altLang="en-US" sz="1800" dirty="0" smtClean="0"/>
              <a:t>汉字</a:t>
            </a:r>
            <a:r>
              <a:rPr lang="zh-CN" altLang="en-US" sz="1800" dirty="0"/>
              <a:t>笔画的分为以下五类</a:t>
            </a:r>
          </a:p>
          <a:p>
            <a:pPr lvl="1"/>
            <a:r>
              <a:rPr lang="zh-CN" altLang="en-US" sz="1400" dirty="0"/>
              <a:t>横，从左向右的平笔画，以及从左向右上的提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2"/>
            <a:r>
              <a:rPr lang="zh-CN" altLang="en-US" sz="1200" dirty="0" smtClean="0"/>
              <a:t>示例：一，二，三</a:t>
            </a:r>
            <a:endParaRPr lang="zh-CN" altLang="en-US" sz="1200" dirty="0"/>
          </a:p>
          <a:p>
            <a:pPr lvl="1"/>
            <a:r>
              <a:rPr lang="zh-CN" altLang="en-US" sz="1400" dirty="0"/>
              <a:t>竖，从上到下的</a:t>
            </a:r>
            <a:r>
              <a:rPr lang="zh-CN" altLang="en-US" sz="1400" dirty="0" smtClean="0"/>
              <a:t>竖直笔画。</a:t>
            </a:r>
            <a:endParaRPr lang="en-US" altLang="zh-CN" sz="1400" dirty="0" smtClean="0"/>
          </a:p>
          <a:p>
            <a:pPr lvl="2"/>
            <a:r>
              <a:rPr lang="zh-CN" altLang="en-US" sz="1200" dirty="0" smtClean="0"/>
              <a:t>示例：丨</a:t>
            </a:r>
            <a:endParaRPr lang="zh-CN" altLang="en-US" sz="1200" dirty="0"/>
          </a:p>
          <a:p>
            <a:pPr lvl="1"/>
            <a:r>
              <a:rPr lang="zh-CN" altLang="en-US" sz="1400" dirty="0"/>
              <a:t>撇，从右向左下的平撇和斜</a:t>
            </a:r>
            <a:r>
              <a:rPr lang="zh-CN" altLang="en-US" sz="1400" dirty="0" smtClean="0"/>
              <a:t>撇的竖撇。</a:t>
            </a:r>
            <a:endParaRPr lang="en-US" altLang="zh-CN" sz="1400" dirty="0" smtClean="0"/>
          </a:p>
          <a:p>
            <a:pPr lvl="2"/>
            <a:r>
              <a:rPr lang="zh-CN" altLang="en-US" sz="1200" dirty="0" smtClean="0"/>
              <a:t>示例：</a:t>
            </a:r>
            <a:r>
              <a:rPr lang="zh-CN" altLang="en-US" sz="1200" dirty="0"/>
              <a:t>丿</a:t>
            </a:r>
          </a:p>
          <a:p>
            <a:pPr lvl="1"/>
            <a:r>
              <a:rPr lang="zh-CN" altLang="en-US" sz="1400" dirty="0"/>
              <a:t>捺，从左到右下的斜笔。以及任意方向的</a:t>
            </a:r>
            <a:r>
              <a:rPr lang="zh-CN" altLang="en-US" sz="1400" dirty="0" smtClean="0"/>
              <a:t>点。</a:t>
            </a:r>
            <a:endParaRPr lang="en-US" altLang="zh-CN" sz="1400" dirty="0" smtClean="0"/>
          </a:p>
          <a:p>
            <a:pPr lvl="2"/>
            <a:r>
              <a:rPr lang="zh-CN" altLang="en-US" sz="1200" dirty="0"/>
              <a:t>示例：</a:t>
            </a:r>
            <a:r>
              <a:rPr lang="en-US" altLang="zh-CN" sz="1200" dirty="0"/>
              <a:t> ㇏ </a:t>
            </a:r>
            <a:r>
              <a:rPr lang="zh-CN" altLang="en-US" sz="1200" dirty="0"/>
              <a:t>，丶 ，冫</a:t>
            </a:r>
          </a:p>
          <a:p>
            <a:pPr lvl="1"/>
            <a:r>
              <a:rPr lang="zh-CN" altLang="en-US" sz="1400" dirty="0"/>
              <a:t>折，所有有</a:t>
            </a:r>
            <a:r>
              <a:rPr lang="zh-CN" altLang="en-US" sz="1400" dirty="0" smtClean="0"/>
              <a:t>折角</a:t>
            </a:r>
            <a:r>
              <a:rPr lang="zh-CN" altLang="en-US" sz="1400" dirty="0"/>
              <a:t>的笔划</a:t>
            </a:r>
            <a:r>
              <a:rPr lang="zh-CN" altLang="en-US" sz="1400" dirty="0" smtClean="0"/>
              <a:t>。包括锐角，钝角，以及圆角。即笔画走向有拐点，开始方向与结束方向不一致。同时，横钩，竖钩均归属于折。</a:t>
            </a:r>
            <a:endParaRPr lang="en-US" altLang="zh-CN" sz="1400" dirty="0" smtClean="0"/>
          </a:p>
          <a:p>
            <a:pPr lvl="2"/>
            <a:r>
              <a:rPr lang="zh-CN" altLang="en-US" sz="1200" dirty="0" smtClean="0"/>
              <a:t>示例：𠄌</a:t>
            </a:r>
            <a:r>
              <a:rPr lang="zh-CN" altLang="en-US" sz="1200" dirty="0"/>
              <a:t>、𠃌、乁、𠃍、𠄎、㇉、𠃋、⺄、乙、乚、𠃊</a:t>
            </a:r>
          </a:p>
        </p:txBody>
      </p:sp>
    </p:spTree>
    <p:extLst>
      <p:ext uri="{BB962C8B-B14F-4D97-AF65-F5344CB8AC3E}">
        <p14:creationId xmlns:p14="http://schemas.microsoft.com/office/powerpoint/2010/main" val="18806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易形码</a:t>
            </a:r>
            <a:r>
              <a:rPr lang="zh-CN" altLang="en-US" dirty="0"/>
              <a:t>快速</a:t>
            </a:r>
            <a:r>
              <a:rPr lang="zh-CN" altLang="en-US" dirty="0" smtClean="0"/>
              <a:t>入门（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二、笔画关系（三种关系）</a:t>
            </a:r>
          </a:p>
          <a:p>
            <a:r>
              <a:rPr lang="zh-CN" altLang="en-US" sz="1800" dirty="0"/>
              <a:t>易形码输入法将笔画关系分为三类：</a:t>
            </a:r>
            <a:endParaRPr lang="en-US" altLang="zh-CN" sz="1800" dirty="0"/>
          </a:p>
          <a:p>
            <a:pPr lvl="1"/>
            <a:r>
              <a:rPr lang="zh-CN" altLang="en-US" sz="1800" dirty="0"/>
              <a:t>分：相间，连：相连，交：相交</a:t>
            </a:r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、分：相间，就是分开的，有间隙的。比如：的 可以拆分为 白 和 勺。勺还可以拆为：勹和丶。</a:t>
            </a:r>
            <a:endParaRPr lang="en-US" altLang="zh-CN" sz="1800" dirty="0"/>
          </a:p>
          <a:p>
            <a:r>
              <a:rPr lang="zh-CN" altLang="en-US" sz="1800" dirty="0"/>
              <a:t>这就是说，有间隙的可以拆分</a:t>
            </a:r>
            <a:r>
              <a:rPr lang="zh-CN" altLang="en-US" sz="1800" dirty="0" smtClean="0"/>
              <a:t>。但是</a:t>
            </a:r>
            <a:r>
              <a:rPr lang="zh-CN" altLang="en-US" sz="1800" dirty="0"/>
              <a:t>，以下两类，即使是相分的结构，也当成整体，</a:t>
            </a:r>
            <a:endParaRPr lang="en-US" altLang="zh-CN" sz="1800" dirty="0"/>
          </a:p>
          <a:p>
            <a:r>
              <a:rPr lang="zh-CN" altLang="en-US" sz="1800" dirty="0"/>
              <a:t>同笔重复非为分</a:t>
            </a:r>
            <a:r>
              <a:rPr lang="en-US" altLang="zh-CN" sz="1800" dirty="0"/>
              <a:t>:</a:t>
            </a:r>
          </a:p>
          <a:p>
            <a:r>
              <a:rPr lang="zh-CN" altLang="en-US" sz="1800" dirty="0"/>
              <a:t> 即，相册笔画重复的结构，当成整体，比如：二，三，彡，川，巛，冫，氵，灬，彳等，</a:t>
            </a:r>
            <a:endParaRPr lang="en-US" altLang="zh-CN" sz="1800" dirty="0"/>
          </a:p>
          <a:p>
            <a:r>
              <a:rPr lang="zh-CN" altLang="en-US" sz="1800" dirty="0"/>
              <a:t>三笔以内不为分</a:t>
            </a:r>
            <a:endParaRPr lang="en-US" altLang="zh-CN" sz="1800" dirty="0"/>
          </a:p>
          <a:p>
            <a:r>
              <a:rPr lang="zh-CN" altLang="en-US" sz="1800" dirty="0"/>
              <a:t>即：凡是笔画数不多于三笔的，均视整体。比如：广，</a:t>
            </a:r>
            <a:r>
              <a:rPr lang="zh-CN" altLang="en-US" sz="1400" dirty="0"/>
              <a:t>勺，夕，</a:t>
            </a:r>
            <a:r>
              <a:rPr lang="zh-CN" altLang="en-US" sz="1400" dirty="0" smtClean="0"/>
              <a:t>久，</a:t>
            </a:r>
            <a:r>
              <a:rPr lang="zh-CN" altLang="en-US" sz="1400" dirty="0"/>
              <a:t>亠，八</a:t>
            </a:r>
            <a:endParaRPr lang="en-US" altLang="zh-CN" sz="1400" dirty="0"/>
          </a:p>
          <a:p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27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易形码</a:t>
            </a:r>
            <a:r>
              <a:rPr lang="zh-CN" altLang="en-US" dirty="0"/>
              <a:t>快速</a:t>
            </a:r>
            <a:r>
              <a:rPr lang="zh-CN" altLang="en-US" dirty="0" smtClean="0"/>
              <a:t>入门（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2</a:t>
            </a:r>
            <a:r>
              <a:rPr lang="zh-CN" altLang="en-US" sz="1800" dirty="0"/>
              <a:t>、连，相连，即两个笔画之间的有连接点。</a:t>
            </a:r>
            <a:endParaRPr lang="en-US" altLang="zh-CN" sz="1800" dirty="0"/>
          </a:p>
          <a:p>
            <a:r>
              <a:rPr lang="zh-CN" altLang="en-US" sz="1800" dirty="0"/>
              <a:t>连的原则是，</a:t>
            </a:r>
            <a:endParaRPr lang="en-US" altLang="zh-CN" sz="1800" dirty="0"/>
          </a:p>
          <a:p>
            <a:pPr lvl="1"/>
            <a:r>
              <a:rPr lang="zh-CN" altLang="en-US" sz="1800" dirty="0"/>
              <a:t>直直相连是为连，斜斜相连也是连</a:t>
            </a:r>
            <a:endParaRPr lang="en-US" altLang="zh-CN" sz="1800" dirty="0"/>
          </a:p>
          <a:p>
            <a:pPr marL="342900" lvl="1" indent="-342900">
              <a:buFontTx/>
              <a:buChar char="•"/>
            </a:pPr>
            <a:r>
              <a:rPr lang="zh-CN" altLang="en-US" sz="1800" dirty="0"/>
              <a:t>即直与直相连，或者斜与斜相连才算是连。其中，直与直相连是横竖相连。 </a:t>
            </a:r>
            <a:endParaRPr lang="en-US" altLang="zh-CN" sz="1800" dirty="0"/>
          </a:p>
          <a:p>
            <a:pPr lvl="1"/>
            <a:r>
              <a:rPr lang="zh-CN" altLang="en-US" sz="1800" dirty="0"/>
              <a:t>比如：丁，冂，匚，匸，上等均是直与直连，</a:t>
            </a:r>
            <a:endParaRPr lang="en-US" altLang="zh-CN" sz="1800" dirty="0"/>
          </a:p>
          <a:p>
            <a:pPr lvl="1"/>
            <a:r>
              <a:rPr lang="zh-CN" altLang="en-US" sz="1800" dirty="0"/>
              <a:t>又如：𠂆，人，入，𠂊，勹，几等均是斜与斜相连。</a:t>
            </a:r>
            <a:endParaRPr lang="en-US" altLang="zh-CN" sz="1800" dirty="0"/>
          </a:p>
          <a:p>
            <a:pPr lvl="1"/>
            <a:r>
              <a:rPr lang="zh-CN" altLang="en-US" sz="1800" dirty="0"/>
              <a:t>点线相连不为连，直斜相连亦非连</a:t>
            </a:r>
            <a:endParaRPr lang="en-US" altLang="zh-CN" sz="1800" dirty="0"/>
          </a:p>
          <a:p>
            <a:pPr lvl="1"/>
            <a:r>
              <a:rPr lang="zh-CN" altLang="en-US" sz="1800" dirty="0"/>
              <a:t>点线相连：比如：主，可以拆为 丶与王，父，可以拆为八与乂</a:t>
            </a:r>
            <a:endParaRPr lang="en-US" altLang="zh-CN" sz="1800" dirty="0"/>
          </a:p>
          <a:p>
            <a:pPr lvl="1"/>
            <a:r>
              <a:rPr lang="zh-CN" altLang="en-US" sz="1800" dirty="0"/>
              <a:t>直斜相连：比如：右，可分为：𠂇 与 口，</a:t>
            </a:r>
            <a:endParaRPr lang="en-US" altLang="zh-CN" sz="1800" dirty="0"/>
          </a:p>
          <a:p>
            <a:pPr lvl="1"/>
            <a:r>
              <a:rPr lang="zh-CN" altLang="en-US" sz="1800" dirty="0"/>
              <a:t>三笔之内分亦连</a:t>
            </a:r>
            <a:endParaRPr lang="en-US" altLang="zh-CN" sz="1800" dirty="0"/>
          </a:p>
          <a:p>
            <a:pPr lvl="1"/>
            <a:r>
              <a:rPr lang="zh-CN" altLang="en-US" sz="1800" dirty="0"/>
              <a:t>即不多于三笔的，当成整体。比如：广，勺，夕，久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95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易形码快速入门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4</a:t>
            </a:r>
            <a:r>
              <a:rPr lang="zh-CN" altLang="en-US" sz="2000" dirty="0"/>
              <a:t>、交，相关，即两个笔画是相交的，有交点的，比如：十，九，乂，乜，力，𠂇，又等。</a:t>
            </a:r>
            <a:endParaRPr lang="en-US" altLang="zh-CN" sz="2000" dirty="0"/>
          </a:p>
          <a:p>
            <a:r>
              <a:rPr lang="zh-CN" altLang="en-US" sz="2000" dirty="0"/>
              <a:t>相交，作为组件时，永远不可拆。不管是多少笔画。</a:t>
            </a:r>
            <a:endParaRPr lang="en-US" altLang="zh-CN" sz="2000" dirty="0"/>
          </a:p>
          <a:p>
            <a:r>
              <a:rPr lang="zh-CN" altLang="en-US" sz="2000" dirty="0"/>
              <a:t>但是，对于独体字，完全相交的整体是一个字时，则是要拆笔画的。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634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易形码</a:t>
            </a:r>
            <a:r>
              <a:rPr lang="zh-CN" altLang="en-US" dirty="0"/>
              <a:t>快速</a:t>
            </a:r>
            <a:r>
              <a:rPr lang="zh-CN" altLang="en-US" dirty="0" smtClean="0"/>
              <a:t>入门（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三、汉字结构（五种结构）</a:t>
            </a:r>
            <a:endParaRPr lang="en-US" altLang="zh-CN" sz="2000" dirty="0" smtClean="0"/>
          </a:p>
          <a:p>
            <a:r>
              <a:rPr lang="zh-CN" altLang="en-US" sz="2000" dirty="0"/>
              <a:t>易形码输入法将汉字结构分为独体结构，左右结构，上下结构，包围结构和复杂结构五种。</a:t>
            </a:r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、独体结构的汉字，即不再存在可拆的偏旁部首与汉字，示例：为、首、入、</a:t>
            </a:r>
            <a:r>
              <a:rPr lang="zh-CN" altLang="en-US" sz="2000" dirty="0" smtClean="0"/>
              <a:t>五等。</a:t>
            </a:r>
            <a:endParaRPr lang="zh-CN" altLang="en-US" sz="2000" dirty="0"/>
          </a:p>
          <a:p>
            <a:r>
              <a:rPr lang="en-US" altLang="zh-CN" sz="2000" dirty="0" smtClean="0"/>
              <a:t>2</a:t>
            </a:r>
            <a:r>
              <a:rPr lang="zh-CN" altLang="en-US" sz="2000" dirty="0"/>
              <a:t>、左右结构的汉字，即可分为左右两到三部分的汉字，示例：码、折、组、撇，辩</a:t>
            </a:r>
            <a:r>
              <a:rPr lang="en-US" altLang="zh-CN" sz="2000" dirty="0"/>
              <a:t>, </a:t>
            </a:r>
            <a:r>
              <a:rPr lang="zh-CN" altLang="en-US" sz="2000" dirty="0"/>
              <a:t>班</a:t>
            </a:r>
            <a:r>
              <a:rPr lang="en-US" altLang="zh-CN" sz="2000" dirty="0"/>
              <a:t>, </a:t>
            </a:r>
            <a:r>
              <a:rPr lang="zh-CN" altLang="en-US" sz="2000" dirty="0"/>
              <a:t>辙</a:t>
            </a:r>
            <a:r>
              <a:rPr lang="en-US" altLang="zh-CN" sz="2000" dirty="0"/>
              <a:t>, </a:t>
            </a:r>
            <a:r>
              <a:rPr lang="zh-CN" altLang="en-US" sz="2000" dirty="0"/>
              <a:t>弼，好</a:t>
            </a:r>
            <a:r>
              <a:rPr lang="en-US" altLang="zh-CN" sz="2000" dirty="0"/>
              <a:t>, </a:t>
            </a:r>
            <a:r>
              <a:rPr lang="zh-CN" altLang="en-US" sz="2000" dirty="0"/>
              <a:t>你</a:t>
            </a:r>
            <a:r>
              <a:rPr lang="en-US" altLang="zh-CN" sz="2000" dirty="0"/>
              <a:t>, </a:t>
            </a:r>
            <a:r>
              <a:rPr lang="zh-CN" altLang="en-US" sz="2000" dirty="0"/>
              <a:t>吗</a:t>
            </a:r>
            <a:r>
              <a:rPr lang="en-US" altLang="zh-CN" sz="2000" dirty="0"/>
              <a:t>, </a:t>
            </a:r>
            <a:r>
              <a:rPr lang="zh-CN" altLang="en-US" sz="2000" dirty="0" smtClean="0"/>
              <a:t>他</a:t>
            </a:r>
            <a:endParaRPr lang="en-US" altLang="zh-CN" sz="2000" dirty="0" smtClean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、上下结构的汉字，即可分为上下两到三部分的汉字，示例：查、是、点、字、全</a:t>
            </a:r>
            <a:r>
              <a:rPr lang="en-US" altLang="zh-CN" sz="2000" dirty="0"/>
              <a:t>, </a:t>
            </a:r>
            <a:r>
              <a:rPr lang="zh-CN" altLang="en-US" sz="2000" dirty="0"/>
              <a:t>分</a:t>
            </a:r>
            <a:r>
              <a:rPr lang="en-US" altLang="zh-CN" sz="2000" dirty="0"/>
              <a:t>, </a:t>
            </a:r>
            <a:r>
              <a:rPr lang="zh-CN" altLang="en-US" sz="2000" dirty="0"/>
              <a:t>乔，复</a:t>
            </a:r>
            <a:r>
              <a:rPr lang="en-US" altLang="zh-CN" sz="2000" dirty="0"/>
              <a:t>, </a:t>
            </a:r>
            <a:r>
              <a:rPr lang="zh-CN" altLang="en-US" sz="2000" dirty="0"/>
              <a:t>享</a:t>
            </a:r>
            <a:r>
              <a:rPr lang="en-US" altLang="zh-CN" sz="2000" dirty="0"/>
              <a:t>, </a:t>
            </a:r>
            <a:r>
              <a:rPr lang="zh-CN" altLang="en-US" sz="2000" dirty="0"/>
              <a:t>兽</a:t>
            </a:r>
            <a:r>
              <a:rPr lang="en-US" altLang="zh-CN" sz="2000" dirty="0"/>
              <a:t>, </a:t>
            </a:r>
            <a:r>
              <a:rPr lang="zh-CN" altLang="en-US" sz="2000" dirty="0" smtClean="0"/>
              <a:t>养</a:t>
            </a:r>
            <a:endParaRPr lang="en-US" altLang="zh-CN" sz="2000" dirty="0" smtClean="0"/>
          </a:p>
          <a:p>
            <a:r>
              <a:rPr lang="zh-CN" alt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624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输入法现状（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拼音输入法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会拼音就打字，几乎无需学习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拼音输入没有四声，重码严重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不知读音无法输入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南方人发音不准，错码率高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外国人学习难度大，汉拼共有</a:t>
            </a:r>
            <a:r>
              <a:rPr lang="en-US" altLang="zh-CN" dirty="0" smtClean="0"/>
              <a:t>428</a:t>
            </a:r>
            <a:r>
              <a:rPr lang="zh-CN" altLang="en-US" dirty="0" smtClean="0"/>
              <a:t>个音，多数人发音不准。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新技术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智能处理，可以词语与语句录入，因而部分解决了重码问题。</a:t>
            </a:r>
            <a:endParaRPr lang="en-US" altLang="zh-CN" dirty="0" smtClean="0"/>
          </a:p>
          <a:p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8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</a:t>
            </a:r>
            <a:r>
              <a:rPr lang="zh-CN" altLang="en-US" dirty="0" smtClean="0"/>
              <a:t>形码</a:t>
            </a:r>
            <a:r>
              <a:rPr lang="zh-CN" altLang="en-US" dirty="0"/>
              <a:t>快速</a:t>
            </a:r>
            <a:r>
              <a:rPr lang="zh-CN" altLang="en-US" dirty="0" smtClean="0"/>
              <a:t>入门（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4</a:t>
            </a:r>
            <a:r>
              <a:rPr lang="zh-CN" altLang="en-US" sz="2000" dirty="0"/>
              <a:t>、包围结构的汉字，即外部有组件包围的汉字，这一类又分为：</a:t>
            </a:r>
          </a:p>
          <a:p>
            <a:pPr lvl="1"/>
            <a:r>
              <a:rPr lang="zh-CN" altLang="en-US" sz="1600" dirty="0" smtClean="0"/>
              <a:t>两面</a:t>
            </a:r>
            <a:r>
              <a:rPr lang="zh-CN" altLang="en-US" sz="1600" dirty="0"/>
              <a:t>包围：比如：左</a:t>
            </a:r>
            <a:r>
              <a:rPr lang="zh-CN" altLang="en-US" sz="1600" dirty="0" smtClean="0"/>
              <a:t>上包：</a:t>
            </a:r>
            <a:r>
              <a:rPr lang="zh-CN" altLang="en-US" sz="1600" dirty="0"/>
              <a:t>庆，右</a:t>
            </a:r>
            <a:r>
              <a:rPr lang="zh-CN" altLang="en-US" sz="1600" dirty="0" smtClean="0"/>
              <a:t>上包：</a:t>
            </a:r>
            <a:r>
              <a:rPr lang="zh-CN" altLang="en-US" sz="1600" dirty="0"/>
              <a:t>句，</a:t>
            </a:r>
            <a:r>
              <a:rPr lang="zh-CN" altLang="en-US" sz="1600" dirty="0" smtClean="0"/>
              <a:t>左下包：</a:t>
            </a:r>
            <a:r>
              <a:rPr lang="zh-CN" altLang="en-US" sz="1600" dirty="0"/>
              <a:t>这</a:t>
            </a:r>
            <a:r>
              <a:rPr lang="zh-CN" altLang="en-US" sz="1600" dirty="0" smtClean="0"/>
              <a:t>，</a:t>
            </a:r>
            <a:endParaRPr lang="zh-CN" altLang="en-US" sz="1600" dirty="0"/>
          </a:p>
          <a:p>
            <a:pPr lvl="1"/>
            <a:r>
              <a:rPr lang="zh-CN" altLang="en-US" sz="1600" dirty="0" smtClean="0"/>
              <a:t>三</a:t>
            </a:r>
            <a:r>
              <a:rPr lang="zh-CN" altLang="en-US" sz="1600" dirty="0"/>
              <a:t>面包围：比如：上包：风，下包</a:t>
            </a:r>
            <a:r>
              <a:rPr lang="zh-CN" altLang="en-US" sz="1600" dirty="0" smtClean="0"/>
              <a:t>：函，</a:t>
            </a:r>
            <a:r>
              <a:rPr lang="zh-CN" altLang="en-US" sz="1600" dirty="0"/>
              <a:t>左包：医，</a:t>
            </a:r>
          </a:p>
          <a:p>
            <a:pPr lvl="1"/>
            <a:r>
              <a:rPr lang="zh-CN" altLang="en-US" sz="1600" dirty="0" smtClean="0"/>
              <a:t>四面</a:t>
            </a:r>
            <a:r>
              <a:rPr lang="zh-CN" altLang="en-US" sz="1600" dirty="0"/>
              <a:t>包围：比如：国，圆</a:t>
            </a:r>
            <a:endParaRPr lang="en-US" altLang="zh-CN" sz="1600" dirty="0"/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、复杂结构的汉字，即不能用以上结构类比的汉字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比如</a:t>
            </a:r>
            <a:r>
              <a:rPr lang="zh-CN" altLang="en-US" sz="1600" dirty="0"/>
              <a:t>：噩，兆，坐，乖，巫，</a:t>
            </a:r>
            <a:r>
              <a:rPr lang="zh-CN" altLang="en-US" sz="1600" dirty="0" smtClean="0"/>
              <a:t>幽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有些结构，外形是左右的，但根据笔画关系，则是复杂结构的，但这些字并不多，比如：非。</a:t>
            </a:r>
            <a:endParaRPr lang="en-US" altLang="zh-CN" sz="1600" dirty="0" smtClean="0"/>
          </a:p>
          <a:p>
            <a:r>
              <a:rPr lang="zh-CN" altLang="en-US" sz="2000" dirty="0"/>
              <a:t>此外，多种结构的组成，只以一种结构为准，</a:t>
            </a:r>
            <a:r>
              <a:rPr lang="zh-CN" altLang="en-US" sz="2000" dirty="0" smtClean="0"/>
              <a:t>比如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竖</a:t>
            </a:r>
            <a:r>
              <a:rPr lang="zh-CN" altLang="en-US" sz="1600" dirty="0"/>
              <a:t>：上方为左右结构，整体是上下结构，则此字为上下结构。</a:t>
            </a:r>
          </a:p>
          <a:p>
            <a:pPr lvl="1"/>
            <a:r>
              <a:rPr lang="zh-CN" altLang="en-US" sz="1600" dirty="0" smtClean="0"/>
              <a:t>将</a:t>
            </a:r>
            <a:r>
              <a:rPr lang="zh-CN" altLang="en-US" sz="1600" dirty="0"/>
              <a:t>：右边是上下结构，但整体是左右结构，则此字为左右结构。</a:t>
            </a:r>
          </a:p>
          <a:p>
            <a:pPr lvl="1"/>
            <a:r>
              <a:rPr lang="zh-CN" altLang="en-US" sz="1600" dirty="0" smtClean="0"/>
              <a:t>抠</a:t>
            </a:r>
            <a:r>
              <a:rPr lang="zh-CN" altLang="en-US" sz="1600" dirty="0"/>
              <a:t>：整体是左右结构，右边是左包结构。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2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易形码快速入门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四、书写笔顺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</a:t>
            </a:r>
            <a:r>
              <a:rPr lang="zh-CN" altLang="en-US" dirty="0"/>
              <a:t>横后竖</a:t>
            </a:r>
          </a:p>
          <a:p>
            <a:pPr lvl="1"/>
            <a:r>
              <a:rPr lang="zh-CN" altLang="en-US" dirty="0"/>
              <a:t>例如：本，丑</a:t>
            </a:r>
            <a:r>
              <a:rPr lang="zh-CN" altLang="en-US" dirty="0" smtClean="0"/>
              <a:t>，末，</a:t>
            </a:r>
            <a:r>
              <a:rPr lang="zh-CN" altLang="en-US" dirty="0"/>
              <a:t>耳，甘，革，工，古，</a:t>
            </a:r>
            <a:r>
              <a:rPr lang="zh-CN" altLang="en-US" dirty="0" smtClean="0"/>
              <a:t>斤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、先撇后捺</a:t>
            </a:r>
            <a:endParaRPr lang="en-US" altLang="zh-CN" dirty="0" smtClean="0"/>
          </a:p>
          <a:p>
            <a:pPr lvl="1"/>
            <a:r>
              <a:rPr lang="zh-CN" altLang="en-US" dirty="0"/>
              <a:t>例如：仓，大，夫，父，负，个，关，火，</a:t>
            </a:r>
            <a:r>
              <a:rPr lang="zh-CN" altLang="en-US" dirty="0" smtClean="0"/>
              <a:t>交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、上下结构，从上到下</a:t>
            </a:r>
            <a:endParaRPr lang="en-US" altLang="zh-CN" dirty="0" smtClean="0"/>
          </a:p>
          <a:p>
            <a:pPr lvl="1"/>
            <a:r>
              <a:rPr lang="zh-CN" altLang="en-US" dirty="0"/>
              <a:t>例如：哀，爱，安，岸，案，熬，奥，爸，</a:t>
            </a:r>
            <a:r>
              <a:rPr lang="zh-CN" altLang="en-US" dirty="0" smtClean="0"/>
              <a:t>罢</a:t>
            </a:r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、左右结构，从左到右</a:t>
            </a:r>
            <a:endParaRPr lang="en-US" altLang="zh-CN" dirty="0" smtClean="0"/>
          </a:p>
          <a:p>
            <a:pPr lvl="1"/>
            <a:r>
              <a:rPr lang="zh-CN" altLang="en-US" dirty="0"/>
              <a:t>例如：阿，啊，哎，唉，挨，矮，碍，按，</a:t>
            </a:r>
            <a:r>
              <a:rPr lang="zh-CN" altLang="en-US" dirty="0" smtClean="0"/>
              <a:t>暗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565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易形码快速入门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5</a:t>
            </a:r>
            <a:r>
              <a:rPr lang="zh-CN" altLang="en-US" sz="2000" dirty="0" smtClean="0"/>
              <a:t>、包围结构，从上到下</a:t>
            </a:r>
            <a:endParaRPr lang="en-US" altLang="zh-CN" sz="2000" dirty="0" smtClean="0"/>
          </a:p>
          <a:p>
            <a:r>
              <a:rPr lang="zh-CN" altLang="en-US" sz="2000" dirty="0" smtClean="0"/>
              <a:t>这是指，如果是包围结构，则要用从上到下，而不是从左到右。即以上下优先。比如：</a:t>
            </a:r>
            <a:endParaRPr lang="en-US" altLang="zh-CN" sz="2000" dirty="0" smtClean="0"/>
          </a:p>
          <a:p>
            <a:r>
              <a:rPr lang="zh-CN" altLang="en-US" sz="2000" dirty="0"/>
              <a:t>闭</a:t>
            </a:r>
            <a:r>
              <a:rPr lang="zh-CN" altLang="en-US" sz="2000" dirty="0" smtClean="0"/>
              <a:t>，周，</a:t>
            </a:r>
            <a:r>
              <a:rPr lang="zh-CN" altLang="en-US" sz="2000" dirty="0"/>
              <a:t>凡，风</a:t>
            </a:r>
            <a:r>
              <a:rPr lang="zh-CN" altLang="en-US" sz="2000" dirty="0" smtClean="0"/>
              <a:t>，先写外框部件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从上到下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函，</a:t>
            </a:r>
            <a:r>
              <a:rPr lang="zh-CN" altLang="en-US" sz="2000" dirty="0"/>
              <a:t>画，这，建，后写外框部件</a:t>
            </a:r>
            <a:r>
              <a:rPr lang="en-US" altLang="zh-CN" sz="2000" dirty="0"/>
              <a:t>(</a:t>
            </a:r>
            <a:r>
              <a:rPr lang="zh-CN" altLang="en-US" sz="2000" dirty="0"/>
              <a:t>从上到下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/>
              <a:t>勾，司，句</a:t>
            </a:r>
            <a:r>
              <a:rPr lang="zh-CN" altLang="en-US" sz="2000" dirty="0" smtClean="0"/>
              <a:t>，压，</a:t>
            </a:r>
            <a:r>
              <a:rPr lang="zh-CN" altLang="en-US" sz="2000" dirty="0"/>
              <a:t>先写外框部件</a:t>
            </a:r>
            <a:r>
              <a:rPr lang="en-US" altLang="zh-CN" sz="2000" dirty="0"/>
              <a:t>(</a:t>
            </a:r>
            <a:r>
              <a:rPr lang="zh-CN" altLang="en-US" sz="2000" dirty="0"/>
              <a:t>从上到下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四</a:t>
            </a:r>
            <a:r>
              <a:rPr lang="zh-CN" altLang="en-US" sz="2000" dirty="0"/>
              <a:t>，图，团，围</a:t>
            </a:r>
            <a:r>
              <a:rPr lang="zh-CN" altLang="en-US" sz="2000" dirty="0" smtClean="0"/>
              <a:t>，先写冂，再写内部，最后写一</a:t>
            </a:r>
            <a:r>
              <a:rPr lang="en-US" altLang="zh-CN" sz="2000" dirty="0"/>
              <a:t>(</a:t>
            </a:r>
            <a:r>
              <a:rPr lang="zh-CN" altLang="en-US" sz="2000" dirty="0"/>
              <a:t>从上到下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医，匿，匹，匝，先写厂，再写内部，最后写一</a:t>
            </a:r>
            <a:r>
              <a:rPr lang="en-US" altLang="zh-CN" sz="2000" dirty="0"/>
              <a:t>(</a:t>
            </a:r>
            <a:r>
              <a:rPr lang="zh-CN" altLang="en-US" sz="2000" dirty="0"/>
              <a:t>从上到下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例外：左下包，左为主体，则左右优先，（从左到右）</a:t>
            </a:r>
            <a:endParaRPr lang="en-US" altLang="zh-CN" sz="2000" dirty="0" smtClean="0"/>
          </a:p>
          <a:p>
            <a:r>
              <a:rPr lang="zh-CN" altLang="en-US" sz="2000" dirty="0" smtClean="0"/>
              <a:t>如：题，超，翅，可以看出，这些都是把捺拉长形成的包围。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240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易形码快速入门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6</a:t>
            </a:r>
            <a:r>
              <a:rPr lang="zh-CN" altLang="en-US" sz="1800" dirty="0" smtClean="0"/>
              <a:t>、中分结构，先写中间</a:t>
            </a:r>
            <a:endParaRPr lang="en-US" altLang="zh-CN" sz="1800" dirty="0" smtClean="0"/>
          </a:p>
          <a:p>
            <a:r>
              <a:rPr lang="zh-CN" altLang="en-US" sz="1800" dirty="0"/>
              <a:t>如：办，乖，水，小，</a:t>
            </a:r>
            <a:r>
              <a:rPr lang="zh-CN" altLang="en-US" sz="1800" dirty="0" smtClean="0"/>
              <a:t>业，非，均是先写中间</a:t>
            </a:r>
            <a:endParaRPr lang="en-US" altLang="zh-CN" sz="1800" dirty="0" smtClean="0"/>
          </a:p>
          <a:p>
            <a:r>
              <a:rPr lang="en-US" altLang="zh-CN" sz="1800" dirty="0" smtClean="0"/>
              <a:t>7</a:t>
            </a:r>
            <a:r>
              <a:rPr lang="zh-CN" altLang="en-US" sz="1800" dirty="0" smtClean="0"/>
              <a:t>、点在右上，最后才写</a:t>
            </a:r>
            <a:endParaRPr lang="en-US" altLang="zh-CN" sz="1800" dirty="0" smtClean="0"/>
          </a:p>
          <a:p>
            <a:r>
              <a:rPr lang="zh-CN" altLang="en-US" sz="1800" dirty="0" smtClean="0"/>
              <a:t>如：捕</a:t>
            </a:r>
            <a:r>
              <a:rPr lang="zh-CN" altLang="en-US" sz="1800" dirty="0"/>
              <a:t>，代，发，伏，就，浅，求，书，术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r>
              <a:rPr lang="en-US" altLang="zh-CN" sz="1800" dirty="0" smtClean="0"/>
              <a:t>8</a:t>
            </a:r>
            <a:r>
              <a:rPr lang="zh-CN" altLang="en-US" sz="1800" dirty="0" smtClean="0"/>
              <a:t>、末笔为人，最后写人</a:t>
            </a:r>
            <a:endParaRPr lang="en-US" altLang="zh-CN" sz="1800" dirty="0" smtClean="0"/>
          </a:p>
          <a:p>
            <a:r>
              <a:rPr lang="zh-CN" altLang="en-US" sz="1800" dirty="0" smtClean="0"/>
              <a:t>比如：火，臾，</a:t>
            </a:r>
            <a:endParaRPr lang="en-US" altLang="zh-CN" sz="1800" dirty="0" smtClean="0"/>
          </a:p>
          <a:p>
            <a:r>
              <a:rPr lang="en-US" altLang="zh-CN" sz="1800" dirty="0" smtClean="0"/>
              <a:t>9</a:t>
            </a:r>
            <a:r>
              <a:rPr lang="zh-CN" altLang="en-US" sz="1800" dirty="0" smtClean="0"/>
              <a:t>、个别例外，单独记忆</a:t>
            </a:r>
            <a:endParaRPr lang="en-US" altLang="zh-CN" sz="1800" dirty="0" smtClean="0"/>
          </a:p>
          <a:p>
            <a:r>
              <a:rPr lang="zh-CN" altLang="en-US" sz="1800" dirty="0" smtClean="0"/>
              <a:t>竖心先点最后竖，九及先撇再写折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即：忄：先写两点，再写竖（行草笔顺）；九、及：先写撇，</a:t>
            </a:r>
            <a:endParaRPr lang="en-US" altLang="zh-CN" sz="1400" dirty="0" smtClean="0"/>
          </a:p>
          <a:p>
            <a:r>
              <a:rPr lang="zh-CN" altLang="en-US" sz="1800" dirty="0"/>
              <a:t>刀力乃万最后撇，车字后竖车旁提。 </a:t>
            </a:r>
            <a:endParaRPr lang="en-US" altLang="zh-CN" sz="1800" dirty="0"/>
          </a:p>
          <a:p>
            <a:r>
              <a:rPr lang="zh-CN" altLang="en-US" sz="1800" dirty="0" smtClean="0"/>
              <a:t>其实，刀乃是包围结构，是规则的。（从上到下）</a:t>
            </a:r>
            <a:endParaRPr lang="en-US" altLang="zh-CN" sz="1800" dirty="0" smtClean="0"/>
          </a:p>
          <a:p>
            <a:r>
              <a:rPr lang="zh-CN" altLang="en-US" sz="1800" dirty="0" smtClean="0"/>
              <a:t>所以，只有：</a:t>
            </a:r>
            <a:r>
              <a:rPr lang="zh-CN" altLang="en-US" sz="1800" dirty="0"/>
              <a:t>九</a:t>
            </a:r>
            <a:r>
              <a:rPr lang="zh-CN" altLang="en-US" sz="1800" dirty="0" smtClean="0"/>
              <a:t>及先</a:t>
            </a:r>
            <a:r>
              <a:rPr lang="zh-CN" altLang="en-US" sz="1800" dirty="0"/>
              <a:t>写</a:t>
            </a:r>
            <a:r>
              <a:rPr lang="zh-CN" altLang="en-US" sz="1800" dirty="0" smtClean="0"/>
              <a:t>撇，力万后写撇。</a:t>
            </a:r>
            <a:endParaRPr lang="en-US" altLang="zh-CN" sz="1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481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</a:t>
            </a:r>
            <a:r>
              <a:rPr lang="zh-CN" altLang="en-US" dirty="0" smtClean="0"/>
              <a:t>形码</a:t>
            </a:r>
            <a:r>
              <a:rPr lang="zh-CN" altLang="en-US" dirty="0"/>
              <a:t>快速</a:t>
            </a:r>
            <a:r>
              <a:rPr lang="zh-CN" altLang="en-US" dirty="0" smtClean="0"/>
              <a:t>入门（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五、编码分类（四类编码）</a:t>
            </a:r>
            <a:endParaRPr lang="en-US" altLang="zh-CN" sz="1800" dirty="0" smtClean="0"/>
          </a:p>
          <a:p>
            <a:r>
              <a:rPr lang="zh-CN" altLang="en-US" sz="1800" dirty="0" smtClean="0"/>
              <a:t>易形码输入法编码分为：笔画码，组合码，组件码和识别码四种。</a:t>
            </a:r>
            <a:endParaRPr lang="en-US" altLang="zh-CN" sz="1800" dirty="0" smtClean="0"/>
          </a:p>
          <a:p>
            <a:r>
              <a:rPr lang="zh-CN" altLang="en-US" sz="1800" dirty="0"/>
              <a:t>笔画</a:t>
            </a:r>
            <a:r>
              <a:rPr lang="zh-CN" altLang="en-US" sz="1800" dirty="0" smtClean="0"/>
              <a:t>码，即横竖撇捺折的单笔画编码。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单笔码分别是：</a:t>
            </a:r>
            <a:r>
              <a:rPr lang="en-US" altLang="zh-CN" sz="1600" dirty="0" smtClean="0"/>
              <a:t>G</a:t>
            </a:r>
            <a:r>
              <a:rPr lang="zh-CN" altLang="en-US" sz="1600" dirty="0" smtClean="0"/>
              <a:t>一，</a:t>
            </a:r>
            <a:r>
              <a:rPr lang="en-US" altLang="zh-CN" sz="1600" dirty="0" smtClean="0"/>
              <a:t>H</a:t>
            </a:r>
            <a:r>
              <a:rPr lang="zh-CN" altLang="en-US" sz="1600" dirty="0" smtClean="0"/>
              <a:t>丨，</a:t>
            </a:r>
            <a:r>
              <a:rPr lang="en-US" altLang="zh-CN" sz="1600" dirty="0" smtClean="0"/>
              <a:t>T</a:t>
            </a:r>
            <a:r>
              <a:rPr lang="zh-CN" altLang="en-US" sz="1600" dirty="0" smtClean="0"/>
              <a:t>丿，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丶，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乙</a:t>
            </a:r>
            <a:endParaRPr lang="en-US" altLang="zh-CN" sz="1600" dirty="0" smtClean="0"/>
          </a:p>
          <a:p>
            <a:r>
              <a:rPr lang="zh-CN" altLang="en-US" sz="1800" dirty="0" smtClean="0"/>
              <a:t>组合码，即</a:t>
            </a:r>
            <a:r>
              <a:rPr lang="zh-CN" altLang="en-US" sz="1800" dirty="0"/>
              <a:t>横竖撇捺</a:t>
            </a:r>
            <a:r>
              <a:rPr lang="zh-CN" altLang="en-US" sz="1800" dirty="0" smtClean="0"/>
              <a:t>折两种笔画组合的编码。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只有两笔的为组合码。</a:t>
            </a:r>
            <a:endParaRPr lang="en-US" altLang="zh-CN" sz="1600" dirty="0" smtClean="0"/>
          </a:p>
          <a:p>
            <a:r>
              <a:rPr lang="zh-CN" altLang="en-US" sz="1800" dirty="0" smtClean="0"/>
              <a:t>组件码，则是取组件的首笔与末笔组件的编码。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重要：易形码输入法不将汉字与对应偏旁合并，所以，完全按首尾笔画定码，所以，人是</a:t>
            </a:r>
            <a:r>
              <a:rPr lang="en-US" altLang="zh-CN" sz="1600" dirty="0" smtClean="0"/>
              <a:t>W</a:t>
            </a:r>
            <a:r>
              <a:rPr lang="zh-CN" altLang="en-US" sz="1600" dirty="0" smtClean="0"/>
              <a:t>，亻是</a:t>
            </a:r>
            <a:r>
              <a:rPr lang="en-US" altLang="zh-CN" sz="1600" dirty="0" smtClean="0"/>
              <a:t>R</a:t>
            </a:r>
          </a:p>
          <a:p>
            <a:r>
              <a:rPr lang="zh-CN" altLang="en-US" sz="1800" dirty="0" smtClean="0"/>
              <a:t>识别码，是为了减少重码，而使用汉字的末笔与汉字的结构组合的编码。</a:t>
            </a:r>
            <a:endParaRPr lang="en-US" altLang="zh-CN" sz="1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易形码</a:t>
            </a:r>
            <a:r>
              <a:rPr lang="zh-CN" altLang="en-US" dirty="0"/>
              <a:t>快速</a:t>
            </a:r>
            <a:r>
              <a:rPr lang="zh-CN" altLang="en-US" dirty="0" smtClean="0"/>
              <a:t>入门（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六、拆字原则（五个原则）</a:t>
            </a:r>
            <a:endParaRPr lang="en-US" altLang="zh-CN" sz="1800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、多个组件，只拆分</a:t>
            </a:r>
            <a:r>
              <a:rPr lang="zh-CN" altLang="en-US" sz="1800" smtClean="0"/>
              <a:t>连。不</a:t>
            </a:r>
            <a:r>
              <a:rPr lang="zh-CN" altLang="en-US" sz="1800" dirty="0" smtClean="0"/>
              <a:t>拆相交</a:t>
            </a:r>
            <a:endParaRPr lang="en-US" altLang="zh-CN" sz="1800" dirty="0" smtClean="0"/>
          </a:p>
          <a:p>
            <a:r>
              <a:rPr lang="zh-CN" altLang="en-US" sz="1800" dirty="0" smtClean="0"/>
              <a:t>易形码输入法拆字方式基于汉字的自然结构。对于多组件字，只拆可分的，或相连的，相交的一律不拆。</a:t>
            </a:r>
            <a:endParaRPr lang="en-US" altLang="zh-CN" sz="1800" dirty="0" smtClean="0"/>
          </a:p>
          <a:p>
            <a:r>
              <a:rPr lang="zh-CN" altLang="en-US" sz="1800" dirty="0" smtClean="0"/>
              <a:t>比如，车，不可拆为 七 与 十，但是，分，可以拆为：八与刀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zh-CN" altLang="en-US" sz="1800" dirty="0"/>
              <a:t>拆分层次，有字优先，能分不</a:t>
            </a:r>
            <a:r>
              <a:rPr lang="zh-CN" altLang="en-US" sz="1800" dirty="0" smtClean="0"/>
              <a:t>连</a:t>
            </a:r>
            <a:endParaRPr lang="en-US" altLang="zh-CN" sz="1800" dirty="0" smtClean="0"/>
          </a:p>
          <a:p>
            <a:r>
              <a:rPr lang="zh-CN" altLang="en-US" sz="1800" dirty="0" smtClean="0"/>
              <a:t>对于相连的，既然要拆分，那就要拆出字来，没有字，就不能拆。但可分的不在此列。</a:t>
            </a:r>
            <a:endParaRPr lang="en-US" altLang="zh-CN" sz="1800" dirty="0"/>
          </a:p>
          <a:p>
            <a:r>
              <a:rPr lang="zh-CN" altLang="en-US" sz="1800" dirty="0" smtClean="0"/>
              <a:t>比如：失，可以拆为丿和夫，但出或击，因为无字，则不可拆，只能当独体字。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24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易形码快速入门（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2</a:t>
            </a:r>
            <a:r>
              <a:rPr lang="zh-CN" altLang="en-US" sz="1800" dirty="0"/>
              <a:t>、斜直可拆，点线可拆，直连不拆，</a:t>
            </a:r>
            <a:endParaRPr lang="en-US" altLang="zh-CN" sz="1800" dirty="0"/>
          </a:p>
          <a:p>
            <a:r>
              <a:rPr lang="zh-CN" altLang="en-US" sz="1800" dirty="0"/>
              <a:t>比如，矢，可以拆为丿和天，也可以拆为𠂉与大。则取大优先。</a:t>
            </a:r>
            <a:endParaRPr lang="en-US" altLang="zh-CN" sz="1800" dirty="0"/>
          </a:p>
          <a:p>
            <a:r>
              <a:rPr lang="zh-CN" altLang="en-US" sz="1800" dirty="0"/>
              <a:t>比如，父，可以拆为八与㐅，因为，上方两点与下方的㐅都是点线关系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比如：干：只有一个直连，不可拆。同样，午</a:t>
            </a:r>
            <a:r>
              <a:rPr lang="zh-CN" altLang="en-US" sz="1800" dirty="0"/>
              <a:t>，只能拆为 丿与十，因为，直连不拆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、连交算交，合点不拆，相分可折。</a:t>
            </a:r>
            <a:endParaRPr lang="en-US" altLang="zh-CN" sz="1800" dirty="0"/>
          </a:p>
          <a:p>
            <a:pPr lvl="1"/>
            <a:r>
              <a:rPr lang="zh-CN" altLang="en-US" sz="1400" dirty="0"/>
              <a:t>比如：木：不能拆为十与八，因为后两笔，与交点合点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1"/>
            <a:r>
              <a:rPr lang="zh-CN" altLang="en-US" sz="1400" dirty="0"/>
              <a:t>又如：区，只能拆为匚</a:t>
            </a:r>
            <a:r>
              <a:rPr lang="zh-CN" altLang="en-US" sz="1400" dirty="0" smtClean="0"/>
              <a:t>与</a:t>
            </a:r>
            <a:r>
              <a:rPr lang="zh-CN" altLang="en-US" sz="1400" dirty="0"/>
              <a:t>㐅</a:t>
            </a:r>
            <a:r>
              <a:rPr lang="zh-CN" altLang="en-US" sz="1400" dirty="0" smtClean="0"/>
              <a:t>不能</a:t>
            </a:r>
            <a:r>
              <a:rPr lang="zh-CN" altLang="en-US" sz="1400" dirty="0"/>
              <a:t>拆为 </a:t>
            </a:r>
            <a:r>
              <a:rPr lang="zh-CN" altLang="en-US" sz="1400" dirty="0" smtClean="0"/>
              <a:t>一、㐅和𠃊 因为，一𠃊合点。</a:t>
            </a:r>
            <a:endParaRPr lang="en-US" altLang="zh-CN" sz="14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、独体结构，先打主码，再拆笔画。</a:t>
            </a:r>
            <a:endParaRPr lang="en-US" altLang="zh-CN" sz="1800" dirty="0"/>
          </a:p>
          <a:p>
            <a:r>
              <a:rPr lang="zh-CN" altLang="en-US" sz="1800" dirty="0"/>
              <a:t>对于单一组件的字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上述拆连规则不可拆时</a:t>
            </a:r>
            <a:r>
              <a:rPr lang="zh-CN" altLang="en-US" sz="1800" dirty="0" smtClean="0"/>
              <a:t>，也就是</a:t>
            </a:r>
            <a:r>
              <a:rPr lang="zh-CN" altLang="en-US" sz="1800" dirty="0"/>
              <a:t>独体字，先打该字的主码。然后再拆打笔画码</a:t>
            </a:r>
            <a:r>
              <a:rPr lang="zh-CN" altLang="en-US" sz="1800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443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</a:t>
            </a:r>
            <a:r>
              <a:rPr lang="zh-CN" altLang="en-US" dirty="0" smtClean="0"/>
              <a:t>形码</a:t>
            </a:r>
            <a:r>
              <a:rPr lang="zh-CN" altLang="en-US" dirty="0"/>
              <a:t>快速</a:t>
            </a:r>
            <a:r>
              <a:rPr lang="zh-CN" altLang="en-US" dirty="0" smtClean="0"/>
              <a:t>入门（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七、取码原则</a:t>
            </a:r>
            <a:endParaRPr lang="en-US" altLang="zh-CN" sz="1600" dirty="0" smtClean="0"/>
          </a:p>
          <a:p>
            <a:r>
              <a:rPr lang="zh-CN" altLang="en-US" sz="1600" dirty="0" smtClean="0"/>
              <a:t>易形码输入法，每一个汉字或每一个词的最多码长为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码。</a:t>
            </a:r>
            <a:endParaRPr lang="en-US" altLang="zh-CN" sz="1600" dirty="0" smtClean="0"/>
          </a:p>
          <a:p>
            <a:r>
              <a:rPr lang="zh-CN" altLang="en-US" sz="1600" dirty="0"/>
              <a:t>取</a:t>
            </a:r>
            <a:r>
              <a:rPr lang="zh-CN" altLang="en-US" sz="1600" dirty="0" smtClean="0"/>
              <a:t>码是指，根据编码规则按顺序读出汉字或词语中的编码，完成录入的过程。</a:t>
            </a:r>
            <a:r>
              <a:rPr lang="zh-CN" altLang="en-US" sz="1600" dirty="0"/>
              <a:t>易形码</a:t>
            </a:r>
            <a:r>
              <a:rPr lang="zh-CN" altLang="en-US" sz="1600" dirty="0" smtClean="0"/>
              <a:t>输入法取码，根据汉字结构不同，方法有所不同，分述如下：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、独体字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第一</a:t>
            </a:r>
            <a:r>
              <a:rPr lang="zh-CN" altLang="en-US" sz="1600" dirty="0"/>
              <a:t>码取独体字的首尾码，第二三四码取</a:t>
            </a:r>
            <a:r>
              <a:rPr lang="zh-CN" altLang="en-US" sz="1600" dirty="0" smtClean="0"/>
              <a:t>独体</a:t>
            </a:r>
            <a:r>
              <a:rPr lang="zh-CN" altLang="en-US" sz="1600" dirty="0"/>
              <a:t>字的第二三四笔。如果不足四码，则最后一码取末笔划的识别码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、左右结构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左</a:t>
            </a:r>
            <a:r>
              <a:rPr lang="zh-CN" altLang="en-US" sz="1600" dirty="0"/>
              <a:t>合右分，左大右小，即左边第一部分以整体优先，右边尽量拆分。</a:t>
            </a:r>
          </a:p>
          <a:p>
            <a:pPr lvl="2"/>
            <a:r>
              <a:rPr lang="zh-CN" altLang="en-US" sz="1600" dirty="0" smtClean="0"/>
              <a:t>比如</a:t>
            </a:r>
            <a:r>
              <a:rPr lang="zh-CN" altLang="en-US" sz="1600" dirty="0"/>
              <a:t>：鲫，左边第一部分是鱼，取</a:t>
            </a:r>
            <a:r>
              <a:rPr lang="en-US" altLang="zh-CN" sz="1600" dirty="0"/>
              <a:t>T</a:t>
            </a:r>
            <a:r>
              <a:rPr lang="zh-CN" altLang="en-US" sz="1600" dirty="0"/>
              <a:t>，右边两部分分别取</a:t>
            </a:r>
            <a:r>
              <a:rPr lang="en-US" altLang="zh-CN" sz="1600" dirty="0"/>
              <a:t>CB</a:t>
            </a:r>
            <a:r>
              <a:rPr lang="zh-CN" altLang="en-US" sz="1600" dirty="0"/>
              <a:t>，全字</a:t>
            </a:r>
            <a:r>
              <a:rPr lang="en-US" altLang="zh-CN" sz="1600" dirty="0"/>
              <a:t>TCB</a:t>
            </a:r>
          </a:p>
          <a:p>
            <a:pPr lvl="2"/>
            <a:r>
              <a:rPr lang="zh-CN" altLang="en-US" sz="1600" dirty="0" smtClean="0"/>
              <a:t>捺</a:t>
            </a:r>
            <a:r>
              <a:rPr lang="zh-CN" altLang="en-US" sz="1600" dirty="0"/>
              <a:t>，左边取</a:t>
            </a:r>
            <a:r>
              <a:rPr lang="en-US" altLang="zh-CN" sz="1600" dirty="0"/>
              <a:t>G</a:t>
            </a:r>
            <a:r>
              <a:rPr lang="zh-CN" altLang="en-US" sz="1600" dirty="0"/>
              <a:t>，右边，要分为三个汉字，则为</a:t>
            </a:r>
            <a:r>
              <a:rPr lang="en-US" altLang="zh-CN" sz="1600" dirty="0"/>
              <a:t>DGC</a:t>
            </a:r>
            <a:r>
              <a:rPr lang="zh-CN" altLang="en-US" sz="1600" dirty="0"/>
              <a:t>，全字</a:t>
            </a:r>
            <a:r>
              <a:rPr lang="en-US" altLang="zh-CN" sz="1600" dirty="0"/>
              <a:t>GDGC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90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</a:t>
            </a:r>
            <a:r>
              <a:rPr lang="zh-CN" altLang="en-US" dirty="0" smtClean="0"/>
              <a:t>形码</a:t>
            </a:r>
            <a:r>
              <a:rPr lang="zh-CN" altLang="en-US" dirty="0"/>
              <a:t>快速</a:t>
            </a:r>
            <a:r>
              <a:rPr lang="zh-CN" altLang="en-US" dirty="0" smtClean="0"/>
              <a:t>入门（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、上下结构、</a:t>
            </a:r>
            <a:endParaRPr lang="en-US" altLang="zh-CN" sz="1800" dirty="0" smtClean="0"/>
          </a:p>
          <a:p>
            <a:pPr lvl="1"/>
            <a:r>
              <a:rPr lang="zh-CN" altLang="en-US" sz="1600" dirty="0"/>
              <a:t>分别从上到下，取各组件的首尾码，如果不足四码，则最后一码取末笔划的识别码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800" dirty="0" smtClean="0"/>
              <a:t>4</a:t>
            </a:r>
            <a:r>
              <a:rPr lang="zh-CN" altLang="en-US" sz="1800" dirty="0" smtClean="0"/>
              <a:t>、包围结构、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按</a:t>
            </a:r>
            <a:r>
              <a:rPr lang="zh-CN" altLang="en-US" sz="1600" dirty="0"/>
              <a:t>书写顺序分别取各组件的首尾码，如果不足四码，则最后一码取末笔划的识别码。</a:t>
            </a:r>
            <a:endParaRPr lang="en-US" altLang="zh-CN" sz="1600" dirty="0" smtClean="0"/>
          </a:p>
          <a:p>
            <a:r>
              <a:rPr lang="en-US" altLang="zh-CN" sz="1800" dirty="0" smtClean="0"/>
              <a:t>5</a:t>
            </a:r>
            <a:r>
              <a:rPr lang="zh-CN" altLang="en-US" sz="1800" dirty="0" smtClean="0"/>
              <a:t>、复杂结构</a:t>
            </a:r>
            <a:r>
              <a:rPr lang="zh-CN" altLang="en-US" sz="1800" dirty="0"/>
              <a:t>、</a:t>
            </a:r>
            <a:endParaRPr lang="en-US" altLang="zh-CN" sz="1800" dirty="0"/>
          </a:p>
          <a:p>
            <a:pPr lvl="1"/>
            <a:r>
              <a:rPr lang="zh-CN" altLang="en-US" sz="1600" dirty="0"/>
              <a:t>按书写顺序分别取各组件的首尾码，如果不足四码，则最后一码取末笔划的识别码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800" dirty="0" smtClean="0"/>
              <a:t>6</a:t>
            </a:r>
            <a:r>
              <a:rPr lang="zh-CN" altLang="en-US" sz="1800" dirty="0" smtClean="0"/>
              <a:t>、词语取码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双字词，每个字分别取两码。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三字词，前二字分别取一码，最后一字取两码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四字词，各取一码。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多字词，分别取前三字与最后一字的第一码。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7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</a:t>
            </a:r>
            <a:r>
              <a:rPr lang="zh-CN" altLang="en-US" dirty="0" smtClean="0"/>
              <a:t>形码</a:t>
            </a:r>
            <a:r>
              <a:rPr lang="zh-CN" altLang="en-US" dirty="0"/>
              <a:t>快速</a:t>
            </a:r>
            <a:r>
              <a:rPr lang="zh-CN" altLang="en-US" dirty="0" smtClean="0"/>
              <a:t>入门</a:t>
            </a:r>
            <a:r>
              <a:rPr lang="zh-CN" altLang="en-US" dirty="0"/>
              <a:t>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2133600"/>
            <a:ext cx="7162800" cy="523875"/>
          </a:xfrm>
        </p:spPr>
        <p:txBody>
          <a:bodyPr/>
          <a:lstStyle/>
          <a:p>
            <a:r>
              <a:rPr lang="zh-CN" altLang="en-US" dirty="0" smtClean="0"/>
              <a:t>八、易形码输入法键盘图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623888" y="2857501"/>
            <a:ext cx="700087" cy="883920"/>
          </a:xfrm>
          <a:prstGeom prst="roundRect">
            <a:avLst/>
          </a:prstGeom>
          <a:solidFill>
            <a:srgbClr val="FF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Q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35</a:t>
            </a:r>
          </a:p>
          <a:p>
            <a:pPr algn="ctr" eaLnBrk="1" hangingPunct="1"/>
            <a:r>
              <a:rPr lang="zh-CN" altLang="en-US" sz="1400" dirty="0">
                <a:solidFill>
                  <a:srgbClr val="0070C0"/>
                </a:solidFill>
                <a:latin typeface="Arial" panose="020B0604020202020204" pitchFamily="34" charset="0"/>
              </a:rPr>
              <a:t>撇</a:t>
            </a:r>
            <a:r>
              <a:rPr lang="zh-CN" altLang="en-US" sz="1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折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480542" y="2857501"/>
            <a:ext cx="700087" cy="883920"/>
          </a:xfrm>
          <a:prstGeom prst="roundRect">
            <a:avLst/>
          </a:prstGeom>
          <a:solidFill>
            <a:srgbClr val="FF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W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34</a:t>
            </a:r>
          </a:p>
          <a:p>
            <a:pPr algn="ctr" eaLnBrk="1" hangingPunct="1"/>
            <a:r>
              <a:rPr lang="zh-CN" altLang="en-US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撇</a:t>
            </a:r>
            <a:r>
              <a:rPr lang="zh-CN" altLang="en-US" sz="1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捺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337196" y="2857501"/>
            <a:ext cx="700087" cy="883920"/>
          </a:xfrm>
          <a:prstGeom prst="roundRect">
            <a:avLst/>
          </a:prstGeom>
          <a:solidFill>
            <a:srgbClr val="FF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E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33</a:t>
            </a:r>
          </a:p>
          <a:p>
            <a:pPr algn="ctr" eaLnBrk="1" hangingPunct="1"/>
            <a:r>
              <a:rPr lang="zh-CN" altLang="en-US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撇</a:t>
            </a:r>
            <a:r>
              <a:rPr lang="zh-CN" altLang="en-US" sz="1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撇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193850" y="2857501"/>
            <a:ext cx="700087" cy="883920"/>
          </a:xfrm>
          <a:prstGeom prst="roundRect">
            <a:avLst/>
          </a:prstGeom>
          <a:solidFill>
            <a:srgbClr val="FF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32</a:t>
            </a:r>
          </a:p>
          <a:p>
            <a:pPr algn="ctr" eaLnBrk="1" hangingPunct="1"/>
            <a:r>
              <a:rPr lang="zh-CN" altLang="en-US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撇</a:t>
            </a:r>
            <a:r>
              <a:rPr lang="zh-CN" altLang="en-US" sz="1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竖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050504" y="2857501"/>
            <a:ext cx="700087" cy="883920"/>
          </a:xfrm>
          <a:prstGeom prst="roundRect">
            <a:avLst/>
          </a:prstGeom>
          <a:solidFill>
            <a:srgbClr val="FF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T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31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撇</a:t>
            </a:r>
            <a:r>
              <a:rPr lang="zh-CN" altLang="en-US" sz="1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横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907158" y="2857501"/>
            <a:ext cx="700087" cy="883920"/>
          </a:xfrm>
          <a:prstGeom prst="roundRect">
            <a:avLst/>
          </a:prstGeom>
          <a:solidFill>
            <a:srgbClr val="CC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41</a:t>
            </a:r>
          </a:p>
          <a:p>
            <a:pPr algn="ctr" eaLnBrk="1" hangingPunct="1"/>
            <a:r>
              <a:rPr lang="zh-CN" altLang="en-US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捺</a:t>
            </a:r>
            <a:r>
              <a:rPr lang="zh-CN" altLang="en-US" sz="1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横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763812" y="2857501"/>
            <a:ext cx="700087" cy="883920"/>
          </a:xfrm>
          <a:prstGeom prst="roundRect">
            <a:avLst/>
          </a:prstGeom>
          <a:solidFill>
            <a:srgbClr val="CC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U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42</a:t>
            </a:r>
          </a:p>
          <a:p>
            <a:pPr algn="ctr" eaLnBrk="1" hangingPunct="1"/>
            <a:r>
              <a:rPr lang="zh-CN" altLang="en-US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捺</a:t>
            </a:r>
            <a:r>
              <a:rPr lang="zh-CN" altLang="en-US" sz="1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竖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620466" y="2857501"/>
            <a:ext cx="700087" cy="883920"/>
          </a:xfrm>
          <a:prstGeom prst="roundRect">
            <a:avLst/>
          </a:prstGeom>
          <a:solidFill>
            <a:srgbClr val="CC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43</a:t>
            </a:r>
          </a:p>
          <a:p>
            <a:pPr algn="ctr" eaLnBrk="1" hangingPunct="1"/>
            <a:r>
              <a:rPr lang="zh-CN" altLang="en-US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捺</a:t>
            </a:r>
            <a:r>
              <a:rPr lang="zh-CN" altLang="en-US" sz="1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撇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477117" y="2857501"/>
            <a:ext cx="700087" cy="883920"/>
          </a:xfrm>
          <a:prstGeom prst="roundRect">
            <a:avLst/>
          </a:prstGeom>
          <a:solidFill>
            <a:srgbClr val="CC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O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44</a:t>
            </a:r>
          </a:p>
          <a:p>
            <a:pPr algn="ctr" eaLnBrk="1" hangingPunct="1"/>
            <a:r>
              <a:rPr lang="zh-CN" altLang="en-US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捺</a:t>
            </a:r>
            <a:r>
              <a:rPr lang="zh-CN" altLang="en-US" sz="1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捺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8328008" y="2857501"/>
            <a:ext cx="700087" cy="883920"/>
          </a:xfrm>
          <a:prstGeom prst="roundRect">
            <a:avLst/>
          </a:prstGeom>
          <a:solidFill>
            <a:srgbClr val="CC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P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</a:rPr>
              <a:t>45</a:t>
            </a:r>
          </a:p>
          <a:p>
            <a:pPr algn="ctr" eaLnBrk="1" hangingPunct="1"/>
            <a:r>
              <a:rPr lang="zh-CN" altLang="en-US" sz="1400" dirty="0">
                <a:solidFill>
                  <a:srgbClr val="0070C0"/>
                </a:solidFill>
                <a:latin typeface="Arial" panose="020B0604020202020204" pitchFamily="34" charset="0"/>
              </a:rPr>
              <a:t>捺</a:t>
            </a:r>
            <a:r>
              <a:rPr lang="zh-CN" altLang="en-US" sz="1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折</a:t>
            </a:r>
            <a:endParaRPr kumimoji="0" lang="zh-CN" altLang="en-US" sz="1400" b="1" i="0" u="none" strike="noStrike" cap="none" normalizeH="0" baseline="-2500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94755" y="3893821"/>
            <a:ext cx="7547556" cy="1938020"/>
            <a:chOff x="894755" y="3893821"/>
            <a:chExt cx="7547556" cy="1938020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894755" y="3893821"/>
              <a:ext cx="700087" cy="883920"/>
            </a:xfrm>
            <a:prstGeom prst="roundRect">
              <a:avLst/>
            </a:prstGeom>
            <a:solidFill>
              <a:srgbClr val="FFCCFF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A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15</a:t>
              </a:r>
            </a:p>
            <a:p>
              <a:pPr algn="ctr" eaLnBrk="1" hangingPunct="1"/>
              <a:r>
                <a:rPr lang="zh-CN" altLang="en-US" sz="1400" dirty="0">
                  <a:solidFill>
                    <a:srgbClr val="0070C0"/>
                  </a:solidFill>
                  <a:latin typeface="Arial" panose="020B0604020202020204" pitchFamily="34" charset="0"/>
                </a:rPr>
                <a:t>横</a:t>
              </a:r>
              <a:r>
                <a:rPr lang="zh-CN" altLang="en-US" sz="1400" baseline="-250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折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1751409" y="3893821"/>
              <a:ext cx="700087" cy="883920"/>
            </a:xfrm>
            <a:prstGeom prst="roundRect">
              <a:avLst/>
            </a:prstGeom>
            <a:solidFill>
              <a:srgbClr val="FFCCFF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14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横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捺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2608063" y="3893821"/>
              <a:ext cx="700087" cy="883920"/>
            </a:xfrm>
            <a:prstGeom prst="roundRect">
              <a:avLst/>
            </a:prstGeom>
            <a:solidFill>
              <a:srgbClr val="FFCCFF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13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横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撇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464717" y="3893821"/>
              <a:ext cx="700087" cy="883920"/>
            </a:xfrm>
            <a:prstGeom prst="roundRect">
              <a:avLst/>
            </a:prstGeom>
            <a:solidFill>
              <a:srgbClr val="FFCCFF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F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12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横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竖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4321371" y="3893821"/>
              <a:ext cx="700087" cy="883920"/>
            </a:xfrm>
            <a:prstGeom prst="roundRect">
              <a:avLst/>
            </a:prstGeom>
            <a:solidFill>
              <a:srgbClr val="FFCCFF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G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11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横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横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5178025" y="3893821"/>
              <a:ext cx="700087" cy="883920"/>
            </a:xfrm>
            <a:prstGeom prst="roundRect">
              <a:avLst/>
            </a:prstGeom>
            <a:solidFill>
              <a:srgbClr val="FFCC99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H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21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竖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横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6034679" y="3893821"/>
              <a:ext cx="700087" cy="883920"/>
            </a:xfrm>
            <a:prstGeom prst="roundRect">
              <a:avLst/>
            </a:prstGeom>
            <a:solidFill>
              <a:srgbClr val="FFCC99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J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22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竖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竖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6891333" y="3893821"/>
              <a:ext cx="700087" cy="883920"/>
            </a:xfrm>
            <a:prstGeom prst="roundRect">
              <a:avLst/>
            </a:prstGeom>
            <a:solidFill>
              <a:srgbClr val="FFCC99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K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23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竖</a:t>
              </a:r>
              <a:r>
                <a:rPr lang="zh-CN" altLang="en-US" sz="1400" baseline="-250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撇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244798" y="4947921"/>
              <a:ext cx="700087" cy="883920"/>
            </a:xfrm>
            <a:prstGeom prst="roundRect">
              <a:avLst/>
            </a:prstGeom>
            <a:solidFill>
              <a:srgbClr val="CC99FF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Z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00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*</a:t>
              </a:r>
              <a:r>
                <a:rPr lang="en-US" altLang="zh-CN" sz="1400" baseline="-250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*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2101452" y="4947921"/>
              <a:ext cx="700087" cy="883920"/>
            </a:xfrm>
            <a:prstGeom prst="round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X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55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折</a:t>
              </a:r>
              <a:r>
                <a:rPr lang="zh-CN" altLang="en-US" sz="1400" baseline="-250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折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2958106" y="4947921"/>
              <a:ext cx="700087" cy="883920"/>
            </a:xfrm>
            <a:prstGeom prst="round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C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54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折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捺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814760" y="4947921"/>
              <a:ext cx="700087" cy="883920"/>
            </a:xfrm>
            <a:prstGeom prst="round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V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53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折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撇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4671414" y="4947921"/>
              <a:ext cx="700087" cy="883920"/>
            </a:xfrm>
            <a:prstGeom prst="round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52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折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竖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5528068" y="4947921"/>
              <a:ext cx="700087" cy="883920"/>
            </a:xfrm>
            <a:prstGeom prst="round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51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折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横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7742224" y="3893821"/>
              <a:ext cx="700087" cy="883920"/>
            </a:xfrm>
            <a:prstGeom prst="roundRect">
              <a:avLst/>
            </a:prstGeom>
            <a:solidFill>
              <a:srgbClr val="FFCC99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L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24</a:t>
              </a:r>
            </a:p>
            <a:p>
              <a:pPr algn="ctr" eaLnBrk="1" hangingPunct="1"/>
              <a:r>
                <a:rPr lang="zh-CN" altLang="en-US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竖</a:t>
              </a:r>
              <a:r>
                <a:rPr lang="zh-CN" altLang="en-US" sz="1400" baseline="-25000" dirty="0">
                  <a:solidFill>
                    <a:srgbClr val="0070C0"/>
                  </a:solidFill>
                  <a:latin typeface="Arial" panose="020B0604020202020204" pitchFamily="34" charset="0"/>
                </a:rPr>
                <a:t>捺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6378959" y="4947921"/>
              <a:ext cx="700087" cy="883920"/>
            </a:xfrm>
            <a:prstGeom prst="roundRect">
              <a:avLst/>
            </a:prstGeom>
            <a:solidFill>
              <a:srgbClr val="FFCC99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M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25</a:t>
              </a:r>
            </a:p>
            <a:p>
              <a:pPr algn="ctr" eaLnBrk="1" hangingPunct="1"/>
              <a:r>
                <a:rPr lang="zh-CN" altLang="en-US" sz="1400" dirty="0">
                  <a:solidFill>
                    <a:srgbClr val="0070C0"/>
                  </a:solidFill>
                  <a:latin typeface="Arial" panose="020B0604020202020204" pitchFamily="34" charset="0"/>
                </a:rPr>
                <a:t>竖</a:t>
              </a:r>
              <a:r>
                <a:rPr lang="zh-CN" altLang="en-US" sz="1400" baseline="-25000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折</a:t>
              </a:r>
              <a:endParaRPr kumimoji="0" lang="zh-CN" altLang="en-US" sz="1400" b="1" i="0" u="none" strike="noStrike" cap="none" normalizeH="0" baseline="-2500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1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输入法现状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形码输入法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代表作：</a:t>
            </a:r>
            <a:endParaRPr lang="en-US" altLang="zh-CN" dirty="0" smtClean="0"/>
          </a:p>
          <a:p>
            <a:pPr lvl="2"/>
            <a:r>
              <a:rPr lang="zh-CN" altLang="en-US" dirty="0"/>
              <a:t>五笔字型，郑码，表</a:t>
            </a:r>
            <a:r>
              <a:rPr lang="zh-CN" altLang="en-US" dirty="0" smtClean="0"/>
              <a:t>形码，仓颉等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重码率低，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可以录入不知发音的字。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endParaRPr lang="en-US" altLang="zh-CN" dirty="0"/>
          </a:p>
          <a:p>
            <a:pPr lvl="2"/>
            <a:r>
              <a:rPr lang="zh-CN" altLang="en-US" dirty="0" smtClean="0"/>
              <a:t>需要</a:t>
            </a:r>
            <a:r>
              <a:rPr lang="zh-CN" altLang="en-US" dirty="0"/>
              <a:t>背</a:t>
            </a:r>
            <a:r>
              <a:rPr lang="zh-CN" altLang="en-US" dirty="0" smtClean="0"/>
              <a:t>字根表，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涉及知识面宽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学习</a:t>
            </a:r>
            <a:r>
              <a:rPr lang="zh-CN" altLang="en-US" dirty="0"/>
              <a:t>难度大</a:t>
            </a:r>
            <a:r>
              <a:rPr lang="zh-CN" altLang="en-US" dirty="0" smtClean="0"/>
              <a:t>，且</a:t>
            </a:r>
            <a:r>
              <a:rPr lang="zh-CN" altLang="en-US" dirty="0"/>
              <a:t>训练时间</a:t>
            </a:r>
            <a:r>
              <a:rPr lang="zh-CN" altLang="en-US" dirty="0" smtClean="0"/>
              <a:t>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外国人学习难度更大。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2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易形码入门（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键盘图说明：</a:t>
            </a:r>
            <a:endParaRPr lang="en-US" altLang="zh-CN" sz="1800" dirty="0" smtClean="0"/>
          </a:p>
          <a:p>
            <a:r>
              <a:rPr lang="zh-CN" altLang="en-US" sz="1800" dirty="0" smtClean="0"/>
              <a:t>除</a:t>
            </a:r>
            <a:r>
              <a:rPr lang="en-US" altLang="zh-CN" sz="1800" dirty="0" smtClean="0"/>
              <a:t>Z</a:t>
            </a:r>
            <a:r>
              <a:rPr lang="zh-CN" altLang="en-US" sz="1800" dirty="0" smtClean="0"/>
              <a:t>键以下，键盘分为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组，每组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个键。每一组的的键盘数字编码的十位都是相同的。</a:t>
            </a:r>
            <a:endParaRPr lang="en-US" altLang="zh-CN" sz="1800" dirty="0" smtClean="0"/>
          </a:p>
          <a:p>
            <a:r>
              <a:rPr lang="zh-CN" altLang="en-US" sz="1800" dirty="0" smtClean="0"/>
              <a:t>键上的数字编码与笔画的对应关系是：</a:t>
            </a:r>
            <a:endParaRPr lang="en-US" altLang="zh-CN" sz="1800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：横，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：竖，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：撇，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：捺，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：折</a:t>
            </a:r>
            <a:endParaRPr lang="en-US" altLang="zh-CN" sz="1800" dirty="0" smtClean="0"/>
          </a:p>
          <a:p>
            <a:r>
              <a:rPr lang="zh-CN" altLang="en-US" sz="1800" dirty="0"/>
              <a:t>键盘数字编码</a:t>
            </a:r>
            <a:r>
              <a:rPr lang="zh-CN" altLang="en-US" sz="1800" dirty="0" smtClean="0"/>
              <a:t>的个位表示与其组合的笔画，即，是组合码的后一笔画，或组件码的末笔。其中，</a:t>
            </a:r>
            <a:r>
              <a:rPr lang="en-US" altLang="zh-CN" sz="1800" dirty="0" smtClean="0"/>
              <a:t>11,21,31,41,51</a:t>
            </a:r>
            <a:r>
              <a:rPr lang="zh-CN" altLang="en-US" sz="1800" dirty="0" smtClean="0"/>
              <a:t>，即，</a:t>
            </a:r>
            <a:r>
              <a:rPr lang="en-US" altLang="zh-CN" sz="1800" dirty="0" smtClean="0"/>
              <a:t>G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H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T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Y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同时还分别表示横竖撇捺折的单笔画。</a:t>
            </a:r>
            <a:endParaRPr lang="en-US" altLang="zh-CN" sz="1800" dirty="0" smtClean="0"/>
          </a:p>
          <a:p>
            <a:r>
              <a:rPr lang="zh-CN" altLang="en-US" sz="1800" dirty="0" smtClean="0"/>
              <a:t>对于识别码，数字与识别码与汉字结构的对应关系为：</a:t>
            </a:r>
            <a:endParaRPr lang="en-US" altLang="zh-CN" sz="1800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：独体</a:t>
            </a:r>
            <a:r>
              <a:rPr lang="zh-CN" altLang="en-US" sz="1800" dirty="0"/>
              <a:t>结构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：左右结构</a:t>
            </a:r>
            <a:r>
              <a:rPr lang="en-US" altLang="zh-CN" sz="1800" dirty="0" smtClean="0"/>
              <a:t>:3</a:t>
            </a:r>
            <a:r>
              <a:rPr lang="zh-CN" altLang="en-US" sz="1800" dirty="0" smtClean="0"/>
              <a:t>：上下结构</a:t>
            </a:r>
            <a:r>
              <a:rPr lang="zh-CN" altLang="en-US" sz="1800" dirty="0"/>
              <a:t>，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：包围</a:t>
            </a:r>
            <a:r>
              <a:rPr lang="zh-CN" altLang="en-US" sz="1800" dirty="0"/>
              <a:t>结构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：复杂结构</a:t>
            </a:r>
            <a:endParaRPr lang="en-US" altLang="zh-CN" sz="1800" dirty="0" smtClean="0"/>
          </a:p>
          <a:p>
            <a:r>
              <a:rPr lang="zh-CN" altLang="en-US" sz="1800" dirty="0" smtClean="0"/>
              <a:t>识别码的十位，代表末笔的笔画，个位则代码汉字的结构。</a:t>
            </a:r>
            <a:endParaRPr lang="en-US" altLang="zh-CN" sz="1800" dirty="0" smtClean="0"/>
          </a:p>
          <a:p>
            <a:r>
              <a:rPr lang="zh-CN" altLang="en-US" sz="1800" dirty="0" smtClean="0"/>
              <a:t>同时，所有编码都是规则的。</a:t>
            </a:r>
            <a:endParaRPr lang="en-US" altLang="zh-CN" sz="1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2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易形码入门（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九、特别说明</a:t>
            </a:r>
            <a:endParaRPr lang="en-US" altLang="zh-CN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、易形码完全按字型笔画取码，所以，汉字与其相关的偏旁编码不同。这样做的目的，是减少学习本输入法所需的知识量。比如：亻是人的左偏旁，但人的编码是</a:t>
            </a:r>
            <a:r>
              <a:rPr lang="en-US" altLang="zh-CN" sz="2000" dirty="0" smtClean="0"/>
              <a:t>W</a:t>
            </a:r>
            <a:r>
              <a:rPr lang="zh-CN" altLang="en-US" sz="2000" dirty="0" smtClean="0"/>
              <a:t>，而亻编码是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。同样</a:t>
            </a:r>
            <a:r>
              <a:rPr lang="zh-CN" altLang="en-US" sz="2000" dirty="0"/>
              <a:t>，金，繁体的</a:t>
            </a:r>
            <a:r>
              <a:rPr lang="zh-CN" altLang="en-US" sz="2000" dirty="0" smtClean="0"/>
              <a:t>釒编码是</a:t>
            </a:r>
            <a:r>
              <a:rPr lang="en-US" altLang="zh-CN" sz="2000" dirty="0" smtClean="0"/>
              <a:t>T</a:t>
            </a:r>
            <a:r>
              <a:rPr lang="zh-CN" altLang="en-US" sz="2000" dirty="0"/>
              <a:t>，而简体的</a:t>
            </a:r>
            <a:r>
              <a:rPr lang="zh-CN" altLang="en-US" sz="2000" dirty="0" smtClean="0"/>
              <a:t>钅编码是</a:t>
            </a:r>
            <a:r>
              <a:rPr lang="en-US" altLang="zh-CN" sz="2000" dirty="0" smtClean="0"/>
              <a:t>Q</a:t>
            </a:r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易</a:t>
            </a:r>
            <a:r>
              <a:rPr lang="zh-CN" altLang="en-US" sz="2000" dirty="0" smtClean="0"/>
              <a:t>形码仅有个别组件打破了书写顺序。这些组件是：匚，比如，区，编码是：</a:t>
            </a:r>
            <a:r>
              <a:rPr lang="en-US" altLang="zh-CN" sz="2000" dirty="0" smtClean="0"/>
              <a:t>AQ</a:t>
            </a:r>
            <a:r>
              <a:rPr lang="zh-CN" altLang="en-US" sz="2000" dirty="0" smtClean="0"/>
              <a:t>。囗，比如：国，编码，</a:t>
            </a:r>
            <a:r>
              <a:rPr lang="en-US" altLang="zh-CN" sz="2000" dirty="0" smtClean="0"/>
              <a:t>JF</a:t>
            </a:r>
            <a:r>
              <a:rPr lang="zh-CN" altLang="en-US" sz="2000" dirty="0" smtClean="0"/>
              <a:t>。其次是复杂结构，比如：爽，编码是</a:t>
            </a:r>
            <a:r>
              <a:rPr lang="en-US" altLang="zh-CN" sz="2000" dirty="0" smtClean="0"/>
              <a:t>SQQQ</a:t>
            </a:r>
            <a:r>
              <a:rPr lang="zh-CN" altLang="en-US" sz="2000" dirty="0" smtClean="0"/>
              <a:t>。所有这些，都是为了维护组件不拆的原则，同时，对于单个组件，书写顺序与实际书写是一致的。比如 ，非，编码是</a:t>
            </a:r>
            <a:r>
              <a:rPr lang="en-US" altLang="zh-CN" sz="2000" dirty="0" smtClean="0"/>
              <a:t>JDDA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8368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所有易形码输入法的规则就是以上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多页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。所有内容总结如下：</a:t>
            </a:r>
            <a:endParaRPr lang="en-US" altLang="zh-CN" dirty="0" smtClean="0"/>
          </a:p>
          <a:p>
            <a:r>
              <a:rPr lang="zh-CN" altLang="en-US" dirty="0" smtClean="0"/>
              <a:t>五种笔画分类，三种笔画关系</a:t>
            </a:r>
            <a:endParaRPr lang="en-US" altLang="zh-CN" dirty="0" smtClean="0"/>
          </a:p>
          <a:p>
            <a:r>
              <a:rPr lang="zh-CN" altLang="en-US" dirty="0" smtClean="0"/>
              <a:t>五种汉字结构，四种编码分类</a:t>
            </a:r>
            <a:endParaRPr lang="en-US" altLang="zh-CN" dirty="0" smtClean="0"/>
          </a:p>
          <a:p>
            <a:r>
              <a:rPr lang="zh-CN" altLang="en-US" dirty="0" smtClean="0"/>
              <a:t>五个拆字原则，六种取码方法</a:t>
            </a:r>
            <a:endParaRPr lang="en-US" altLang="zh-CN" dirty="0" smtClean="0"/>
          </a:p>
          <a:p>
            <a:r>
              <a:rPr lang="zh-CN" altLang="en-US" dirty="0" smtClean="0"/>
              <a:t>掌握以上所有这些内容，一般为三到五分钟。至于练习上手，一般仅需要一到二小时。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主要因为，易形码是完全规则的。没有例外。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0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易形码的创新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一、取组件的首笔与末笔进行编码。</a:t>
            </a:r>
            <a:endParaRPr lang="en-US" altLang="zh-CN" sz="2000" dirty="0" smtClean="0"/>
          </a:p>
          <a:p>
            <a:r>
              <a:rPr lang="zh-CN" altLang="en-US" sz="2000" dirty="0" smtClean="0"/>
              <a:t>二、完全基于笔画给组合，抛弃偏旁部首以及字根的概念，直接按汉字的自然结构拆分。</a:t>
            </a:r>
            <a:endParaRPr lang="en-US" altLang="zh-CN" sz="2000" dirty="0" smtClean="0"/>
          </a:p>
          <a:p>
            <a:r>
              <a:rPr lang="zh-CN" altLang="en-US" sz="2000" dirty="0"/>
              <a:t>三</a:t>
            </a:r>
            <a:r>
              <a:rPr lang="zh-CN" altLang="en-US" sz="2000" dirty="0" smtClean="0"/>
              <a:t>、基于五种结构的识别码，降低重吗。</a:t>
            </a:r>
            <a:endParaRPr lang="en-US" altLang="zh-CN" sz="2000" dirty="0" smtClean="0"/>
          </a:p>
          <a:p>
            <a:r>
              <a:rPr lang="zh-CN" altLang="en-US" sz="2000" dirty="0" smtClean="0"/>
              <a:t>四、编码严格规则化，没有例外</a:t>
            </a:r>
            <a:endParaRPr lang="en-US" altLang="zh-CN" sz="2000" dirty="0" smtClean="0"/>
          </a:p>
          <a:p>
            <a:r>
              <a:rPr lang="zh-CN" altLang="en-US" sz="2000" dirty="0" smtClean="0"/>
              <a:t>五、易形码未使用偏旁，字根等中国特有元素，因而，在中日韩，具有其它输入法所没有的国际通用性。</a:t>
            </a:r>
            <a:endParaRPr lang="en-US" altLang="zh-CN" sz="2000" dirty="0" smtClean="0"/>
          </a:p>
          <a:p>
            <a:r>
              <a:rPr lang="zh-CN" altLang="en-US" sz="2000" dirty="0" smtClean="0"/>
              <a:t>六、以最小的知识量，定义输入法的规则。</a:t>
            </a:r>
            <a:endParaRPr lang="en-US" altLang="zh-CN" sz="2000" dirty="0" smtClean="0"/>
          </a:p>
          <a:p>
            <a:r>
              <a:rPr lang="zh-CN" altLang="en-US" sz="2000" dirty="0" smtClean="0"/>
              <a:t>七、简繁体一体，完全按字形打。</a:t>
            </a:r>
            <a:endParaRPr lang="en-US" altLang="zh-CN" sz="2000" dirty="0" smtClean="0"/>
          </a:p>
          <a:p>
            <a:r>
              <a:rPr lang="zh-CN" altLang="en-US" sz="2000" dirty="0" smtClean="0"/>
              <a:t>通过以上创新，易形码做到了：</a:t>
            </a:r>
            <a:endParaRPr lang="en-US" altLang="zh-CN" sz="2000" dirty="0" smtClean="0"/>
          </a:p>
          <a:p>
            <a:r>
              <a:rPr lang="zh-CN" altLang="en-US" sz="2000" dirty="0" smtClean="0"/>
              <a:t>最规则，最易学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48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市场机遇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键盘输入法的地位</a:t>
            </a:r>
            <a:endParaRPr lang="en-US" altLang="zh-CN" sz="1800" dirty="0"/>
          </a:p>
          <a:p>
            <a:pPr lvl="1"/>
            <a:r>
              <a:rPr lang="zh-CN" altLang="en-US" sz="1600" dirty="0"/>
              <a:t>虽然，手写与语音，总是无法</a:t>
            </a:r>
            <a:r>
              <a:rPr lang="zh-CN" altLang="en-US" sz="1600" dirty="0" smtClean="0"/>
              <a:t>被替代</a:t>
            </a:r>
            <a:r>
              <a:rPr lang="zh-CN" altLang="en-US" sz="1600" dirty="0"/>
              <a:t>的。</a:t>
            </a:r>
            <a:endParaRPr lang="en-US" altLang="zh-CN" sz="1600" dirty="0"/>
          </a:p>
          <a:p>
            <a:pPr lvl="2"/>
            <a:r>
              <a:rPr lang="zh-CN" altLang="en-US" sz="1400" dirty="0" smtClean="0"/>
              <a:t>手写太慢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语音一样不能输入不认识的字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拼音重码多，不认识的录不了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五笔难学</a:t>
            </a:r>
            <a:r>
              <a:rPr lang="en-US" altLang="zh-CN" sz="1400" dirty="0" smtClean="0"/>
              <a:t> </a:t>
            </a:r>
          </a:p>
          <a:p>
            <a:r>
              <a:rPr lang="zh-CN" altLang="en-US" sz="1600" dirty="0" smtClean="0"/>
              <a:t>国外输入法，对外汉语市场无人关注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目前国外的汉语热。国外市场仍没有很好的供应商。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设想，好的西班语，好的阿拉伯语输入法都是集成易形码中文的，结果会如何？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同样，英语也是需要的，因为，表请</a:t>
            </a:r>
            <a:r>
              <a:rPr lang="en-US" altLang="zh-CN" sz="1600" dirty="0" err="1" smtClean="0"/>
              <a:t>Emoji</a:t>
            </a:r>
            <a:r>
              <a:rPr lang="zh-CN" altLang="en-US" sz="1600" dirty="0" smtClean="0"/>
              <a:t>的集成，数字键盘的集成，以及特殊符号的录入，在手机端均是需要的。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海外市场中，中国的</a:t>
            </a:r>
            <a:r>
              <a:rPr lang="en-US" altLang="zh-CN" sz="1600" dirty="0" err="1"/>
              <a:t>Kika</a:t>
            </a:r>
            <a:r>
              <a:rPr lang="zh-CN" altLang="en-US" sz="1600" dirty="0"/>
              <a:t>算是一个成功的</a:t>
            </a:r>
            <a:r>
              <a:rPr lang="zh-CN" altLang="en-US" sz="1600" dirty="0" smtClean="0"/>
              <a:t>典型！！但是，除美国以下，还有一个具有很大价值的日韩！！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5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市场机遇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大数据机遇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从输入 法拿到的用户数据基本都是：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网上搜索的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与朋友家人聊天的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自己写的</a:t>
            </a:r>
            <a:endParaRPr lang="en-US" altLang="zh-CN" sz="1400" dirty="0" smtClean="0"/>
          </a:p>
          <a:p>
            <a:pPr lvl="1"/>
            <a:r>
              <a:rPr lang="zh-CN" altLang="en-US" sz="1600" dirty="0" smtClean="0"/>
              <a:t>所以，这此数据拥有极大的营销价值。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很多</a:t>
            </a:r>
            <a:r>
              <a:rPr lang="zh-CN" altLang="en-US" sz="1600" dirty="0"/>
              <a:t>希望要营销数据的，都设法开发输入法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而现在</a:t>
            </a:r>
            <a:r>
              <a:rPr lang="zh-CN" altLang="en-US" sz="1600" dirty="0"/>
              <a:t>还</a:t>
            </a:r>
            <a:r>
              <a:rPr lang="zh-CN" altLang="en-US" sz="1600" dirty="0" smtClean="0"/>
              <a:t>没有一个好的输入法提供商</a:t>
            </a:r>
            <a:endParaRPr lang="en-US" altLang="zh-CN" sz="1600" dirty="0" smtClean="0"/>
          </a:p>
          <a:p>
            <a:pPr lvl="1"/>
            <a:r>
              <a:rPr lang="zh-CN" altLang="en-US" sz="1800" dirty="0" smtClean="0"/>
              <a:t>人工智能机遇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以前输入法就是一个单纯的输入法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现在，通过人要智能向用户提供智能词库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于是即可以更加精准的获取有户信息</a:t>
            </a:r>
            <a:endParaRPr lang="en-US" altLang="zh-CN" sz="1400" dirty="0" smtClean="0"/>
          </a:p>
          <a:p>
            <a:pPr lvl="1"/>
            <a:r>
              <a:rPr lang="zh-CN" altLang="en-US" sz="1600" dirty="0" smtClean="0"/>
              <a:t>现在，所有人都想，我只录入一两码，你就上屏提示，让我选择！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441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市场机遇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线下机遇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目前，线下少儿教育如日中天</a:t>
            </a:r>
            <a:endParaRPr lang="en-US" altLang="zh-CN" dirty="0" smtClean="0"/>
          </a:p>
          <a:p>
            <a:pPr lvl="1"/>
            <a:r>
              <a:rPr lang="zh-CN" altLang="en-US" dirty="0"/>
              <a:t>虽然，中国</a:t>
            </a:r>
            <a:r>
              <a:rPr lang="en-US" altLang="zh-CN" dirty="0"/>
              <a:t>5</a:t>
            </a:r>
            <a:r>
              <a:rPr lang="zh-CN" altLang="en-US" dirty="0"/>
              <a:t>亿用户选择了搜狗，但没有人会向他人，更没有人向后代推荐搜狗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同时，父母很多都希望孩子未来能快速打字。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所以，线下培训合作，具有很好的市场。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3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易形码的目标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一、成为国内最大的输入法营销合作伙伴</a:t>
            </a:r>
            <a:endParaRPr lang="en-US" altLang="zh-CN" dirty="0" smtClean="0"/>
          </a:p>
          <a:p>
            <a:r>
              <a:rPr lang="zh-CN" altLang="en-US" dirty="0" smtClean="0"/>
              <a:t>二、成中日韩最优秀的用户量最大的输入法</a:t>
            </a:r>
            <a:endParaRPr lang="en-US" altLang="zh-CN" dirty="0" smtClean="0"/>
          </a:p>
          <a:p>
            <a:r>
              <a:rPr lang="zh-CN" altLang="en-US" dirty="0" smtClean="0"/>
              <a:t>三、成为中国下一代电脑人的键盘输入法的第一选择</a:t>
            </a:r>
            <a:endParaRPr lang="en-US" altLang="zh-CN" dirty="0" smtClean="0"/>
          </a:p>
          <a:p>
            <a:r>
              <a:rPr lang="zh-CN" altLang="en-US" dirty="0" smtClean="0"/>
              <a:t>四、成为国际最大的输入法软件供应商</a:t>
            </a:r>
            <a:endParaRPr lang="en-US" altLang="zh-CN" dirty="0" smtClean="0"/>
          </a:p>
          <a:p>
            <a:r>
              <a:rPr lang="zh-CN" altLang="en-US" dirty="0" smtClean="0"/>
              <a:t>五、成为国际输入法厂商中用户量最大的企业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7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输入法现状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音形码输入法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代表作：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自然码，二笔输入法等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音形结合，简化了字根记忆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仍旧需要背字根，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学习难度相比纯属形码有所降低。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同时集成了拼音与形码的缺陷。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外国人学习难度更大。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5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输入法现状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手写输入法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与书写完全一致，无需学习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需要相关硬件支付，比如 ，智能手机，电脑需要配手写板。</a:t>
            </a:r>
            <a:endParaRPr lang="en-US" altLang="zh-CN" dirty="0" smtClean="0"/>
          </a:p>
          <a:p>
            <a:r>
              <a:rPr lang="zh-CN" altLang="en-US" dirty="0" smtClean="0"/>
              <a:t>语音输入法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速度快，无需学习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语音识别精准度，方言问题。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一些情况无法使用语音。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1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输入法现状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汉字输入法在计算机领域阻碍了对外汉语的推广。</a:t>
            </a:r>
            <a:endParaRPr lang="en-US" altLang="zh-CN" dirty="0" smtClean="0"/>
          </a:p>
          <a:p>
            <a:r>
              <a:rPr lang="zh-CN" altLang="en-US" dirty="0" smtClean="0"/>
              <a:t>智能手机的普及以后，形码市场大大降低。国内目前除了五笔字型外，智能拼音占据了最大的市场。</a:t>
            </a:r>
            <a:endParaRPr lang="en-US" altLang="zh-CN" dirty="0" smtClean="0"/>
          </a:p>
          <a:p>
            <a:r>
              <a:rPr lang="zh-CN" altLang="en-US" dirty="0" smtClean="0"/>
              <a:t>对外汉语教学方面，无法早期就能让学生学习电脑输入法，因为，汉语拼音学习需要时间，五笔更是没有可能。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9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拼音与五笔的成功因素分析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五笔字型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五笔当年描准当时文字处理需要录入速度快的人群，以及南方无法用拼音准确打字的人群。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五笔虽然学习难度大，但是提供了字根口诀辅助记忆。其它所有输入法都没有提供口诀。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早年小霸王游戏机，以及后来的各类五笔打字训练软件均协助推广了市场。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热心人协助改进，极点五笔，智能五笔，超级五笔等促进了五笔的进一步推广。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相比之下，认知码因为其本身的缺陷，获得了国家教委帮助推广的机会，但却被民从与专家抛弃。二笔则是后来获得国家教委推广的输入法，但作为音形码的缺陷加上其收费策略，同样败给了免费的五笔。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609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拼音与五笔的成功因素分析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拼音输入法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微软公司在</a:t>
            </a:r>
            <a:r>
              <a:rPr lang="en-US" altLang="zh-CN" dirty="0" smtClean="0"/>
              <a:t>OFFICE 2000</a:t>
            </a:r>
            <a:r>
              <a:rPr lang="zh-CN" altLang="en-US" dirty="0" smtClean="0"/>
              <a:t>中开始集成智能拼音，是当年智能</a:t>
            </a:r>
            <a:r>
              <a:rPr lang="en-US" altLang="zh-CN" dirty="0" smtClean="0"/>
              <a:t>ABC</a:t>
            </a:r>
            <a:r>
              <a:rPr lang="zh-CN" altLang="en-US" dirty="0" smtClean="0"/>
              <a:t>的改进版，为输入法向智能方向发展奠定了基础。后续国内出现的清华紫光拼音，到腾讯的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拼音，再到搜狗拼音，直到当前的百度拼音，现已实现了云词库同步。海量词汇协助快速输入。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但云词库的另一问题就是垃圾词汇，以及大量包括错别字的词汇大量产生。当然，目前，这些输入法厂商都在解决这些问题。</a:t>
            </a:r>
            <a:endParaRPr lang="en-US" altLang="zh-CN" dirty="0" smtClean="0"/>
          </a:p>
          <a:p>
            <a:pPr lvl="1"/>
            <a:r>
              <a:rPr lang="zh-CN" altLang="en-US" dirty="0"/>
              <a:t>从</a:t>
            </a:r>
            <a:r>
              <a:rPr lang="en-US" altLang="zh-CN" dirty="0" smtClean="0"/>
              <a:t>70</a:t>
            </a:r>
            <a:r>
              <a:rPr lang="zh-CN" altLang="en-US" dirty="0" smtClean="0"/>
              <a:t>后开始，他们的拼音机础都很好，同时很多未接触小霸王的一代，基本都是基于拼音，因为，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年开始，互联网浪潮袭击全球，很少有人愿意学习五笔。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7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输入法市场现状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300" dirty="0" smtClean="0"/>
              <a:t>国内输入法趋向于稳定，无论是五笔，还是拼音，百度，腾讯，搜狗提供的均是基于智能化的输入法。</a:t>
            </a:r>
            <a:endParaRPr lang="en-US" altLang="zh-CN" sz="2300" dirty="0" smtClean="0"/>
          </a:p>
          <a:p>
            <a:r>
              <a:rPr lang="zh-CN" altLang="en-US" sz="2300" dirty="0" smtClean="0"/>
              <a:t>但即便如此，少数民族中有相当一部分人群，对输入法的使用仍有障碍。对外汉语教学中，外国人对汉语的学习仍有障碍。</a:t>
            </a:r>
            <a:endParaRPr lang="en-US" altLang="zh-CN" sz="2300" dirty="0" smtClean="0"/>
          </a:p>
          <a:p>
            <a:r>
              <a:rPr lang="zh-CN" altLang="en-US" sz="2300" dirty="0" smtClean="0"/>
              <a:t>简单来说，就是缺少一个简单易学的纯字形法输入的形码输入法。市场上虽然总有新的纯形码的输入法产生，但总是无法普级。本质原因就是学会该输入法所需要的知识量相当大。且需要经过记忆，背字根，以及长时间的训练。</a:t>
            </a:r>
            <a:endParaRPr lang="en-US" altLang="zh-CN" sz="23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32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078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00078</Template>
  <TotalTime>964</TotalTime>
  <Words>4764</Words>
  <Application>Microsoft Office PowerPoint</Application>
  <PresentationFormat>全屏显示(4:3)</PresentationFormat>
  <Paragraphs>399</Paragraphs>
  <Slides>37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00078</vt:lpstr>
      <vt:lpstr>易形码输入法</vt:lpstr>
      <vt:lpstr>输入法现状（1）</vt:lpstr>
      <vt:lpstr>输入法现状（2）</vt:lpstr>
      <vt:lpstr>输入法现状（3）</vt:lpstr>
      <vt:lpstr>输入法现状（4）</vt:lpstr>
      <vt:lpstr>输入法现状（5）</vt:lpstr>
      <vt:lpstr>拼音与五笔的成功因素分析</vt:lpstr>
      <vt:lpstr>拼音与五笔的成功因素分析</vt:lpstr>
      <vt:lpstr>输入法市场现状</vt:lpstr>
      <vt:lpstr>易形码源起（1）</vt:lpstr>
      <vt:lpstr>易形码源起（2）</vt:lpstr>
      <vt:lpstr>易形码简介（1）</vt:lpstr>
      <vt:lpstr>易形码简介（2）</vt:lpstr>
      <vt:lpstr>致谢</vt:lpstr>
      <vt:lpstr>易形码快速入门（1）</vt:lpstr>
      <vt:lpstr>易形码快速入门（2）</vt:lpstr>
      <vt:lpstr>易形码快速入门（3）</vt:lpstr>
      <vt:lpstr>易形码快速入门（4）</vt:lpstr>
      <vt:lpstr>易形码快速入门（5）</vt:lpstr>
      <vt:lpstr>易形码快速入门（6）</vt:lpstr>
      <vt:lpstr>易形码快速入门（7）</vt:lpstr>
      <vt:lpstr>易形码快速入门（8）</vt:lpstr>
      <vt:lpstr>易形码快速入门（9）</vt:lpstr>
      <vt:lpstr>易形码快速入门（10）</vt:lpstr>
      <vt:lpstr>易形码快速入门（11）</vt:lpstr>
      <vt:lpstr>易形码快速入门（12）</vt:lpstr>
      <vt:lpstr>易形码快速入门（13）</vt:lpstr>
      <vt:lpstr>易形码快速入门（14）</vt:lpstr>
      <vt:lpstr>易形码快速入门（15）</vt:lpstr>
      <vt:lpstr>易形码入门（16）</vt:lpstr>
      <vt:lpstr>易形码入门（17）</vt:lpstr>
      <vt:lpstr>总结</vt:lpstr>
      <vt:lpstr>易形码的创新</vt:lpstr>
      <vt:lpstr>市场机遇</vt:lpstr>
      <vt:lpstr>市场机遇</vt:lpstr>
      <vt:lpstr>市场机遇</vt:lpstr>
      <vt:lpstr>易形码的目标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易形码输入法</dc:title>
  <dc:creator>Bardo</dc:creator>
  <cp:lastModifiedBy>Bardo</cp:lastModifiedBy>
  <cp:revision>89</cp:revision>
  <dcterms:created xsi:type="dcterms:W3CDTF">2019-01-06T03:07:13Z</dcterms:created>
  <dcterms:modified xsi:type="dcterms:W3CDTF">2019-01-14T17:35:47Z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