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75" r:id="rId2"/>
    <p:sldId id="274" r:id="rId3"/>
    <p:sldId id="272" r:id="rId4"/>
    <p:sldId id="282" r:id="rId5"/>
    <p:sldId id="283" r:id="rId6"/>
    <p:sldId id="284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>
        <p:scale>
          <a:sx n="100" d="100"/>
          <a:sy n="100" d="100"/>
        </p:scale>
        <p:origin x="-194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-report.com/public_download/fr5.vcl/Converters.zi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추가해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컨버젼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방법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https://www.fast-report.com/en/faq/13/#113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컨버팅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툴 다운로드 해 진행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https://www.fast-report.com/en/blog/53/show/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Q: Is there a Crystal Report converter too?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FastReport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supports converters -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QuickReports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RaveReports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ReportBuilder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Crystal Reports, etc. Check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FastReport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site for the complete list of report converters.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http://www.fast-report.com/public_download/fr5.vcl/Converters.zip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ko-KR" dirty="0" smtClean="0"/>
              <a:t>Del10 </a:t>
            </a:r>
            <a:r>
              <a:rPr lang="ko-KR" altLang="en-US" dirty="0" smtClean="0"/>
              <a:t>소스는 </a:t>
            </a:r>
            <a:endParaRPr lang="en-US" altLang="ko-KR" dirty="0" smtClean="0"/>
          </a:p>
          <a:p>
            <a:r>
              <a:rPr lang="pt-BR" altLang="ko-KR" dirty="0" smtClean="0"/>
              <a:t>C:\Program Files (x86)\QuickReport\QR6-RAD-10-3-Rio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TQReport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 : </a:t>
            </a:r>
            <a:r>
              <a:rPr lang="en-US" altLang="ko-KR" dirty="0" err="1" smtClean="0"/>
              <a:t>BeforePrint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OnNeedData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OnEndPage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AfterPrint</a:t>
            </a:r>
            <a:endParaRPr lang="en-US" altLang="ko-KR" dirty="0" smtClean="0"/>
          </a:p>
          <a:p>
            <a:r>
              <a:rPr lang="en-US" altLang="ko-KR" dirty="0" err="1" smtClean="0"/>
              <a:t>TQRBand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Event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AfterPrint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BeforePrint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TQRDBText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DB</a:t>
            </a:r>
            <a:r>
              <a:rPr lang="ko-KR" altLang="en-US" baseline="0" dirty="0" err="1" smtClean="0"/>
              <a:t>컬럼명</a:t>
            </a:r>
            <a:r>
              <a:rPr lang="ko-KR" altLang="en-US" baseline="0" dirty="0" smtClean="0"/>
              <a:t> 지정 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대신 </a:t>
            </a:r>
            <a:r>
              <a:rPr lang="ko-KR" altLang="en-US" baseline="0" dirty="0" err="1" smtClean="0"/>
              <a:t>쿼리값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있어야함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TQRSysData</a:t>
            </a:r>
            <a:r>
              <a:rPr lang="ko-KR" altLang="en-US" baseline="0" dirty="0" smtClean="0"/>
              <a:t>에 출력형태 지정 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이슈사항</a:t>
            </a:r>
            <a:r>
              <a:rPr lang="en-US" altLang="ko-KR" baseline="0" dirty="0" smtClean="0"/>
              <a:t>..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출력물 이슈사항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다양한 개발패턴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차주계획사항은</a:t>
            </a:r>
            <a:r>
              <a:rPr lang="en-US" altLang="ko-KR" dirty="0" smtClean="0"/>
              <a:t> …….</a:t>
            </a:r>
          </a:p>
          <a:p>
            <a:r>
              <a:rPr lang="ko-KR" altLang="en-US" dirty="0" smtClean="0"/>
              <a:t>기본패턴 짧게 다시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개발패턴 </a:t>
            </a:r>
            <a:r>
              <a:rPr lang="ko-KR" altLang="en-US" smtClean="0"/>
              <a:t>방식</a:t>
            </a:r>
            <a:r>
              <a:rPr lang="en-US" altLang="ko-KR" smtClean="0"/>
              <a:t>..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1182" y="2248297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latin typeface="+mj-ea"/>
                <a:ea typeface="+mj-ea"/>
              </a:rPr>
              <a:t>DELPHI </a:t>
            </a:r>
            <a:r>
              <a:rPr lang="en-US" altLang="ko-KR" sz="4800" smtClean="0">
                <a:latin typeface="+mj-ea"/>
                <a:ea typeface="+mj-ea"/>
              </a:rPr>
              <a:t>  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en-US" altLang="ko-KR" sz="4800" dirty="0" smtClean="0">
                <a:solidFill>
                  <a:srgbClr val="1D62F0"/>
                </a:solidFill>
                <a:latin typeface="+mj-ea"/>
                <a:ea typeface="+mj-ea"/>
              </a:rPr>
              <a:t>Report Tool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05838" y="2132856"/>
            <a:ext cx="612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05838" y="3933056"/>
            <a:ext cx="612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05838" y="2180481"/>
            <a:ext cx="612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43608" y="2614488"/>
            <a:ext cx="7178312" cy="2876907"/>
            <a:chOff x="625009" y="2614488"/>
            <a:chExt cx="7178312" cy="2876907"/>
          </a:xfrm>
        </p:grpSpPr>
        <p:grpSp>
          <p:nvGrpSpPr>
            <p:cNvPr id="5" name="그룹 4"/>
            <p:cNvGrpSpPr/>
            <p:nvPr/>
          </p:nvGrpSpPr>
          <p:grpSpPr>
            <a:xfrm>
              <a:off x="625009" y="2614488"/>
              <a:ext cx="5970771" cy="2606916"/>
              <a:chOff x="625009" y="2614488"/>
              <a:chExt cx="5970771" cy="2606916"/>
            </a:xfrm>
          </p:grpSpPr>
          <p:grpSp>
            <p:nvGrpSpPr>
              <p:cNvPr id="31" name="그룹 30"/>
              <p:cNvGrpSpPr/>
              <p:nvPr/>
            </p:nvGrpSpPr>
            <p:grpSpPr>
              <a:xfrm rot="20727977">
                <a:off x="2561217" y="2820073"/>
                <a:ext cx="2051694" cy="520198"/>
                <a:chOff x="1893691" y="2324497"/>
                <a:chExt cx="1939179" cy="441709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3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34" name="타원 33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6" name="타원 35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cxnSp>
            <p:nvCxnSpPr>
              <p:cNvPr id="54" name="직선 연결선 53"/>
              <p:cNvCxnSpPr/>
              <p:nvPr/>
            </p:nvCxnSpPr>
            <p:spPr>
              <a:xfrm>
                <a:off x="2682032" y="3925126"/>
                <a:ext cx="0" cy="635955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 rot="1654825">
                <a:off x="840493" y="3187397"/>
                <a:ext cx="2020872" cy="520198"/>
                <a:chOff x="1893691" y="2324497"/>
                <a:chExt cx="1939179" cy="441709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20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21" name="타원 20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22" name="타원 21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18" name="그룹 17"/>
              <p:cNvGrpSpPr/>
              <p:nvPr/>
            </p:nvGrpSpPr>
            <p:grpSpPr>
              <a:xfrm>
                <a:off x="701195" y="3204227"/>
                <a:ext cx="304744" cy="339214"/>
                <a:chOff x="1403648" y="1484784"/>
                <a:chExt cx="288032" cy="288032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403648" y="1484784"/>
                  <a:ext cx="288032" cy="288032"/>
                </a:xfrm>
                <a:prstGeom prst="ellipse">
                  <a:avLst/>
                </a:prstGeom>
                <a:solidFill>
                  <a:srgbClr val="1D62F0">
                    <a:alpha val="7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475656" y="15567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625009" y="4561081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01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Report Tool?</a:t>
                </a:r>
                <a:endPara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29660" y="4563131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02</a:t>
                </a:r>
              </a:p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사용설정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11497" y="4575073"/>
                <a:ext cx="16760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1D62F0"/>
                    </a:solidFill>
                    <a:latin typeface="+mj-ea"/>
                    <a:ea typeface="+mj-ea"/>
                  </a:rPr>
                  <a:t>03</a:t>
                </a:r>
              </a:p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</a:rPr>
                  <a:t>주요 컴포넌트</a:t>
                </a: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853567" y="3543440"/>
                <a:ext cx="0" cy="1017528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424938" y="2881055"/>
                <a:ext cx="0" cy="1695879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/>
              <p:cNvGrpSpPr/>
              <p:nvPr/>
            </p:nvGrpSpPr>
            <p:grpSpPr>
              <a:xfrm rot="1612101">
                <a:off x="4544086" y="2614488"/>
                <a:ext cx="2051694" cy="520198"/>
                <a:chOff x="1893691" y="2324497"/>
                <a:chExt cx="1939179" cy="441709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 rot="20700000">
                  <a:off x="1893691" y="2637540"/>
                  <a:ext cx="1800000" cy="128666"/>
                </a:xfrm>
                <a:prstGeom prst="rect">
                  <a:avLst/>
                </a:prstGeom>
                <a:solidFill>
                  <a:srgbClr val="1D62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27" name="그룹 19"/>
                <p:cNvGrpSpPr/>
                <p:nvPr/>
              </p:nvGrpSpPr>
              <p:grpSpPr>
                <a:xfrm>
                  <a:off x="3544838" y="2324497"/>
                  <a:ext cx="288032" cy="288032"/>
                  <a:chOff x="1403648" y="1484784"/>
                  <a:chExt cx="288032" cy="288032"/>
                </a:xfrm>
              </p:grpSpPr>
              <p:sp>
                <p:nvSpPr>
                  <p:cNvPr id="30" name="타원 29"/>
                  <p:cNvSpPr/>
                  <p:nvPr/>
                </p:nvSpPr>
                <p:spPr>
                  <a:xfrm>
                    <a:off x="1403648" y="1484784"/>
                    <a:ext cx="288032" cy="288032"/>
                  </a:xfrm>
                  <a:prstGeom prst="ellipse">
                    <a:avLst/>
                  </a:prstGeom>
                  <a:solidFill>
                    <a:srgbClr val="1D62F0">
                      <a:alpha val="78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1475656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  <p:cxnSp>
            <p:nvCxnSpPr>
              <p:cNvPr id="39" name="직선 연결선 38"/>
              <p:cNvCxnSpPr/>
              <p:nvPr/>
            </p:nvCxnSpPr>
            <p:spPr>
              <a:xfrm>
                <a:off x="6368393" y="3381805"/>
                <a:ext cx="0" cy="1179163"/>
              </a:xfrm>
              <a:prstGeom prst="line">
                <a:avLst/>
              </a:prstGeom>
              <a:ln>
                <a:solidFill>
                  <a:srgbClr val="1D62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127228" y="4568065"/>
              <a:ext cx="16760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1D62F0"/>
                  </a:solidFill>
                  <a:latin typeface="+mj-ea"/>
                  <a:ea typeface="+mj-ea"/>
                </a:rPr>
                <a:t>04</a:t>
              </a:r>
            </a:p>
            <a:p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기본 개발패턴 및 예제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01. </a:t>
            </a:r>
            <a:r>
              <a:rPr lang="en-US" altLang="ko-KR" sz="2800" dirty="0" smtClean="0">
                <a:solidFill>
                  <a:schemeClr val="tx2"/>
                </a:solidFill>
                <a:latin typeface="+mj-ea"/>
                <a:ea typeface="+mj-ea"/>
              </a:rPr>
              <a:t>Report Tool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Report Tool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660" y="2276872"/>
            <a:ext cx="454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델파이에서</a:t>
            </a:r>
            <a:r>
              <a:rPr lang="ko-KR" altLang="en-US" dirty="0" smtClean="0"/>
              <a:t> 출력물을 쉽게 만들 수 있는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06896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Del6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주요 툴은 </a:t>
            </a:r>
            <a:r>
              <a:rPr lang="en-US" altLang="ko-KR" dirty="0" err="1"/>
              <a:t>QuickReport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779748"/>
            <a:ext cx="616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Del10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smtClean="0"/>
              <a:t>툴은</a:t>
            </a:r>
            <a:r>
              <a:rPr lang="en-US" altLang="ko-KR" dirty="0" smtClean="0"/>
              <a:t> </a:t>
            </a:r>
            <a:r>
              <a:rPr lang="en-US" altLang="ko-KR" dirty="0" err="1"/>
              <a:t>FastReport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), </a:t>
            </a:r>
            <a:r>
              <a:rPr lang="en-US" altLang="ko-KR" dirty="0" err="1"/>
              <a:t>QuickReport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3416" y="4493078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I&amp;C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Del6, Del10 </a:t>
            </a:r>
            <a:r>
              <a:rPr lang="ko-KR" altLang="en-US" dirty="0" smtClean="0"/>
              <a:t>모두 </a:t>
            </a:r>
            <a:r>
              <a:rPr lang="en-US" altLang="ko-KR" dirty="0" err="1" smtClean="0"/>
              <a:t>QuickReport</a:t>
            </a:r>
            <a:r>
              <a:rPr lang="ko-KR" altLang="en-US" dirty="0" smtClean="0"/>
              <a:t>로 개발 </a:t>
            </a:r>
            <a:r>
              <a:rPr lang="ko-KR" altLang="en-US" dirty="0"/>
              <a:t>진행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3416" y="52213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QuickReport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 err="1"/>
              <a:t>FastReport</a:t>
            </a:r>
            <a:r>
              <a:rPr lang="en-US" altLang="ko-KR" dirty="0"/>
              <a:t> </a:t>
            </a:r>
            <a:r>
              <a:rPr lang="ko-KR" altLang="en-US" dirty="0"/>
              <a:t>변환 가능 </a:t>
            </a:r>
            <a:r>
              <a:rPr lang="en-US" altLang="ko-KR" dirty="0"/>
              <a:t>(</a:t>
            </a:r>
            <a:r>
              <a:rPr lang="ko-KR" altLang="en-US" dirty="0"/>
              <a:t>코드추가 또는 </a:t>
            </a:r>
            <a:r>
              <a:rPr lang="ko-KR" altLang="en-US" dirty="0" err="1"/>
              <a:t>컨버팅도구</a:t>
            </a:r>
            <a:r>
              <a:rPr lang="ko-KR" altLang="en-US" dirty="0"/>
              <a:t> 사용</a:t>
            </a:r>
            <a:r>
              <a:rPr lang="en-US" altLang="ko-KR" dirty="0"/>
              <a:t>) </a:t>
            </a:r>
          </a:p>
        </p:txBody>
      </p:sp>
      <p:sp>
        <p:nvSpPr>
          <p:cNvPr id="43" name="타원 42"/>
          <p:cNvSpPr/>
          <p:nvPr/>
        </p:nvSpPr>
        <p:spPr>
          <a:xfrm>
            <a:off x="251520" y="2132856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5478" y="292494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5478" y="3660342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5478" y="439646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3680" y="508518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9" name="직선 연결선 48"/>
          <p:cNvCxnSpPr>
            <a:stCxn id="43" idx="4"/>
          </p:cNvCxnSpPr>
          <p:nvPr/>
        </p:nvCxnSpPr>
        <p:spPr>
          <a:xfrm>
            <a:off x="503548" y="2636912"/>
            <a:ext cx="48605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9552" y="3429000"/>
            <a:ext cx="72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1560" y="5589240"/>
            <a:ext cx="81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39552" y="4149080"/>
            <a:ext cx="648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39552" y="4869160"/>
            <a:ext cx="583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사용설정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델파이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버전별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QuickReport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설치 방법 및 사용 설정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660" y="2276872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Del6</a:t>
            </a:r>
            <a:r>
              <a:rPr lang="ko-KR" altLang="en-US" dirty="0" smtClean="0"/>
              <a:t>은 기본설치</a:t>
            </a:r>
            <a:r>
              <a:rPr lang="en-US" altLang="ko-KR" dirty="0" smtClean="0"/>
              <a:t>, Del10</a:t>
            </a:r>
            <a:r>
              <a:rPr lang="ko-KR" altLang="en-US" dirty="0" smtClean="0"/>
              <a:t>은 실행파일로 설치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유료라이센스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068960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후 확인방법은 컴포넌트 탭에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Q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eport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확인되면 사용가능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779748"/>
            <a:ext cx="688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추가 시 직접적으로 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가능</a:t>
            </a:r>
            <a:endParaRPr lang="en-US" altLang="ko-KR" dirty="0" smtClean="0"/>
          </a:p>
        </p:txBody>
      </p:sp>
      <p:sp>
        <p:nvSpPr>
          <p:cNvPr id="43" name="타원 42"/>
          <p:cNvSpPr/>
          <p:nvPr/>
        </p:nvSpPr>
        <p:spPr>
          <a:xfrm>
            <a:off x="251520" y="2132856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5478" y="2924944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5478" y="3660342"/>
            <a:ext cx="504056" cy="504056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9" name="직선 연결선 48"/>
          <p:cNvCxnSpPr>
            <a:stCxn id="43" idx="4"/>
          </p:cNvCxnSpPr>
          <p:nvPr/>
        </p:nvCxnSpPr>
        <p:spPr>
          <a:xfrm>
            <a:off x="503548" y="2636912"/>
            <a:ext cx="48605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9552" y="3429000"/>
            <a:ext cx="720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39552" y="4149080"/>
            <a:ext cx="6480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주요 컴포넌트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출력물을 만드는 주요 컴포넌트들의 구성 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Property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설명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0698" y="1916832"/>
            <a:ext cx="5191422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132" y="2089702"/>
            <a:ext cx="4890554" cy="9792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9966" y="1938189"/>
            <a:ext cx="13160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TQuickRep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652120" y="2120548"/>
            <a:ext cx="5760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3811" y="3068960"/>
            <a:ext cx="4890554" cy="26642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132" y="5733256"/>
            <a:ext cx="4890554" cy="8100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2552" y="2490967"/>
            <a:ext cx="1166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TQRBand</a:t>
            </a:r>
            <a:endParaRPr lang="en-US" altLang="ko-KR" dirty="0" smtClean="0"/>
          </a:p>
        </p:txBody>
      </p:sp>
      <p:cxnSp>
        <p:nvCxnSpPr>
          <p:cNvPr id="12" name="꺾인 연결선 11"/>
          <p:cNvCxnSpPr>
            <a:stCxn id="31" idx="3"/>
            <a:endCxn id="33" idx="1"/>
          </p:cNvCxnSpPr>
          <p:nvPr/>
        </p:nvCxnSpPr>
        <p:spPr>
          <a:xfrm flipV="1">
            <a:off x="5504365" y="2675633"/>
            <a:ext cx="588187" cy="1725475"/>
          </a:xfrm>
          <a:prstGeom prst="bentConnector3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3"/>
            <a:endCxn id="33" idx="1"/>
          </p:cNvCxnSpPr>
          <p:nvPr/>
        </p:nvCxnSpPr>
        <p:spPr>
          <a:xfrm flipV="1">
            <a:off x="5501686" y="2675633"/>
            <a:ext cx="590866" cy="346266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4" idx="3"/>
            <a:endCxn id="33" idx="1"/>
          </p:cNvCxnSpPr>
          <p:nvPr/>
        </p:nvCxnSpPr>
        <p:spPr>
          <a:xfrm>
            <a:off x="5501686" y="2579331"/>
            <a:ext cx="590866" cy="96302"/>
          </a:xfrm>
          <a:prstGeom prst="bentConnector3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91680" y="2394665"/>
            <a:ext cx="2520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년 연차 소모 일수 </a:t>
            </a:r>
            <a:endParaRPr lang="en-US" altLang="ko-KR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99798"/>
              </p:ext>
            </p:extLst>
          </p:nvPr>
        </p:nvGraphicFramePr>
        <p:xfrm>
          <a:off x="776325" y="3220637"/>
          <a:ext cx="4560168" cy="237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056"/>
                <a:gridCol w="1520056"/>
                <a:gridCol w="1520056"/>
              </a:tblGrid>
              <a:tr h="518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소모일수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천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엄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맹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</a:t>
                      </a:r>
                      <a:r>
                        <a:rPr lang="en-US" altLang="ko-KR" dirty="0" smtClean="0"/>
                        <a:t>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1100969" y="3770503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615444" y="3782669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071206" y="3772500"/>
            <a:ext cx="887288" cy="292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228000" y="3353704"/>
            <a:ext cx="2071409" cy="369332"/>
            <a:chOff x="6209159" y="3974778"/>
            <a:chExt cx="2071409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7099154" y="3974778"/>
              <a:ext cx="11814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/>
          <p:cNvSpPr/>
          <p:nvPr/>
        </p:nvSpPr>
        <p:spPr>
          <a:xfrm>
            <a:off x="1691680" y="2394665"/>
            <a:ext cx="2520280" cy="36933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228000" y="3890681"/>
            <a:ext cx="2748196" cy="646331"/>
            <a:chOff x="6209159" y="3974778"/>
            <a:chExt cx="2748196" cy="646331"/>
          </a:xfrm>
        </p:grpSpPr>
        <p:sp>
          <p:nvSpPr>
            <p:cNvPr id="81" name="TextBox 80"/>
            <p:cNvSpPr txBox="1"/>
            <p:nvPr/>
          </p:nvSpPr>
          <p:spPr>
            <a:xfrm>
              <a:off x="7099154" y="3974778"/>
              <a:ext cx="18582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TQRDBText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</a:t>
              </a:r>
              <a:endParaRPr lang="en-US" altLang="ko-KR" dirty="0"/>
            </a:p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228000" y="4642876"/>
            <a:ext cx="2842453" cy="646331"/>
            <a:chOff x="6209159" y="3974778"/>
            <a:chExt cx="2842453" cy="646331"/>
          </a:xfrm>
        </p:grpSpPr>
        <p:sp>
          <p:nvSpPr>
            <p:cNvPr id="84" name="TextBox 83"/>
            <p:cNvSpPr txBox="1"/>
            <p:nvPr/>
          </p:nvSpPr>
          <p:spPr>
            <a:xfrm>
              <a:off x="7099154" y="3974778"/>
              <a:ext cx="195245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TQRSysData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</a:t>
              </a:r>
              <a:endParaRPr lang="en-US" altLang="ko-KR" dirty="0"/>
            </a:p>
            <a:p>
              <a:r>
                <a:rPr lang="en-US" altLang="ko-KR" dirty="0" err="1" smtClean="0"/>
                <a:t>TQRLabel</a:t>
              </a:r>
              <a:endParaRPr lang="en-US" altLang="ko-KR" dirty="0" smtClean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209159" y="4017553"/>
              <a:ext cx="887288" cy="292678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55429" y="6083210"/>
            <a:ext cx="1055712" cy="378255"/>
            <a:chOff x="2508176" y="6138301"/>
            <a:chExt cx="105571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2542456" y="6138301"/>
              <a:ext cx="10214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Page 1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2508176" y="6176629"/>
              <a:ext cx="887288" cy="33100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228000" y="5548590"/>
            <a:ext cx="20550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선 </a:t>
            </a:r>
            <a:r>
              <a:rPr lang="en-US" altLang="ko-KR" dirty="0" err="1" smtClean="0"/>
              <a:t>TQRShape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dirty="0" smtClean="0">
                <a:solidFill>
                  <a:schemeClr val="tx2"/>
                </a:solidFill>
                <a:latin typeface="+mj-ea"/>
                <a:ea typeface="+mj-ea"/>
              </a:rPr>
              <a:t>기본 개발 패턴 및 예제</a:t>
            </a:r>
            <a:endParaRPr lang="ko-KR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기본적인 개발 패턴 및 소스 읽는 방법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2060848"/>
            <a:ext cx="766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쿼리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준비방법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P/G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쿼리값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r>
              <a:rPr lang="en-US" altLang="ko-KR" dirty="0" smtClean="0"/>
              <a:t> 2. </a:t>
            </a:r>
            <a:r>
              <a:rPr lang="ko-KR" altLang="en-US" dirty="0" smtClean="0"/>
              <a:t>메인 </a:t>
            </a:r>
            <a:r>
              <a:rPr lang="en-US" altLang="ko-KR" dirty="0" smtClean="0"/>
              <a:t>P/G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그리드값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     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출력물 </a:t>
            </a:r>
            <a:r>
              <a:rPr lang="en-US" altLang="ko-KR" dirty="0" smtClean="0"/>
              <a:t>P/G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2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1D62F0"/>
                </a:solidFill>
                <a:latin typeface="나눔고딕 ExtraBold" pitchFamily="50" charset="-127"/>
                <a:ea typeface="나눔고딕 ExtraBold" pitchFamily="50" charset="-127"/>
              </a:rPr>
              <a:t>To be Continued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442721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313</Words>
  <Application>Microsoft Office PowerPoint</Application>
  <PresentationFormat>화면 슬라이드 쇼(4:3)</PresentationFormat>
  <Paragraphs>100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User</cp:lastModifiedBy>
  <cp:revision>80</cp:revision>
  <dcterms:created xsi:type="dcterms:W3CDTF">2014-07-24T06:00:16Z</dcterms:created>
  <dcterms:modified xsi:type="dcterms:W3CDTF">2020-07-31T06:51:55Z</dcterms:modified>
</cp:coreProperties>
</file>