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c85e198ab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c85e198ab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c85e198a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c85e198a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c85e198ab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c85e198ab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54e1f502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54e1f502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54e1f5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54e1f5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54e1f502d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54e1f502d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54e1f502d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54e1f502d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54e1f502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54e1f502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54e1f502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54e1f502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54e1f502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54e1f502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c85e198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c85e198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54e1f502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54e1f502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54e1f502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54e1f502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54e1f502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54e1f502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85e198ab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85e198ab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54e1f502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54e1f502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54e1f502d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54e1f502d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c85e198a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c85e198a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c85e198a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c85e198a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c85e198a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c85e198a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c85e198a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c85e198a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c85e198ab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c85e198ab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6.png"/><Relationship Id="rId8"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jpg"/><Relationship Id="rId4" Type="http://schemas.openxmlformats.org/officeDocument/2006/relationships/image" Target="../media/image23.jpg"/><Relationship Id="rId5" Type="http://schemas.openxmlformats.org/officeDocument/2006/relationships/image" Target="../media/image20.jpg"/><Relationship Id="rId6"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matplotlib.org/stable/users/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numpy.org/do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Bengali Handwritten AI Grapheme  Recognition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Activation Functions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artificial neural networks, the activation function of a node defines the output of that node given an inpu or set of inputs.</a:t>
            </a:r>
            <a:endParaRPr/>
          </a:p>
          <a:p>
            <a:pPr indent="0" lvl="0" marL="0" rtl="0" algn="l">
              <a:spcBef>
                <a:spcPts val="1200"/>
              </a:spcBef>
              <a:spcAft>
                <a:spcPts val="0"/>
              </a:spcAft>
              <a:buNone/>
            </a:pPr>
            <a:r>
              <a:rPr lang="en"/>
              <a:t>Activation functions are inspired by the </a:t>
            </a:r>
            <a:r>
              <a:rPr lang="en"/>
              <a:t>activation</a:t>
            </a:r>
            <a:r>
              <a:rPr lang="en"/>
              <a:t> of neurons in our brain, which activate in response to different stimuli</a:t>
            </a:r>
            <a:endParaRPr/>
          </a:p>
          <a:p>
            <a:pPr indent="0" lvl="0" marL="0" rtl="0" algn="l">
              <a:spcBef>
                <a:spcPts val="1200"/>
              </a:spcBef>
              <a:spcAft>
                <a:spcPts val="1200"/>
              </a:spcAft>
              <a:buNone/>
            </a:pPr>
            <a:r>
              <a:rPr lang="en"/>
              <a:t>For our purposes, we use ReLU and softmax(only for the last layer)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ADAM optimizer</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Adaptive Moment Estimation</a:t>
            </a:r>
            <a:endParaRPr/>
          </a:p>
          <a:p>
            <a:pPr indent="0" lvl="0" marL="0" rtl="0" algn="l">
              <a:spcBef>
                <a:spcPts val="1200"/>
              </a:spcBef>
              <a:spcAft>
                <a:spcPts val="0"/>
              </a:spcAft>
              <a:buNone/>
            </a:pPr>
            <a:r>
              <a:rPr lang="en"/>
              <a:t>It finetunes the learning rate as training progresses</a:t>
            </a:r>
            <a:endParaRPr/>
          </a:p>
          <a:p>
            <a:pPr indent="0" lvl="0" marL="0" rtl="0" algn="l">
              <a:spcBef>
                <a:spcPts val="120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462000" y="2305050"/>
            <a:ext cx="2619375" cy="266700"/>
          </a:xfrm>
          <a:prstGeom prst="rect">
            <a:avLst/>
          </a:prstGeom>
          <a:noFill/>
          <a:ln>
            <a:noFill/>
          </a:ln>
        </p:spPr>
      </p:pic>
      <p:pic>
        <p:nvPicPr>
          <p:cNvPr id="123" name="Google Shape;123;p23"/>
          <p:cNvPicPr preferRelativeResize="0"/>
          <p:nvPr/>
        </p:nvPicPr>
        <p:blipFill>
          <a:blip r:embed="rId4">
            <a:alphaModFix/>
          </a:blip>
          <a:stretch>
            <a:fillRect/>
          </a:stretch>
        </p:blipFill>
        <p:spPr>
          <a:xfrm>
            <a:off x="419138" y="2727325"/>
            <a:ext cx="2705100" cy="266700"/>
          </a:xfrm>
          <a:prstGeom prst="rect">
            <a:avLst/>
          </a:prstGeom>
          <a:noFill/>
          <a:ln>
            <a:noFill/>
          </a:ln>
        </p:spPr>
      </p:pic>
      <p:pic>
        <p:nvPicPr>
          <p:cNvPr id="124" name="Google Shape;124;p23"/>
          <p:cNvPicPr preferRelativeResize="0"/>
          <p:nvPr/>
        </p:nvPicPr>
        <p:blipFill>
          <a:blip r:embed="rId5">
            <a:alphaModFix/>
          </a:blip>
          <a:stretch>
            <a:fillRect/>
          </a:stretch>
        </p:blipFill>
        <p:spPr>
          <a:xfrm>
            <a:off x="665200" y="3137800"/>
            <a:ext cx="1373263" cy="661650"/>
          </a:xfrm>
          <a:prstGeom prst="rect">
            <a:avLst/>
          </a:prstGeom>
          <a:noFill/>
          <a:ln>
            <a:noFill/>
          </a:ln>
        </p:spPr>
      </p:pic>
      <p:pic>
        <p:nvPicPr>
          <p:cNvPr id="125" name="Google Shape;125;p23"/>
          <p:cNvPicPr preferRelativeResize="0"/>
          <p:nvPr/>
        </p:nvPicPr>
        <p:blipFill>
          <a:blip r:embed="rId6">
            <a:alphaModFix/>
          </a:blip>
          <a:stretch>
            <a:fillRect/>
          </a:stretch>
        </p:blipFill>
        <p:spPr>
          <a:xfrm>
            <a:off x="3413375" y="3149600"/>
            <a:ext cx="1298325" cy="661650"/>
          </a:xfrm>
          <a:prstGeom prst="rect">
            <a:avLst/>
          </a:prstGeom>
          <a:noFill/>
          <a:ln>
            <a:noFill/>
          </a:ln>
        </p:spPr>
      </p:pic>
      <p:pic>
        <p:nvPicPr>
          <p:cNvPr id="126" name="Google Shape;126;p23"/>
          <p:cNvPicPr preferRelativeResize="0"/>
          <p:nvPr/>
        </p:nvPicPr>
        <p:blipFill>
          <a:blip r:embed="rId7">
            <a:alphaModFix/>
          </a:blip>
          <a:stretch>
            <a:fillRect/>
          </a:stretch>
        </p:blipFill>
        <p:spPr>
          <a:xfrm>
            <a:off x="462000" y="3943225"/>
            <a:ext cx="2323221"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0" y="44925"/>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the dataset</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images are stored in a parquet(binary, columnar) format as grayscale [0,255]</a:t>
            </a:r>
            <a:endParaRPr/>
          </a:p>
          <a:p>
            <a:pPr indent="0" lvl="0" marL="0" rtl="0" algn="l">
              <a:spcBef>
                <a:spcPts val="1200"/>
              </a:spcBef>
              <a:spcAft>
                <a:spcPts val="0"/>
              </a:spcAft>
              <a:buNone/>
            </a:pPr>
            <a:r>
              <a:rPr lang="en"/>
              <a:t>We create a pandas dataframe from the parquet and extract the pixel values. These values are stored within a numpy array.</a:t>
            </a:r>
            <a:endParaRPr/>
          </a:p>
          <a:p>
            <a:pPr indent="0" lvl="0" marL="0" rtl="0" algn="l">
              <a:spcBef>
                <a:spcPts val="1200"/>
              </a:spcBef>
              <a:spcAft>
                <a:spcPts val="0"/>
              </a:spcAft>
              <a:buNone/>
            </a:pPr>
            <a:r>
              <a:rPr lang="en"/>
              <a:t>OpenCV is used to convert the image to a smoothened binary version, followed by a search for contours. The extreme points in the set of contours are used to form a box(with padding of 15 pixels if possible). This box is used to crop the images</a:t>
            </a:r>
            <a:endParaRPr/>
          </a:p>
          <a:p>
            <a:pPr indent="0" lvl="0" marL="0" rtl="0" algn="l">
              <a:spcBef>
                <a:spcPts val="1200"/>
              </a:spcBef>
              <a:spcAft>
                <a:spcPts val="0"/>
              </a:spcAft>
              <a:buNone/>
            </a:pPr>
            <a:r>
              <a:rPr lang="en"/>
              <a:t>The images are finally resized to 64*64 and blurred(Gaussian).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rot="10800000">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152400" y="152400"/>
            <a:ext cx="2867025" cy="1743075"/>
          </a:xfrm>
          <a:prstGeom prst="rect">
            <a:avLst/>
          </a:prstGeom>
          <a:noFill/>
          <a:ln>
            <a:noFill/>
          </a:ln>
        </p:spPr>
      </p:pic>
      <p:pic>
        <p:nvPicPr>
          <p:cNvPr id="146" name="Google Shape;146;p26"/>
          <p:cNvPicPr preferRelativeResize="0"/>
          <p:nvPr/>
        </p:nvPicPr>
        <p:blipFill>
          <a:blip r:embed="rId4">
            <a:alphaModFix/>
          </a:blip>
          <a:stretch>
            <a:fillRect/>
          </a:stretch>
        </p:blipFill>
        <p:spPr>
          <a:xfrm>
            <a:off x="3368775" y="2119675"/>
            <a:ext cx="2086150" cy="1878700"/>
          </a:xfrm>
          <a:prstGeom prst="rect">
            <a:avLst/>
          </a:prstGeom>
          <a:noFill/>
          <a:ln>
            <a:noFill/>
          </a:ln>
        </p:spPr>
      </p:pic>
      <p:pic>
        <p:nvPicPr>
          <p:cNvPr id="147" name="Google Shape;147;p26"/>
          <p:cNvPicPr preferRelativeResize="0"/>
          <p:nvPr/>
        </p:nvPicPr>
        <p:blipFill>
          <a:blip r:embed="rId5">
            <a:alphaModFix/>
          </a:blip>
          <a:stretch>
            <a:fillRect/>
          </a:stretch>
        </p:blipFill>
        <p:spPr>
          <a:xfrm>
            <a:off x="432000" y="2119675"/>
            <a:ext cx="2131600" cy="1878700"/>
          </a:xfrm>
          <a:prstGeom prst="rect">
            <a:avLst/>
          </a:prstGeom>
          <a:noFill/>
          <a:ln>
            <a:noFill/>
          </a:ln>
        </p:spPr>
      </p:pic>
      <p:pic>
        <p:nvPicPr>
          <p:cNvPr id="148" name="Google Shape;148;p26"/>
          <p:cNvPicPr preferRelativeResize="0"/>
          <p:nvPr/>
        </p:nvPicPr>
        <p:blipFill>
          <a:blip r:embed="rId6">
            <a:alphaModFix/>
          </a:blip>
          <a:stretch>
            <a:fillRect/>
          </a:stretch>
        </p:blipFill>
        <p:spPr>
          <a:xfrm>
            <a:off x="3138475" y="152400"/>
            <a:ext cx="2867025" cy="1743075"/>
          </a:xfrm>
          <a:prstGeom prst="rect">
            <a:avLst/>
          </a:prstGeom>
          <a:noFill/>
          <a:ln>
            <a:noFill/>
          </a:ln>
        </p:spPr>
      </p:pic>
      <p:pic>
        <p:nvPicPr>
          <p:cNvPr id="149" name="Google Shape;149;p26"/>
          <p:cNvPicPr preferRelativeResize="0"/>
          <p:nvPr/>
        </p:nvPicPr>
        <p:blipFill>
          <a:blip r:embed="rId7">
            <a:alphaModFix/>
          </a:blip>
          <a:stretch>
            <a:fillRect/>
          </a:stretch>
        </p:blipFill>
        <p:spPr>
          <a:xfrm>
            <a:off x="6124550" y="152400"/>
            <a:ext cx="2867025" cy="1743075"/>
          </a:xfrm>
          <a:prstGeom prst="rect">
            <a:avLst/>
          </a:prstGeom>
          <a:noFill/>
          <a:ln>
            <a:noFill/>
          </a:ln>
        </p:spPr>
      </p:pic>
      <p:pic>
        <p:nvPicPr>
          <p:cNvPr id="150" name="Google Shape;150;p26"/>
          <p:cNvPicPr preferRelativeResize="0"/>
          <p:nvPr/>
        </p:nvPicPr>
        <p:blipFill>
          <a:blip r:embed="rId8">
            <a:alphaModFix/>
          </a:blip>
          <a:stretch>
            <a:fillRect/>
          </a:stretch>
        </p:blipFill>
        <p:spPr>
          <a:xfrm>
            <a:off x="6529694" y="2119675"/>
            <a:ext cx="1999281" cy="1878700"/>
          </a:xfrm>
          <a:prstGeom prst="rect">
            <a:avLst/>
          </a:prstGeom>
          <a:noFill/>
          <a:ln>
            <a:noFill/>
          </a:ln>
        </p:spPr>
      </p:pic>
      <p:sp>
        <p:nvSpPr>
          <p:cNvPr id="151" name="Google Shape;151;p26"/>
          <p:cNvSpPr txBox="1"/>
          <p:nvPr/>
        </p:nvSpPr>
        <p:spPr>
          <a:xfrm>
            <a:off x="1195450" y="4229325"/>
            <a:ext cx="61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                             Before(above) and after(below) processing</a:t>
            </a:r>
            <a:endParaRPr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152400" y="152400"/>
            <a:ext cx="3591750" cy="2185550"/>
          </a:xfrm>
          <a:prstGeom prst="rect">
            <a:avLst/>
          </a:prstGeom>
          <a:noFill/>
          <a:ln>
            <a:noFill/>
          </a:ln>
        </p:spPr>
      </p:pic>
      <p:pic>
        <p:nvPicPr>
          <p:cNvPr id="159" name="Google Shape;159;p27"/>
          <p:cNvPicPr preferRelativeResize="0"/>
          <p:nvPr/>
        </p:nvPicPr>
        <p:blipFill>
          <a:blip r:embed="rId4">
            <a:alphaModFix/>
          </a:blip>
          <a:stretch>
            <a:fillRect/>
          </a:stretch>
        </p:blipFill>
        <p:spPr>
          <a:xfrm>
            <a:off x="4305050" y="152400"/>
            <a:ext cx="3591757" cy="2185550"/>
          </a:xfrm>
          <a:prstGeom prst="rect">
            <a:avLst/>
          </a:prstGeom>
          <a:noFill/>
          <a:ln>
            <a:noFill/>
          </a:ln>
        </p:spPr>
      </p:pic>
      <p:pic>
        <p:nvPicPr>
          <p:cNvPr id="160" name="Google Shape;160;p27"/>
          <p:cNvPicPr preferRelativeResize="0"/>
          <p:nvPr/>
        </p:nvPicPr>
        <p:blipFill>
          <a:blip r:embed="rId5">
            <a:alphaModFix/>
          </a:blip>
          <a:stretch>
            <a:fillRect/>
          </a:stretch>
        </p:blipFill>
        <p:spPr>
          <a:xfrm>
            <a:off x="266450" y="2390150"/>
            <a:ext cx="3477700" cy="2116148"/>
          </a:xfrm>
          <a:prstGeom prst="rect">
            <a:avLst/>
          </a:prstGeom>
          <a:noFill/>
          <a:ln>
            <a:noFill/>
          </a:ln>
        </p:spPr>
      </p:pic>
      <p:pic>
        <p:nvPicPr>
          <p:cNvPr id="161" name="Google Shape;161;p27"/>
          <p:cNvPicPr preferRelativeResize="0"/>
          <p:nvPr/>
        </p:nvPicPr>
        <p:blipFill>
          <a:blip r:embed="rId6">
            <a:alphaModFix/>
          </a:blip>
          <a:stretch>
            <a:fillRect/>
          </a:stretch>
        </p:blipFill>
        <p:spPr>
          <a:xfrm>
            <a:off x="4424275" y="2390150"/>
            <a:ext cx="3763500" cy="207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structure</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network consists of Convolutional hidden layers, with batch normalizations, dropouts and Max pooling layers arranged so as to keep tensor sizes compatible.</a:t>
            </a:r>
            <a:endParaRPr/>
          </a:p>
          <a:p>
            <a:pPr indent="0" lvl="0" marL="0" rtl="0" algn="l">
              <a:spcBef>
                <a:spcPts val="1200"/>
              </a:spcBef>
              <a:spcAft>
                <a:spcPts val="0"/>
              </a:spcAft>
              <a:buNone/>
            </a:pPr>
            <a:r>
              <a:rPr lang="en"/>
              <a:t>There is a Global Average Pooling Layer which flattens the tensors before they are passed to the Dense Layers.</a:t>
            </a:r>
            <a:endParaRPr/>
          </a:p>
          <a:p>
            <a:pPr indent="0" lvl="0" marL="0" rtl="0" algn="l">
              <a:spcBef>
                <a:spcPts val="1200"/>
              </a:spcBef>
              <a:spcAft>
                <a:spcPts val="0"/>
              </a:spcAft>
              <a:buNone/>
            </a:pPr>
            <a:r>
              <a:rPr lang="en"/>
              <a:t>There are 3 output Dense Layers having 168, 11 and 7 nodes denoting the root letter, vowel diacritic and consonant diacritic respectively.</a:t>
            </a:r>
            <a:endParaRPr/>
          </a:p>
          <a:p>
            <a:pPr indent="0" lvl="0" marL="0" rtl="0" algn="l">
              <a:spcBef>
                <a:spcPts val="1200"/>
              </a:spcBef>
              <a:spcAft>
                <a:spcPts val="0"/>
              </a:spcAft>
              <a:buNone/>
            </a:pPr>
            <a:r>
              <a:rPr lang="en"/>
              <a:t>The input layer takes in 64*64 grayscale inverted images.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the model</a:t>
            </a:r>
            <a:endParaRPr/>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9"/>
          <p:cNvPicPr preferRelativeResize="0"/>
          <p:nvPr/>
        </p:nvPicPr>
        <p:blipFill>
          <a:blip r:embed="rId3">
            <a:alphaModFix/>
          </a:blip>
          <a:stretch>
            <a:fillRect/>
          </a:stretch>
        </p:blipFill>
        <p:spPr>
          <a:xfrm rot="-5400000">
            <a:off x="2283663" y="-2281437"/>
            <a:ext cx="4578899" cy="9141775"/>
          </a:xfrm>
          <a:prstGeom prst="rect">
            <a:avLst/>
          </a:prstGeom>
          <a:noFill/>
          <a:ln>
            <a:noFill/>
          </a:ln>
        </p:spPr>
      </p:pic>
      <p:sp>
        <p:nvSpPr>
          <p:cNvPr id="175" name="Google Shape;175;p29"/>
          <p:cNvSpPr txBox="1"/>
          <p:nvPr/>
        </p:nvSpPr>
        <p:spPr>
          <a:xfrm>
            <a:off x="874000" y="3877725"/>
            <a:ext cx="690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                                                        Structure of the model</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the model</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is trained with a batch size of 200 and for 30 epochs.</a:t>
            </a:r>
            <a:endParaRPr/>
          </a:p>
          <a:p>
            <a:pPr indent="0" lvl="0" marL="0" rtl="0" algn="l">
              <a:spcBef>
                <a:spcPts val="1200"/>
              </a:spcBef>
              <a:spcAft>
                <a:spcPts val="0"/>
              </a:spcAft>
              <a:buNone/>
            </a:pPr>
            <a:r>
              <a:rPr lang="en"/>
              <a:t>We use the categorical cross entropy loss function for evaluating the gradient</a:t>
            </a:r>
            <a:endParaRPr/>
          </a:p>
          <a:p>
            <a:pPr indent="0" lvl="0" marL="0" rtl="0" algn="l">
              <a:spcBef>
                <a:spcPts val="1200"/>
              </a:spcBef>
              <a:spcAft>
                <a:spcPts val="0"/>
              </a:spcAft>
              <a:buNone/>
            </a:pPr>
            <a:r>
              <a:rPr lang="en"/>
              <a:t>Accuracy metric is used for learning</a:t>
            </a:r>
            <a:endParaRPr/>
          </a:p>
          <a:p>
            <a:pPr indent="0" lvl="0" marL="0" rtl="0" algn="l">
              <a:spcBef>
                <a:spcPts val="1200"/>
              </a:spcBef>
              <a:spcAft>
                <a:spcPts val="0"/>
              </a:spcAft>
              <a:buNone/>
            </a:pPr>
            <a:r>
              <a:rPr lang="en"/>
              <a:t>20% of the training data is separated out for validation during training.</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1"/>
          <p:cNvPicPr preferRelativeResize="0"/>
          <p:nvPr/>
        </p:nvPicPr>
        <p:blipFill>
          <a:blip r:embed="rId3">
            <a:alphaModFix/>
          </a:blip>
          <a:stretch>
            <a:fillRect/>
          </a:stretch>
        </p:blipFill>
        <p:spPr>
          <a:xfrm>
            <a:off x="4672425" y="196950"/>
            <a:ext cx="3743325" cy="3416400"/>
          </a:xfrm>
          <a:prstGeom prst="rect">
            <a:avLst/>
          </a:prstGeom>
          <a:noFill/>
          <a:ln>
            <a:noFill/>
          </a:ln>
        </p:spPr>
      </p:pic>
      <p:pic>
        <p:nvPicPr>
          <p:cNvPr id="189" name="Google Shape;189;p31"/>
          <p:cNvPicPr preferRelativeResize="0"/>
          <p:nvPr/>
        </p:nvPicPr>
        <p:blipFill>
          <a:blip r:embed="rId4">
            <a:alphaModFix/>
          </a:blip>
          <a:stretch>
            <a:fillRect/>
          </a:stretch>
        </p:blipFill>
        <p:spPr>
          <a:xfrm>
            <a:off x="749850" y="0"/>
            <a:ext cx="3743325" cy="2647950"/>
          </a:xfrm>
          <a:prstGeom prst="rect">
            <a:avLst/>
          </a:prstGeom>
          <a:noFill/>
          <a:ln>
            <a:noFill/>
          </a:ln>
        </p:spPr>
      </p:pic>
      <p:pic>
        <p:nvPicPr>
          <p:cNvPr id="190" name="Google Shape;190;p31"/>
          <p:cNvPicPr preferRelativeResize="0"/>
          <p:nvPr/>
        </p:nvPicPr>
        <p:blipFill>
          <a:blip r:embed="rId5">
            <a:alphaModFix/>
          </a:blip>
          <a:stretch>
            <a:fillRect/>
          </a:stretch>
        </p:blipFill>
        <p:spPr>
          <a:xfrm>
            <a:off x="1257350" y="2647950"/>
            <a:ext cx="3191275" cy="22900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Bengali As A Language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the 5th most widely spoken Language</a:t>
            </a:r>
            <a:endParaRPr/>
          </a:p>
          <a:p>
            <a:pPr indent="0" lvl="0" marL="0" rtl="0" algn="l">
              <a:spcBef>
                <a:spcPts val="1200"/>
              </a:spcBef>
              <a:spcAft>
                <a:spcPts val="0"/>
              </a:spcAft>
              <a:buNone/>
            </a:pPr>
            <a:r>
              <a:rPr lang="en"/>
              <a:t>It is the national Language of Bangladesh</a:t>
            </a:r>
            <a:endParaRPr/>
          </a:p>
          <a:p>
            <a:pPr indent="0" lvl="0" marL="0" rtl="0" algn="l">
              <a:spcBef>
                <a:spcPts val="1200"/>
              </a:spcBef>
              <a:spcAft>
                <a:spcPts val="0"/>
              </a:spcAft>
              <a:buNone/>
            </a:pPr>
            <a:r>
              <a:rPr lang="en"/>
              <a:t>Approximately 228 million native speakers</a:t>
            </a:r>
            <a:endParaRPr/>
          </a:p>
          <a:p>
            <a:pPr indent="0" lvl="0" marL="0" rtl="0" algn="l">
              <a:spcBef>
                <a:spcPts val="1200"/>
              </a:spcBef>
              <a:spcAft>
                <a:spcPts val="0"/>
              </a:spcAft>
              <a:buNone/>
            </a:pPr>
            <a:r>
              <a:rPr lang="en"/>
              <a:t>Influenced hugely by Sanskrit</a:t>
            </a:r>
            <a:endParaRPr/>
          </a:p>
          <a:p>
            <a:pPr indent="0" lvl="0" marL="0" rtl="0" algn="l">
              <a:spcBef>
                <a:spcPts val="1200"/>
              </a:spcBef>
              <a:spcAft>
                <a:spcPts val="0"/>
              </a:spcAft>
              <a:buNone/>
            </a:pPr>
            <a:r>
              <a:rPr lang="en"/>
              <a:t>49 letters- 38 consonants and 11 vowels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the model</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were 840 images and labels kept aside for testing purposes.</a:t>
            </a:r>
            <a:endParaRPr/>
          </a:p>
          <a:p>
            <a:pPr indent="0" lvl="0" marL="0" rtl="0" algn="l">
              <a:spcBef>
                <a:spcPts val="1200"/>
              </a:spcBef>
              <a:spcAft>
                <a:spcPts val="0"/>
              </a:spcAft>
              <a:buNone/>
            </a:pPr>
            <a:r>
              <a:rPr lang="en"/>
              <a:t>The model gave 91.31% accuracy on root letter labels, 97.98% accuracy on vowel diacritic labels and 96.97% on consonant diacritic labels</a:t>
            </a:r>
            <a:endParaRPr/>
          </a:p>
          <a:p>
            <a:pPr indent="0" lvl="0" marL="0" rtl="0" algn="l">
              <a:spcBef>
                <a:spcPts val="1200"/>
              </a:spcBef>
              <a:spcAft>
                <a:spcPts val="0"/>
              </a:spcAft>
              <a:buNone/>
            </a:pPr>
            <a:r>
              <a:rPr lang="en"/>
              <a:t>It was also able to predict our handwritings with remarkable accuracy.</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202" name="Google Shape;202;p33"/>
          <p:cNvPicPr preferRelativeResize="0"/>
          <p:nvPr/>
        </p:nvPicPr>
        <p:blipFill>
          <a:blip r:embed="rId3">
            <a:alphaModFix/>
          </a:blip>
          <a:stretch>
            <a:fillRect/>
          </a:stretch>
        </p:blipFill>
        <p:spPr>
          <a:xfrm>
            <a:off x="198400" y="522950"/>
            <a:ext cx="4221450" cy="3840925"/>
          </a:xfrm>
          <a:prstGeom prst="rect">
            <a:avLst/>
          </a:prstGeom>
          <a:noFill/>
          <a:ln>
            <a:noFill/>
          </a:ln>
        </p:spPr>
      </p:pic>
      <p:pic>
        <p:nvPicPr>
          <p:cNvPr id="203" name="Google Shape;203;p33"/>
          <p:cNvPicPr preferRelativeResize="0"/>
          <p:nvPr/>
        </p:nvPicPr>
        <p:blipFill>
          <a:blip r:embed="rId4">
            <a:alphaModFix/>
          </a:blip>
          <a:stretch>
            <a:fillRect/>
          </a:stretch>
        </p:blipFill>
        <p:spPr>
          <a:xfrm>
            <a:off x="4419850" y="567500"/>
            <a:ext cx="5001126" cy="3840925"/>
          </a:xfrm>
          <a:prstGeom prst="rect">
            <a:avLst/>
          </a:prstGeom>
          <a:noFill/>
          <a:ln>
            <a:noFill/>
          </a:ln>
        </p:spPr>
      </p:pic>
      <p:pic>
        <p:nvPicPr>
          <p:cNvPr id="204" name="Google Shape;204;p33"/>
          <p:cNvPicPr preferRelativeResize="0"/>
          <p:nvPr/>
        </p:nvPicPr>
        <p:blipFill>
          <a:blip r:embed="rId5">
            <a:alphaModFix/>
          </a:blip>
          <a:stretch>
            <a:fillRect/>
          </a:stretch>
        </p:blipFill>
        <p:spPr>
          <a:xfrm>
            <a:off x="7033350" y="1959425"/>
            <a:ext cx="1939949" cy="2270850"/>
          </a:xfrm>
          <a:prstGeom prst="rect">
            <a:avLst/>
          </a:prstGeom>
          <a:noFill/>
          <a:ln>
            <a:noFill/>
          </a:ln>
        </p:spPr>
      </p:pic>
      <p:pic>
        <p:nvPicPr>
          <p:cNvPr id="205" name="Google Shape;205;p33"/>
          <p:cNvPicPr preferRelativeResize="0"/>
          <p:nvPr/>
        </p:nvPicPr>
        <p:blipFill>
          <a:blip r:embed="rId6">
            <a:alphaModFix/>
          </a:blip>
          <a:stretch>
            <a:fillRect/>
          </a:stretch>
        </p:blipFill>
        <p:spPr>
          <a:xfrm>
            <a:off x="2950275" y="2122850"/>
            <a:ext cx="1469574" cy="2107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predicts handwritten graphemes with remarkable accuracy. </a:t>
            </a:r>
            <a:endParaRPr/>
          </a:p>
          <a:p>
            <a:pPr indent="0" lvl="0" marL="0" rtl="0" algn="l">
              <a:spcBef>
                <a:spcPts val="1200"/>
              </a:spcBef>
              <a:spcAft>
                <a:spcPts val="0"/>
              </a:spcAft>
              <a:buNone/>
            </a:pPr>
            <a:r>
              <a:rPr lang="en"/>
              <a:t>It reduces the number of possible predictions required by predicting root, vowels and consonants separately.</a:t>
            </a:r>
            <a:endParaRPr/>
          </a:p>
          <a:p>
            <a:pPr indent="0" lvl="0" marL="0" rtl="0" algn="l">
              <a:spcBef>
                <a:spcPts val="1200"/>
              </a:spcBef>
              <a:spcAft>
                <a:spcPts val="0"/>
              </a:spcAft>
              <a:buNone/>
            </a:pPr>
            <a:r>
              <a:rPr lang="en"/>
              <a:t>Effective segmentation techniques on the Bengali language can make it possible for this model to work on words, sentences and even paragraphs.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Conclusion(continued)</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he  deep  learning  has  provided  outstanding  performance  in many recognition tasks of natural language processing. DCNNs, in general, are extremely effective Machine Learning models. But  without  the  consideration  of  the  hardware available, DCNNs  are very costly to get it  trained. </a:t>
            </a:r>
            <a:endParaRPr/>
          </a:p>
          <a:p>
            <a:pPr indent="0" lvl="0" marL="0" rtl="0" algn="l">
              <a:spcBef>
                <a:spcPts val="1200"/>
              </a:spcBef>
              <a:spcAft>
                <a:spcPts val="0"/>
              </a:spcAft>
              <a:buNone/>
            </a:pPr>
            <a:r>
              <a:rPr lang="en"/>
              <a:t>We hope that our attempts make a difference to the presence of Bengali in our digital era.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bother?</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Combination of root letter, vowel diacritic and consonant diacritic creates too many possible graphemes for application in OCRs. By separating them, we observe and exponential reduction in the number of labels to be created.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dataset is provided by a non profit organization named Bengali.AI based in Bangladesh whose objective is  to democratize and accelerate research in Bengali Language technologies and to promote machine learning education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Project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implement a neural network model using Convolutional layers and Dense layers in order and pass processed 64*64 numpy array of images and their corresponding labels into it.</a:t>
            </a:r>
            <a:endParaRPr/>
          </a:p>
          <a:p>
            <a:pPr indent="0" lvl="0" marL="0" rtl="0" algn="l">
              <a:spcBef>
                <a:spcPts val="1200"/>
              </a:spcBef>
              <a:spcAft>
                <a:spcPts val="1200"/>
              </a:spcAft>
              <a:buNone/>
            </a:pPr>
            <a:r>
              <a:rPr lang="en"/>
              <a:t>The model is supposed to be able to recognize a character and output the root letter, the vowel diacritic and the consonant diacritic, present in the character, in unicode format.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Keras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Open source software library that provides a Python interface for Artificial neural networks</a:t>
            </a:r>
            <a:endParaRPr/>
          </a:p>
          <a:p>
            <a:pPr indent="0" lvl="0" marL="0" rtl="0" algn="l">
              <a:spcBef>
                <a:spcPts val="1200"/>
              </a:spcBef>
              <a:spcAft>
                <a:spcPts val="0"/>
              </a:spcAft>
              <a:buNone/>
            </a:pPr>
            <a:r>
              <a:rPr lang="en"/>
              <a:t>It acts as an API built on top of TensorFlow library</a:t>
            </a:r>
            <a:endParaRPr/>
          </a:p>
          <a:p>
            <a:pPr indent="0" lvl="0" marL="0" rtl="0" algn="l">
              <a:spcBef>
                <a:spcPts val="1200"/>
              </a:spcBef>
              <a:spcAft>
                <a:spcPts val="0"/>
              </a:spcAft>
              <a:buNone/>
            </a:pPr>
            <a:r>
              <a:rPr lang="en"/>
              <a:t>It is designed to enable fast experimentation with deep neural networks.</a:t>
            </a:r>
            <a:endParaRPr/>
          </a:p>
          <a:p>
            <a:pPr indent="0" lvl="0" marL="0" rtl="0" algn="l">
              <a:spcBef>
                <a:spcPts val="1200"/>
              </a:spcBef>
              <a:spcAft>
                <a:spcPts val="0"/>
              </a:spcAft>
              <a:buNone/>
            </a:pPr>
            <a:r>
              <a:rPr lang="en"/>
              <a:t>Focus in being friendly, modular and extensible</a:t>
            </a:r>
            <a:endParaRPr/>
          </a:p>
          <a:p>
            <a:pPr indent="0" lvl="0" marL="0" rtl="0" algn="l">
              <a:spcBef>
                <a:spcPts val="1200"/>
              </a:spcBef>
              <a:spcAft>
                <a:spcPts val="0"/>
              </a:spcAft>
              <a:buNone/>
            </a:pPr>
            <a:r>
              <a:rPr lang="en"/>
              <a:t>Lincensed to MIT</a:t>
            </a:r>
            <a:endParaRPr/>
          </a:p>
          <a:p>
            <a:pPr indent="0" lvl="0" marL="0" rtl="0" algn="l">
              <a:spcBef>
                <a:spcPts val="1200"/>
              </a:spcBef>
              <a:spcAft>
                <a:spcPts val="1200"/>
              </a:spcAft>
              <a:buNone/>
            </a:pPr>
            <a:r>
              <a:rPr lang="en"/>
              <a:t>Contains numerous implementations of layers,objectives,activation functions and optimiers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Matplotlib</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a comprehensive library for creating static animated and interactive visualizations in Python</a:t>
            </a:r>
            <a:endParaRPr/>
          </a:p>
          <a:p>
            <a:pPr indent="0" lvl="0" marL="0" rtl="0" algn="l">
              <a:spcBef>
                <a:spcPts val="1200"/>
              </a:spcBef>
              <a:spcAft>
                <a:spcPts val="0"/>
              </a:spcAft>
              <a:buNone/>
            </a:pPr>
            <a:r>
              <a:rPr lang="en"/>
              <a:t>“</a:t>
            </a:r>
            <a:r>
              <a:rPr lang="en" u="sng">
                <a:solidFill>
                  <a:schemeClr val="hlink"/>
                </a:solidFill>
                <a:hlinkClick r:id="rId3"/>
              </a:rPr>
              <a:t>https://matplotlib.org/stable/users/index.html</a:t>
            </a:r>
            <a:r>
              <a:rPr lang="en"/>
              <a:t>” contains the latest Matplotlib documentation and User guide</a:t>
            </a:r>
            <a:endParaRPr/>
          </a:p>
          <a:p>
            <a:pPr indent="0" lvl="0" marL="0" rtl="0" algn="l">
              <a:spcBef>
                <a:spcPts val="1200"/>
              </a:spcBef>
              <a:spcAft>
                <a:spcPts val="1200"/>
              </a:spcAft>
              <a:buNone/>
            </a:pPr>
            <a:r>
              <a:rPr lang="en"/>
              <a:t>We use Pyplot.plot to plot the array we pass through it (containing training accuracies over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NumPy</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Fundamental package for </a:t>
            </a:r>
            <a:r>
              <a:rPr lang="en"/>
              <a:t>scientific</a:t>
            </a:r>
            <a:r>
              <a:rPr lang="en"/>
              <a:t> computing in Python.</a:t>
            </a:r>
            <a:endParaRPr/>
          </a:p>
          <a:p>
            <a:pPr indent="0" lvl="0" marL="0" rtl="0" algn="l">
              <a:spcBef>
                <a:spcPts val="1200"/>
              </a:spcBef>
              <a:spcAft>
                <a:spcPts val="0"/>
              </a:spcAft>
              <a:buNone/>
            </a:pPr>
            <a:r>
              <a:rPr lang="en"/>
              <a:t>Provides a </a:t>
            </a:r>
            <a:r>
              <a:rPr lang="en"/>
              <a:t>multidimensional</a:t>
            </a:r>
            <a:r>
              <a:rPr lang="en"/>
              <a:t> array object, various derived objects(masked arrays and matrices), and an assortment of routines for fast operations on arrays including mathematical, logical, shape manipulation, sorting, selecting, I/O, discrete FOurier transforms and much more</a:t>
            </a:r>
            <a:endParaRPr/>
          </a:p>
          <a:p>
            <a:pPr indent="0" lvl="0" marL="0" rtl="0" algn="l">
              <a:spcBef>
                <a:spcPts val="1200"/>
              </a:spcBef>
              <a:spcAft>
                <a:spcPts val="1200"/>
              </a:spcAft>
              <a:buNone/>
            </a:pPr>
            <a:r>
              <a:rPr lang="en"/>
              <a:t>“</a:t>
            </a:r>
            <a:r>
              <a:rPr lang="en" u="sng">
                <a:solidFill>
                  <a:schemeClr val="hlink"/>
                </a:solidFill>
                <a:hlinkClick r:id="rId3"/>
              </a:rPr>
              <a:t>https://numpy.org/doc/</a:t>
            </a:r>
            <a:r>
              <a:rPr lang="en"/>
              <a:t>” contains the documentation for numpy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Also known as shift invariant or space invariant artificial neural networks, based on the shared weight architecture.</a:t>
            </a:r>
            <a:endParaRPr/>
          </a:p>
          <a:p>
            <a:pPr indent="0" lvl="0" marL="0" rtl="0" algn="l">
              <a:spcBef>
                <a:spcPts val="1200"/>
              </a:spcBef>
              <a:spcAft>
                <a:spcPts val="0"/>
              </a:spcAft>
              <a:buNone/>
            </a:pPr>
            <a:r>
              <a:rPr lang="en"/>
              <a:t>CNNs are regularized versions of multilayer perceptrons. </a:t>
            </a:r>
            <a:endParaRPr/>
          </a:p>
          <a:p>
            <a:pPr indent="0" lvl="0" marL="0" rtl="0" algn="l">
              <a:spcBef>
                <a:spcPts val="1200"/>
              </a:spcBef>
              <a:spcAft>
                <a:spcPts val="0"/>
              </a:spcAft>
              <a:buNone/>
            </a:pPr>
            <a:r>
              <a:rPr lang="en"/>
              <a:t>Inspired by biological processes in that the connectivity pattern </a:t>
            </a:r>
            <a:r>
              <a:rPr lang="en"/>
              <a:t>between</a:t>
            </a:r>
            <a:r>
              <a:rPr lang="en"/>
              <a:t> neurons resembles the organization of the animal visual cortex.</a:t>
            </a:r>
            <a:endParaRPr/>
          </a:p>
          <a:p>
            <a:pPr indent="0" lvl="0" marL="0" rtl="0" algn="l">
              <a:spcBef>
                <a:spcPts val="1200"/>
              </a:spcBef>
              <a:spcAft>
                <a:spcPts val="1200"/>
              </a:spcAft>
              <a:buNone/>
            </a:pPr>
            <a:r>
              <a:rPr lang="en"/>
              <a:t>CNNs use relatively little preprocessing compared to other image classification algorithms.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