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26"/>
  </p:notesMasterIdLst>
  <p:sldIdLst>
    <p:sldId id="256" r:id="rId3"/>
    <p:sldId id="257" r:id="rId4"/>
    <p:sldId id="259" r:id="rId5"/>
    <p:sldId id="258" r:id="rId6"/>
    <p:sldId id="260" r:id="rId7"/>
    <p:sldId id="261" r:id="rId8"/>
    <p:sldId id="276" r:id="rId9"/>
    <p:sldId id="262" r:id="rId10"/>
    <p:sldId id="273" r:id="rId11"/>
    <p:sldId id="263" r:id="rId12"/>
    <p:sldId id="265" r:id="rId13"/>
    <p:sldId id="266" r:id="rId14"/>
    <p:sldId id="267" r:id="rId15"/>
    <p:sldId id="270" r:id="rId16"/>
    <p:sldId id="275" r:id="rId17"/>
    <p:sldId id="268" r:id="rId18"/>
    <p:sldId id="277" r:id="rId19"/>
    <p:sldId id="278" r:id="rId20"/>
    <p:sldId id="269" r:id="rId21"/>
    <p:sldId id="271" r:id="rId22"/>
    <p:sldId id="272" r:id="rId23"/>
    <p:sldId id="274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1" autoAdjust="0"/>
    <p:restoredTop sz="94660"/>
  </p:normalViewPr>
  <p:slideViewPr>
    <p:cSldViewPr>
      <p:cViewPr varScale="1">
        <p:scale>
          <a:sx n="110" d="100"/>
          <a:sy n="110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888A7752-73DE-404C-BA6F-63DEF987950B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EC00428-765A-4708-ADE2-3AAB557AF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17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1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8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8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79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70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13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6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8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7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3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1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8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AsyncGuiApp</a:t>
            </a:r>
            <a:r>
              <a:rPr lang="en-US" dirty="0" smtClean="0"/>
              <a:t> in SimpleWPFExample.sln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CompositeService</a:t>
            </a:r>
            <a:r>
              <a:rPr lang="en-US" baseline="0" dirty="0" smtClean="0"/>
              <a:t> in AsyncService.sln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8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 Examples project from here 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4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Analogy goes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1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8B8E7D2-F905-46E3-BDD3-0258335A3216}" type="datetime1">
              <a:rPr lang="en-US" smtClean="0"/>
              <a:pPr/>
              <a:t>1/14/2014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rPr lang="en-US" smtClean="0"/>
              <a:pPr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33938BEC-55E3-4F9D-B5C5-76D23951C04A}" type="datetime1">
              <a:rPr lang="en-US" smtClean="0"/>
              <a:pPr/>
              <a:t>1/14/2014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 algn="l"/>
              <a:t>‹#›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roeder/dotnet/Default.aspx?Target=code://mscorlib:4.0.0.0:b77a5c561934e089/System.Threading.Tasks.Tas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/roeder/dotnet/Default.aspx?Target=code://mscorlib:4.0.0.0:b77a5c561934e089/System.Console/WriteLine(String)" TargetMode="External"/><Relationship Id="rId5" Type="http://schemas.openxmlformats.org/officeDocument/2006/relationships/hyperlink" Target="http://127.0.0.1/roeder/dotnet/Default.aspx?Target=code://mscorlib:4.0.0.0:b77a5c561934e089/System.Console" TargetMode="External"/><Relationship Id="rId4" Type="http://schemas.openxmlformats.org/officeDocument/2006/relationships/hyperlink" Target="http://127.0.0.1/roeder/dotnet/Default.aspx?Target=code://ConsoleApplication5:1.0.0.0/ConsoleApplication5.Program/SimpleBodyAsync():System.Threading.Tasks.Task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/roeder/dotnet/Default.aspx?Target=code://ConsoleApplication5:1.0.0.0/ConsoleApplication5.Program.%3cSimpleBodyAsync%3ed__0/%3c%3et__builder:System.Runtime.CompilerServices.AsyncTaskMethodBuilder" TargetMode="External"/><Relationship Id="rId13" Type="http://schemas.openxmlformats.org/officeDocument/2006/relationships/hyperlink" Target="http://127.0.0.1/roeder/dotnet/Default.aspx?Target=code://mscorlib:4.0.0.0:b77a5c561934e089/System.Runtime.CompilerServices.AsyncTaskMethodBuilder/property:Task:System.Threading.Tasks.Task" TargetMode="External"/><Relationship Id="rId18" Type="http://schemas.openxmlformats.org/officeDocument/2006/relationships/hyperlink" Target="http://127.0.0.1/roeder/dotnet/Default.aspx?Target=code://ConsoleApplication5:1.0.0.0/ConsoleApplication5.Program.%3cSimpleBodyAsync%3ed__0/MoveNext()" TargetMode="External"/><Relationship Id="rId26" Type="http://schemas.openxmlformats.org/officeDocument/2006/relationships/hyperlink" Target="http://127.0.0.1/roeder/dotnet/Default.aspx?Target=code://mscorlib:4.0.0.0:b77a5c561934e089/System.Runtime.CompilerServices.AsyncTaskMethodBuilder/SetStateMachine(System.Runtime.CompilerServices.IAsyncStateMachine)" TargetMode="External"/><Relationship Id="rId3" Type="http://schemas.openxmlformats.org/officeDocument/2006/relationships/hyperlink" Target="http://127.0.0.1/roeder/dotnet/Default.aspx?Target=code://mscorlib:4.0.0.0:b77a5c561934e089/System.Runtime.CompilerServices.AsyncStateMachineAttribute/.ctor(System.Type)" TargetMode="External"/><Relationship Id="rId21" Type="http://schemas.openxmlformats.org/officeDocument/2006/relationships/hyperlink" Target="http://127.0.0.1/roeder/dotnet/Default.aspx?Target=code://mscorlib:4.0.0.0:b77a5c561934e089/System.Exception" TargetMode="External"/><Relationship Id="rId7" Type="http://schemas.openxmlformats.org/officeDocument/2006/relationships/hyperlink" Target="http://127.0.0.1/roeder/dotnet/Default.aspx?Target=code://ConsoleApplication5:1.0.0.0/ConsoleApplication5.Program/SimpleBodyAsync():System.Threading.Tasks.Task" TargetMode="External"/><Relationship Id="rId12" Type="http://schemas.openxmlformats.org/officeDocument/2006/relationships/hyperlink" Target="http://127.0.0.1/roeder/dotnet/Default.aspx?Target=code://mscorlib:4.0.0.0:b77a5c561934e089/System.Runtime.CompilerServices.AsyncTaskMethodBuilder/Start%3c%3e(%3c!!0%3e&amp;)" TargetMode="External"/><Relationship Id="rId17" Type="http://schemas.openxmlformats.org/officeDocument/2006/relationships/hyperlink" Target="http://127.0.0.1/roeder/dotnet/Default.aspx?Target=code://mscorlib:4.0.0.0:b77a5c561934e089/System.Void" TargetMode="External"/><Relationship Id="rId25" Type="http://schemas.openxmlformats.org/officeDocument/2006/relationships/hyperlink" Target="http://127.0.0.1/roeder/dotnet/Default.aspx?Target=code://ConsoleApplication5:1.0.0.0/ConsoleApplication5.Program.%3cSimpleBodyAsync%3ed__0/SetStateMachine(System.Runtime.CompilerServices.IAsyncStateMachine)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127.0.0.1/roeder/dotnet/Default.aspx?Target=code://mscorlib:4.0.0.0:b77a5c561934e089/System.Int32" TargetMode="External"/><Relationship Id="rId20" Type="http://schemas.openxmlformats.org/officeDocument/2006/relationships/hyperlink" Target="http://127.0.0.1/roeder/dotnet/Default.aspx?Target=code://mscorlib:4.0.0.0:b77a5c561934e089/System.Console/WriteLine(Str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/roeder/dotnet/Default.aspx?Target=code://mscorlib:4.0.0.0:b77a5c561934e089/System.Threading.Tasks.Task" TargetMode="External"/><Relationship Id="rId11" Type="http://schemas.openxmlformats.org/officeDocument/2006/relationships/hyperlink" Target="http://127.0.0.1/roeder/dotnet/Default.aspx?Target=code://ConsoleApplication5:1.0.0.0/ConsoleApplication5.Program.%3cSimpleBodyAsync%3ed__0/%3c%3e1__state:Int32" TargetMode="External"/><Relationship Id="rId24" Type="http://schemas.openxmlformats.org/officeDocument/2006/relationships/hyperlink" Target="http://127.0.0.1/roeder/dotnet/Default.aspx?Target=code://mscorlib:4.0.0.0:b77a5c561934e089/System.Diagnostics.DebuggerHiddenAttribute/.ctor()" TargetMode="External"/><Relationship Id="rId5" Type="http://schemas.openxmlformats.org/officeDocument/2006/relationships/hyperlink" Target="http://127.0.0.1/roeder/dotnet/Default.aspx?Target=code://mscorlib:4.0.0.0:b77a5c561934e089/System.Diagnostics.DebuggerStepThroughAttribute/.ctor()" TargetMode="External"/><Relationship Id="rId15" Type="http://schemas.openxmlformats.org/officeDocument/2006/relationships/hyperlink" Target="http://127.0.0.1/roeder/dotnet/Default.aspx?Target=code://mscorlib:4.0.0.0:b77a5c561934e089/System.Runtime.CompilerServices.IAsyncStateMachine" TargetMode="External"/><Relationship Id="rId23" Type="http://schemas.openxmlformats.org/officeDocument/2006/relationships/hyperlink" Target="http://127.0.0.1/roeder/dotnet/Default.aspx?Target=code://mscorlib:4.0.0.0:b77a5c561934e089/System.Runtime.CompilerServices.AsyncTaskMethodBuilder/SetResult()" TargetMode="External"/><Relationship Id="rId10" Type="http://schemas.openxmlformats.org/officeDocument/2006/relationships/hyperlink" Target="http://127.0.0.1/roeder/dotnet/Default.aspx?Target=code://mscorlib:4.0.0.0:b77a5c561934e089/System.Runtime.CompilerServices.AsyncTaskMethodBuilder/Create():System.Runtime.CompilerServices.AsyncTaskMethodBuilder" TargetMode="External"/><Relationship Id="rId19" Type="http://schemas.openxmlformats.org/officeDocument/2006/relationships/hyperlink" Target="http://127.0.0.1/roeder/dotnet/Default.aspx?Target=code://mscorlib:4.0.0.0:b77a5c561934e089/System.Console" TargetMode="External"/><Relationship Id="rId4" Type="http://schemas.openxmlformats.org/officeDocument/2006/relationships/hyperlink" Target="http://127.0.0.1/roeder/dotnet/Default.aspx?Target=code://ConsoleApplication5:1.0.0.0/ConsoleApplication5.Program.%3cSimpleBodyAsync%3ed__0" TargetMode="External"/><Relationship Id="rId9" Type="http://schemas.openxmlformats.org/officeDocument/2006/relationships/hyperlink" Target="http://127.0.0.1/roeder/dotnet/Default.aspx?Target=code://mscorlib:4.0.0.0:b77a5c561934e089/System.Runtime.CompilerServices.AsyncTaskMethodBuilder" TargetMode="External"/><Relationship Id="rId14" Type="http://schemas.openxmlformats.org/officeDocument/2006/relationships/hyperlink" Target="http://127.0.0.1/roeder/dotnet/Default.aspx?Target=code://mscorlib:4.0.0.0:b77a5c561934e089/System.Runtime.CompilerServices.CompilerGeneratedAttribute/.ctor()" TargetMode="External"/><Relationship Id="rId22" Type="http://schemas.openxmlformats.org/officeDocument/2006/relationships/hyperlink" Target="http://127.0.0.1/roeder/dotnet/Default.aspx?Target=code://mscorlib:4.0.0.0:b77a5c561934e089/System.Runtime.CompilerServices.AsyncTaskMethodBuilder/SetException(System.Exception)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lucia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edcopsey.com/" TargetMode="External"/><Relationship Id="rId4" Type="http://schemas.openxmlformats.org/officeDocument/2006/relationships/hyperlink" Target="http://blogs.msdn.com/b/pfxtea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C#’s </a:t>
            </a:r>
            <a:r>
              <a:rPr lang="en-US" dirty="0" err="1"/>
              <a:t>Async</a:t>
            </a:r>
            <a:r>
              <a:rPr lang="en-US" dirty="0"/>
              <a:t> Effectively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Reed Copsey, Jr.  -  @</a:t>
            </a:r>
            <a:r>
              <a:rPr lang="en-US" dirty="0" err="1" smtClean="0"/>
              <a:t>ReedCopsey</a:t>
            </a:r>
            <a:r>
              <a:rPr lang="en-US" dirty="0" smtClean="0"/>
              <a:t>  -  http://reedcopsey.com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 smtClean="0"/>
              <a:t>async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await </a:t>
            </a:r>
            <a:r>
              <a:rPr lang="en-US" dirty="0" smtClean="0"/>
              <a:t>do not guarantee asynchrony!</a:t>
            </a:r>
          </a:p>
          <a:p>
            <a:pPr lvl="1"/>
            <a:r>
              <a:rPr lang="en-US" dirty="0" smtClean="0"/>
              <a:t>May return immediately if Task is completed</a:t>
            </a:r>
          </a:p>
          <a:p>
            <a:pPr lvl="1"/>
            <a:r>
              <a:rPr lang="en-US" dirty="0" smtClean="0"/>
              <a:t>May return before </a:t>
            </a:r>
            <a:r>
              <a:rPr lang="en-US" i="1" dirty="0" smtClean="0"/>
              <a:t>await</a:t>
            </a:r>
            <a:endParaRPr lang="en-US" dirty="0" smtClean="0"/>
          </a:p>
          <a:p>
            <a:pPr lvl="1"/>
            <a:r>
              <a:rPr lang="en-US" dirty="0" smtClean="0"/>
              <a:t>Synchronous work prior to await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Example: What happens here?  When is control returned?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4800600"/>
            <a:ext cx="79248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GetRequestAsync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ReadAllLines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@"C:\foo.txt"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(line =&gt;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ProcessData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(line,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UploadDataAsync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ConvertResults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Always </a:t>
            </a:r>
            <a:r>
              <a:rPr lang="en-US" i="1" dirty="0" smtClean="0"/>
              <a:t>await</a:t>
            </a:r>
            <a:r>
              <a:rPr lang="en-US" dirty="0" smtClean="0"/>
              <a:t> your </a:t>
            </a:r>
            <a:r>
              <a:rPr lang="en-US" i="1" dirty="0" err="1" smtClean="0"/>
              <a:t>async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Consider marking methods </a:t>
            </a:r>
            <a:r>
              <a:rPr lang="en-US" i="1" dirty="0" err="1" smtClean="0"/>
              <a:t>async</a:t>
            </a:r>
            <a:r>
              <a:rPr lang="en-US" dirty="0" smtClean="0"/>
              <a:t> if you return </a:t>
            </a:r>
            <a:r>
              <a:rPr lang="en-US" i="1" dirty="0" smtClean="0"/>
              <a:t>Task</a:t>
            </a:r>
            <a:r>
              <a:rPr lang="en-US" dirty="0" smtClean="0"/>
              <a:t>/</a:t>
            </a:r>
            <a:r>
              <a:rPr lang="en-US" i="1" dirty="0" smtClean="0"/>
              <a:t>Task&lt;T&gt;</a:t>
            </a:r>
          </a:p>
          <a:p>
            <a:pPr lvl="1"/>
            <a:r>
              <a:rPr lang="en-US" dirty="0" smtClean="0"/>
              <a:t>Compiler warnings only work if methods flagged </a:t>
            </a:r>
            <a:r>
              <a:rPr lang="en-US" i="1" dirty="0" err="1" smtClean="0"/>
              <a:t>async</a:t>
            </a:r>
            <a:endParaRPr lang="en-US" i="1" dirty="0" smtClean="0"/>
          </a:p>
          <a:p>
            <a:pPr lvl="1"/>
            <a:r>
              <a:rPr lang="en-US" dirty="0" smtClean="0"/>
              <a:t>Check any method that returns </a:t>
            </a:r>
            <a:r>
              <a:rPr lang="en-US" i="1" dirty="0" smtClean="0"/>
              <a:t>Task</a:t>
            </a:r>
            <a:r>
              <a:rPr lang="en-US" dirty="0" smtClean="0"/>
              <a:t> (or </a:t>
            </a:r>
            <a:r>
              <a:rPr lang="en-US" i="1" dirty="0" err="1" smtClean="0"/>
              <a:t>IAsyncAction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don’t want to </a:t>
            </a:r>
            <a:r>
              <a:rPr lang="en-US" i="1" dirty="0" smtClean="0"/>
              <a:t>await</a:t>
            </a:r>
            <a:r>
              <a:rPr lang="en-US" dirty="0" smtClean="0"/>
              <a:t> the Task:</a:t>
            </a:r>
          </a:p>
          <a:p>
            <a:pPr lvl="2"/>
            <a:r>
              <a:rPr lang="en-US" dirty="0" smtClean="0"/>
              <a:t>Consider </a:t>
            </a:r>
            <a:r>
              <a:rPr lang="en-US" dirty="0"/>
              <a:t>a </a:t>
            </a:r>
            <a:r>
              <a:rPr lang="en-US" i="1" dirty="0" err="1"/>
              <a:t>FireAndForget</a:t>
            </a:r>
            <a:r>
              <a:rPr lang="en-US" i="1" dirty="0"/>
              <a:t>(this Task t)</a:t>
            </a:r>
            <a:r>
              <a:rPr lang="en-US" dirty="0"/>
              <a:t> extension method</a:t>
            </a:r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244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- Demo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a </a:t>
            </a:r>
            <a:r>
              <a:rPr lang="en-US" i="1" dirty="0" smtClean="0"/>
              <a:t>Task</a:t>
            </a:r>
            <a:r>
              <a:rPr lang="en-US" dirty="0" smtClean="0"/>
              <a:t> instead of value if initialization is separate from usage</a:t>
            </a:r>
          </a:p>
          <a:p>
            <a:pPr lvl="1"/>
            <a:r>
              <a:rPr lang="en-US" i="1" dirty="0" err="1" smtClean="0"/>
              <a:t>OnNaviatedTo</a:t>
            </a:r>
            <a:r>
              <a:rPr lang="en-US" dirty="0" smtClean="0"/>
              <a:t> or </a:t>
            </a:r>
            <a:r>
              <a:rPr lang="en-US" i="1" dirty="0" smtClean="0"/>
              <a:t>Activated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r>
              <a:rPr lang="en-US" dirty="0" smtClean="0"/>
              <a:t>This is a common issue if the consumer of the data isn’t requesting the data.</a:t>
            </a:r>
          </a:p>
        </p:txBody>
      </p:sp>
    </p:spTree>
    <p:extLst>
      <p:ext uri="{BB962C8B-B14F-4D97-AF65-F5344CB8AC3E}">
        <p14:creationId xmlns:p14="http://schemas.microsoft.com/office/powerpoint/2010/main" val="10032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Libraries shouldn’t lie!</a:t>
            </a:r>
          </a:p>
          <a:p>
            <a:pPr lvl="1"/>
            <a:r>
              <a:rPr lang="en-US" dirty="0" smtClean="0"/>
              <a:t>Don’t ever use </a:t>
            </a:r>
            <a:r>
              <a:rPr lang="en-US" i="1" dirty="0" err="1" smtClean="0"/>
              <a:t>Task.Wait</a:t>
            </a:r>
            <a:r>
              <a:rPr lang="en-US" i="1" dirty="0" smtClean="0"/>
              <a:t>()</a:t>
            </a:r>
            <a:r>
              <a:rPr lang="en-US" dirty="0" smtClean="0"/>
              <a:t> or </a:t>
            </a:r>
            <a:r>
              <a:rPr lang="en-US" i="1" dirty="0" smtClean="0"/>
              <a:t>Task&lt;T&gt;.Result</a:t>
            </a:r>
            <a:r>
              <a:rPr lang="en-US" dirty="0" smtClean="0"/>
              <a:t>, especially on a UI thread!</a:t>
            </a:r>
          </a:p>
          <a:p>
            <a:pPr lvl="2"/>
            <a:r>
              <a:rPr lang="en-US" dirty="0" smtClean="0"/>
              <a:t>Effectively creating “sync over </a:t>
            </a:r>
            <a:r>
              <a:rPr lang="en-US" dirty="0" err="1" smtClean="0"/>
              <a:t>async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Beware </a:t>
            </a:r>
            <a:r>
              <a:rPr lang="en-US" i="1" dirty="0" err="1" smtClean="0"/>
              <a:t>Task.Run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err="1" smtClean="0"/>
              <a:t>Task.Factory.StartNew</a:t>
            </a:r>
            <a:r>
              <a:rPr lang="en-US" i="1" dirty="0" smtClean="0"/>
              <a:t> </a:t>
            </a:r>
            <a:r>
              <a:rPr lang="en-US" dirty="0" smtClean="0"/>
              <a:t>in libraries</a:t>
            </a:r>
          </a:p>
          <a:p>
            <a:pPr lvl="2"/>
            <a:r>
              <a:rPr lang="en-US" dirty="0" smtClean="0"/>
              <a:t>Hides synchronous code – “</a:t>
            </a:r>
            <a:r>
              <a:rPr lang="en-US" dirty="0" err="1" smtClean="0"/>
              <a:t>async</a:t>
            </a:r>
            <a:r>
              <a:rPr lang="en-US" dirty="0" smtClean="0"/>
              <a:t> over sync”</a:t>
            </a:r>
          </a:p>
          <a:p>
            <a:pPr lvl="2"/>
            <a:r>
              <a:rPr lang="en-US" dirty="0" smtClean="0"/>
              <a:t>You never know where your library will be used</a:t>
            </a:r>
          </a:p>
        </p:txBody>
      </p:sp>
    </p:spTree>
    <p:extLst>
      <p:ext uri="{BB962C8B-B14F-4D97-AF65-F5344CB8AC3E}">
        <p14:creationId xmlns:p14="http://schemas.microsoft.com/office/powerpoint/2010/main" val="38578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“Chunky” is better than “Chatty”</a:t>
            </a:r>
            <a:endParaRPr lang="en-US" i="1" dirty="0" smtClean="0"/>
          </a:p>
          <a:p>
            <a:pPr lvl="1"/>
            <a:r>
              <a:rPr lang="en-US" dirty="0" smtClean="0"/>
              <a:t>Overhead in every </a:t>
            </a:r>
            <a:r>
              <a:rPr lang="en-US" i="1" dirty="0" smtClean="0"/>
              <a:t>await</a:t>
            </a:r>
          </a:p>
          <a:p>
            <a:pPr lvl="1"/>
            <a:r>
              <a:rPr lang="en-US" dirty="0" smtClean="0"/>
              <a:t>Batch operations when appropriate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Quiz: What does the following (simple?) code become?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21089"/>
              </p:ext>
            </p:extLst>
          </p:nvPr>
        </p:nvGraphicFramePr>
        <p:xfrm>
          <a:off x="609600" y="4724400"/>
          <a:ext cx="7543800" cy="117348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117348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static 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3" tooltip="System.Threading.Tasks.Task&#10;&#10;CTRL+Click to open in new tab."/>
                        </a:rPr>
                        <a:t>Task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/>
                        </a:rPr>
                        <a:t>SimpleBodyAsync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</a:t>
                      </a:r>
                      <a:endParaRPr lang="en-US" sz="160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5" tooltip="System.Console&#10;&#10;CTRL+Click to open in new tab."/>
                        </a:rPr>
                        <a:t>Console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6" tooltip="void System.Console.WriteLine(string);&#10;&#10;CTRL+Click to open in new tab."/>
                        </a:rPr>
                        <a:t>WriteLine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World!"); </a:t>
                      </a:r>
                      <a:endParaRPr lang="en-US" sz="160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625" marR="47625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28283"/>
              </p:ext>
            </p:extLst>
          </p:nvPr>
        </p:nvGraphicFramePr>
        <p:xfrm>
          <a:off x="609600" y="1676400"/>
          <a:ext cx="8077200" cy="422148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42214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3" tooltip="System.Runtime.CompilerServices.AsyncStateMachineAttribute.AsyncStateMachineAttribute(Type);&#10;&#10;CTRL+Click to open in new tab."/>
                        </a:rPr>
                        <a:t>AsyncStateMachine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&lt;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SimpleBodyAsync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&gt;d__0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)), 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5" tooltip="System.Diagnostics.DebuggerStepThroughAttribute.DebuggerStepThroughAttribute();&#10;&#10;CTRL+Click to open in new tab."/>
                        </a:rPr>
                        <a:t>DebuggerStepThrough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static 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6" tooltip="System.Threading.Tasks.Task&#10;&#10;CTRL+Click to open in new tab."/>
                        </a:rPr>
                        <a:t>Task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7"/>
                        </a:rPr>
                        <a:t>SimpleBodyAsync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&lt;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SimpleBodyAsync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&gt;d__0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d__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d__.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&lt;&gt;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t__builder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9" tooltip="System.Runtime.CompilerServices.AsyncTaskMethodBuilder&#10;&#10;CTRL+Click to open in new tab."/>
                        </a:rPr>
                        <a:t>AsyncTaskMethodBuilder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0" tooltip="AsyncTaskMethodBuilder System.Runtime.CompilerServices.AsyncTaskMethodBuilder.Create();&#10;&#10;CTRL+Click to open in new tab."/>
                        </a:rPr>
                        <a:t>Create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d__.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1" tooltip="int ConsoleApplication5.Program+&lt;SimpleBodyAsync&gt;d__0.&lt;&gt;1__state;&#10;&#10;CTRL+Click to open in new tab."/>
                        </a:rPr>
                        <a:t>&lt;&gt;1__state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-1;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d__.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&lt;&gt;t__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builder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2" tooltip="void System.Runtime.CompilerServices.AsyncTaskMethodBuilder.Start&lt;&lt;SimpleBodyAsync&gt;d__0&gt;(ref &lt;SimpleBodyAsync&gt;d__0);&#10;&#10;CTRL+Click to open in new tab."/>
                        </a:rPr>
                        <a:t>Start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&lt;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SimpleBodyAsync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&gt;d__0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&gt;(ref d__);</a:t>
                      </a:r>
                    </a:p>
                    <a:p>
                      <a:r>
                        <a:rPr lang="en-US" sz="800" baseline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d__.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&lt;&gt;t__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builder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3" tooltip="Task System.Runtime.CompilerServices.AsyncTaskMethodBuilder.Task { ... }&#10;&#10;CTRL+Click to open in new tab."/>
                        </a:rPr>
                        <a:t>Task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</a:p>
                    <a:p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4" tooltip="System.Runtime.CompilerServices.CompilerGeneratedAttribute.CompilerGeneratedAttribute();&#10;&#10;CTRL+Click to open in new tab."/>
                        </a:rPr>
                        <a:t>CompilerGenerated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 private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4"/>
                        </a:rPr>
                        <a:t>&lt;</a:t>
                      </a:r>
                      <a:r>
                        <a:rPr lang="en-US" sz="8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4"/>
                        </a:rPr>
                        <a:t>SimpleBodyAsync</a:t>
                      </a: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4"/>
                        </a:rPr>
                        <a:t>&gt;d__0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: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5" tooltip="System.Runtime.CompilerServices.IAsyncStateMachine&#10;&#10;CTRL+Click to open in new tab."/>
                        </a:rPr>
                        <a:t>IAsyncStateMachine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{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public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6" tooltip="System.Int32&#10;&#10;CTRL+Click to open in new tab."/>
                        </a:rPr>
                        <a:t>int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1"/>
                        </a:rPr>
                        <a:t>&lt;&gt;1__state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public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9" tooltip="System.Runtime.CompilerServices.AsyncTaskMethodBuilder&#10;&#10;CTRL+Click to open in new tab."/>
                        </a:rPr>
                        <a:t>AsyncTaskMethodBuilder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/>
                        </a:rPr>
                        <a:t>&lt;&gt;</a:t>
                      </a:r>
                      <a:r>
                        <a:rPr lang="en-US" sz="8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/>
                        </a:rPr>
                        <a:t>t__builder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private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7" tooltip="System.Void&#10;&#10;CTRL+Click to open in new tab."/>
                        </a:rPr>
                        <a:t>void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8"/>
                        </a:rPr>
                        <a:t>MoveNext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{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try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{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9" tooltip="System.Console&#10;&#10;CTRL+Click to open in new tab."/>
                        </a:rPr>
                        <a:t>Console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0" tooltip="void System.Console.WriteLine(string);&#10;&#10;CTRL+Click to open in new tab."/>
                        </a:rPr>
                        <a:t>WriteLine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("Hello World!");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}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catch (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1" tooltip="System.Exception&#10;&#10;CTRL+Click to open in new tab."/>
                        </a:rPr>
                        <a:t>Exception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exception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{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   this.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1" tooltip="int ConsoleApplication5.Program+&lt;SimpleBodyAsync&gt;d__0.&lt;&gt;1__state;&#10;&#10;CTRL+Click to open in new tab."/>
                        </a:rPr>
                        <a:t>&lt;&gt;1__state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-2;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   this.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&lt;&gt;t__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builder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2" tooltip="void System.Runtime.CompilerServices.AsyncTaskMethodBuilder.SetException(Exception);&#10;&#10;CTRL+Click to open in new tab."/>
                        </a:rPr>
                        <a:t>SetException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(exception);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   return;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}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this.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1" tooltip="int ConsoleApplication5.Program+&lt;SimpleBodyAsync&gt;d__0.&lt;&gt;1__state;&#10;&#10;CTRL+Click to open in new tab."/>
                        </a:rPr>
                        <a:t>&lt;&gt;1__state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-2;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this.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&lt;&gt;t__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builder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3" tooltip="void System.Runtime.CompilerServices.AsyncTaskMethodBuilder.SetResult();&#10;&#10;CTRL+Click to open in new tab."/>
                        </a:rPr>
                        <a:t>SetResult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}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[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4" tooltip="System.Diagnostics.DebuggerHiddenAttribute.DebuggerHiddenAttribute();&#10;&#10;CTRL+Click to open in new tab."/>
                        </a:rPr>
                        <a:t>DebuggerHidden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 private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7" tooltip="System.Void&#10;&#10;CTRL+Click to open in new tab."/>
                        </a:rPr>
                        <a:t>void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5"/>
                        </a:rPr>
                        <a:t>SetStateMachine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5" tooltip="System.Runtime.CompilerServices.IAsyncStateMachine&#10;&#10;CTRL+Click to open in new tab."/>
                        </a:rPr>
                        <a:t>IAsyncStateMachine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param0)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{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this.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&lt;&gt;t__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builder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6" tooltip="void System.Runtime.CompilerServices.AsyncTaskMethodBuilder.SetStateMachine(IAsyncStateMachine);&#10;&#10;CTRL+Click to open in new tab."/>
                        </a:rPr>
                        <a:t>SetStateMachine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(param0);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}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47625" marR="47625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0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await </a:t>
            </a:r>
            <a:r>
              <a:rPr lang="en-US" i="1" dirty="0" err="1" smtClean="0"/>
              <a:t>Task.WhenAll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await </a:t>
            </a:r>
            <a:r>
              <a:rPr lang="en-US" i="1" dirty="0" err="1" smtClean="0"/>
              <a:t>Task.WhenAny</a:t>
            </a:r>
            <a:endParaRPr lang="en-US" i="1" dirty="0" smtClean="0"/>
          </a:p>
          <a:p>
            <a:pPr lvl="1"/>
            <a:r>
              <a:rPr lang="en-US" dirty="0" smtClean="0"/>
              <a:t>Simplifies composition without going synchronous</a:t>
            </a:r>
          </a:p>
          <a:p>
            <a:pPr lvl="1"/>
            <a:r>
              <a:rPr lang="en-US" dirty="0" smtClean="0"/>
              <a:t>Create asynchronous timeouts*</a:t>
            </a:r>
          </a:p>
          <a:p>
            <a:pPr lvl="1"/>
            <a:r>
              <a:rPr lang="en-US" dirty="0" smtClean="0"/>
              <a:t>Add cancellation to asynchronous operations which don’t support it*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* TANSTAFL  -  Operations still run to completion.</a:t>
            </a:r>
          </a:p>
        </p:txBody>
      </p:sp>
    </p:spTree>
    <p:extLst>
      <p:ext uri="{BB962C8B-B14F-4D97-AF65-F5344CB8AC3E}">
        <p14:creationId xmlns:p14="http://schemas.microsoft.com/office/powerpoint/2010/main" val="21454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await </a:t>
            </a:r>
            <a:r>
              <a:rPr lang="en-US" i="1" dirty="0" err="1" smtClean="0"/>
              <a:t>Task.WhenAny</a:t>
            </a:r>
            <a:r>
              <a:rPr lang="en-US" i="1" dirty="0" smtClean="0"/>
              <a:t> </a:t>
            </a:r>
            <a:r>
              <a:rPr lang="en-US" dirty="0" smtClean="0"/>
              <a:t>to implement timeouts</a:t>
            </a:r>
          </a:p>
          <a:p>
            <a:endParaRPr lang="en-US" i="1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4038600"/>
            <a:ext cx="670560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TimeoutAfter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timeout)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(task !=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.WhenAny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(timeout)))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TimeoutException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await </a:t>
            </a:r>
            <a:r>
              <a:rPr lang="en-US" i="1" dirty="0" err="1" smtClean="0"/>
              <a:t>Task.WhenAny</a:t>
            </a:r>
            <a:r>
              <a:rPr lang="en-US" i="1" dirty="0" smtClean="0"/>
              <a:t> </a:t>
            </a:r>
            <a:r>
              <a:rPr lang="en-US" dirty="0" smtClean="0"/>
              <a:t>to implement cancellation</a:t>
            </a:r>
          </a:p>
          <a:p>
            <a:endParaRPr lang="en-US" i="1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2437" y="3518612"/>
            <a:ext cx="7956024" cy="19543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WithCancellation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TaskCompletionSource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cancellationToken.Register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 =&gt; ((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TaskCompletionSource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&gt;)s).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TrySetResult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(task !=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.WhenAny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(task,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tcs.Task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OperationCanceledException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r>
              <a:rPr lang="en-US" dirty="0" smtClean="0"/>
              <a:t> - Demo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.</a:t>
            </a:r>
            <a:r>
              <a:rPr lang="en-US" i="1" dirty="0" err="1" smtClean="0"/>
              <a:t>ConfigureAwait</a:t>
            </a:r>
            <a:r>
              <a:rPr lang="en-US" i="1" dirty="0" smtClean="0"/>
              <a:t>(</a:t>
            </a:r>
            <a:r>
              <a:rPr lang="en-US" i="1" dirty="0" err="1" smtClean="0"/>
              <a:t>continueOnCapturedContext</a:t>
            </a:r>
            <a:r>
              <a:rPr lang="en-US" i="1" dirty="0" smtClean="0"/>
              <a:t>: false);</a:t>
            </a:r>
          </a:p>
          <a:p>
            <a:pPr lvl="1"/>
            <a:r>
              <a:rPr lang="en-US" dirty="0" smtClean="0"/>
              <a:t>Should be almost everywhere in library code</a:t>
            </a:r>
          </a:p>
          <a:p>
            <a:pPr lvl="1"/>
            <a:r>
              <a:rPr lang="en-US" dirty="0" smtClean="0"/>
              <a:t>Significant for efficient libraries</a:t>
            </a:r>
          </a:p>
          <a:p>
            <a:pPr lvl="1"/>
            <a:r>
              <a:rPr lang="en-US" i="1" dirty="0"/>
              <a:t>.</a:t>
            </a:r>
            <a:r>
              <a:rPr lang="en-US" i="1" dirty="0" err="1" smtClean="0"/>
              <a:t>AsTask</a:t>
            </a:r>
            <a:r>
              <a:rPr lang="en-US" i="1" dirty="0" smtClean="0"/>
              <a:t>().</a:t>
            </a:r>
            <a:r>
              <a:rPr lang="en-US" i="1" dirty="0" err="1" smtClean="0"/>
              <a:t>ConfigureAwait</a:t>
            </a:r>
            <a:r>
              <a:rPr lang="en-US" i="1" dirty="0" smtClean="0"/>
              <a:t>(false)</a:t>
            </a:r>
            <a:r>
              <a:rPr lang="en-US" dirty="0" smtClean="0"/>
              <a:t> in </a:t>
            </a:r>
            <a:r>
              <a:rPr lang="en-US" dirty="0" err="1" smtClean="0"/>
              <a:t>WinRT</a:t>
            </a:r>
            <a:r>
              <a:rPr lang="en-US" dirty="0" smtClean="0"/>
              <a:t> for </a:t>
            </a:r>
            <a:r>
              <a:rPr lang="en-US" i="1" dirty="0" err="1" smtClean="0"/>
              <a:t>IAsyncAction</a:t>
            </a:r>
            <a:endParaRPr lang="en-US" i="1" dirty="0" smtClean="0"/>
          </a:p>
          <a:p>
            <a:pPr lvl="1"/>
            <a:r>
              <a:rPr lang="en-US" dirty="0" smtClean="0"/>
              <a:t>Use on every operation, not just first</a:t>
            </a:r>
          </a:p>
          <a:p>
            <a:pPr lvl="2"/>
            <a:r>
              <a:rPr lang="en-US" dirty="0" smtClean="0"/>
              <a:t>Short circuiting can cause it to have no effect!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Async</a:t>
            </a:r>
            <a:r>
              <a:rPr lang="en-US" dirty="0" smtClean="0"/>
              <a:t>?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Initiate </a:t>
            </a:r>
            <a:r>
              <a:rPr lang="en-US" dirty="0" smtClean="0"/>
              <a:t>operation</a:t>
            </a:r>
          </a:p>
          <a:p>
            <a:r>
              <a:rPr lang="en-US" dirty="0" smtClean="0"/>
              <a:t>[Optionally do something else]</a:t>
            </a:r>
          </a:p>
          <a:p>
            <a:r>
              <a:rPr lang="en-US" dirty="0" smtClean="0"/>
              <a:t>Operation completes at some point &gt;= start</a:t>
            </a:r>
          </a:p>
          <a:p>
            <a:endParaRPr lang="en-US" dirty="0" smtClean="0"/>
          </a:p>
          <a:p>
            <a:r>
              <a:rPr lang="en-US" dirty="0" smtClean="0"/>
              <a:t>Compared to Synchronous: </a:t>
            </a:r>
            <a:r>
              <a:rPr lang="en-US" i="1" dirty="0" smtClean="0"/>
              <a:t>Perform </a:t>
            </a:r>
            <a:r>
              <a:rPr lang="en-US" dirty="0" smtClean="0"/>
              <a:t>operation now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points: </a:t>
            </a:r>
          </a:p>
          <a:p>
            <a:pPr lvl="1"/>
            <a:r>
              <a:rPr lang="en-US" dirty="0" smtClean="0"/>
              <a:t>Operation </a:t>
            </a:r>
            <a:r>
              <a:rPr lang="en-US" i="1" dirty="0" smtClean="0"/>
              <a:t>may</a:t>
            </a:r>
            <a:r>
              <a:rPr lang="en-US" dirty="0" smtClean="0"/>
              <a:t> return immediately (= in &gt;=)</a:t>
            </a:r>
          </a:p>
          <a:p>
            <a:pPr lvl="1"/>
            <a:r>
              <a:rPr lang="en-US" dirty="0" smtClean="0"/>
              <a:t>Has no concern about </a:t>
            </a:r>
            <a:r>
              <a:rPr lang="en-US" i="1" dirty="0" smtClean="0"/>
              <a:t>how</a:t>
            </a:r>
            <a:r>
              <a:rPr lang="en-US" dirty="0" smtClean="0"/>
              <a:t> the operation completes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Always start your Tasks!</a:t>
            </a:r>
            <a:endParaRPr lang="en-US" i="1" dirty="0" smtClean="0"/>
          </a:p>
          <a:p>
            <a:pPr lvl="1"/>
            <a:r>
              <a:rPr lang="en-US" dirty="0" smtClean="0"/>
              <a:t>Avoid </a:t>
            </a:r>
            <a:r>
              <a:rPr lang="en-US" i="1" dirty="0" smtClean="0"/>
              <a:t>new Task</a:t>
            </a:r>
            <a:r>
              <a:rPr lang="en-US" dirty="0" smtClean="0"/>
              <a:t>, use </a:t>
            </a:r>
            <a:r>
              <a:rPr lang="en-US" i="1" dirty="0" err="1" smtClean="0"/>
              <a:t>Task.Run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Always complete your Tasks!</a:t>
            </a:r>
          </a:p>
          <a:p>
            <a:pPr lvl="1"/>
            <a:r>
              <a:rPr lang="en-US" dirty="0" smtClean="0"/>
              <a:t>Make sure to always use </a:t>
            </a:r>
            <a:r>
              <a:rPr lang="en-US" i="1" dirty="0" err="1" smtClean="0"/>
              <a:t>TaskCompletionSource</a:t>
            </a:r>
            <a:r>
              <a:rPr lang="en-US" i="1" dirty="0" smtClean="0"/>
              <a:t>&lt;T&gt;.</a:t>
            </a:r>
            <a:r>
              <a:rPr lang="en-US" i="1" dirty="0" err="1" smtClean="0"/>
              <a:t>TrySetResult</a:t>
            </a:r>
            <a:endParaRPr lang="en-US" i="1" dirty="0" smtClean="0"/>
          </a:p>
          <a:p>
            <a:pPr lvl="1"/>
            <a:r>
              <a:rPr lang="en-US" dirty="0" smtClean="0"/>
              <a:t>Don’t forget </a:t>
            </a:r>
            <a:r>
              <a:rPr lang="en-US" i="1" dirty="0" err="1" smtClean="0"/>
              <a:t>TrySetException</a:t>
            </a:r>
            <a:r>
              <a:rPr lang="en-US" dirty="0" smtClean="0"/>
              <a:t> or </a:t>
            </a:r>
            <a:r>
              <a:rPr lang="en-US" i="1" dirty="0" err="1" smtClean="0"/>
              <a:t>TrySetCanceled</a:t>
            </a:r>
            <a:r>
              <a:rPr lang="en-US" dirty="0" smtClean="0"/>
              <a:t> as alternatives</a:t>
            </a:r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async</a:t>
            </a:r>
            <a:r>
              <a:rPr lang="en-US" dirty="0" smtClean="0"/>
              <a:t>/</a:t>
            </a:r>
            <a:r>
              <a:rPr lang="en-US" i="1" dirty="0" smtClean="0"/>
              <a:t>await</a:t>
            </a:r>
            <a:r>
              <a:rPr lang="en-US" dirty="0" smtClean="0"/>
              <a:t> keywords are implementation details</a:t>
            </a:r>
            <a:endParaRPr lang="en-US" i="1" dirty="0" smtClean="0"/>
          </a:p>
          <a:p>
            <a:pPr lvl="1"/>
            <a:r>
              <a:rPr lang="en-US" dirty="0" smtClean="0"/>
              <a:t>Typical anti-pattern: </a:t>
            </a:r>
            <a:r>
              <a:rPr lang="en-US" i="1" dirty="0" smtClean="0"/>
              <a:t>return await</a:t>
            </a:r>
          </a:p>
          <a:p>
            <a:pPr lvl="2"/>
            <a:r>
              <a:rPr lang="en-US" dirty="0" smtClean="0"/>
              <a:t>*Can be useful in some scenarios – but only if wrapping (</a:t>
            </a:r>
            <a:r>
              <a:rPr lang="en-US" dirty="0" err="1" smtClean="0"/>
              <a:t>ie</a:t>
            </a:r>
            <a:r>
              <a:rPr lang="en-US" dirty="0" smtClean="0"/>
              <a:t>: exception handling)</a:t>
            </a:r>
          </a:p>
          <a:p>
            <a:r>
              <a:rPr lang="en-US" dirty="0" smtClean="0"/>
              <a:t>Consider using </a:t>
            </a:r>
            <a:r>
              <a:rPr lang="en-US" i="1" dirty="0" err="1" smtClean="0"/>
              <a:t>TaskCompletionSource</a:t>
            </a:r>
            <a:r>
              <a:rPr lang="en-US" i="1" dirty="0" smtClean="0"/>
              <a:t>&lt;T&gt;</a:t>
            </a:r>
            <a:endParaRPr lang="en-US" dirty="0" smtClean="0"/>
          </a:p>
          <a:p>
            <a:r>
              <a:rPr lang="en-US" dirty="0" smtClean="0"/>
              <a:t>Consider using </a:t>
            </a:r>
            <a:r>
              <a:rPr lang="en-US" i="1" dirty="0" err="1" smtClean="0"/>
              <a:t>Task.FromResult</a:t>
            </a:r>
            <a:r>
              <a:rPr lang="en-US" i="1" dirty="0" smtClean="0"/>
              <a:t>&lt;T&gt;</a:t>
            </a:r>
          </a:p>
          <a:p>
            <a:r>
              <a:rPr lang="en-US" dirty="0" smtClean="0"/>
              <a:t>Consider implementing </a:t>
            </a:r>
            <a:r>
              <a:rPr lang="en-US" i="1" dirty="0" err="1" smtClean="0"/>
              <a:t>GetAwaiter</a:t>
            </a:r>
            <a:r>
              <a:rPr lang="en-US" i="1" dirty="0" smtClean="0"/>
              <a:t>()</a:t>
            </a:r>
            <a:r>
              <a:rPr lang="en-US" dirty="0" smtClean="0"/>
              <a:t> yourself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Factor out performance critical work from same scope as await</a:t>
            </a:r>
            <a:endParaRPr lang="en-US" i="1" dirty="0" smtClean="0"/>
          </a:p>
          <a:p>
            <a:pPr lvl="1"/>
            <a:r>
              <a:rPr lang="en-US" dirty="0" smtClean="0"/>
              <a:t>Nearly guarantees no </a:t>
            </a:r>
            <a:r>
              <a:rPr lang="en-US" dirty="0" err="1" smtClean="0"/>
              <a:t>inlining</a:t>
            </a:r>
            <a:r>
              <a:rPr lang="en-US" dirty="0" smtClean="0"/>
              <a:t> due to internal exception handling</a:t>
            </a:r>
          </a:p>
          <a:p>
            <a:pPr lvl="1"/>
            <a:r>
              <a:rPr lang="en-US" dirty="0" smtClean="0"/>
              <a:t>JIT optimization opportunities may be lost</a:t>
            </a:r>
          </a:p>
          <a:p>
            <a:r>
              <a:rPr lang="en-US" dirty="0" smtClean="0"/>
              <a:t>Watch object lifetime</a:t>
            </a:r>
          </a:p>
          <a:p>
            <a:pPr lvl="1"/>
            <a:r>
              <a:rPr lang="en-US" dirty="0" smtClean="0"/>
              <a:t>Variables within await captured by state machine</a:t>
            </a:r>
          </a:p>
          <a:p>
            <a:pPr lvl="2"/>
            <a:r>
              <a:rPr lang="en-US" dirty="0" smtClean="0"/>
              <a:t>Every variable up to the await is captured, even if not necessary!</a:t>
            </a:r>
          </a:p>
          <a:p>
            <a:pPr lvl="1"/>
            <a:r>
              <a:rPr lang="en-US" dirty="0" smtClean="0"/>
              <a:t>May have long lifetimes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“Task-based Asynchronous Pattern” – Microsoft Download Center</a:t>
            </a:r>
          </a:p>
          <a:p>
            <a:endParaRPr lang="en-US" dirty="0" smtClean="0"/>
          </a:p>
          <a:p>
            <a:r>
              <a:rPr lang="en-US" dirty="0" smtClean="0"/>
              <a:t>Lucian </a:t>
            </a:r>
            <a:r>
              <a:rPr lang="en-US" dirty="0" err="1" smtClean="0"/>
              <a:t>Wischik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http://blogs.msdn.com/b/lucian/</a:t>
            </a:r>
            <a:endParaRPr lang="en-US" dirty="0" smtClean="0"/>
          </a:p>
          <a:p>
            <a:r>
              <a:rPr lang="en-US" dirty="0" smtClean="0"/>
              <a:t>Parallel Team – </a:t>
            </a:r>
            <a:r>
              <a:rPr lang="en-US" dirty="0" smtClean="0">
                <a:hlinkClick r:id="rId4"/>
              </a:rPr>
              <a:t>http://blogs.msdn.com/b/pfxteam/</a:t>
            </a:r>
            <a:endParaRPr lang="en-US" dirty="0" smtClean="0"/>
          </a:p>
          <a:p>
            <a:r>
              <a:rPr lang="en-US" dirty="0" smtClean="0"/>
              <a:t>Channel 9 Videos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My blog - </a:t>
            </a:r>
            <a:r>
              <a:rPr lang="en-US" dirty="0">
                <a:hlinkClick r:id="rId5"/>
              </a:rPr>
              <a:t>http://reedcopsey.com</a:t>
            </a:r>
            <a:endParaRPr lang="en-US" dirty="0"/>
          </a:p>
          <a:p>
            <a:r>
              <a:rPr lang="en-US" dirty="0" smtClean="0"/>
              <a:t>Twitter - @</a:t>
            </a:r>
            <a:r>
              <a:rPr lang="en-US" dirty="0" err="1" smtClean="0"/>
              <a:t>ReedCopsey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Programming in .NET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937760"/>
          </a:xfrm>
        </p:spPr>
        <p:txBody>
          <a:bodyPr/>
          <a:lstStyle/>
          <a:p>
            <a:r>
              <a:rPr lang="en-US" dirty="0" smtClean="0"/>
              <a:t>1.1 – Asynchronous Programming Model (Begin/End)</a:t>
            </a:r>
          </a:p>
          <a:p>
            <a:r>
              <a:rPr lang="en-US" dirty="0" smtClean="0"/>
              <a:t>2.0 – Event-based Asynchronous Pattern</a:t>
            </a:r>
          </a:p>
          <a:p>
            <a:r>
              <a:rPr lang="en-US" sz="2000" i="1" dirty="0" smtClean="0"/>
              <a:t>(2007 - F# 1.9.2.7</a:t>
            </a:r>
            <a:r>
              <a:rPr lang="en-US" sz="2000" i="1" dirty="0"/>
              <a:t> )</a:t>
            </a:r>
            <a:r>
              <a:rPr lang="en-US" sz="2000" i="1" dirty="0" smtClean="0"/>
              <a:t> – Asynchronous Workflows</a:t>
            </a:r>
          </a:p>
          <a:p>
            <a:r>
              <a:rPr lang="en-US" dirty="0" smtClean="0"/>
              <a:t>4.0 – Task and Task&lt;T&gt;</a:t>
            </a:r>
          </a:p>
          <a:p>
            <a:r>
              <a:rPr lang="en-US" dirty="0" smtClean="0"/>
              <a:t>4.5 – </a:t>
            </a:r>
            <a:r>
              <a:rPr lang="en-US" dirty="0" err="1" smtClean="0"/>
              <a:t>INotifyCompletion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obviously didn’t get it right the first or even second time!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Async</a:t>
            </a:r>
            <a:r>
              <a:rPr lang="en-US" dirty="0" smtClean="0"/>
              <a:t>?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reasons to go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1) Offloading</a:t>
            </a:r>
          </a:p>
          <a:p>
            <a:pPr lvl="1"/>
            <a:r>
              <a:rPr lang="en-US" dirty="0" smtClean="0"/>
              <a:t>Current context is important (</a:t>
            </a:r>
            <a:r>
              <a:rPr lang="en-US" dirty="0" err="1" smtClean="0"/>
              <a:t>ie</a:t>
            </a:r>
            <a:r>
              <a:rPr lang="en-US" dirty="0" smtClean="0"/>
              <a:t>: UI)</a:t>
            </a:r>
          </a:p>
          <a:p>
            <a:pPr lvl="1"/>
            <a:r>
              <a:rPr lang="en-US" dirty="0" smtClean="0"/>
              <a:t> Other context is more capable (</a:t>
            </a:r>
            <a:r>
              <a:rPr lang="en-US" dirty="0" err="1" smtClean="0"/>
              <a:t>ie</a:t>
            </a:r>
            <a:r>
              <a:rPr lang="en-US" dirty="0" smtClean="0"/>
              <a:t>: cloud)</a:t>
            </a:r>
          </a:p>
          <a:p>
            <a:r>
              <a:rPr lang="en-US" dirty="0" smtClean="0"/>
              <a:t>2) Concurrency</a:t>
            </a:r>
          </a:p>
          <a:p>
            <a:pPr lvl="1"/>
            <a:r>
              <a:rPr lang="en-US" dirty="0" smtClean="0"/>
              <a:t>Start multiple operations, let them all execute concurrently</a:t>
            </a:r>
          </a:p>
          <a:p>
            <a:r>
              <a:rPr lang="en-US" dirty="0" smtClean="0"/>
              <a:t>3) Scalability</a:t>
            </a:r>
          </a:p>
          <a:p>
            <a:pPr lvl="1"/>
            <a:r>
              <a:rPr lang="en-US" dirty="0" smtClean="0"/>
              <a:t>Don’t use resources unnecessarily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C# 5’s new </a:t>
            </a:r>
            <a:r>
              <a:rPr lang="en-US" i="1" dirty="0" err="1" smtClean="0"/>
              <a:t>async</a:t>
            </a:r>
            <a:r>
              <a:rPr lang="en-US" dirty="0" smtClean="0"/>
              <a:t> and </a:t>
            </a:r>
            <a:r>
              <a:rPr lang="en-US" i="1" dirty="0" smtClean="0"/>
              <a:t>await</a:t>
            </a:r>
            <a:r>
              <a:rPr lang="en-US" dirty="0" smtClean="0"/>
              <a:t> keywords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err="1" smtClean="0"/>
              <a:t>async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await</a:t>
            </a:r>
            <a:r>
              <a:rPr lang="en-US" dirty="0" smtClean="0"/>
              <a:t> work on the server, too!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Consumption of asynchronous API</a:t>
            </a:r>
          </a:p>
          <a:p>
            <a:r>
              <a:rPr lang="en-US" dirty="0" smtClean="0"/>
              <a:t>Composition of asynchronous APIs</a:t>
            </a:r>
          </a:p>
          <a:p>
            <a:endParaRPr lang="en-US" dirty="0" smtClean="0"/>
          </a:p>
          <a:p>
            <a:r>
              <a:rPr lang="en-US" i="1" dirty="0" smtClean="0"/>
              <a:t>Not creation!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 - Demo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Doesn’t </a:t>
            </a:r>
            <a:r>
              <a:rPr lang="en-US" i="1" dirty="0" smtClean="0"/>
              <a:t>necessarily </a:t>
            </a:r>
            <a:r>
              <a:rPr lang="en-US" dirty="0" smtClean="0"/>
              <a:t>use threads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I/O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 runs asynchronously entirely in UI thread!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 why you’re going </a:t>
            </a:r>
            <a:r>
              <a:rPr lang="en-US" dirty="0" err="1" smtClean="0"/>
              <a:t>async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Offloading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Async</a:t>
            </a:r>
            <a:r>
              <a:rPr lang="en-US" dirty="0" smtClean="0"/>
              <a:t>() Methods</a:t>
            </a:r>
          </a:p>
          <a:p>
            <a:pPr lvl="2"/>
            <a:r>
              <a:rPr lang="en-US" dirty="0" err="1" smtClean="0"/>
              <a:t>Task.Run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Concurrency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Async</a:t>
            </a:r>
            <a:r>
              <a:rPr lang="en-US" dirty="0" smtClean="0"/>
              <a:t>() Methods</a:t>
            </a:r>
          </a:p>
          <a:p>
            <a:pPr lvl="2"/>
            <a:r>
              <a:rPr lang="en-US" dirty="0" err="1" smtClean="0"/>
              <a:t>Task.Run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Parallel.For</a:t>
            </a:r>
            <a:r>
              <a:rPr lang="en-US" dirty="0" smtClean="0"/>
              <a:t>/</a:t>
            </a:r>
            <a:r>
              <a:rPr lang="en-US" dirty="0" err="1" smtClean="0"/>
              <a:t>ForEach</a:t>
            </a:r>
            <a:endParaRPr lang="en-US" dirty="0" smtClean="0"/>
          </a:p>
          <a:p>
            <a:pPr lvl="2"/>
            <a:r>
              <a:rPr lang="en-US" dirty="0" smtClean="0"/>
              <a:t>PLINQ</a:t>
            </a:r>
          </a:p>
          <a:p>
            <a:pPr lvl="1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Async</a:t>
            </a:r>
            <a:r>
              <a:rPr lang="en-US" dirty="0" smtClean="0"/>
              <a:t>() Methods – Only!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</a:t>
            </a:r>
            <a:r>
              <a:rPr lang="en-US" dirty="0" smtClean="0"/>
              <a:t>- </a:t>
            </a:r>
            <a:r>
              <a:rPr lang="en-US" dirty="0"/>
              <a:t>Demo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Beware </a:t>
            </a:r>
            <a:r>
              <a:rPr lang="en-US" i="1" dirty="0" err="1" smtClean="0"/>
              <a:t>async</a:t>
            </a:r>
            <a:r>
              <a:rPr lang="en-US" i="1" dirty="0" smtClean="0"/>
              <a:t> void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Only exist for top level event handlers</a:t>
            </a:r>
          </a:p>
          <a:p>
            <a:pPr lvl="1"/>
            <a:r>
              <a:rPr lang="en-US" dirty="0" smtClean="0"/>
              <a:t>Check every </a:t>
            </a:r>
            <a:r>
              <a:rPr lang="en-US" dirty="0" err="1" smtClean="0"/>
              <a:t>async</a:t>
            </a:r>
            <a:r>
              <a:rPr lang="en-US" dirty="0" smtClean="0"/>
              <a:t> lambda</a:t>
            </a:r>
          </a:p>
          <a:p>
            <a:pPr lvl="1"/>
            <a:r>
              <a:rPr lang="en-US" dirty="0" err="1" smtClean="0"/>
              <a:t>Task.Run</a:t>
            </a:r>
            <a:r>
              <a:rPr lang="en-US" dirty="0" smtClean="0"/>
              <a:t> vs. </a:t>
            </a:r>
            <a:r>
              <a:rPr lang="en-US" dirty="0" err="1" smtClean="0"/>
              <a:t>Task.Factory.StartNew</a:t>
            </a:r>
            <a:r>
              <a:rPr lang="en-US" dirty="0" smtClean="0"/>
              <a:t> with </a:t>
            </a:r>
            <a:r>
              <a:rPr lang="en-US" dirty="0" err="1" smtClean="0"/>
              <a:t>async</a:t>
            </a:r>
            <a:r>
              <a:rPr lang="en-US" dirty="0" smtClean="0"/>
              <a:t> lambdas!</a:t>
            </a:r>
          </a:p>
          <a:p>
            <a:pPr lvl="1"/>
            <a:r>
              <a:rPr lang="en-US" dirty="0" smtClean="0"/>
              <a:t>Consider a </a:t>
            </a:r>
            <a:r>
              <a:rPr lang="en-US" i="1" dirty="0" err="1" smtClean="0"/>
              <a:t>FireAndForget</a:t>
            </a:r>
            <a:r>
              <a:rPr lang="en-US" i="1" dirty="0" smtClean="0"/>
              <a:t>(this Task t)</a:t>
            </a:r>
            <a:r>
              <a:rPr lang="en-US" dirty="0" smtClean="0"/>
              <a:t> extension method</a:t>
            </a:r>
          </a:p>
          <a:p>
            <a:pPr lvl="2"/>
            <a:r>
              <a:rPr lang="en-US" dirty="0" smtClean="0"/>
              <a:t>Can handle/log exceptions</a:t>
            </a:r>
          </a:p>
        </p:txBody>
      </p:sp>
    </p:spTree>
    <p:extLst>
      <p:ext uri="{BB962C8B-B14F-4D97-AF65-F5344CB8AC3E}">
        <p14:creationId xmlns:p14="http://schemas.microsoft.com/office/powerpoint/2010/main" val="25831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663390-1AD8-4488-A23F-16904AB097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seminar presentation</Template>
  <TotalTime>0</TotalTime>
  <Words>1015</Words>
  <Application>Microsoft Office PowerPoint</Application>
  <PresentationFormat>On-screen Show (4:3)</PresentationFormat>
  <Paragraphs>266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Using C#’s Async Effectively</vt:lpstr>
      <vt:lpstr>What is Async?</vt:lpstr>
      <vt:lpstr>Async Programming in .NET</vt:lpstr>
      <vt:lpstr>Why Async?</vt:lpstr>
      <vt:lpstr>Quick Demo</vt:lpstr>
      <vt:lpstr>Async and Await</vt:lpstr>
      <vt:lpstr>Async and Await - Demo</vt:lpstr>
      <vt:lpstr>Pitfalls</vt:lpstr>
      <vt:lpstr>Pitfalls - Demo</vt:lpstr>
      <vt:lpstr>Pitfalls</vt:lpstr>
      <vt:lpstr>Pitfalls</vt:lpstr>
      <vt:lpstr>Pitfalls - Demo</vt:lpstr>
      <vt:lpstr>Designing for Async</vt:lpstr>
      <vt:lpstr>Designing for Async</vt:lpstr>
      <vt:lpstr>Designing for Async</vt:lpstr>
      <vt:lpstr>Designing for Async</vt:lpstr>
      <vt:lpstr>Designing for Async</vt:lpstr>
      <vt:lpstr>Designing for Async</vt:lpstr>
      <vt:lpstr>Designing for Async - Demo</vt:lpstr>
      <vt:lpstr>Designing for Async</vt:lpstr>
      <vt:lpstr>Designing for Async</vt:lpstr>
      <vt:lpstr>Designing for Async</vt:lpstr>
      <vt:lpstr>More Information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2013-09-03T23:00:38Z</dcterms:created>
  <dcterms:modified xsi:type="dcterms:W3CDTF">2014-01-14T22:24:50Z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