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6" r:id="rId14"/>
    <p:sldId id="269" r:id="rId15"/>
    <p:sldId id="268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1" r:id="rId27"/>
    <p:sldId id="282" r:id="rId28"/>
    <p:sldId id="280" r:id="rId29"/>
    <p:sldId id="283" r:id="rId30"/>
    <p:sldId id="28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folHlink"/>
            </a:gs>
            <a:gs pos="100000">
              <a:schemeClr val="bg1">
                <a:alpha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1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60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61" name="标题 2060"/>
          <p:cNvSpPr>
            <a:spLocks noGrp="1"/>
          </p:cNvSpPr>
          <p:nvPr>
            <p:ph type="ctrTitle" sz="quarter"/>
          </p:nvPr>
        </p:nvSpPr>
        <p:spPr>
          <a:xfrm>
            <a:off x="527051" y="2130425"/>
            <a:ext cx="11233149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2" name="副标题 2061"/>
          <p:cNvSpPr>
            <a:spLocks noGrp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l">
              <a:buNone/>
              <a:defRPr sz="3200" kern="1200"/>
            </a:lvl1pPr>
            <a:lvl2pPr marL="457200" lvl="1" indent="-457200" algn="ctr">
              <a:buNone/>
              <a:defRPr sz="2800" kern="1200"/>
            </a:lvl2pPr>
            <a:lvl3pPr marL="914400" lvl="2" indent="-914400" algn="ctr">
              <a:buNone/>
              <a:defRPr sz="2800" kern="1200"/>
            </a:lvl3pPr>
            <a:lvl4pPr marL="1371600" lvl="3" indent="-1371600" algn="ctr">
              <a:buNone/>
              <a:defRPr sz="2800" kern="1200"/>
            </a:lvl4pPr>
            <a:lvl5pPr marL="1828800" lvl="4" indent="-1828800" algn="ctr">
              <a:buNone/>
              <a:defRPr sz="2800"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63" name="日期占位符 2062"/>
          <p:cNvSpPr>
            <a:spLocks noGrp="1"/>
          </p:cNvSpPr>
          <p:nvPr>
            <p:ph type="dt" sz="quarter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64" name="页脚占位符 206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65" name="灯片编号占位符 206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>
                <a:alpha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27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1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2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6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7" name="标题 103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8" name="文本占位符 103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9" name="日期占位符 103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0" name="页脚占位符 103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41" name="灯片编号占位符 104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://news.sina.com.cn/c/2018-07-03/doc-ihevauxi3422393.s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www.html5rocks.com/en/tutorials/internals/howbrowserswork/&#13;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music.163.com/#/song?id=16809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aidu.com/robots.tx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.scrapy.org/en/xpath-tutorial/topics/xpath-tutorial.html" TargetMode="External"/><Relationship Id="rId1" Type="http://schemas.openxmlformats.org/officeDocument/2006/relationships/hyperlink" Target="https://www.w3schools.com/xml/xpath_intro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usic.163.com/#/song?id=16809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en.wikipedia.org/wiki/URL_normalization" TargetMode="External"/><Relationship Id="rId2" Type="http://schemas.openxmlformats.org/officeDocument/2006/relationships/hyperlink" Target="http://www.tagindex.net/html/link/anchor_example2.html#a003" TargetMode="External"/><Relationship Id="rId1" Type="http://schemas.openxmlformats.org/officeDocument/2006/relationships/hyperlink" Target="https://www.baidu.com/s?ie=utf-8&amp;f=8&amp;rsv_bp=0&amp;rsv_idx=1&amp;tn=baidu&amp;wd=%E5%A4%A9%E6%B0%9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URL_normaliz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w3schools.com/html/tryit.asp?filename=tryhtml_basic_docu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zh-CN"/>
              <a:t>爬虫简介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HTML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/>
              </a:rPr>
              <a:t>http://news.sina.com.cn/c/2018-07-03/doc-ihevauxi3422393.shtml</a:t>
            </a:r>
            <a:endParaRPr lang="zh-CN" altLang="en-US">
              <a:hlinkClick r:id="rId1" tooltip=""/>
            </a:endParaRPr>
          </a:p>
          <a:p>
            <a:endParaRPr lang="zh-CN" altLang="en-US"/>
          </a:p>
        </p:txBody>
      </p:sp>
      <p:pic>
        <p:nvPicPr>
          <p:cNvPr id="5" name="图片 4" descr="html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" y="3048000"/>
            <a:ext cx="5938520" cy="3250565"/>
          </a:xfrm>
          <a:prstGeom prst="rect">
            <a:avLst/>
          </a:prstGeom>
        </p:spPr>
      </p:pic>
      <p:pic>
        <p:nvPicPr>
          <p:cNvPr id="6" name="图片 5" descr="html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3122295"/>
            <a:ext cx="5179695" cy="3115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不只是一个HTML!</a:t>
            </a:r>
            <a:endParaRPr lang="x-none" altLang="zh-CN"/>
          </a:p>
        </p:txBody>
      </p:sp>
      <p:pic>
        <p:nvPicPr>
          <p:cNvPr id="6" name="内容占位符 5" descr="firebu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2395" y="1600200"/>
            <a:ext cx="688657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浏览器渲染过程</a:t>
            </a:r>
            <a:endParaRPr lang="x-none" altLang="zh-CN"/>
          </a:p>
        </p:txBody>
      </p:sp>
      <p:pic>
        <p:nvPicPr>
          <p:cNvPr id="4" name="内容占位符 3" descr="webkit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2965" y="2027555"/>
            <a:ext cx="792480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浏览器渲染过程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https://www.html5rocks.com/en/tutorials/internals/howbrowserswork/</a:t>
            </a:r>
            <a:endParaRPr lang="zh-CN" altLang="en-US">
              <a:hlinkClick r:id="rId1" tooltip="" action="ppaction://hlinkfile"/>
            </a:endParaRPr>
          </a:p>
          <a:p>
            <a:endParaRPr lang="zh-CN" altLang="en-US"/>
          </a:p>
        </p:txBody>
      </p:sp>
      <p:pic>
        <p:nvPicPr>
          <p:cNvPr id="4" name="图片 3" descr="webkit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75" y="2569845"/>
            <a:ext cx="7923530" cy="3669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Ajax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Ajax ( "Asynchronous JavaScript And XML") is a set of Web development techniques using many Web technologies on the client side to create asynchronous Web applications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 descr="aja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3131820"/>
            <a:ext cx="5916295" cy="3307080"/>
          </a:xfrm>
          <a:prstGeom prst="rect">
            <a:avLst/>
          </a:prstGeom>
        </p:spPr>
      </p:pic>
      <p:pic>
        <p:nvPicPr>
          <p:cNvPr id="5" name="图片 4" descr="aja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30" y="3138170"/>
            <a:ext cx="3835400" cy="3064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Ajax</a:t>
            </a:r>
            <a:endParaRPr lang="x-none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https://music.163.com/#/song?id=168091</a:t>
            </a:r>
            <a:endParaRPr lang="zh-CN" altLang="en-US"/>
          </a:p>
        </p:txBody>
      </p:sp>
      <p:pic>
        <p:nvPicPr>
          <p:cNvPr id="6" name="图片 5" descr="ajax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5" y="2260600"/>
            <a:ext cx="8123555" cy="4534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HTTP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Hypertext Transfer Protocol</a:t>
            </a:r>
            <a:endParaRPr lang="zh-CN" altLang="en-US"/>
          </a:p>
          <a:p>
            <a:pPr lvl="1"/>
            <a:r>
              <a:rPr lang="zh-CN" altLang="en-US" sz="2000"/>
              <a:t>The Hypertext Transfer Protocol (HTTP) is an application protocol for distributed, collaborative, and hypermedia information systems.[1] HTTP is the foundation of data communication for the World Wide Web.</a:t>
            </a:r>
            <a:endParaRPr lang="zh-CN" altLang="en-US" sz="2000"/>
          </a:p>
          <a:p>
            <a:pPr lvl="1"/>
            <a:endParaRPr lang="zh-CN" altLang="en-US" sz="2000"/>
          </a:p>
          <a:p>
            <a:pPr lvl="0"/>
            <a:endParaRPr lang="x-none" altLang="zh-CN"/>
          </a:p>
        </p:txBody>
      </p:sp>
      <p:pic>
        <p:nvPicPr>
          <p:cNvPr id="4" name="图片 3" descr="htt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3410585"/>
            <a:ext cx="1699260" cy="426720"/>
          </a:xfrm>
          <a:prstGeom prst="rect">
            <a:avLst/>
          </a:prstGeom>
        </p:spPr>
      </p:pic>
      <p:pic>
        <p:nvPicPr>
          <p:cNvPr id="5" name="图片 4" descr="htt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344545"/>
            <a:ext cx="3841115" cy="2613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HTTP Headers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请求</a:t>
            </a:r>
            <a:endParaRPr lang="x-none" altLang="zh-CN"/>
          </a:p>
          <a:p>
            <a:pPr lvl="1"/>
            <a:r>
              <a:rPr lang="x-none" altLang="zh-CN" sz="2000"/>
              <a:t>Referer</a:t>
            </a:r>
            <a:endParaRPr lang="x-none" altLang="zh-CN" sz="2000"/>
          </a:p>
          <a:p>
            <a:pPr lvl="1"/>
            <a:r>
              <a:rPr lang="x-none" altLang="zh-CN" sz="2000"/>
              <a:t>Cookie</a:t>
            </a:r>
            <a:endParaRPr lang="x-none" altLang="zh-CN" sz="2000"/>
          </a:p>
          <a:p>
            <a:pPr lvl="1"/>
            <a:r>
              <a:rPr lang="x-none" altLang="zh-CN" sz="2000"/>
              <a:t>User-Agent</a:t>
            </a:r>
            <a:endParaRPr lang="x-none" altLang="zh-CN" sz="2000"/>
          </a:p>
          <a:p>
            <a:pPr lvl="1"/>
            <a:r>
              <a:rPr lang="x-none" altLang="zh-CN" sz="2000"/>
              <a:t>Accept-Encoding</a:t>
            </a:r>
            <a:endParaRPr lang="x-none" altLang="zh-CN" sz="2000"/>
          </a:p>
          <a:p>
            <a:pPr lvl="0"/>
            <a:r>
              <a:rPr lang="x-none" altLang="zh-CN"/>
              <a:t>响应</a:t>
            </a:r>
            <a:endParaRPr lang="x-none" altLang="zh-CN"/>
          </a:p>
          <a:p>
            <a:pPr lvl="1"/>
            <a:r>
              <a:rPr lang="x-none" altLang="zh-CN" sz="2000"/>
              <a:t>Cache-Control/Expires</a:t>
            </a:r>
            <a:endParaRPr lang="x-none" altLang="zh-CN" sz="2000"/>
          </a:p>
          <a:p>
            <a:pPr lvl="1"/>
            <a:r>
              <a:rPr lang="x-none" altLang="zh-CN" sz="2000"/>
              <a:t>Last-Modified/If-Modified-Since</a:t>
            </a:r>
            <a:endParaRPr lang="x-none" altLang="zh-CN" sz="2000"/>
          </a:p>
          <a:p>
            <a:pPr lvl="1"/>
            <a:r>
              <a:rPr lang="x-none" altLang="zh-CN" sz="2000"/>
              <a:t>ETag/If-None-Match</a:t>
            </a:r>
            <a:endParaRPr lang="x-none" altLang="zh-CN" sz="20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HTTP Header Example</a:t>
            </a:r>
            <a:endParaRPr lang="x-none" altLang="zh-CN"/>
          </a:p>
        </p:txBody>
      </p:sp>
      <p:pic>
        <p:nvPicPr>
          <p:cNvPr id="4" name="内容占位符 3" descr="http-lastmodified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225" y="1402080"/>
            <a:ext cx="10972800" cy="2826385"/>
          </a:xfrm>
          <a:prstGeom prst="rect">
            <a:avLst/>
          </a:prstGeom>
        </p:spPr>
      </p:pic>
      <p:pic>
        <p:nvPicPr>
          <p:cNvPr id="5" name="图片 4" descr="http-lastmodified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4596765"/>
            <a:ext cx="10058400" cy="1915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DNS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The Domain Name System (DNS) is a hierarchical decentralized naming system for computers, services, or other resources connected to the Internet or a private network.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dn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2278380"/>
            <a:ext cx="7590155" cy="2301240"/>
          </a:xfrm>
          <a:prstGeom prst="rect">
            <a:avLst/>
          </a:prstGeom>
        </p:spPr>
      </p:pic>
      <p:pic>
        <p:nvPicPr>
          <p:cNvPr id="5" name="图片 4" descr="dn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4692015"/>
            <a:ext cx="10057765" cy="2034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大纲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爬虫是什么</a:t>
            </a:r>
            <a:endParaRPr lang="x-none" altLang="zh-CN"/>
          </a:p>
          <a:p>
            <a:r>
              <a:rPr lang="x-none" altLang="zh-CN"/>
              <a:t>基础知识</a:t>
            </a:r>
            <a:endParaRPr lang="x-none" altLang="zh-CN"/>
          </a:p>
          <a:p>
            <a:r>
              <a:rPr lang="x-none" altLang="zh-CN"/>
              <a:t>爬虫分类</a:t>
            </a:r>
            <a:endParaRPr lang="x-none" altLang="zh-CN"/>
          </a:p>
          <a:p>
            <a:r>
              <a:rPr lang="x-none" altLang="zh-CN"/>
              <a:t>爬虫架构</a:t>
            </a:r>
            <a:endParaRPr lang="x-none" altLang="zh-CN"/>
          </a:p>
          <a:p>
            <a:r>
              <a:rPr lang="x-none" altLang="zh-CN"/>
              <a:t>反抓取</a:t>
            </a:r>
            <a:endParaRPr lang="x-none" altLang="zh-CN"/>
          </a:p>
          <a:p>
            <a:r>
              <a:rPr lang="x-none" altLang="zh-CN"/>
              <a:t>网页解析</a:t>
            </a:r>
            <a:endParaRPr lang="x-none" altLang="zh-CN"/>
          </a:p>
          <a:p>
            <a:r>
              <a:rPr lang="x-none" altLang="zh-CN"/>
              <a:t>工具介绍</a:t>
            </a:r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爬虫分类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通用爬虫</a:t>
            </a:r>
            <a:endParaRPr lang="x-none" altLang="zh-CN"/>
          </a:p>
          <a:p>
            <a:pPr lvl="1"/>
            <a:r>
              <a:rPr lang="x-none" altLang="zh-CN"/>
              <a:t>通用搜索引擎</a:t>
            </a:r>
            <a:endParaRPr lang="x-none" altLang="zh-CN"/>
          </a:p>
          <a:p>
            <a:pPr lvl="0"/>
            <a:r>
              <a:rPr lang="x-none" altLang="zh-CN"/>
              <a:t>垂直</a:t>
            </a:r>
            <a:r>
              <a:rPr lang="x-none" altLang="zh-CN">
                <a:sym typeface="+mn-ea"/>
              </a:rPr>
              <a:t>(Vertical)</a:t>
            </a:r>
            <a:r>
              <a:rPr lang="x-none" altLang="zh-CN"/>
              <a:t>爬虫</a:t>
            </a:r>
            <a:endParaRPr lang="x-none" altLang="zh-CN"/>
          </a:p>
          <a:p>
            <a:pPr lvl="1"/>
            <a:r>
              <a:rPr lang="x-none" altLang="zh-CN" sz="2800"/>
              <a:t>垂直搜索引擎</a:t>
            </a:r>
            <a:endParaRPr lang="x-none" altLang="zh-CN" sz="2800"/>
          </a:p>
          <a:p>
            <a:pPr lvl="0"/>
            <a:r>
              <a:rPr lang="x-none" altLang="zh-CN"/>
              <a:t>定向爬虫</a:t>
            </a:r>
            <a:endParaRPr lang="x-none" altLang="zh-CN"/>
          </a:p>
          <a:p>
            <a:pPr lvl="1"/>
            <a:r>
              <a:rPr lang="x-none" altLang="zh-CN"/>
              <a:t>Web Scraping</a:t>
            </a:r>
            <a:endParaRPr lang="x-none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通用爬虫架构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URL frontier</a:t>
            </a:r>
            <a:endParaRPr lang="x-none" altLang="zh-CN"/>
          </a:p>
          <a:p>
            <a:r>
              <a:rPr lang="x-none" altLang="zh-CN"/>
              <a:t>DNS resolution</a:t>
            </a:r>
            <a:endParaRPr lang="x-none" altLang="zh-CN"/>
          </a:p>
          <a:p>
            <a:r>
              <a:rPr lang="x-none" altLang="zh-CN"/>
              <a:t>Fetching module</a:t>
            </a:r>
            <a:endParaRPr lang="x-none" altLang="zh-CN"/>
          </a:p>
          <a:p>
            <a:r>
              <a:rPr lang="x-none" altLang="zh-CN"/>
              <a:t>Parsing module</a:t>
            </a:r>
            <a:endParaRPr lang="x-none" altLang="zh-CN"/>
          </a:p>
          <a:p>
            <a:r>
              <a:rPr lang="x-none" altLang="zh-CN"/>
              <a:t>Duplicate elimination</a:t>
            </a:r>
            <a:endParaRPr lang="x-none" altLang="zh-CN"/>
          </a:p>
        </p:txBody>
      </p:sp>
      <p:pic>
        <p:nvPicPr>
          <p:cNvPr id="5" name="图片 4" descr="crawler-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3110" y="1346835"/>
            <a:ext cx="4846955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通用爬虫的挑战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海量数据</a:t>
            </a:r>
            <a:endParaRPr lang="x-none" altLang="zh-CN"/>
          </a:p>
          <a:p>
            <a:pPr lvl="1"/>
            <a:r>
              <a:rPr lang="x-none" altLang="zh-CN"/>
              <a:t>Google索引了上千亿网页</a:t>
            </a:r>
            <a:endParaRPr lang="x-none" altLang="zh-CN"/>
          </a:p>
          <a:p>
            <a:pPr lvl="0"/>
            <a:r>
              <a:rPr lang="x-none" altLang="zh-CN"/>
              <a:t>实时</a:t>
            </a:r>
            <a:endParaRPr lang="x-none" altLang="zh-CN"/>
          </a:p>
          <a:p>
            <a:pPr lvl="1"/>
            <a:r>
              <a:rPr lang="x-none" altLang="zh-CN"/>
              <a:t>新的文章能在几分钟搜到</a:t>
            </a:r>
            <a:endParaRPr lang="x-none" altLang="zh-CN"/>
          </a:p>
          <a:p>
            <a:pPr lvl="0"/>
            <a:r>
              <a:rPr lang="x-none" altLang="zh-CN"/>
              <a:t>深度网络</a:t>
            </a:r>
            <a:endParaRPr lang="x-none" altLang="zh-CN"/>
          </a:p>
          <a:p>
            <a:pPr lvl="1"/>
            <a:r>
              <a:rPr lang="x-none" altLang="zh-CN"/>
              <a:t>社交媒体、自媒体</a:t>
            </a:r>
            <a:endParaRPr lang="x-none" altLang="zh-CN"/>
          </a:p>
          <a:p>
            <a:pPr lvl="0"/>
            <a:r>
              <a:rPr lang="x-none" altLang="zh-CN"/>
              <a:t>反作弊</a:t>
            </a:r>
            <a:endParaRPr lang="x-none" altLang="zh-CN"/>
          </a:p>
          <a:p>
            <a:pPr lvl="1"/>
            <a:r>
              <a:rPr lang="x-none" altLang="zh-CN"/>
              <a:t>爬虫陷阱</a:t>
            </a:r>
            <a:endParaRPr lang="x-none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定向爬虫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反爬虫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r</a:t>
            </a:r>
            <a:r>
              <a:rPr lang="zh-CN" altLang="en-US"/>
              <a:t>obots.txt </a:t>
            </a:r>
            <a:r>
              <a:rPr lang="zh-CN" altLang="en-US">
                <a:hlinkClick r:id="rId1" tooltip="" action="ppaction://hlinkfile"/>
              </a:rPr>
              <a:t>https://www.baidu.com/robots.txt</a:t>
            </a:r>
            <a:endParaRPr lang="zh-CN" altLang="en-US">
              <a:hlinkClick r:id="rId1" tooltip="" action="ppaction://hlinkfile"/>
            </a:endParaRPr>
          </a:p>
          <a:p>
            <a:r>
              <a:rPr lang="x-none" altLang="zh-CN"/>
              <a:t>封ip/</a:t>
            </a:r>
            <a:r>
              <a:rPr lang="x-none" altLang="zh-CN">
                <a:sym typeface="+mn-ea"/>
              </a:rPr>
              <a:t>验证码</a:t>
            </a:r>
            <a:endParaRPr lang="x-none" altLang="zh-CN"/>
          </a:p>
          <a:p>
            <a:r>
              <a:rPr lang="x-none" altLang="zh-CN"/>
              <a:t>headers检验</a:t>
            </a:r>
            <a:endParaRPr lang="x-none" altLang="zh-CN"/>
          </a:p>
          <a:p>
            <a:r>
              <a:rPr lang="x-none" altLang="zh-CN"/>
              <a:t>登录</a:t>
            </a:r>
            <a:endParaRPr lang="x-none" altLang="zh-CN"/>
          </a:p>
          <a:p>
            <a:r>
              <a:rPr lang="x-none" altLang="zh-CN"/>
              <a:t>js "加密"</a:t>
            </a:r>
            <a:endParaRPr lang="x-none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网页解析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抽取网页的重要数据</a:t>
            </a:r>
            <a:endParaRPr lang="x-none" altLang="zh-CN"/>
          </a:p>
          <a:p>
            <a:pPr lvl="1"/>
            <a:r>
              <a:rPr lang="x-none" altLang="zh-CN"/>
              <a:t>标题</a:t>
            </a:r>
            <a:endParaRPr lang="x-none" altLang="zh-CN"/>
          </a:p>
          <a:p>
            <a:pPr lvl="1"/>
            <a:r>
              <a:rPr lang="x-none" altLang="zh-CN"/>
              <a:t>正文</a:t>
            </a:r>
            <a:endParaRPr lang="x-none" altLang="zh-CN"/>
          </a:p>
          <a:p>
            <a:pPr lvl="1"/>
            <a:r>
              <a:rPr lang="x-none" altLang="zh-CN"/>
              <a:t>发表时间</a:t>
            </a:r>
            <a:endParaRPr lang="x-none" altLang="zh-CN"/>
          </a:p>
          <a:p>
            <a:pPr lvl="0"/>
            <a:r>
              <a:rPr lang="x-none" altLang="zh-CN"/>
              <a:t>方法</a:t>
            </a:r>
            <a:endParaRPr lang="x-none" altLang="zh-CN"/>
          </a:p>
          <a:p>
            <a:pPr lvl="1"/>
            <a:r>
              <a:rPr lang="x-none" altLang="zh-CN"/>
              <a:t>手写模板/规则</a:t>
            </a:r>
            <a:endParaRPr lang="x-none" altLang="zh-CN"/>
          </a:p>
          <a:p>
            <a:pPr lvl="1"/>
            <a:r>
              <a:rPr lang="x-none" altLang="zh-CN"/>
              <a:t>通用方法</a:t>
            </a:r>
            <a:endParaRPr lang="x-none" altLang="zh-CN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XPath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https://www.w3schools.com/xml/xpath_intro.asp</a:t>
            </a:r>
            <a:endParaRPr lang="zh-CN" altLang="en-US">
              <a:hlinkClick r:id="rId1" tooltip="" action="ppaction://hlinkfile"/>
            </a:endParaRPr>
          </a:p>
          <a:p>
            <a:endParaRPr lang="zh-CN" altLang="en-US"/>
          </a:p>
          <a:p>
            <a:r>
              <a:rPr lang="zh-CN" altLang="en-US">
                <a:hlinkClick r:id="rId2" tooltip="" action="ppaction://hlinkfile"/>
              </a:rPr>
              <a:t>https://doc.scrapy.org/en/xpath-tutorial/topics/xpath-tutorial.html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工具介绍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Firebug</a:t>
            </a:r>
            <a:endParaRPr lang="x-none" altLang="zh-CN"/>
          </a:p>
          <a:p>
            <a:r>
              <a:rPr lang="x-none" altLang="zh-CN"/>
              <a:t>Tcpflow</a:t>
            </a:r>
            <a:endParaRPr lang="x-none" altLang="zh-CN"/>
          </a:p>
          <a:p>
            <a:r>
              <a:rPr lang="x-none" altLang="zh-CN"/>
              <a:t>Xpath插件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练习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在终端打印百度首页的DOM树</a:t>
            </a:r>
            <a:endParaRPr lang="x-none" altLang="zh-CN"/>
          </a:p>
          <a:p>
            <a:pPr lvl="1"/>
            <a:r>
              <a:rPr lang="x-none" altLang="zh-CN" sz="2800"/>
              <a:t>递归遍历DOM树</a:t>
            </a:r>
            <a:endParaRPr lang="x-none" altLang="zh-CN" sz="2800"/>
          </a:p>
          <a:p>
            <a:r>
              <a:rPr lang="x-none" altLang="zh-CN"/>
              <a:t>抓取一个网站</a:t>
            </a:r>
            <a:endParaRPr lang="x-none" altLang="zh-CN"/>
          </a:p>
          <a:p>
            <a:pPr lvl="1"/>
            <a:r>
              <a:rPr lang="x-none" altLang="zh-CN" sz="2800"/>
              <a:t>使用介绍的框架</a:t>
            </a:r>
            <a:endParaRPr lang="x-none" altLang="zh-CN" sz="2800"/>
          </a:p>
          <a:p>
            <a:r>
              <a:rPr lang="x-none" altLang="zh-CN"/>
              <a:t>根据关键词抓取搜狗微信文章</a:t>
            </a:r>
            <a:endParaRPr lang="x-none" altLang="zh-CN"/>
          </a:p>
          <a:p>
            <a:pPr lvl="1"/>
            <a:r>
              <a:rPr lang="x-none" altLang="zh-CN"/>
              <a:t>Referer、速度控制</a:t>
            </a:r>
            <a:endParaRPr lang="x-none" altLang="zh-CN"/>
          </a:p>
          <a:p>
            <a:pPr lvl="0"/>
            <a:r>
              <a:rPr lang="x-none" altLang="zh-CN"/>
              <a:t>抓取</a:t>
            </a:r>
            <a:r>
              <a:rPr lang="x-none" altLang="zh-CN">
                <a:hlinkClick r:id="rId1" tooltip="" action="ppaction://hlinkfile"/>
              </a:rPr>
              <a:t>https://music.163.com/#/song?id=168091</a:t>
            </a:r>
            <a:r>
              <a:rPr lang="x-none" altLang="zh-CN"/>
              <a:t> 的所有评论</a:t>
            </a:r>
            <a:endParaRPr lang="x-none" altLang="zh-CN"/>
          </a:p>
          <a:p>
            <a:pPr lvl="1"/>
            <a:r>
              <a:rPr lang="x-none" altLang="zh-CN"/>
              <a:t>url前端加密</a:t>
            </a:r>
            <a:endParaRPr lang="x-none" altLang="zh-CN"/>
          </a:p>
          <a:p>
            <a:pPr lvl="0"/>
            <a:endParaRPr lang="x-none" altLang="zh-CN"/>
          </a:p>
          <a:p>
            <a:pPr lvl="0"/>
            <a:endParaRPr lang="x-none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练习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x-none" altLang="zh-CN" sz="3200">
                <a:sym typeface="+mn-ea"/>
              </a:rPr>
              <a:t>通用的标题和正文抽取器</a:t>
            </a:r>
            <a:endParaRPr lang="x-none" altLang="zh-CN" sz="3200"/>
          </a:p>
          <a:p>
            <a:pPr lvl="1"/>
            <a:r>
              <a:rPr lang="x-none" altLang="zh-CN" sz="3200">
                <a:sym typeface="+mn-ea"/>
              </a:rPr>
              <a:t>anchor text ratio</a:t>
            </a:r>
            <a:endParaRPr lang="x-none" altLang="zh-CN"/>
          </a:p>
          <a:p>
            <a:r>
              <a:rPr lang="x-none" altLang="zh-CN"/>
              <a:t>网页截图，超过一屏的截屏，某个元素(验证码)的截屏</a:t>
            </a:r>
            <a:endParaRPr lang="x-none" altLang="zh-CN"/>
          </a:p>
          <a:p>
            <a:pPr lvl="1"/>
            <a:r>
              <a:rPr lang="x-none" altLang="zh-CN"/>
              <a:t>AShot</a:t>
            </a:r>
            <a:endParaRPr lang="x-none" altLang="zh-CN"/>
          </a:p>
          <a:p>
            <a:pPr lvl="0"/>
            <a:r>
              <a:rPr lang="x-none" altLang="zh-CN"/>
              <a:t>抓取qunar明天北京到上海所有航班的票价</a:t>
            </a:r>
            <a:endParaRPr lang="x-none" altLang="zh-CN"/>
          </a:p>
          <a:p>
            <a:pPr lvl="1"/>
            <a:r>
              <a:rPr lang="x-none" altLang="zh-CN"/>
              <a:t>前端视觉混淆</a:t>
            </a:r>
            <a:endParaRPr lang="x-none" altLang="zh-CN"/>
          </a:p>
          <a:p>
            <a:pPr lvl="0"/>
            <a:endParaRPr lang="x-none" altLang="zh-CN"/>
          </a:p>
          <a:p>
            <a:pPr lvl="0"/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爬虫是什么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909560" cy="4526280"/>
          </a:xfrm>
        </p:spPr>
        <p:txBody>
          <a:bodyPr/>
          <a:p>
            <a:r>
              <a:rPr lang="x-none" altLang="zh-CN"/>
              <a:t>名字</a:t>
            </a:r>
            <a:endParaRPr lang="x-none" altLang="zh-CN"/>
          </a:p>
          <a:p>
            <a:pPr lvl="1"/>
            <a:r>
              <a:rPr lang="x-none" altLang="zh-CN">
                <a:sym typeface="+mn-ea"/>
              </a:rPr>
              <a:t>Crawler、</a:t>
            </a:r>
            <a:r>
              <a:rPr lang="x-none" altLang="zh-CN">
                <a:sym typeface="+mn-ea"/>
              </a:rPr>
              <a:t>Spider、Bot</a:t>
            </a:r>
            <a:endParaRPr lang="x-none" altLang="zh-CN"/>
          </a:p>
          <a:p>
            <a:pPr lvl="1"/>
            <a:r>
              <a:rPr lang="x-none" altLang="zh-CN"/>
              <a:t>Web Scraping(verb)</a:t>
            </a:r>
            <a:endParaRPr lang="x-none" altLang="zh-CN"/>
          </a:p>
          <a:p>
            <a:pPr lvl="0"/>
            <a:r>
              <a:rPr lang="x-none" altLang="zh-CN"/>
              <a:t>定义(wiki)</a:t>
            </a:r>
            <a:endParaRPr lang="x-none" altLang="zh-CN"/>
          </a:p>
          <a:p>
            <a:pPr lvl="1"/>
            <a:r>
              <a:rPr lang="x-none" altLang="zh-CN"/>
              <a:t>A Web crawler, sometimes called a spider, is an Internet bot that systematically browses the World Wide Web, typically for the purpose of Web indexing</a:t>
            </a:r>
            <a:endParaRPr lang="x-none" altLang="zh-CN"/>
          </a:p>
          <a:p>
            <a:pPr lvl="0"/>
            <a:endParaRPr lang="x-none" altLang="zh-CN"/>
          </a:p>
        </p:txBody>
      </p:sp>
      <p:pic>
        <p:nvPicPr>
          <p:cNvPr id="5" name="图片 4" descr="spi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840" y="721995"/>
            <a:ext cx="4298315" cy="310896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6166485" y="2214245"/>
            <a:ext cx="1365250" cy="474980"/>
          </a:xfrm>
          <a:prstGeom prst="wedgeRoundRectCallout">
            <a:avLst>
              <a:gd name="adj1" fmla="val 128744"/>
              <a:gd name="adj2" fmla="val 541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Spider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爬虫的抓取过程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从“种子”链接开始</a:t>
            </a:r>
            <a:endParaRPr lang="x-none" altLang="zh-CN"/>
          </a:p>
          <a:p>
            <a:pPr lvl="1"/>
            <a:r>
              <a:rPr lang="x-none" altLang="zh-CN" sz="2800"/>
              <a:t>把它们加到待抓取“队列”</a:t>
            </a:r>
            <a:endParaRPr lang="x-none" altLang="zh-CN" sz="2800"/>
          </a:p>
          <a:p>
            <a:pPr lvl="1"/>
            <a:endParaRPr lang="x-none" altLang="zh-CN" sz="2800"/>
          </a:p>
          <a:p>
            <a:pPr lvl="0"/>
            <a:r>
              <a:rPr lang="x-none" altLang="zh-CN" sz="3200"/>
              <a:t>While True:</a:t>
            </a:r>
            <a:endParaRPr lang="x-none" altLang="zh-CN" sz="3200"/>
          </a:p>
          <a:p>
            <a:pPr lvl="1"/>
            <a:r>
              <a:rPr lang="x-none" altLang="zh-CN" sz="2800"/>
              <a:t>从队列中取任务</a:t>
            </a:r>
            <a:endParaRPr lang="x-none" altLang="zh-CN" sz="2800"/>
          </a:p>
          <a:p>
            <a:pPr lvl="1"/>
            <a:r>
              <a:rPr lang="x-none" altLang="zh-CN" sz="2800"/>
              <a:t>抓取内容并且抽取链接</a:t>
            </a:r>
            <a:endParaRPr lang="x-none" altLang="zh-CN" sz="2800"/>
          </a:p>
          <a:p>
            <a:pPr lvl="1"/>
            <a:r>
              <a:rPr lang="x-none" altLang="zh-CN" sz="2800"/>
              <a:t>把链接去重后加入队列</a:t>
            </a:r>
            <a:endParaRPr lang="x-none" altLang="zh-CN" sz="2800"/>
          </a:p>
          <a:p>
            <a:endParaRPr lang="x-none" altLang="zh-CN"/>
          </a:p>
        </p:txBody>
      </p:sp>
      <p:pic>
        <p:nvPicPr>
          <p:cNvPr id="5" name="图片 4" descr="spider-pa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1355" y="1652905"/>
            <a:ext cx="6132830" cy="3622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基础知识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URL</a:t>
            </a:r>
            <a:endParaRPr lang="x-none" altLang="zh-CN"/>
          </a:p>
          <a:p>
            <a:r>
              <a:rPr lang="x-none" altLang="zh-CN"/>
              <a:t>HTML/CSS/JS</a:t>
            </a:r>
            <a:endParaRPr lang="x-none" altLang="zh-CN"/>
          </a:p>
          <a:p>
            <a:r>
              <a:rPr lang="x-none" altLang="zh-CN"/>
              <a:t>HTTP</a:t>
            </a:r>
            <a:endParaRPr lang="x-none" altLang="zh-CN"/>
          </a:p>
          <a:p>
            <a:r>
              <a:rPr lang="x-none" altLang="zh-CN"/>
              <a:t>DNS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URL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Uniform Resource Locator</a:t>
            </a:r>
            <a:endParaRPr lang="zh-CN" altLang="en-US"/>
          </a:p>
          <a:p>
            <a:pPr lvl="1"/>
            <a:r>
              <a:rPr lang="zh-CN" altLang="en-US"/>
              <a:t> colloquially termed a web address, is a reference to a web resource that specifies its location on a computer network and a mechanism for retrieving it</a:t>
            </a:r>
            <a:endParaRPr lang="zh-CN" altLang="en-US"/>
          </a:p>
          <a:p>
            <a:r>
              <a:rPr lang="zh-CN" altLang="en-US"/>
              <a:t>scheme:[//[user:password@]host[:port]][/]path[?query][#fragment]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 descr="ur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4793615"/>
            <a:ext cx="5616575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URL 	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Encoding/Decoding</a:t>
            </a:r>
            <a:endParaRPr lang="x-none" altLang="zh-CN"/>
          </a:p>
          <a:p>
            <a:pPr lvl="1"/>
            <a:r>
              <a:rPr lang="zh-CN" altLang="en-US">
                <a:hlinkClick r:id="rId1" tooltip="" action="ppaction://hlinkfile"/>
              </a:rPr>
              <a:t>https://www.baidu.com/s?ie=utf-8&amp;f=8&amp;rsv_bp=0&amp;rsv_idx=1&amp;tn=baidu&amp;wd=%E5%A4%A9%E6%B0%94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x-none" altLang="zh-CN"/>
              <a:t>Fragment</a:t>
            </a:r>
            <a:endParaRPr lang="x-none" altLang="zh-CN"/>
          </a:p>
          <a:p>
            <a:pPr lvl="1"/>
            <a:r>
              <a:rPr lang="x-none" altLang="zh-CN">
                <a:hlinkClick r:id="rId2" tooltip=""/>
              </a:rPr>
              <a:t>http://www.tagindex.net/html/link/anchor_example2.html#a003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</a:t>
            </a:r>
            <a:endParaRPr lang="x-none" altLang="zh-CN"/>
          </a:p>
          <a:p>
            <a:pPr lvl="1"/>
            <a:endParaRPr lang="x-none" altLang="zh-CN">
              <a:hlinkClick r:id="rId3" tooltip="" action="ppaction://hlinkfile"/>
            </a:endParaRPr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URL Normalization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HTTP://www.Example.com/ → http://www.example.com/ </a:t>
            </a:r>
            <a:endParaRPr lang="zh-CN" altLang="en-US"/>
          </a:p>
          <a:p>
            <a:r>
              <a:rPr lang="zh-CN" altLang="en-US"/>
              <a:t>http://www.example.com/a%c2%b1b → http://www.example.com/a%C2%B1b </a:t>
            </a:r>
            <a:endParaRPr lang="zh-CN" altLang="en-US"/>
          </a:p>
          <a:p>
            <a:r>
              <a:rPr lang="zh-CN" altLang="en-US"/>
              <a:t>http://www.example.com:80/bar.html → http://www.example.com/bar.html </a:t>
            </a:r>
            <a:endParaRPr lang="zh-CN" altLang="en-US"/>
          </a:p>
          <a:p>
            <a:endParaRPr lang="x-none" altLang="zh-CN"/>
          </a:p>
          <a:p>
            <a:r>
              <a:rPr lang="x-none" altLang="zh-CN"/>
              <a:t>Google Bot remove </a:t>
            </a:r>
            <a:r>
              <a:rPr lang="x-none" altLang="zh-CN">
                <a:sym typeface="+mn-ea"/>
              </a:rPr>
              <a:t>f</a:t>
            </a:r>
            <a:r>
              <a:rPr lang="x-none" altLang="zh-CN">
                <a:sym typeface="+mn-ea"/>
              </a:rPr>
              <a:t>ragment</a:t>
            </a:r>
            <a:endParaRPr lang="x-none" altLang="zh-CN"/>
          </a:p>
          <a:p>
            <a:r>
              <a:rPr lang="x-none" altLang="zh-CN" sz="3200">
                <a:sym typeface="+mn-ea"/>
                <a:hlinkClick r:id="rId1" action="ppaction://hlinkfile"/>
              </a:rPr>
              <a:t>https://en.wikipedia.org/wiki/URL_normalization</a:t>
            </a:r>
            <a:endParaRPr lang="x-none" altLang="zh-CN" sz="320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HTML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chemeClr val="tx1"/>
                </a:solidFill>
                <a:uFillTx/>
              </a:rPr>
              <a:t>Hypertext Markup Language (HTML) is the standard markup language for creating web pages and web applications. With Cascading Style Sheets (CSS) and JavaScript, it forms a triad of cornerstone technologies for the World Wide Web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hlinkClick r:id="rId1" tooltip="" action="ppaction://hlinkfile"/>
            </a:endParaRPr>
          </a:p>
          <a:p>
            <a:r>
              <a:rPr lang="zh-CN" altLang="en-US">
                <a:hlinkClick r:id="rId1" tooltip="" action="ppaction://hlinkfile"/>
              </a:rPr>
              <a:t>https://www.w3schools.com/html/tryit.asp?filename=tryhtml_basic_document</a:t>
            </a:r>
            <a:endParaRPr lang="zh-CN" altLang="en-US"/>
          </a:p>
        </p:txBody>
      </p:sp>
      <p:pic>
        <p:nvPicPr>
          <p:cNvPr id="4" name="图片 3" descr="html-sim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90" y="3684270"/>
            <a:ext cx="6020435" cy="1912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艺术_登山">
  <a:themeElements>
    <a:clrScheme name="">
      <a:dk1>
        <a:srgbClr val="FFFFFF"/>
      </a:dk1>
      <a:lt1>
        <a:srgbClr val="779EFF"/>
      </a:lt1>
      <a:dk2>
        <a:srgbClr val="FFFF00"/>
      </a:dk2>
      <a:lt2>
        <a:srgbClr val="777777"/>
      </a:lt2>
      <a:accent1>
        <a:srgbClr val="33CCCC"/>
      </a:accent1>
      <a:accent2>
        <a:srgbClr val="FFFFF7"/>
      </a:accent2>
      <a:accent3>
        <a:srgbClr val="BECCFF"/>
      </a:accent3>
      <a:accent4>
        <a:srgbClr val="DCDCDC"/>
      </a:accent4>
      <a:accent5>
        <a:srgbClr val="ADE2E2"/>
      </a:accent5>
      <a:accent6>
        <a:srgbClr val="E5E5DD"/>
      </a:accent6>
      <a:hlink>
        <a:srgbClr val="FF5050"/>
      </a:hlink>
      <a:folHlink>
        <a:srgbClr val="000099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2888</Words>
  <Application>Kingsoft Office WPP</Application>
  <PresentationFormat>宽屏</PresentationFormat>
  <Paragraphs>219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艺术_登山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lili</dc:creator>
  <cp:lastModifiedBy>lili</cp:lastModifiedBy>
  <cp:revision>253</cp:revision>
  <dcterms:created xsi:type="dcterms:W3CDTF">2018-07-05T06:20:43Z</dcterms:created>
  <dcterms:modified xsi:type="dcterms:W3CDTF">2018-07-05T06:20:43Z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