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013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03832" y="207263"/>
            <a:ext cx="1499616" cy="111861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694688" y="1773921"/>
            <a:ext cx="8802370" cy="27305"/>
          </a:xfrm>
          <a:custGeom>
            <a:avLst/>
            <a:gdLst/>
            <a:ahLst/>
            <a:cxnLst/>
            <a:rect l="l" t="t" r="r" b="b"/>
            <a:pathLst>
              <a:path w="8802370" h="27305">
                <a:moveTo>
                  <a:pt x="8802369" y="0"/>
                </a:moveTo>
                <a:lnTo>
                  <a:pt x="0" y="0"/>
                </a:lnTo>
                <a:lnTo>
                  <a:pt x="0" y="27191"/>
                </a:lnTo>
                <a:lnTo>
                  <a:pt x="8802369" y="27191"/>
                </a:lnTo>
                <a:lnTo>
                  <a:pt x="88023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41039" y="222580"/>
            <a:ext cx="7702550" cy="8709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001F5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95726" y="1458595"/>
            <a:ext cx="8613140" cy="45358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ypatiltcs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618FB0-708A-7052-7598-1664A850E233}"/>
              </a:ext>
            </a:extLst>
          </p:cNvPr>
          <p:cNvGrpSpPr/>
          <p:nvPr/>
        </p:nvGrpSpPr>
        <p:grpSpPr>
          <a:xfrm>
            <a:off x="0" y="0"/>
            <a:ext cx="13621280" cy="6853497"/>
            <a:chOff x="0" y="203072"/>
            <a:chExt cx="13390427" cy="6650425"/>
          </a:xfrm>
        </p:grpSpPr>
        <p:sp>
          <p:nvSpPr>
            <p:cNvPr id="2" name="object 2"/>
            <p:cNvSpPr txBox="1"/>
            <p:nvPr/>
          </p:nvSpPr>
          <p:spPr>
            <a:xfrm>
              <a:off x="9636307" y="6044503"/>
              <a:ext cx="3754120" cy="426831"/>
            </a:xfrm>
            <a:prstGeom prst="rect">
              <a:avLst/>
            </a:prstGeom>
          </p:spPr>
          <p:txBody>
            <a:bodyPr vert="horz" wrap="square" lIns="0" tIns="1612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70"/>
                </a:spcBef>
              </a:pPr>
              <a:r>
                <a:rPr lang="en-IN" sz="1800" dirty="0">
                  <a:latin typeface="Times New Roman"/>
                  <a:cs typeface="Times New Roman"/>
                </a:rPr>
                <a:t>Name : Rahul Bargal</a:t>
              </a:r>
              <a:endParaRPr sz="1800" dirty="0">
                <a:latin typeface="Times New Roman"/>
                <a:cs typeface="Times New Roman"/>
              </a:endParaRPr>
            </a:p>
          </p:txBody>
        </p:sp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1783" y="1953767"/>
              <a:ext cx="8898509" cy="1744852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2916427" y="2056333"/>
              <a:ext cx="7232650" cy="1000760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497330" marR="5080" indent="-1484630">
                <a:lnSpc>
                  <a:spcPct val="100000"/>
                </a:lnSpc>
                <a:spcBef>
                  <a:spcPts val="95"/>
                </a:spcBef>
              </a:pPr>
              <a:r>
                <a:rPr sz="3200" b="1" dirty="0">
                  <a:latin typeface="Times New Roman"/>
                  <a:cs typeface="Times New Roman"/>
                </a:rPr>
                <a:t>Hand</a:t>
              </a:r>
              <a:r>
                <a:rPr sz="3200" b="1" spc="-55" dirty="0">
                  <a:latin typeface="Times New Roman"/>
                  <a:cs typeface="Times New Roman"/>
                </a:rPr>
                <a:t> </a:t>
              </a:r>
              <a:r>
                <a:rPr sz="3200" b="1" spc="-30" dirty="0">
                  <a:latin typeface="Times New Roman"/>
                  <a:cs typeface="Times New Roman"/>
                </a:rPr>
                <a:t>Gesture</a:t>
              </a:r>
              <a:r>
                <a:rPr sz="3200" b="1" spc="5" dirty="0">
                  <a:latin typeface="Times New Roman"/>
                  <a:cs typeface="Times New Roman"/>
                </a:rPr>
                <a:t> </a:t>
              </a:r>
              <a:r>
                <a:rPr sz="3200" b="1" dirty="0">
                  <a:latin typeface="Times New Roman"/>
                  <a:cs typeface="Times New Roman"/>
                </a:rPr>
                <a:t>Based</a:t>
              </a:r>
              <a:r>
                <a:rPr sz="3200" b="1" spc="-25" dirty="0">
                  <a:latin typeface="Times New Roman"/>
                  <a:cs typeface="Times New Roman"/>
                </a:rPr>
                <a:t> </a:t>
              </a:r>
              <a:r>
                <a:rPr sz="3200" b="1" spc="-50" dirty="0">
                  <a:latin typeface="Times New Roman"/>
                  <a:cs typeface="Times New Roman"/>
                </a:rPr>
                <a:t>Approach</a:t>
              </a:r>
              <a:r>
                <a:rPr sz="3200" b="1" dirty="0">
                  <a:latin typeface="Times New Roman"/>
                  <a:cs typeface="Times New Roman"/>
                </a:rPr>
                <a:t> to</a:t>
              </a:r>
              <a:r>
                <a:rPr sz="3200" b="1" spc="-35" dirty="0">
                  <a:latin typeface="Times New Roman"/>
                  <a:cs typeface="Times New Roman"/>
                </a:rPr>
                <a:t> </a:t>
              </a:r>
              <a:r>
                <a:rPr sz="3200" b="1" spc="-45" dirty="0">
                  <a:latin typeface="Times New Roman"/>
                  <a:cs typeface="Times New Roman"/>
                </a:rPr>
                <a:t>Control </a:t>
              </a:r>
              <a:r>
                <a:rPr sz="3200" b="1" spc="-35" dirty="0">
                  <a:latin typeface="Times New Roman"/>
                  <a:cs typeface="Times New Roman"/>
                </a:rPr>
                <a:t>PowerPoint</a:t>
              </a:r>
              <a:r>
                <a:rPr sz="3200" b="1" spc="-150" dirty="0">
                  <a:latin typeface="Times New Roman"/>
                  <a:cs typeface="Times New Roman"/>
                </a:rPr>
                <a:t> </a:t>
              </a:r>
              <a:r>
                <a:rPr sz="3200" b="1" spc="-10" dirty="0">
                  <a:latin typeface="Times New Roman"/>
                  <a:cs typeface="Times New Roman"/>
                </a:rPr>
                <a:t>Presentation</a:t>
              </a:r>
              <a:endParaRPr sz="3200">
                <a:latin typeface="Times New Roman"/>
                <a:cs typeface="Times New Roman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3437382" y="203072"/>
              <a:ext cx="6188710" cy="149987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766445">
                <a:lnSpc>
                  <a:spcPct val="100000"/>
                </a:lnSpc>
                <a:spcBef>
                  <a:spcPts val="100"/>
                </a:spcBef>
              </a:pPr>
              <a:r>
                <a:rPr sz="1100" b="1" dirty="0">
                  <a:solidFill>
                    <a:srgbClr val="833909"/>
                  </a:solidFill>
                  <a:latin typeface="Arial"/>
                  <a:cs typeface="Arial"/>
                </a:rPr>
                <a:t>D.Y.</a:t>
              </a:r>
              <a:r>
                <a:rPr sz="1100" b="1" spc="315" dirty="0">
                  <a:solidFill>
                    <a:srgbClr val="833909"/>
                  </a:solidFill>
                  <a:latin typeface="Arial"/>
                  <a:cs typeface="Arial"/>
                </a:rPr>
                <a:t> </a:t>
              </a:r>
              <a:r>
                <a:rPr sz="1100" b="1" dirty="0">
                  <a:solidFill>
                    <a:srgbClr val="833909"/>
                  </a:solidFill>
                  <a:latin typeface="Arial"/>
                  <a:cs typeface="Arial"/>
                </a:rPr>
                <a:t>Patil</a:t>
              </a:r>
              <a:r>
                <a:rPr sz="1100" b="1" spc="295" dirty="0">
                  <a:solidFill>
                    <a:srgbClr val="833909"/>
                  </a:solidFill>
                  <a:latin typeface="Arial"/>
                  <a:cs typeface="Arial"/>
                </a:rPr>
                <a:t> </a:t>
              </a:r>
              <a:r>
                <a:rPr sz="1100" b="1" spc="50" dirty="0">
                  <a:solidFill>
                    <a:srgbClr val="833909"/>
                  </a:solidFill>
                  <a:latin typeface="Arial"/>
                  <a:cs typeface="Arial"/>
                </a:rPr>
                <a:t>Academic</a:t>
              </a:r>
              <a:r>
                <a:rPr sz="1100" b="1" spc="434" dirty="0">
                  <a:solidFill>
                    <a:srgbClr val="833909"/>
                  </a:solidFill>
                  <a:latin typeface="Arial"/>
                  <a:cs typeface="Arial"/>
                </a:rPr>
                <a:t> </a:t>
              </a:r>
              <a:r>
                <a:rPr sz="1100" b="1" spc="55" dirty="0">
                  <a:solidFill>
                    <a:srgbClr val="833909"/>
                  </a:solidFill>
                  <a:latin typeface="Arial"/>
                  <a:cs typeface="Arial"/>
                </a:rPr>
                <a:t>Education</a:t>
              </a:r>
              <a:r>
                <a:rPr sz="1100" b="1" spc="345" dirty="0">
                  <a:solidFill>
                    <a:srgbClr val="833909"/>
                  </a:solidFill>
                  <a:latin typeface="Arial"/>
                  <a:cs typeface="Arial"/>
                </a:rPr>
                <a:t> </a:t>
              </a:r>
              <a:r>
                <a:rPr sz="1100" b="1" spc="60" dirty="0">
                  <a:solidFill>
                    <a:srgbClr val="833909"/>
                  </a:solidFill>
                  <a:latin typeface="Arial"/>
                  <a:cs typeface="Arial"/>
                </a:rPr>
                <a:t>Excellence</a:t>
              </a:r>
              <a:r>
                <a:rPr sz="1100" b="1" spc="250" dirty="0">
                  <a:solidFill>
                    <a:srgbClr val="833909"/>
                  </a:solidFill>
                  <a:latin typeface="Arial"/>
                  <a:cs typeface="Arial"/>
                </a:rPr>
                <a:t> </a:t>
              </a:r>
              <a:r>
                <a:rPr sz="1100" b="1" spc="-10" dirty="0">
                  <a:solidFill>
                    <a:srgbClr val="833909"/>
                  </a:solidFill>
                  <a:latin typeface="Arial"/>
                  <a:cs typeface="Arial"/>
                </a:rPr>
                <a:t>Federation’s</a:t>
              </a:r>
              <a:endParaRPr sz="1100" dirty="0">
                <a:latin typeface="Arial"/>
                <a:cs typeface="Arial"/>
              </a:endParaRPr>
            </a:p>
            <a:p>
              <a:pPr marR="423545" algn="ctr">
                <a:lnSpc>
                  <a:spcPct val="100000"/>
                </a:lnSpc>
                <a:spcBef>
                  <a:spcPts val="95"/>
                </a:spcBef>
                <a:tabLst>
                  <a:tab pos="2682240" algn="l"/>
                </a:tabLst>
              </a:pPr>
              <a:r>
                <a:rPr sz="1800" b="1" spc="65" dirty="0">
                  <a:solidFill>
                    <a:srgbClr val="001F5F"/>
                  </a:solidFill>
                  <a:latin typeface="Times New Roman"/>
                  <a:cs typeface="Times New Roman"/>
                </a:rPr>
                <a:t>Dr.D.Y.Patil</a:t>
              </a:r>
              <a:r>
                <a:rPr sz="1800" b="1" spc="60" dirty="0">
                  <a:solidFill>
                    <a:srgbClr val="001F5F"/>
                  </a:solidFill>
                  <a:latin typeface="Times New Roman"/>
                  <a:cs typeface="Times New Roman"/>
                </a:rPr>
                <a:t>  </a:t>
              </a:r>
              <a:r>
                <a:rPr sz="1800" b="1" spc="100" dirty="0">
                  <a:solidFill>
                    <a:srgbClr val="001F5F"/>
                  </a:solidFill>
                  <a:latin typeface="Times New Roman"/>
                  <a:cs typeface="Times New Roman"/>
                </a:rPr>
                <a:t>Technical</a:t>
              </a:r>
              <a:r>
                <a:rPr sz="1800" b="1" dirty="0">
                  <a:solidFill>
                    <a:srgbClr val="001F5F"/>
                  </a:solidFill>
                  <a:latin typeface="Times New Roman"/>
                  <a:cs typeface="Times New Roman"/>
                </a:rPr>
                <a:t>	</a:t>
              </a:r>
              <a:r>
                <a:rPr sz="1800" b="1" spc="85" dirty="0">
                  <a:solidFill>
                    <a:srgbClr val="001F5F"/>
                  </a:solidFill>
                  <a:latin typeface="Times New Roman"/>
                  <a:cs typeface="Times New Roman"/>
                </a:rPr>
                <a:t>Campus</a:t>
              </a:r>
              <a:endParaRPr sz="1800" dirty="0">
                <a:latin typeface="Times New Roman"/>
                <a:cs typeface="Times New Roman"/>
              </a:endParaRPr>
            </a:p>
            <a:p>
              <a:pPr marR="650875" algn="ctr">
                <a:lnSpc>
                  <a:spcPct val="100000"/>
                </a:lnSpc>
                <a:spcBef>
                  <a:spcPts val="535"/>
                </a:spcBef>
              </a:pPr>
              <a:r>
                <a:rPr sz="1100" b="1" spc="60" dirty="0">
                  <a:latin typeface="Arial"/>
                  <a:cs typeface="Arial"/>
                </a:rPr>
                <a:t>(Engineering</a:t>
              </a:r>
              <a:r>
                <a:rPr sz="1100" b="1" spc="300" dirty="0">
                  <a:latin typeface="Arial"/>
                  <a:cs typeface="Arial"/>
                </a:rPr>
                <a:t> </a:t>
              </a:r>
              <a:r>
                <a:rPr sz="1100" b="1" dirty="0">
                  <a:latin typeface="Arial"/>
                  <a:cs typeface="Arial"/>
                </a:rPr>
                <a:t>and</a:t>
              </a:r>
              <a:r>
                <a:rPr sz="1100" b="1" spc="235" dirty="0">
                  <a:latin typeface="Arial"/>
                  <a:cs typeface="Arial"/>
                </a:rPr>
                <a:t> </a:t>
              </a:r>
              <a:r>
                <a:rPr sz="1100" b="1" spc="-20" dirty="0">
                  <a:latin typeface="Arial"/>
                  <a:cs typeface="Arial"/>
                </a:rPr>
                <a:t>MCA)</a:t>
              </a:r>
              <a:endParaRPr sz="1100" dirty="0">
                <a:latin typeface="Arial"/>
                <a:cs typeface="Arial"/>
              </a:endParaRPr>
            </a:p>
            <a:p>
              <a:pPr algn="ctr">
                <a:lnSpc>
                  <a:spcPts val="1080"/>
                </a:lnSpc>
                <a:spcBef>
                  <a:spcPts val="105"/>
                </a:spcBef>
              </a:pPr>
              <a:r>
                <a:rPr sz="900" b="1" spc="20" dirty="0">
                  <a:latin typeface="Arial"/>
                  <a:cs typeface="Arial"/>
                </a:rPr>
                <a:t>(Approved</a:t>
              </a:r>
              <a:r>
                <a:rPr sz="900" b="1" spc="360" dirty="0">
                  <a:latin typeface="Arial"/>
                  <a:cs typeface="Arial"/>
                </a:rPr>
                <a:t> </a:t>
              </a:r>
              <a:r>
                <a:rPr sz="900" b="1" spc="20" dirty="0">
                  <a:latin typeface="Arial"/>
                  <a:cs typeface="Arial"/>
                </a:rPr>
                <a:t>by</a:t>
              </a:r>
              <a:r>
                <a:rPr sz="900" b="1" spc="140" dirty="0">
                  <a:latin typeface="Arial"/>
                  <a:cs typeface="Arial"/>
                </a:rPr>
                <a:t> </a:t>
              </a:r>
              <a:r>
                <a:rPr sz="900" b="1" spc="20" dirty="0">
                  <a:latin typeface="Arial"/>
                  <a:cs typeface="Arial"/>
                </a:rPr>
                <a:t>AICTE,</a:t>
              </a:r>
              <a:r>
                <a:rPr sz="900" b="1" spc="290" dirty="0">
                  <a:latin typeface="Arial"/>
                  <a:cs typeface="Arial"/>
                </a:rPr>
                <a:t> </a:t>
              </a:r>
              <a:r>
                <a:rPr sz="900" b="1" spc="50" dirty="0">
                  <a:latin typeface="Arial"/>
                  <a:cs typeface="Arial"/>
                </a:rPr>
                <a:t>DTE-</a:t>
              </a:r>
              <a:r>
                <a:rPr sz="900" b="1" spc="-85" dirty="0">
                  <a:latin typeface="Arial"/>
                  <a:cs typeface="Arial"/>
                </a:rPr>
                <a:t> </a:t>
              </a:r>
              <a:r>
                <a:rPr sz="900" b="1" spc="20" dirty="0">
                  <a:latin typeface="Arial"/>
                  <a:cs typeface="Arial"/>
                </a:rPr>
                <a:t>Govt</a:t>
              </a:r>
              <a:r>
                <a:rPr sz="900" b="1" spc="185" dirty="0">
                  <a:latin typeface="Arial"/>
                  <a:cs typeface="Arial"/>
                </a:rPr>
                <a:t> </a:t>
              </a:r>
              <a:r>
                <a:rPr sz="900" b="1" spc="20" dirty="0">
                  <a:latin typeface="Arial"/>
                  <a:cs typeface="Arial"/>
                </a:rPr>
                <a:t>of</a:t>
              </a:r>
              <a:r>
                <a:rPr sz="900" b="1" spc="180" dirty="0">
                  <a:latin typeface="Arial"/>
                  <a:cs typeface="Arial"/>
                </a:rPr>
                <a:t> </a:t>
              </a:r>
              <a:r>
                <a:rPr sz="900" b="1" spc="55" dirty="0">
                  <a:latin typeface="Arial"/>
                  <a:cs typeface="Arial"/>
                </a:rPr>
                <a:t>Maharashtra,</a:t>
              </a:r>
              <a:r>
                <a:rPr sz="900" b="1" spc="170" dirty="0">
                  <a:latin typeface="Arial"/>
                  <a:cs typeface="Arial"/>
                </a:rPr>
                <a:t> </a:t>
              </a:r>
              <a:r>
                <a:rPr sz="900" b="1" spc="45" dirty="0">
                  <a:latin typeface="Arial"/>
                  <a:cs typeface="Arial"/>
                </a:rPr>
                <a:t>Affiliated</a:t>
              </a:r>
              <a:r>
                <a:rPr sz="900" b="1" spc="130" dirty="0">
                  <a:latin typeface="Arial"/>
                  <a:cs typeface="Arial"/>
                </a:rPr>
                <a:t> </a:t>
              </a:r>
              <a:r>
                <a:rPr sz="900" b="1" spc="20" dirty="0">
                  <a:latin typeface="Arial"/>
                  <a:cs typeface="Arial"/>
                </a:rPr>
                <a:t>to</a:t>
              </a:r>
              <a:r>
                <a:rPr sz="900" b="1" spc="165" dirty="0">
                  <a:latin typeface="Arial"/>
                  <a:cs typeface="Arial"/>
                </a:rPr>
                <a:t> </a:t>
              </a:r>
              <a:r>
                <a:rPr sz="900" b="1" spc="45" dirty="0">
                  <a:latin typeface="Arial"/>
                  <a:cs typeface="Arial"/>
                </a:rPr>
                <a:t>Savitribai</a:t>
              </a:r>
              <a:r>
                <a:rPr sz="900" b="1" spc="215" dirty="0">
                  <a:latin typeface="Arial"/>
                  <a:cs typeface="Arial"/>
                </a:rPr>
                <a:t> </a:t>
              </a:r>
              <a:r>
                <a:rPr sz="900" b="1" spc="20" dirty="0">
                  <a:latin typeface="Arial"/>
                  <a:cs typeface="Arial"/>
                </a:rPr>
                <a:t>Phule</a:t>
              </a:r>
              <a:r>
                <a:rPr sz="900" b="1" spc="280" dirty="0">
                  <a:latin typeface="Arial"/>
                  <a:cs typeface="Arial"/>
                </a:rPr>
                <a:t> </a:t>
              </a:r>
              <a:r>
                <a:rPr sz="900" b="1" spc="50" dirty="0">
                  <a:latin typeface="Arial"/>
                  <a:cs typeface="Arial"/>
                </a:rPr>
                <a:t>Pune</a:t>
              </a:r>
              <a:r>
                <a:rPr sz="900" b="1" spc="250" dirty="0">
                  <a:latin typeface="Arial"/>
                  <a:cs typeface="Arial"/>
                </a:rPr>
                <a:t> </a:t>
              </a:r>
              <a:r>
                <a:rPr sz="900" b="1" spc="20" dirty="0">
                  <a:latin typeface="Arial"/>
                  <a:cs typeface="Arial"/>
                </a:rPr>
                <a:t>University,</a:t>
              </a:r>
              <a:r>
                <a:rPr sz="900" b="1" spc="95" dirty="0">
                  <a:latin typeface="Arial"/>
                  <a:cs typeface="Arial"/>
                </a:rPr>
                <a:t> </a:t>
              </a:r>
              <a:r>
                <a:rPr sz="900" b="1" spc="-10" dirty="0">
                  <a:latin typeface="Arial"/>
                  <a:cs typeface="Arial"/>
                </a:rPr>
                <a:t>Pune)</a:t>
              </a:r>
              <a:endParaRPr sz="900" dirty="0">
                <a:latin typeface="Arial"/>
                <a:cs typeface="Arial"/>
              </a:endParaRPr>
            </a:p>
            <a:p>
              <a:pPr marR="645795" algn="ctr">
                <a:lnSpc>
                  <a:spcPts val="1200"/>
                </a:lnSpc>
              </a:pPr>
              <a:r>
                <a:rPr sz="1000" b="1" spc="10" dirty="0">
                  <a:latin typeface="Arial"/>
                  <a:cs typeface="Arial"/>
                </a:rPr>
                <a:t>Sr.No.32/1/A/7,</a:t>
              </a:r>
              <a:r>
                <a:rPr sz="1000" b="1" spc="420" dirty="0">
                  <a:latin typeface="Arial"/>
                  <a:cs typeface="Arial"/>
                </a:rPr>
                <a:t> </a:t>
              </a:r>
              <a:r>
                <a:rPr sz="1000" b="1" spc="10" dirty="0">
                  <a:latin typeface="Arial"/>
                  <a:cs typeface="Arial"/>
                </a:rPr>
                <a:t>Near</a:t>
              </a:r>
              <a:r>
                <a:rPr sz="1000" b="1" spc="345" dirty="0">
                  <a:latin typeface="Arial"/>
                  <a:cs typeface="Arial"/>
                </a:rPr>
                <a:t> </a:t>
              </a:r>
              <a:r>
                <a:rPr sz="1000" b="1" spc="60" dirty="0">
                  <a:latin typeface="Arial"/>
                  <a:cs typeface="Arial"/>
                </a:rPr>
                <a:t>Talegaon</a:t>
              </a:r>
              <a:r>
                <a:rPr sz="1000" b="1" spc="290" dirty="0">
                  <a:latin typeface="Arial"/>
                  <a:cs typeface="Arial"/>
                </a:rPr>
                <a:t> </a:t>
              </a:r>
              <a:r>
                <a:rPr sz="1000" b="1" spc="60" dirty="0">
                  <a:latin typeface="Arial"/>
                  <a:cs typeface="Arial"/>
                </a:rPr>
                <a:t>Railway</a:t>
              </a:r>
              <a:r>
                <a:rPr sz="1000" b="1" spc="235" dirty="0">
                  <a:latin typeface="Arial"/>
                  <a:cs typeface="Arial"/>
                </a:rPr>
                <a:t> </a:t>
              </a:r>
              <a:r>
                <a:rPr sz="1000" b="1" spc="10" dirty="0">
                  <a:latin typeface="Arial"/>
                  <a:cs typeface="Arial"/>
                </a:rPr>
                <a:t>Station,</a:t>
              </a:r>
              <a:r>
                <a:rPr sz="1000" b="1" spc="355" dirty="0">
                  <a:latin typeface="Arial"/>
                  <a:cs typeface="Arial"/>
                </a:rPr>
                <a:t> </a:t>
              </a:r>
              <a:r>
                <a:rPr sz="1000" b="1" spc="10" dirty="0">
                  <a:latin typeface="Arial"/>
                  <a:cs typeface="Arial"/>
                </a:rPr>
                <a:t>A/P</a:t>
              </a:r>
              <a:r>
                <a:rPr sz="1000" b="1" spc="330" dirty="0">
                  <a:latin typeface="Arial"/>
                  <a:cs typeface="Arial"/>
                </a:rPr>
                <a:t> </a:t>
              </a:r>
              <a:r>
                <a:rPr sz="1000" b="1" spc="10" dirty="0">
                  <a:latin typeface="Arial"/>
                  <a:cs typeface="Arial"/>
                </a:rPr>
                <a:t>Varale,</a:t>
              </a:r>
              <a:r>
                <a:rPr sz="1000" b="1" spc="340" dirty="0">
                  <a:latin typeface="Arial"/>
                  <a:cs typeface="Arial"/>
                </a:rPr>
                <a:t> </a:t>
              </a:r>
              <a:r>
                <a:rPr sz="1000" b="1" spc="60" dirty="0">
                  <a:latin typeface="Arial"/>
                  <a:cs typeface="Arial"/>
                </a:rPr>
                <a:t>Talegaon</a:t>
              </a:r>
              <a:r>
                <a:rPr sz="1000" b="1" spc="290" dirty="0">
                  <a:latin typeface="Arial"/>
                  <a:cs typeface="Arial"/>
                </a:rPr>
                <a:t> </a:t>
              </a:r>
              <a:r>
                <a:rPr sz="1000" b="1" spc="-10" dirty="0">
                  <a:latin typeface="Arial"/>
                  <a:cs typeface="Arial"/>
                </a:rPr>
                <a:t>Dabhade</a:t>
              </a:r>
              <a:endParaRPr sz="1000" dirty="0">
                <a:latin typeface="Arial"/>
                <a:cs typeface="Arial"/>
              </a:endParaRPr>
            </a:p>
            <a:p>
              <a:pPr marR="630555" algn="ctr">
                <a:lnSpc>
                  <a:spcPct val="100000"/>
                </a:lnSpc>
                <a:spcBef>
                  <a:spcPts val="95"/>
                </a:spcBef>
              </a:pPr>
              <a:r>
                <a:rPr sz="1000" b="1" dirty="0">
                  <a:latin typeface="Arial"/>
                  <a:cs typeface="Arial"/>
                </a:rPr>
                <a:t>Tal-</a:t>
              </a:r>
              <a:r>
                <a:rPr sz="1000" b="1" spc="55" dirty="0">
                  <a:latin typeface="Arial"/>
                  <a:cs typeface="Arial"/>
                </a:rPr>
                <a:t>Maval,</a:t>
              </a:r>
              <a:r>
                <a:rPr sz="1000" b="1" spc="190" dirty="0">
                  <a:latin typeface="Arial"/>
                  <a:cs typeface="Arial"/>
                </a:rPr>
                <a:t> </a:t>
              </a:r>
              <a:r>
                <a:rPr sz="1000" b="1" spc="65" dirty="0">
                  <a:latin typeface="Arial"/>
                  <a:cs typeface="Arial"/>
                </a:rPr>
                <a:t>Dist-</a:t>
              </a:r>
              <a:r>
                <a:rPr sz="1000" b="1" spc="50" dirty="0">
                  <a:latin typeface="Arial"/>
                  <a:cs typeface="Arial"/>
                </a:rPr>
                <a:t>Pune</a:t>
              </a:r>
              <a:r>
                <a:rPr sz="1000" b="1" spc="290" dirty="0">
                  <a:latin typeface="Arial"/>
                  <a:cs typeface="Arial"/>
                </a:rPr>
                <a:t> </a:t>
              </a:r>
              <a:r>
                <a:rPr sz="1000" b="1" spc="55" dirty="0">
                  <a:latin typeface="Arial"/>
                  <a:cs typeface="Arial"/>
                </a:rPr>
                <a:t>410507</a:t>
              </a:r>
              <a:endParaRPr sz="1000" dirty="0">
                <a:latin typeface="Arial"/>
                <a:cs typeface="Arial"/>
              </a:endParaRPr>
            </a:p>
            <a:p>
              <a:pPr marR="692785" algn="ctr">
                <a:lnSpc>
                  <a:spcPct val="100000"/>
                </a:lnSpc>
                <a:spcBef>
                  <a:spcPts val="95"/>
                </a:spcBef>
              </a:pPr>
              <a:r>
                <a:rPr sz="1000" b="1" dirty="0">
                  <a:latin typeface="Arial"/>
                  <a:cs typeface="Arial"/>
                </a:rPr>
                <a:t>Ph.</a:t>
              </a:r>
              <a:r>
                <a:rPr sz="1000" b="1" spc="430" dirty="0">
                  <a:latin typeface="Arial"/>
                  <a:cs typeface="Arial"/>
                </a:rPr>
                <a:t>   </a:t>
              </a:r>
              <a:r>
                <a:rPr sz="1000" b="1" spc="-10" dirty="0">
                  <a:latin typeface="Arial"/>
                  <a:cs typeface="Arial"/>
                </a:rPr>
                <a:t>No.9920141406,9309228311,7666829653,9307909501</a:t>
              </a:r>
              <a:endParaRPr sz="1000" dirty="0">
                <a:latin typeface="Arial"/>
                <a:cs typeface="Arial"/>
              </a:endParaRPr>
            </a:p>
            <a:p>
              <a:pPr marR="663575" algn="ctr">
                <a:lnSpc>
                  <a:spcPct val="100000"/>
                </a:lnSpc>
              </a:pPr>
              <a:r>
                <a:rPr sz="1000" b="1" spc="55" dirty="0">
                  <a:latin typeface="Arial"/>
                  <a:cs typeface="Arial"/>
                </a:rPr>
                <a:t>Website:</a:t>
              </a:r>
              <a:r>
                <a:rPr sz="1000" b="1" spc="235" dirty="0">
                  <a:latin typeface="Arial"/>
                  <a:cs typeface="Arial"/>
                </a:rPr>
                <a:t> </a:t>
              </a:r>
              <a:r>
                <a:rPr sz="1000" b="1" u="sng" spc="-10" dirty="0">
                  <a:solidFill>
                    <a:srgbClr val="A8BE4D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  <a:hlinkClick r:id="rId3"/>
                </a:rPr>
                <a:t>www.dypatiltcs.com</a:t>
              </a:r>
              <a:endParaRPr sz="1000" dirty="0">
                <a:latin typeface="Arial"/>
                <a:cs typeface="Arial"/>
              </a:endParaRPr>
            </a:p>
          </p:txBody>
        </p:sp>
        <p:grpSp>
          <p:nvGrpSpPr>
            <p:cNvPr id="6" name="object 6"/>
            <p:cNvGrpSpPr/>
            <p:nvPr/>
          </p:nvGrpSpPr>
          <p:grpSpPr>
            <a:xfrm>
              <a:off x="0" y="2529782"/>
              <a:ext cx="4898390" cy="4323715"/>
              <a:chOff x="0" y="2529782"/>
              <a:chExt cx="4898390" cy="4323715"/>
            </a:xfrm>
          </p:grpSpPr>
          <p:pic>
            <p:nvPicPr>
              <p:cNvPr id="7" name="object 7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0" y="2529782"/>
                <a:ext cx="4280789" cy="4323461"/>
              </a:xfrm>
              <a:prstGeom prst="rect">
                <a:avLst/>
              </a:prstGeom>
            </p:spPr>
          </p:pic>
          <p:pic>
            <p:nvPicPr>
              <p:cNvPr id="8" name="object 8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410711" y="3273552"/>
                <a:ext cx="1487424" cy="1487424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232" rIns="0" bIns="0" rtlCol="0">
            <a:spAutoFit/>
          </a:bodyPr>
          <a:lstStyle/>
          <a:p>
            <a:pPr marL="260032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3311" y="164592"/>
            <a:ext cx="1499615" cy="112166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46375" y="1577954"/>
            <a:ext cx="8838565" cy="2906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95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gesture-</a:t>
            </a:r>
            <a:r>
              <a:rPr sz="1800" b="1" dirty="0">
                <a:latin typeface="Times New Roman"/>
                <a:cs typeface="Times New Roman"/>
              </a:rPr>
              <a:t>controlled</a:t>
            </a:r>
            <a:r>
              <a:rPr sz="1800" b="1" spc="2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2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PowerPoint</a:t>
            </a:r>
            <a:r>
              <a:rPr sz="1800" b="1" spc="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system</a:t>
            </a:r>
            <a:r>
              <a:rPr sz="1800" b="1" spc="2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transitions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traditional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methods</a:t>
            </a:r>
            <a:r>
              <a:rPr sz="1800" spc="24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to </a:t>
            </a:r>
            <a:r>
              <a:rPr sz="1800" dirty="0">
                <a:latin typeface="Times New Roman"/>
                <a:cs typeface="Times New Roman"/>
              </a:rPr>
              <a:t>modern,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user-</a:t>
            </a:r>
            <a:r>
              <a:rPr sz="1800" dirty="0">
                <a:latin typeface="Times New Roman"/>
                <a:cs typeface="Times New Roman"/>
              </a:rPr>
              <a:t>centric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control.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machine</a:t>
            </a:r>
            <a:r>
              <a:rPr sz="1800" b="1" spc="3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learning</a:t>
            </a:r>
            <a:r>
              <a:rPr sz="1800" b="1" spc="4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computer</a:t>
            </a:r>
            <a:r>
              <a:rPr sz="1800" b="1" spc="4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vision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accurately </a:t>
            </a:r>
            <a:r>
              <a:rPr sz="1800" dirty="0">
                <a:latin typeface="Times New Roman"/>
                <a:cs typeface="Times New Roman"/>
              </a:rPr>
              <a:t>interprets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gestures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automate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presentation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navigation,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enhancing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experience.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This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improves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accessibility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1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work,</a:t>
            </a:r>
            <a:r>
              <a:rPr sz="1800" b="1" spc="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education,</a:t>
            </a:r>
            <a:r>
              <a:rPr sz="1800" b="1" spc="2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virtual</a:t>
            </a:r>
            <a:r>
              <a:rPr sz="1800" b="1" spc="2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meetings,</a:t>
            </a:r>
            <a:r>
              <a:rPr sz="1800" b="1" spc="2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19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individuals</a:t>
            </a:r>
            <a:r>
              <a:rPr sz="1800" b="1" spc="225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with </a:t>
            </a:r>
            <a:r>
              <a:rPr sz="1800" b="1" dirty="0">
                <a:latin typeface="Times New Roman"/>
                <a:cs typeface="Times New Roman"/>
              </a:rPr>
              <a:t>movement</a:t>
            </a:r>
            <a:r>
              <a:rPr sz="1800" b="1" spc="3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impairments</a:t>
            </a:r>
            <a:r>
              <a:rPr sz="1800" dirty="0">
                <a:latin typeface="Times New Roman"/>
                <a:cs typeface="Times New Roman"/>
              </a:rPr>
              <a:t>.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also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lays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groundwork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advanced</a:t>
            </a:r>
            <a:r>
              <a:rPr sz="1800" b="1" spc="3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gestures,</a:t>
            </a:r>
            <a:r>
              <a:rPr sz="1800" b="1" spc="39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multi-hand </a:t>
            </a:r>
            <a:r>
              <a:rPr sz="1800" b="1" dirty="0">
                <a:latin typeface="Times New Roman"/>
                <a:cs typeface="Times New Roman"/>
              </a:rPr>
              <a:t>detection,</a:t>
            </a:r>
            <a:r>
              <a:rPr sz="1800" b="1" spc="310" dirty="0">
                <a:latin typeface="Times New Roman"/>
                <a:cs typeface="Times New Roman"/>
              </a:rPr>
              <a:t>  </a:t>
            </a:r>
            <a:r>
              <a:rPr sz="1800" b="1" dirty="0">
                <a:latin typeface="Times New Roman"/>
                <a:cs typeface="Times New Roman"/>
              </a:rPr>
              <a:t>and</a:t>
            </a:r>
            <a:r>
              <a:rPr sz="1800" b="1" spc="300" dirty="0">
                <a:latin typeface="Times New Roman"/>
                <a:cs typeface="Times New Roman"/>
              </a:rPr>
              <a:t>  </a:t>
            </a:r>
            <a:r>
              <a:rPr sz="1800" b="1" dirty="0">
                <a:latin typeface="Times New Roman"/>
                <a:cs typeface="Times New Roman"/>
              </a:rPr>
              <a:t>broader</a:t>
            </a:r>
            <a:r>
              <a:rPr sz="1800" b="1" spc="290" dirty="0">
                <a:latin typeface="Times New Roman"/>
                <a:cs typeface="Times New Roman"/>
              </a:rPr>
              <a:t>  </a:t>
            </a:r>
            <a:r>
              <a:rPr sz="1800" b="1" dirty="0">
                <a:latin typeface="Times New Roman"/>
                <a:cs typeface="Times New Roman"/>
              </a:rPr>
              <a:t>device</a:t>
            </a:r>
            <a:r>
              <a:rPr sz="1800" b="1" spc="300" dirty="0">
                <a:latin typeface="Times New Roman"/>
                <a:cs typeface="Times New Roman"/>
              </a:rPr>
              <a:t>  </a:t>
            </a:r>
            <a:r>
              <a:rPr sz="1800" b="1" dirty="0">
                <a:latin typeface="Times New Roman"/>
                <a:cs typeface="Times New Roman"/>
              </a:rPr>
              <a:t>control</a:t>
            </a:r>
            <a:r>
              <a:rPr sz="1800" dirty="0">
                <a:latin typeface="Times New Roman"/>
                <a:cs typeface="Times New Roman"/>
              </a:rPr>
              <a:t>,</a:t>
            </a:r>
            <a:r>
              <a:rPr sz="1800" spc="31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expanding</a:t>
            </a:r>
            <a:r>
              <a:rPr sz="1800" spc="3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its</a:t>
            </a:r>
            <a:r>
              <a:rPr sz="1800" spc="30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functionality</a:t>
            </a:r>
            <a:r>
              <a:rPr sz="1800" spc="2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across</a:t>
            </a:r>
            <a:r>
              <a:rPr sz="1800" spc="305" dirty="0">
                <a:latin typeface="Times New Roman"/>
                <a:cs typeface="Times New Roman"/>
              </a:rPr>
              <a:t>  </a:t>
            </a:r>
            <a:r>
              <a:rPr sz="1800" spc="-10" dirty="0">
                <a:latin typeface="Times New Roman"/>
                <a:cs typeface="Times New Roman"/>
              </a:rPr>
              <a:t>various environments.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92470" y="262204"/>
            <a:ext cx="1910714" cy="5124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985" algn="just">
              <a:lnSpc>
                <a:spcPct val="100000"/>
              </a:lnSpc>
              <a:spcBef>
                <a:spcPts val="105"/>
              </a:spcBef>
            </a:pPr>
            <a:r>
              <a:rPr dirty="0"/>
              <a:t>X.</a:t>
            </a:r>
            <a:r>
              <a:rPr spc="155" dirty="0"/>
              <a:t> </a:t>
            </a:r>
            <a:r>
              <a:rPr dirty="0"/>
              <a:t>Peng,</a:t>
            </a:r>
            <a:r>
              <a:rPr spc="160" dirty="0"/>
              <a:t> </a:t>
            </a:r>
            <a:r>
              <a:rPr dirty="0"/>
              <a:t>T.</a:t>
            </a:r>
            <a:r>
              <a:rPr spc="130" dirty="0"/>
              <a:t> </a:t>
            </a:r>
            <a:r>
              <a:rPr dirty="0"/>
              <a:t>Bhattacharya,</a:t>
            </a:r>
            <a:r>
              <a:rPr spc="145" dirty="0"/>
              <a:t> </a:t>
            </a:r>
            <a:r>
              <a:rPr dirty="0"/>
              <a:t>J.</a:t>
            </a:r>
            <a:r>
              <a:rPr spc="135" dirty="0"/>
              <a:t> </a:t>
            </a:r>
            <a:r>
              <a:rPr dirty="0"/>
              <a:t>Mao,</a:t>
            </a:r>
            <a:r>
              <a:rPr spc="105" dirty="0"/>
              <a:t> </a:t>
            </a:r>
            <a:r>
              <a:rPr dirty="0"/>
              <a:t>T.</a:t>
            </a:r>
            <a:r>
              <a:rPr spc="160" dirty="0"/>
              <a:t> </a:t>
            </a:r>
            <a:r>
              <a:rPr dirty="0"/>
              <a:t>Cao,</a:t>
            </a:r>
            <a:r>
              <a:rPr spc="135" dirty="0"/>
              <a:t> </a:t>
            </a:r>
            <a:r>
              <a:rPr dirty="0"/>
              <a:t>C.</a:t>
            </a:r>
            <a:r>
              <a:rPr spc="135" dirty="0"/>
              <a:t> </a:t>
            </a:r>
            <a:r>
              <a:rPr dirty="0"/>
              <a:t>Jiang,</a:t>
            </a:r>
            <a:r>
              <a:rPr spc="130" dirty="0"/>
              <a:t> </a:t>
            </a:r>
            <a:r>
              <a:rPr dirty="0"/>
              <a:t>and</a:t>
            </a:r>
            <a:r>
              <a:rPr spc="140" dirty="0"/>
              <a:t> </a:t>
            </a:r>
            <a:r>
              <a:rPr dirty="0"/>
              <a:t>X.</a:t>
            </a:r>
            <a:r>
              <a:rPr spc="135" dirty="0"/>
              <a:t> </a:t>
            </a:r>
            <a:r>
              <a:rPr spc="-20" dirty="0"/>
              <a:t>Qin,Energy-</a:t>
            </a:r>
            <a:r>
              <a:rPr dirty="0"/>
              <a:t>efficient</a:t>
            </a:r>
            <a:r>
              <a:rPr spc="160" dirty="0"/>
              <a:t> </a:t>
            </a:r>
            <a:r>
              <a:rPr dirty="0"/>
              <a:t>management</a:t>
            </a:r>
            <a:r>
              <a:rPr spc="155" dirty="0"/>
              <a:t> </a:t>
            </a:r>
            <a:r>
              <a:rPr spc="-25" dirty="0"/>
              <a:t>of </a:t>
            </a:r>
            <a:r>
              <a:rPr dirty="0"/>
              <a:t>data</a:t>
            </a:r>
            <a:r>
              <a:rPr spc="395" dirty="0"/>
              <a:t> </a:t>
            </a:r>
            <a:r>
              <a:rPr dirty="0"/>
              <a:t>centers</a:t>
            </a:r>
            <a:r>
              <a:rPr spc="390" dirty="0"/>
              <a:t> </a:t>
            </a:r>
            <a:r>
              <a:rPr dirty="0"/>
              <a:t>using</a:t>
            </a:r>
            <a:r>
              <a:rPr spc="400" dirty="0"/>
              <a:t> </a:t>
            </a:r>
            <a:r>
              <a:rPr dirty="0"/>
              <a:t>a</a:t>
            </a:r>
            <a:r>
              <a:rPr spc="390" dirty="0"/>
              <a:t> </a:t>
            </a:r>
            <a:r>
              <a:rPr dirty="0"/>
              <a:t>renewable</a:t>
            </a:r>
            <a:r>
              <a:rPr spc="380" dirty="0"/>
              <a:t> </a:t>
            </a:r>
            <a:r>
              <a:rPr dirty="0"/>
              <a:t>aware</a:t>
            </a:r>
            <a:r>
              <a:rPr spc="370" dirty="0"/>
              <a:t> </a:t>
            </a:r>
            <a:r>
              <a:rPr dirty="0"/>
              <a:t>scheduler,”</a:t>
            </a:r>
            <a:r>
              <a:rPr spc="395" dirty="0"/>
              <a:t> </a:t>
            </a:r>
            <a:r>
              <a:rPr dirty="0"/>
              <a:t>in</a:t>
            </a:r>
            <a:r>
              <a:rPr spc="390" dirty="0"/>
              <a:t> </a:t>
            </a:r>
            <a:r>
              <a:rPr dirty="0"/>
              <a:t>2022</a:t>
            </a:r>
            <a:r>
              <a:rPr spc="425" dirty="0"/>
              <a:t> </a:t>
            </a:r>
            <a:r>
              <a:rPr dirty="0"/>
              <a:t>IEEE</a:t>
            </a:r>
            <a:r>
              <a:rPr spc="390" dirty="0"/>
              <a:t> </a:t>
            </a:r>
            <a:r>
              <a:rPr dirty="0"/>
              <a:t>International</a:t>
            </a:r>
            <a:r>
              <a:rPr spc="420" dirty="0"/>
              <a:t> </a:t>
            </a:r>
            <a:r>
              <a:rPr dirty="0"/>
              <a:t>Conference</a:t>
            </a:r>
            <a:r>
              <a:rPr spc="400" dirty="0"/>
              <a:t> </a:t>
            </a:r>
            <a:r>
              <a:rPr spc="-25" dirty="0"/>
              <a:t>on </a:t>
            </a:r>
            <a:r>
              <a:rPr spc="-10" dirty="0"/>
              <a:t>Networking,Architecture</a:t>
            </a:r>
            <a:r>
              <a:rPr spc="-3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dirty="0"/>
              <a:t>Storage</a:t>
            </a:r>
            <a:r>
              <a:rPr spc="-10" dirty="0"/>
              <a:t> </a:t>
            </a:r>
            <a:r>
              <a:rPr dirty="0"/>
              <a:t>(NAS).</a:t>
            </a:r>
            <a:r>
              <a:rPr spc="-5" dirty="0"/>
              <a:t> </a:t>
            </a:r>
            <a:r>
              <a:rPr dirty="0"/>
              <a:t>IEEE,</a:t>
            </a:r>
            <a:r>
              <a:rPr spc="45" dirty="0"/>
              <a:t> </a:t>
            </a:r>
            <a:r>
              <a:rPr dirty="0"/>
              <a:t>2022,</a:t>
            </a:r>
            <a:r>
              <a:rPr spc="-55" dirty="0"/>
              <a:t> </a:t>
            </a:r>
            <a:r>
              <a:rPr dirty="0"/>
              <a:t>pp.</a:t>
            </a:r>
            <a:r>
              <a:rPr spc="-30" dirty="0"/>
              <a:t> </a:t>
            </a:r>
            <a:r>
              <a:rPr spc="-20" dirty="0"/>
              <a:t>1–8.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pc="-20" dirty="0"/>
          </a:p>
          <a:p>
            <a:pPr marL="12700" marR="6985" algn="just">
              <a:lnSpc>
                <a:spcPct val="100000"/>
              </a:lnSpc>
            </a:pPr>
            <a:r>
              <a:rPr spc="-10" dirty="0"/>
              <a:t>Y.</a:t>
            </a:r>
            <a:r>
              <a:rPr spc="20" dirty="0"/>
              <a:t> </a:t>
            </a:r>
            <a:r>
              <a:rPr dirty="0"/>
              <a:t>Wang,</a:t>
            </a:r>
            <a:r>
              <a:rPr spc="25" dirty="0"/>
              <a:t> </a:t>
            </a:r>
            <a:r>
              <a:rPr dirty="0"/>
              <a:t>T.</a:t>
            </a:r>
            <a:r>
              <a:rPr spc="20" dirty="0"/>
              <a:t> </a:t>
            </a:r>
            <a:r>
              <a:rPr dirty="0"/>
              <a:t>Bhattacharya,</a:t>
            </a:r>
            <a:r>
              <a:rPr spc="35" dirty="0"/>
              <a:t> </a:t>
            </a:r>
            <a:r>
              <a:rPr spc="-10" dirty="0"/>
              <a:t>Y.</a:t>
            </a:r>
            <a:r>
              <a:rPr spc="25" dirty="0"/>
              <a:t> </a:t>
            </a:r>
            <a:r>
              <a:rPr dirty="0"/>
              <a:t>Jiang,</a:t>
            </a:r>
            <a:r>
              <a:rPr spc="25" dirty="0"/>
              <a:t> </a:t>
            </a:r>
            <a:r>
              <a:rPr dirty="0"/>
              <a:t>X.</a:t>
            </a:r>
            <a:r>
              <a:rPr spc="20" dirty="0"/>
              <a:t> </a:t>
            </a:r>
            <a:r>
              <a:rPr dirty="0"/>
              <a:t>Qin,</a:t>
            </a:r>
            <a:r>
              <a:rPr spc="25" dirty="0"/>
              <a:t> </a:t>
            </a:r>
            <a:r>
              <a:rPr spc="-20" dirty="0"/>
              <a:t>Y.</a:t>
            </a:r>
            <a:r>
              <a:rPr spc="20" dirty="0"/>
              <a:t> </a:t>
            </a:r>
            <a:r>
              <a:rPr dirty="0"/>
              <a:t>Wang,</a:t>
            </a:r>
            <a:r>
              <a:rPr spc="25" dirty="0"/>
              <a:t> </a:t>
            </a:r>
            <a:r>
              <a:rPr spc="-20" dirty="0"/>
              <a:t>Y.</a:t>
            </a:r>
            <a:r>
              <a:rPr spc="20" dirty="0"/>
              <a:t> </a:t>
            </a:r>
            <a:r>
              <a:rPr dirty="0"/>
              <a:t>Liu,</a:t>
            </a:r>
            <a:r>
              <a:rPr spc="20" dirty="0"/>
              <a:t> </a:t>
            </a:r>
            <a:r>
              <a:rPr dirty="0"/>
              <a:t>A.</a:t>
            </a:r>
            <a:r>
              <a:rPr spc="20" dirty="0"/>
              <a:t> </a:t>
            </a:r>
            <a:r>
              <a:rPr dirty="0"/>
              <a:t>J.</a:t>
            </a:r>
            <a:r>
              <a:rPr spc="20" dirty="0"/>
              <a:t> </a:t>
            </a:r>
            <a:r>
              <a:rPr dirty="0"/>
              <a:t>Saykin,and</a:t>
            </a:r>
            <a:r>
              <a:rPr spc="10" dirty="0"/>
              <a:t> </a:t>
            </a:r>
            <a:r>
              <a:rPr dirty="0"/>
              <a:t>L.</a:t>
            </a:r>
            <a:r>
              <a:rPr spc="20" dirty="0"/>
              <a:t> </a:t>
            </a:r>
            <a:r>
              <a:rPr dirty="0"/>
              <a:t>Chen,</a:t>
            </a:r>
            <a:r>
              <a:rPr spc="30" dirty="0"/>
              <a:t> </a:t>
            </a:r>
            <a:r>
              <a:rPr dirty="0"/>
              <a:t>“A</a:t>
            </a:r>
            <a:r>
              <a:rPr spc="-70" dirty="0"/>
              <a:t> </a:t>
            </a:r>
            <a:r>
              <a:rPr spc="-10" dirty="0"/>
              <a:t>novel </a:t>
            </a:r>
            <a:r>
              <a:rPr dirty="0"/>
              <a:t>deep</a:t>
            </a:r>
            <a:r>
              <a:rPr spc="120" dirty="0"/>
              <a:t> </a:t>
            </a:r>
            <a:r>
              <a:rPr dirty="0"/>
              <a:t>learning</a:t>
            </a:r>
            <a:r>
              <a:rPr spc="100" dirty="0"/>
              <a:t> </a:t>
            </a:r>
            <a:r>
              <a:rPr dirty="0"/>
              <a:t>method</a:t>
            </a:r>
            <a:r>
              <a:rPr spc="105" dirty="0"/>
              <a:t> </a:t>
            </a:r>
            <a:r>
              <a:rPr dirty="0"/>
              <a:t>for</a:t>
            </a:r>
            <a:r>
              <a:rPr spc="95" dirty="0"/>
              <a:t> </a:t>
            </a:r>
            <a:r>
              <a:rPr dirty="0"/>
              <a:t>predictive</a:t>
            </a:r>
            <a:r>
              <a:rPr spc="105" dirty="0"/>
              <a:t> </a:t>
            </a:r>
            <a:r>
              <a:rPr dirty="0"/>
              <a:t>modelling</a:t>
            </a:r>
            <a:r>
              <a:rPr spc="110" dirty="0"/>
              <a:t> </a:t>
            </a:r>
            <a:r>
              <a:rPr dirty="0"/>
              <a:t>of</a:t>
            </a:r>
            <a:r>
              <a:rPr spc="114" dirty="0"/>
              <a:t> </a:t>
            </a:r>
            <a:r>
              <a:rPr dirty="0"/>
              <a:t>microbiome</a:t>
            </a:r>
            <a:r>
              <a:rPr spc="105" dirty="0"/>
              <a:t> </a:t>
            </a:r>
            <a:r>
              <a:rPr dirty="0"/>
              <a:t>data,”</a:t>
            </a:r>
            <a:r>
              <a:rPr spc="75" dirty="0"/>
              <a:t> </a:t>
            </a:r>
            <a:r>
              <a:rPr dirty="0"/>
              <a:t>Briefings</a:t>
            </a:r>
            <a:r>
              <a:rPr spc="125" dirty="0"/>
              <a:t> </a:t>
            </a:r>
            <a:r>
              <a:rPr dirty="0"/>
              <a:t>in</a:t>
            </a:r>
            <a:r>
              <a:rPr spc="80" dirty="0"/>
              <a:t> </a:t>
            </a:r>
            <a:r>
              <a:rPr spc="-10" dirty="0"/>
              <a:t>Bioinformatics, </a:t>
            </a:r>
            <a:r>
              <a:rPr dirty="0"/>
              <a:t>vol.</a:t>
            </a:r>
            <a:r>
              <a:rPr spc="25" dirty="0"/>
              <a:t> </a:t>
            </a:r>
            <a:r>
              <a:rPr dirty="0"/>
              <a:t>22,</a:t>
            </a:r>
            <a:r>
              <a:rPr spc="-40" dirty="0"/>
              <a:t> </a:t>
            </a:r>
            <a:r>
              <a:rPr dirty="0"/>
              <a:t>no.</a:t>
            </a:r>
            <a:r>
              <a:rPr spc="30" dirty="0"/>
              <a:t> </a:t>
            </a:r>
            <a:r>
              <a:rPr dirty="0"/>
              <a:t>3,</a:t>
            </a:r>
            <a:r>
              <a:rPr spc="-40" dirty="0"/>
              <a:t> </a:t>
            </a:r>
            <a:r>
              <a:rPr dirty="0"/>
              <a:t>pbbaa073,</a:t>
            </a:r>
            <a:r>
              <a:rPr spc="-60" dirty="0"/>
              <a:t> </a:t>
            </a:r>
            <a:r>
              <a:rPr spc="-10" dirty="0"/>
              <a:t>2021.</a:t>
            </a: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pc="-10" dirty="0"/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dirty="0"/>
              <a:t>M.</a:t>
            </a:r>
            <a:r>
              <a:rPr spc="10" dirty="0"/>
              <a:t> </a:t>
            </a:r>
            <a:r>
              <a:rPr dirty="0"/>
              <a:t>Meier,</a:t>
            </a:r>
            <a:r>
              <a:rPr spc="-10" dirty="0"/>
              <a:t> </a:t>
            </a:r>
            <a:r>
              <a:rPr spc="-50" dirty="0"/>
              <a:t>P.</a:t>
            </a:r>
            <a:r>
              <a:rPr spc="-10" dirty="0"/>
              <a:t> </a:t>
            </a:r>
            <a:r>
              <a:rPr dirty="0"/>
              <a:t>Streli,</a:t>
            </a:r>
            <a:r>
              <a:rPr spc="-10" dirty="0"/>
              <a:t> </a:t>
            </a:r>
            <a:r>
              <a:rPr dirty="0"/>
              <a:t>A.</a:t>
            </a:r>
            <a:r>
              <a:rPr spc="10" dirty="0"/>
              <a:t> </a:t>
            </a:r>
            <a:r>
              <a:rPr dirty="0"/>
              <a:t>Fender,</a:t>
            </a:r>
            <a:r>
              <a:rPr spc="15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C.</a:t>
            </a:r>
            <a:r>
              <a:rPr spc="10" dirty="0"/>
              <a:t> </a:t>
            </a:r>
            <a:r>
              <a:rPr dirty="0"/>
              <a:t>Holz,</a:t>
            </a:r>
            <a:r>
              <a:rPr spc="-25" dirty="0"/>
              <a:t> </a:t>
            </a:r>
            <a:r>
              <a:rPr dirty="0"/>
              <a:t>“Tapid:</a:t>
            </a:r>
            <a:r>
              <a:rPr spc="10" dirty="0"/>
              <a:t> </a:t>
            </a:r>
            <a:r>
              <a:rPr dirty="0"/>
              <a:t>Rapid touch interaction in</a:t>
            </a:r>
            <a:r>
              <a:rPr spc="-5" dirty="0"/>
              <a:t> </a:t>
            </a:r>
            <a:r>
              <a:rPr dirty="0"/>
              <a:t>virtual</a:t>
            </a:r>
            <a:r>
              <a:rPr spc="-5" dirty="0"/>
              <a:t> </a:t>
            </a:r>
            <a:r>
              <a:rPr dirty="0"/>
              <a:t>reality</a:t>
            </a:r>
            <a:r>
              <a:rPr spc="-30" dirty="0"/>
              <a:t> </a:t>
            </a:r>
            <a:r>
              <a:rPr spc="-10" dirty="0"/>
              <a:t>using </a:t>
            </a:r>
            <a:r>
              <a:rPr dirty="0"/>
              <a:t>wearable</a:t>
            </a:r>
            <a:r>
              <a:rPr spc="155" dirty="0"/>
              <a:t> </a:t>
            </a:r>
            <a:r>
              <a:rPr dirty="0"/>
              <a:t>sensing,”</a:t>
            </a:r>
            <a:r>
              <a:rPr spc="180" dirty="0"/>
              <a:t> </a:t>
            </a:r>
            <a:r>
              <a:rPr dirty="0"/>
              <a:t>in</a:t>
            </a:r>
            <a:r>
              <a:rPr spc="155" dirty="0"/>
              <a:t> </a:t>
            </a:r>
            <a:r>
              <a:rPr dirty="0"/>
              <a:t>2021</a:t>
            </a:r>
            <a:r>
              <a:rPr spc="180" dirty="0"/>
              <a:t> </a:t>
            </a:r>
            <a:r>
              <a:rPr dirty="0"/>
              <a:t>IEEE</a:t>
            </a:r>
            <a:r>
              <a:rPr spc="155" dirty="0"/>
              <a:t> </a:t>
            </a:r>
            <a:r>
              <a:rPr dirty="0"/>
              <a:t>Virtual</a:t>
            </a:r>
            <a:r>
              <a:rPr spc="175" dirty="0"/>
              <a:t> </a:t>
            </a:r>
            <a:r>
              <a:rPr dirty="0"/>
              <a:t>Reality</a:t>
            </a:r>
            <a:r>
              <a:rPr spc="135" dirty="0"/>
              <a:t> </a:t>
            </a:r>
            <a:r>
              <a:rPr dirty="0"/>
              <a:t>and</a:t>
            </a:r>
            <a:r>
              <a:rPr spc="155" dirty="0"/>
              <a:t> </a:t>
            </a:r>
            <a:r>
              <a:rPr dirty="0"/>
              <a:t>3D</a:t>
            </a:r>
            <a:r>
              <a:rPr spc="185" dirty="0"/>
              <a:t> </a:t>
            </a:r>
            <a:r>
              <a:rPr dirty="0"/>
              <a:t>User</a:t>
            </a:r>
            <a:r>
              <a:rPr spc="175" dirty="0"/>
              <a:t> </a:t>
            </a:r>
            <a:r>
              <a:rPr dirty="0"/>
              <a:t>Interfaces</a:t>
            </a:r>
            <a:r>
              <a:rPr spc="175" dirty="0"/>
              <a:t> </a:t>
            </a:r>
            <a:r>
              <a:rPr dirty="0"/>
              <a:t>(VR).</a:t>
            </a:r>
            <a:r>
              <a:rPr spc="175" dirty="0"/>
              <a:t> </a:t>
            </a:r>
            <a:r>
              <a:rPr dirty="0"/>
              <a:t>IEEE,</a:t>
            </a:r>
            <a:r>
              <a:rPr spc="175" dirty="0"/>
              <a:t> </a:t>
            </a:r>
            <a:r>
              <a:rPr dirty="0"/>
              <a:t>2021,</a:t>
            </a:r>
            <a:r>
              <a:rPr spc="170" dirty="0"/>
              <a:t> </a:t>
            </a:r>
            <a:r>
              <a:rPr spc="-25" dirty="0"/>
              <a:t>pp. </a:t>
            </a:r>
            <a:r>
              <a:rPr spc="-10" dirty="0"/>
              <a:t>519–528.</a:t>
            </a: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pc="-10" dirty="0"/>
          </a:p>
          <a:p>
            <a:pPr marL="12700" algn="just">
              <a:lnSpc>
                <a:spcPct val="100000"/>
              </a:lnSpc>
            </a:pPr>
            <a:r>
              <a:rPr dirty="0"/>
              <a:t>A.</a:t>
            </a:r>
            <a:r>
              <a:rPr spc="490" dirty="0"/>
              <a:t> </a:t>
            </a:r>
            <a:r>
              <a:rPr dirty="0"/>
              <a:t>R.</a:t>
            </a:r>
            <a:r>
              <a:rPr spc="490" dirty="0"/>
              <a:t> </a:t>
            </a:r>
            <a:r>
              <a:rPr dirty="0"/>
              <a:t>Sarkar,</a:t>
            </a:r>
            <a:r>
              <a:rPr spc="35" dirty="0"/>
              <a:t>  </a:t>
            </a:r>
            <a:r>
              <a:rPr dirty="0"/>
              <a:t>G.</a:t>
            </a:r>
            <a:r>
              <a:rPr spc="475" dirty="0"/>
              <a:t> </a:t>
            </a:r>
            <a:r>
              <a:rPr dirty="0"/>
              <a:t>Sanyal,</a:t>
            </a:r>
            <a:r>
              <a:rPr spc="495" dirty="0"/>
              <a:t> </a:t>
            </a:r>
            <a:r>
              <a:rPr dirty="0"/>
              <a:t>and</a:t>
            </a:r>
            <a:r>
              <a:rPr spc="480" dirty="0"/>
              <a:t> </a:t>
            </a:r>
            <a:r>
              <a:rPr dirty="0"/>
              <a:t>S.</a:t>
            </a:r>
            <a:r>
              <a:rPr spc="465" dirty="0"/>
              <a:t> </a:t>
            </a:r>
            <a:r>
              <a:rPr dirty="0"/>
              <a:t>Majumder,</a:t>
            </a:r>
            <a:r>
              <a:rPr spc="480" dirty="0"/>
              <a:t> </a:t>
            </a:r>
            <a:r>
              <a:rPr dirty="0"/>
              <a:t>“Hand</a:t>
            </a:r>
            <a:r>
              <a:rPr spc="475" dirty="0"/>
              <a:t> </a:t>
            </a:r>
            <a:r>
              <a:rPr dirty="0"/>
              <a:t>gesture</a:t>
            </a:r>
            <a:r>
              <a:rPr spc="480" dirty="0"/>
              <a:t> </a:t>
            </a:r>
            <a:r>
              <a:rPr dirty="0"/>
              <a:t>recognition</a:t>
            </a:r>
            <a:r>
              <a:rPr spc="490" dirty="0"/>
              <a:t> </a:t>
            </a:r>
            <a:r>
              <a:rPr dirty="0"/>
              <a:t>systems:</a:t>
            </a:r>
            <a:r>
              <a:rPr spc="490" dirty="0"/>
              <a:t> </a:t>
            </a:r>
            <a:r>
              <a:rPr dirty="0"/>
              <a:t>a</a:t>
            </a:r>
            <a:r>
              <a:rPr spc="35" dirty="0"/>
              <a:t>  </a:t>
            </a:r>
            <a:r>
              <a:rPr spc="-10" dirty="0"/>
              <a:t>survey,”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/>
              <a:t>International</a:t>
            </a:r>
            <a:r>
              <a:rPr spc="-30" dirty="0"/>
              <a:t> </a:t>
            </a:r>
            <a:r>
              <a:rPr dirty="0"/>
              <a:t>Journal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Computer</a:t>
            </a:r>
            <a:r>
              <a:rPr spc="-70" dirty="0"/>
              <a:t> </a:t>
            </a:r>
            <a:r>
              <a:rPr dirty="0"/>
              <a:t>Applications,vol.</a:t>
            </a:r>
            <a:r>
              <a:rPr spc="-40" dirty="0"/>
              <a:t> </a:t>
            </a:r>
            <a:r>
              <a:rPr dirty="0"/>
              <a:t>71,</a:t>
            </a:r>
            <a:r>
              <a:rPr spc="-55" dirty="0"/>
              <a:t> </a:t>
            </a:r>
            <a:r>
              <a:rPr dirty="0"/>
              <a:t>no.</a:t>
            </a:r>
            <a:r>
              <a:rPr spc="-5" dirty="0"/>
              <a:t> </a:t>
            </a:r>
            <a:r>
              <a:rPr dirty="0"/>
              <a:t>15,</a:t>
            </a:r>
            <a:r>
              <a:rPr spc="-55" dirty="0"/>
              <a:t> </a:t>
            </a:r>
            <a:r>
              <a:rPr spc="-10" dirty="0"/>
              <a:t>2013.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pc="-10" dirty="0"/>
          </a:p>
          <a:p>
            <a:pPr marL="12700" marR="8255" algn="just">
              <a:lnSpc>
                <a:spcPct val="100000"/>
              </a:lnSpc>
              <a:spcBef>
                <a:spcPts val="5"/>
              </a:spcBef>
            </a:pPr>
            <a:r>
              <a:rPr dirty="0"/>
              <a:t>Z.</a:t>
            </a:r>
            <a:r>
              <a:rPr spc="140" dirty="0"/>
              <a:t> </a:t>
            </a:r>
            <a:r>
              <a:rPr dirty="0"/>
              <a:t>Sun,</a:t>
            </a:r>
            <a:r>
              <a:rPr spc="140" dirty="0"/>
              <a:t> </a:t>
            </a:r>
            <a:r>
              <a:rPr dirty="0"/>
              <a:t>Reducing</a:t>
            </a:r>
            <a:r>
              <a:rPr spc="125" dirty="0"/>
              <a:t> </a:t>
            </a:r>
            <a:r>
              <a:rPr dirty="0"/>
              <a:t>the</a:t>
            </a:r>
            <a:r>
              <a:rPr spc="125" dirty="0"/>
              <a:t> </a:t>
            </a:r>
            <a:r>
              <a:rPr dirty="0"/>
              <a:t>Gulfs</a:t>
            </a:r>
            <a:r>
              <a:rPr spc="145" dirty="0"/>
              <a:t> </a:t>
            </a:r>
            <a:r>
              <a:rPr dirty="0"/>
              <a:t>in</a:t>
            </a:r>
            <a:r>
              <a:rPr spc="105" dirty="0"/>
              <a:t> </a:t>
            </a:r>
            <a:r>
              <a:rPr spc="-10" dirty="0"/>
              <a:t>Human-</a:t>
            </a:r>
            <a:r>
              <a:rPr dirty="0"/>
              <a:t>Computer</a:t>
            </a:r>
            <a:r>
              <a:rPr spc="145" dirty="0"/>
              <a:t> </a:t>
            </a:r>
            <a:r>
              <a:rPr dirty="0"/>
              <a:t>Communication:</a:t>
            </a:r>
            <a:r>
              <a:rPr spc="140" dirty="0"/>
              <a:t> </a:t>
            </a:r>
            <a:r>
              <a:rPr dirty="0"/>
              <a:t>Exploring</a:t>
            </a:r>
            <a:r>
              <a:rPr spc="135" dirty="0"/>
              <a:t> </a:t>
            </a:r>
            <a:r>
              <a:rPr dirty="0"/>
              <a:t>the</a:t>
            </a:r>
            <a:r>
              <a:rPr spc="120" dirty="0"/>
              <a:t> </a:t>
            </a:r>
            <a:r>
              <a:rPr dirty="0"/>
              <a:t>Effects</a:t>
            </a:r>
            <a:r>
              <a:rPr spc="125" dirty="0"/>
              <a:t> </a:t>
            </a:r>
            <a:r>
              <a:rPr dirty="0"/>
              <a:t>of</a:t>
            </a:r>
            <a:r>
              <a:rPr spc="114" dirty="0"/>
              <a:t> </a:t>
            </a:r>
            <a:r>
              <a:rPr spc="-20" dirty="0"/>
              <a:t>Non- </a:t>
            </a:r>
            <a:r>
              <a:rPr dirty="0"/>
              <a:t>verbal</a:t>
            </a:r>
            <a:r>
              <a:rPr spc="-45" dirty="0"/>
              <a:t> </a:t>
            </a:r>
            <a:r>
              <a:rPr dirty="0"/>
              <a:t>Metaphors.</a:t>
            </a:r>
            <a:r>
              <a:rPr spc="-75" dirty="0"/>
              <a:t> </a:t>
            </a:r>
            <a:r>
              <a:rPr dirty="0"/>
              <a:t>Hong</a:t>
            </a:r>
            <a:r>
              <a:rPr spc="-25" dirty="0"/>
              <a:t> </a:t>
            </a:r>
            <a:r>
              <a:rPr dirty="0"/>
              <a:t>Kong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Science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Technology</a:t>
            </a:r>
            <a:r>
              <a:rPr spc="-20" dirty="0"/>
              <a:t> </a:t>
            </a:r>
            <a:r>
              <a:rPr dirty="0"/>
              <a:t>(Hong</a:t>
            </a:r>
            <a:r>
              <a:rPr spc="-25" dirty="0"/>
              <a:t> </a:t>
            </a:r>
            <a:r>
              <a:rPr dirty="0"/>
              <a:t>Kong),</a:t>
            </a:r>
            <a:r>
              <a:rPr spc="-30" dirty="0"/>
              <a:t> </a:t>
            </a:r>
            <a:r>
              <a:rPr spc="-10" dirty="0"/>
              <a:t>2021.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216408"/>
            <a:ext cx="1499615" cy="11216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1520" rIns="0" bIns="0" rtlCol="0">
            <a:spAutoFit/>
          </a:bodyPr>
          <a:lstStyle/>
          <a:p>
            <a:pPr marL="1955164">
              <a:lnSpc>
                <a:spcPct val="100000"/>
              </a:lnSpc>
              <a:spcBef>
                <a:spcPts val="95"/>
              </a:spcBef>
            </a:pPr>
            <a:r>
              <a:rPr b="0" spc="-10" dirty="0">
                <a:solidFill>
                  <a:srgbClr val="252525"/>
                </a:solidFill>
                <a:latin typeface="Times New Roman"/>
                <a:cs typeface="Times New Roman"/>
              </a:rPr>
              <a:t>CONTENTS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01467" y="1554607"/>
            <a:ext cx="4566920" cy="4733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9085" algn="l"/>
              </a:tabLst>
            </a:pPr>
            <a:r>
              <a:rPr sz="1800" spc="-10" dirty="0">
                <a:latin typeface="Times New Roman"/>
                <a:cs typeface="Times New Roman"/>
              </a:rPr>
              <a:t>Introduction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Proposed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Literature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Survey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0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dirty="0">
                <a:latin typeface="Times New Roman"/>
                <a:cs typeface="Times New Roman"/>
              </a:rPr>
              <a:t>Objectives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projects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Proposed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work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Methodology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Applications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Proposed</a:t>
            </a:r>
            <a:r>
              <a:rPr sz="1800" spc="-1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Software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Hardware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Platform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Requirement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Conclusion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  <a:buFont typeface="Wingdings"/>
              <a:buChar char=""/>
            </a:pPr>
            <a:endParaRPr sz="18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1800" spc="-10" dirty="0">
                <a:latin typeface="Times New Roman"/>
                <a:cs typeface="Times New Roman"/>
              </a:rPr>
              <a:t>References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152400"/>
            <a:ext cx="1499615" cy="11186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3647" rIns="0" bIns="0" rtlCol="0">
            <a:spAutoFit/>
          </a:bodyPr>
          <a:lstStyle/>
          <a:p>
            <a:pPr marL="24085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27122" y="1624459"/>
            <a:ext cx="9123045" cy="4143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Hand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blessing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modern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technology.</a:t>
            </a:r>
            <a:r>
              <a:rPr sz="2000" spc="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Data-</a:t>
            </a:r>
            <a:r>
              <a:rPr sz="2000" dirty="0">
                <a:latin typeface="Times New Roman"/>
                <a:cs typeface="Times New Roman"/>
              </a:rPr>
              <a:t>intensive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are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havoc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2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world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today</a:t>
            </a:r>
            <a:r>
              <a:rPr sz="2000" spc="2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advent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control,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only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interacting</a:t>
            </a:r>
            <a:r>
              <a:rPr sz="2000" spc="3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devices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but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also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providing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ease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users.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Hand </a:t>
            </a:r>
            <a:r>
              <a:rPr sz="2000" dirty="0">
                <a:latin typeface="Times New Roman"/>
                <a:cs typeface="Times New Roman"/>
              </a:rPr>
              <a:t>gesture</a:t>
            </a:r>
            <a:r>
              <a:rPr sz="2000" spc="3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recognition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4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gained</a:t>
            </a:r>
            <a:r>
              <a:rPr sz="2000" spc="3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significant</a:t>
            </a:r>
            <a:r>
              <a:rPr sz="2000" spc="3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importance</a:t>
            </a:r>
            <a:r>
              <a:rPr sz="2000" spc="4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learning </a:t>
            </a:r>
            <a:r>
              <a:rPr sz="2000" dirty="0">
                <a:latin typeface="Times New Roman"/>
                <a:cs typeface="Times New Roman"/>
              </a:rPr>
              <a:t>evolution</a:t>
            </a:r>
            <a:r>
              <a:rPr sz="2000" spc="5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.</a:t>
            </a:r>
            <a:r>
              <a:rPr sz="2000" spc="7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4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present</a:t>
            </a:r>
            <a:r>
              <a:rPr sz="2000" spc="7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business</a:t>
            </a:r>
            <a:r>
              <a:rPr sz="2000" spc="5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scenario,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hand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gesture</a:t>
            </a:r>
            <a:r>
              <a:rPr sz="2000" spc="6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recognition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6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several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controlling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PowerPoint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presentation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audience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better </a:t>
            </a:r>
            <a:r>
              <a:rPr sz="2000" dirty="0">
                <a:latin typeface="Times New Roman"/>
                <a:cs typeface="Times New Roman"/>
              </a:rPr>
              <a:t>understand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topic.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advancements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like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human-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interaction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media </a:t>
            </a:r>
            <a:r>
              <a:rPr sz="2000" dirty="0">
                <a:latin typeface="Times New Roman"/>
                <a:cs typeface="Times New Roman"/>
              </a:rPr>
              <a:t>technologies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processing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gesture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tasks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became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simplified,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medicine,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aviation, </a:t>
            </a:r>
            <a:r>
              <a:rPr sz="2000" dirty="0">
                <a:latin typeface="Times New Roman"/>
                <a:cs typeface="Times New Roman"/>
              </a:rPr>
              <a:t>defense,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multimedia,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creative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expression,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generally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interactive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274320"/>
            <a:ext cx="1499615" cy="1118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3149" rIns="0" bIns="0" rtlCol="0">
            <a:spAutoFit/>
          </a:bodyPr>
          <a:lstStyle/>
          <a:p>
            <a:pPr marL="2009139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Proposed</a:t>
            </a:r>
            <a:r>
              <a:rPr spc="-190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7126" y="1999823"/>
            <a:ext cx="8779510" cy="3731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1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presented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controlling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PowerPoint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presentations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through</a:t>
            </a:r>
            <a:r>
              <a:rPr sz="1800" spc="3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gestures</a:t>
            </a:r>
            <a:r>
              <a:rPr sz="1800" spc="409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and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 offers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interface that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easy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entirely hands-free.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captures </a:t>
            </a:r>
            <a:r>
              <a:rPr sz="1800" spc="-10" dirty="0">
                <a:latin typeface="Times New Roman"/>
                <a:cs typeface="Times New Roman"/>
              </a:rPr>
              <a:t>real- 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video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onboard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camera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that</a:t>
            </a:r>
            <a:r>
              <a:rPr sz="1800" spc="4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follows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4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3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gestures</a:t>
            </a:r>
            <a:r>
              <a:rPr sz="1800" spc="4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user,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utilizing </a:t>
            </a:r>
            <a:r>
              <a:rPr sz="1800" dirty="0">
                <a:latin typeface="Times New Roman"/>
                <a:cs typeface="Times New Roman"/>
              </a:rPr>
              <a:t>mechanisms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4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4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landmark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detection.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4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libraries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4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Media</a:t>
            </a:r>
            <a:r>
              <a:rPr sz="1800" spc="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Pipe</a:t>
            </a:r>
            <a:r>
              <a:rPr sz="1800" spc="4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4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OpenCV</a:t>
            </a:r>
            <a:r>
              <a:rPr sz="1800" spc="459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are </a:t>
            </a:r>
            <a:r>
              <a:rPr sz="1800" dirty="0">
                <a:latin typeface="Times New Roman"/>
                <a:cs typeface="Times New Roman"/>
              </a:rPr>
              <a:t>employed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obtain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critical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points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user's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hand,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such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fingers,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wrist,</a:t>
            </a:r>
            <a:r>
              <a:rPr sz="1800" spc="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knuckles.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3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these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detected</a:t>
            </a:r>
            <a:r>
              <a:rPr sz="1800" spc="3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features,</a:t>
            </a:r>
            <a:r>
              <a:rPr sz="1800" spc="3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</a:t>
            </a:r>
            <a:r>
              <a:rPr sz="1800" spc="3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classified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by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trained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3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 </a:t>
            </a:r>
            <a:r>
              <a:rPr sz="1800" dirty="0">
                <a:latin typeface="Times New Roman"/>
                <a:cs typeface="Times New Roman"/>
              </a:rPr>
              <a:t>model.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predefined: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left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right</a:t>
            </a:r>
            <a:r>
              <a:rPr sz="1800" spc="2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swipe</a:t>
            </a:r>
            <a:r>
              <a:rPr sz="1800" spc="2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could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move</a:t>
            </a:r>
            <a:r>
              <a:rPr sz="1800" spc="2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slide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29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slide, </a:t>
            </a:r>
            <a:r>
              <a:rPr sz="1800" dirty="0">
                <a:latin typeface="Times New Roman"/>
                <a:cs typeface="Times New Roman"/>
              </a:rPr>
              <a:t>making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fist</a:t>
            </a:r>
            <a:r>
              <a:rPr sz="1800" spc="1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could</a:t>
            </a:r>
            <a:r>
              <a:rPr sz="1800" spc="1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pause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stop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presentation,</a:t>
            </a:r>
            <a:r>
              <a:rPr sz="1800" spc="1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some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20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measures</a:t>
            </a:r>
            <a:r>
              <a:rPr sz="1800" spc="2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may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extra controls,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volume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adjustment.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329184"/>
            <a:ext cx="1499615" cy="11216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574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Literature</a:t>
            </a:r>
            <a:r>
              <a:rPr spc="-105" dirty="0"/>
              <a:t> </a:t>
            </a:r>
            <a:r>
              <a:rPr spc="-10" dirty="0"/>
              <a:t>Survey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8927" y="149352"/>
            <a:ext cx="1499616" cy="111861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826257" y="1593850"/>
          <a:ext cx="9068433" cy="45561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5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7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0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95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17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B96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10820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b="1" spc="254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Paper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B96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1559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Author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82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name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B96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578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Outcomes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B966F"/>
                    </a:solidFill>
                  </a:tcPr>
                </a:tc>
                <a:tc>
                  <a:txBody>
                    <a:bodyPr/>
                    <a:lstStyle/>
                    <a:p>
                      <a:pPr marL="108585" marR="92075" indent="4267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Future scope/unaddre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ssed</a:t>
                      </a:r>
                      <a:r>
                        <a:rPr sz="1800" b="1" spc="13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challenges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B966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597535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Remark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B966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145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Hand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Gest-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ure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Human-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Computer Interaction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R.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L.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Murali,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B.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92710" marR="248920">
                        <a:lnSpc>
                          <a:spcPct val="100000"/>
                        </a:lnSpc>
                      </a:pP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Manjunath,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K.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R.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Venugopal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143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real-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hand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gesture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recognition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computer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vision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2446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Future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improvements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could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include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integrating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more 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gestures,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multi-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hand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recognition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543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solid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foundation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hand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gesture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recognition 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potential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application</a:t>
                      </a:r>
                      <a:r>
                        <a:rPr sz="14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presentations.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B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416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Gesture-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4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Control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Presentation Slides 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OpenCV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Charan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al.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B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214629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OpenCV</a:t>
                      </a:r>
                      <a:r>
                        <a:rPr sz="1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track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hand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movements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slide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control.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B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4108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Expands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other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interactive applications.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B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549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Ensures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accurate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gesture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recognition.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244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130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Controlling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PowerPoint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Presentation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Hand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Gestures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Real-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Time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1339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Rahul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Sharma, Deepak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Kumar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85725" algn="just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Controls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slides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converts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speech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text.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17653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Potential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broader automation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AI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integration.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tc>
                  <a:txBody>
                    <a:bodyPr/>
                    <a:lstStyle/>
                    <a:p>
                      <a:pPr marL="93345" marR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Python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interface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control.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EDD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8336" rIns="0" bIns="0" rtlCol="0">
            <a:spAutoFit/>
          </a:bodyPr>
          <a:lstStyle/>
          <a:p>
            <a:pPr marL="1774189">
              <a:lnSpc>
                <a:spcPct val="100000"/>
              </a:lnSpc>
              <a:spcBef>
                <a:spcPts val="95"/>
              </a:spcBef>
            </a:pPr>
            <a:r>
              <a:rPr dirty="0"/>
              <a:t>Objectives</a:t>
            </a:r>
            <a:r>
              <a:rPr spc="-100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spc="-10" dirty="0"/>
              <a:t>Projects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959735" y="1107694"/>
            <a:ext cx="886968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 indent="-9525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2075" algn="l"/>
                <a:tab pos="1240790" algn="l"/>
                <a:tab pos="2155825" algn="l"/>
                <a:tab pos="2393315" algn="l"/>
                <a:tab pos="3493770" algn="l"/>
                <a:tab pos="4268470" algn="l"/>
                <a:tab pos="4671060" algn="l"/>
                <a:tab pos="5810885" algn="l"/>
                <a:tab pos="7015480" algn="l"/>
                <a:tab pos="835977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	Objective: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Develop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5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	hands-</a:t>
            </a:r>
            <a:r>
              <a:rPr sz="1800" spc="-20" dirty="0">
                <a:latin typeface="Times New Roman"/>
                <a:cs typeface="Times New Roman"/>
              </a:rPr>
              <a:t>free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system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for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controlling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PowerPoint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presentations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gesture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-10" dirty="0">
                <a:latin typeface="Times New Roman"/>
                <a:cs typeface="Times New Roman"/>
              </a:rPr>
              <a:t> learning.</a:t>
            </a:r>
            <a:endParaRPr sz="1800">
              <a:latin typeface="Times New Roman"/>
              <a:cs typeface="Times New Roman"/>
            </a:endParaRPr>
          </a:p>
          <a:p>
            <a:pPr marL="9207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Times New Roman"/>
                <a:cs typeface="Times New Roman"/>
              </a:rPr>
              <a:t>Interaction</a:t>
            </a:r>
            <a:r>
              <a:rPr sz="1800" b="1" spc="3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Model:</a:t>
            </a:r>
            <a:r>
              <a:rPr sz="1800" b="1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Enables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seamless</a:t>
            </a:r>
            <a:r>
              <a:rPr sz="1800" spc="3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slide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navigation,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Previous,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Next,</a:t>
            </a:r>
            <a:r>
              <a:rPr sz="1800" spc="3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other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controls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without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keyboard,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mouse,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remote.</a:t>
            </a:r>
            <a:endParaRPr sz="1800">
              <a:latin typeface="Times New Roman"/>
              <a:cs typeface="Times New Roman"/>
            </a:endParaRPr>
          </a:p>
          <a:p>
            <a:pPr marL="92075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Technology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Stack: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Computer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Vision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tracking.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Machine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Learning</a:t>
            </a:r>
            <a:r>
              <a:rPr sz="1800" b="1" spc="-10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Algorithms</a:t>
            </a:r>
            <a:r>
              <a:rPr sz="1800" b="1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classification.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b="1" spc="-20" dirty="0">
                <a:latin typeface="Times New Roman"/>
                <a:cs typeface="Times New Roman"/>
              </a:rPr>
              <a:t>Gesture-to-</a:t>
            </a:r>
            <a:r>
              <a:rPr sz="1800" b="1" dirty="0">
                <a:latin typeface="Times New Roman"/>
                <a:cs typeface="Times New Roman"/>
              </a:rPr>
              <a:t>Command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Mapping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PowerPoint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control.</a:t>
            </a:r>
            <a:endParaRPr sz="1800">
              <a:latin typeface="Times New Roman"/>
              <a:cs typeface="Times New Roman"/>
            </a:endParaRPr>
          </a:p>
          <a:p>
            <a:pPr marL="9207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Functionality: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spc="-10" dirty="0">
                <a:latin typeface="Times New Roman"/>
                <a:cs typeface="Times New Roman"/>
              </a:rPr>
              <a:t>Tracks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movements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spc="-20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Classifies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predefined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actions.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dirty="0">
                <a:latin typeface="Times New Roman"/>
                <a:cs typeface="Times New Roman"/>
              </a:rPr>
              <a:t>Maps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recognized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gestures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corresponding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PowerPoint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commands.</a:t>
            </a:r>
            <a:endParaRPr sz="1800">
              <a:latin typeface="Times New Roman"/>
              <a:cs typeface="Times New Roman"/>
            </a:endParaRPr>
          </a:p>
          <a:p>
            <a:pPr marL="9207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latin typeface="Times New Roman"/>
                <a:cs typeface="Times New Roman"/>
              </a:rPr>
              <a:t>Application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Domains: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Professional Presentations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Hands-</a:t>
            </a:r>
            <a:r>
              <a:rPr sz="1800" dirty="0">
                <a:latin typeface="Times New Roman"/>
                <a:cs typeface="Times New Roman"/>
              </a:rPr>
              <a:t>free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interaction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enhances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efficiency.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Educational</a:t>
            </a:r>
            <a:r>
              <a:rPr sz="1800" b="1" spc="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Use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Cases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interactive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teaching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experience.</a:t>
            </a:r>
            <a:endParaRPr sz="18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buFont typeface="Arial MT"/>
              <a:buChar char="•"/>
              <a:tabLst>
                <a:tab pos="756285" algn="l"/>
              </a:tabLst>
            </a:pPr>
            <a:r>
              <a:rPr sz="1800" b="1" dirty="0">
                <a:latin typeface="Times New Roman"/>
                <a:cs typeface="Times New Roman"/>
              </a:rPr>
              <a:t>Remote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Environments</a:t>
            </a:r>
            <a:r>
              <a:rPr sz="1800" b="1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Facilitates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better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accessibility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settings.</a:t>
            </a:r>
            <a:endParaRPr sz="1800">
              <a:latin typeface="Times New Roman"/>
              <a:cs typeface="Times New Roman"/>
            </a:endParaRPr>
          </a:p>
          <a:p>
            <a:pPr marL="9207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2075" algn="l"/>
                <a:tab pos="884555" algn="l"/>
                <a:tab pos="1661795" algn="l"/>
                <a:tab pos="2607310" algn="l"/>
                <a:tab pos="3661410" algn="l"/>
                <a:tab pos="4143375" algn="l"/>
                <a:tab pos="4869180" algn="l"/>
                <a:tab pos="6237605" algn="l"/>
                <a:tab pos="6698615" algn="l"/>
                <a:tab pos="7817484" algn="l"/>
                <a:tab pos="8350884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Future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b="1" spc="-10" dirty="0">
                <a:latin typeface="Times New Roman"/>
                <a:cs typeface="Times New Roman"/>
              </a:rPr>
              <a:t>Scope:</a:t>
            </a:r>
            <a:r>
              <a:rPr sz="1800" b="1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Potential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expansion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into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virtual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environments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Times New Roman"/>
                <a:cs typeface="Times New Roman"/>
              </a:rPr>
              <a:t>and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integration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Times New Roman"/>
                <a:cs typeface="Times New Roman"/>
              </a:rPr>
              <a:t>with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Times New Roman"/>
                <a:cs typeface="Times New Roman"/>
              </a:rPr>
              <a:t>smart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Times New Roman"/>
                <a:cs typeface="Times New Roman"/>
              </a:rPr>
              <a:t>devices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5880" y="164592"/>
            <a:ext cx="1502664" cy="1118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84455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Proposed</a:t>
            </a:r>
            <a:r>
              <a:rPr spc="-85" dirty="0"/>
              <a:t> </a:t>
            </a:r>
            <a:r>
              <a:rPr dirty="0"/>
              <a:t>work</a:t>
            </a:r>
            <a:r>
              <a:rPr spc="-135" dirty="0"/>
              <a:t> </a:t>
            </a:r>
            <a:r>
              <a:rPr dirty="0"/>
              <a:t>with</a:t>
            </a:r>
            <a:r>
              <a:rPr spc="-145" dirty="0"/>
              <a:t> </a:t>
            </a:r>
            <a:r>
              <a:rPr spc="-10" dirty="0"/>
              <a:t>methodology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0263" y="240791"/>
            <a:ext cx="1502664" cy="11186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684779" y="1572259"/>
            <a:ext cx="9359900" cy="496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Data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Collection:</a:t>
            </a:r>
            <a:endParaRPr sz="180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Times New Roman"/>
                <a:cs typeface="Times New Roman"/>
              </a:rPr>
              <a:t>Creation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consisting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(e.g.,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swipe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left,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swipe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right,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fist,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point).</a:t>
            </a:r>
            <a:endParaRPr sz="180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pre-</a:t>
            </a:r>
            <a:r>
              <a:rPr sz="1800" dirty="0">
                <a:latin typeface="Times New Roman"/>
                <a:cs typeface="Times New Roman"/>
              </a:rPr>
              <a:t>existing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manually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labeled gesture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data.</a:t>
            </a:r>
            <a:endParaRPr sz="180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Times New Roman"/>
                <a:cs typeface="Times New Roman"/>
              </a:rPr>
              <a:t>Gesture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capture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via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camera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real-</a:t>
            </a:r>
            <a:r>
              <a:rPr sz="1800" dirty="0">
                <a:latin typeface="Times New Roman"/>
                <a:cs typeface="Times New Roman"/>
              </a:rPr>
              <a:t>time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processing.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Hand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Tracking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&amp;</a:t>
            </a:r>
            <a:r>
              <a:rPr sz="1800" b="1" spc="-7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Landmark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Detection: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Implemented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libraries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like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MediaPipe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OpenCV</a:t>
            </a:r>
            <a:r>
              <a:rPr sz="1800" spc="-10" dirty="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Feature</a:t>
            </a:r>
            <a:r>
              <a:rPr sz="1800" b="1" spc="-8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Extraction:</a:t>
            </a:r>
            <a:endParaRPr sz="1800">
              <a:latin typeface="Times New Roman"/>
              <a:cs typeface="Times New Roman"/>
            </a:endParaRPr>
          </a:p>
          <a:p>
            <a:pPr marL="548640" lvl="1" indent="-88900">
              <a:lnSpc>
                <a:spcPct val="100000"/>
              </a:lnSpc>
              <a:buSzPct val="94444"/>
              <a:buChar char="•"/>
              <a:tabLst>
                <a:tab pos="548640" algn="l"/>
              </a:tabLst>
            </a:pPr>
            <a:r>
              <a:rPr sz="1800" dirty="0">
                <a:latin typeface="Times New Roman"/>
                <a:cs typeface="Times New Roman"/>
              </a:rPr>
              <a:t>Angles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fingers.</a:t>
            </a:r>
            <a:endParaRPr sz="1800">
              <a:latin typeface="Times New Roman"/>
              <a:cs typeface="Times New Roman"/>
            </a:endParaRPr>
          </a:p>
          <a:p>
            <a:pPr marL="548640" lvl="1" indent="-88900">
              <a:lnSpc>
                <a:spcPct val="100000"/>
              </a:lnSpc>
              <a:buSzPct val="94444"/>
              <a:buChar char="•"/>
              <a:tabLst>
                <a:tab pos="548640" algn="l"/>
              </a:tabLst>
            </a:pPr>
            <a:r>
              <a:rPr sz="1800" dirty="0">
                <a:latin typeface="Times New Roman"/>
                <a:cs typeface="Times New Roman"/>
              </a:rPr>
              <a:t>Distances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between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landmarks.</a:t>
            </a:r>
            <a:endParaRPr sz="1800">
              <a:latin typeface="Times New Roman"/>
              <a:cs typeface="Times New Roman"/>
            </a:endParaRPr>
          </a:p>
          <a:p>
            <a:pPr marL="548640" lvl="1" indent="-8890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548640" algn="l"/>
              </a:tabLst>
            </a:pP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orientation.</a:t>
            </a:r>
            <a:endParaRPr sz="18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Machine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Learning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Model:</a:t>
            </a:r>
            <a:endParaRPr sz="180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Times New Roman"/>
                <a:cs typeface="Times New Roman"/>
              </a:rPr>
              <a:t>Features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extracted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tracking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serve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input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model.</a:t>
            </a:r>
            <a:endParaRPr sz="180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latin typeface="Times New Roman"/>
                <a:cs typeface="Times New Roman"/>
              </a:rPr>
              <a:t>Model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selection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complexity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dataset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size:</a:t>
            </a:r>
            <a:endParaRPr sz="1800">
              <a:latin typeface="Times New Roman"/>
              <a:cs typeface="Times New Roman"/>
            </a:endParaRPr>
          </a:p>
          <a:p>
            <a:pPr marL="548640" lvl="1" indent="-88900">
              <a:lnSpc>
                <a:spcPct val="100000"/>
              </a:lnSpc>
              <a:spcBef>
                <a:spcPts val="5"/>
              </a:spcBef>
              <a:buSzPct val="94444"/>
              <a:buFont typeface="Times New Roman"/>
              <a:buChar char="•"/>
              <a:tabLst>
                <a:tab pos="548640" algn="l"/>
              </a:tabLst>
            </a:pPr>
            <a:r>
              <a:rPr sz="1800" b="1" dirty="0">
                <a:latin typeface="Times New Roman"/>
                <a:cs typeface="Times New Roman"/>
              </a:rPr>
              <a:t>Decision</a:t>
            </a:r>
            <a:r>
              <a:rPr sz="1800" b="1" spc="-7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Trees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Support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30" dirty="0">
                <a:latin typeface="Times New Roman"/>
                <a:cs typeface="Times New Roman"/>
              </a:rPr>
              <a:t>Vector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Machines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(SVMs)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simpler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classification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tasks.</a:t>
            </a:r>
            <a:endParaRPr sz="1800">
              <a:latin typeface="Times New Roman"/>
              <a:cs typeface="Times New Roman"/>
            </a:endParaRPr>
          </a:p>
          <a:p>
            <a:pPr marL="548640" lvl="1" indent="-88900">
              <a:lnSpc>
                <a:spcPct val="100000"/>
              </a:lnSpc>
              <a:buSzPct val="94444"/>
              <a:buFont typeface="Times New Roman"/>
              <a:buChar char="•"/>
              <a:tabLst>
                <a:tab pos="548640" algn="l"/>
              </a:tabLst>
            </a:pPr>
            <a:r>
              <a:rPr sz="1800" b="1" dirty="0">
                <a:latin typeface="Times New Roman"/>
                <a:cs typeface="Times New Roman"/>
              </a:rPr>
              <a:t>Deep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Learning</a:t>
            </a:r>
            <a:r>
              <a:rPr sz="1800" b="1" spc="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(CNNs)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complex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recognition.</a:t>
            </a:r>
            <a:endParaRPr sz="1800">
              <a:latin typeface="Times New Roman"/>
              <a:cs typeface="Times New Roman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spc="-10" dirty="0">
                <a:latin typeface="Times New Roman"/>
                <a:cs typeface="Times New Roman"/>
              </a:rPr>
              <a:t>Training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ensures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high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accuracy in distinguishing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gestures.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0716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Applications</a:t>
            </a:r>
            <a:r>
              <a:rPr spc="-100" dirty="0"/>
              <a:t> </a:t>
            </a:r>
            <a:r>
              <a:rPr dirty="0"/>
              <a:t>of</a:t>
            </a:r>
            <a:r>
              <a:rPr spc="-145" dirty="0"/>
              <a:t> </a:t>
            </a:r>
            <a:r>
              <a:rPr spc="-10" dirty="0"/>
              <a:t>Proposed</a:t>
            </a:r>
            <a:r>
              <a:rPr spc="-100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64079" y="1450929"/>
            <a:ext cx="8897620" cy="4606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7815" marR="5715" indent="-285750" algn="just">
              <a:lnSpc>
                <a:spcPct val="150000"/>
              </a:lnSpc>
              <a:spcBef>
                <a:spcPts val="105"/>
              </a:spcBef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Education: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Trainers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gestures</a:t>
            </a:r>
            <a:r>
              <a:rPr sz="1800" spc="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presentations</a:t>
            </a:r>
            <a:r>
              <a:rPr sz="1800" spc="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from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lang="en-IN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far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without</a:t>
            </a:r>
            <a:r>
              <a:rPr sz="1800" spc="10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having</a:t>
            </a:r>
            <a:r>
              <a:rPr lang="en-IN"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walk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back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remote.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Teaching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therefore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more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personal,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but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will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seamless.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90"/>
              </a:spcBef>
              <a:buFont typeface="Wingdings"/>
              <a:buChar char=""/>
            </a:pPr>
            <a:endParaRPr sz="1800" dirty="0">
              <a:latin typeface="Times New Roman"/>
              <a:cs typeface="Times New Roman"/>
            </a:endParaRPr>
          </a:p>
          <a:p>
            <a:pPr marL="297815" marR="5080" indent="-285750" algn="just">
              <a:lnSpc>
                <a:spcPct val="15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Business</a:t>
            </a:r>
            <a:r>
              <a:rPr sz="1800" spc="27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Presentations: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corporate</a:t>
            </a:r>
            <a:r>
              <a:rPr sz="1800" spc="29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world,</a:t>
            </a:r>
            <a:r>
              <a:rPr sz="1800" spc="280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presenters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free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95" dirty="0">
                <a:latin typeface="Times New Roman"/>
                <a:cs typeface="Times New Roman"/>
              </a:rPr>
              <a:t>  </a:t>
            </a:r>
            <a:r>
              <a:rPr sz="1800" dirty="0">
                <a:latin typeface="Times New Roman"/>
                <a:cs typeface="Times New Roman"/>
              </a:rPr>
              <a:t>focus</a:t>
            </a:r>
            <a:r>
              <a:rPr sz="1800" spc="285" dirty="0">
                <a:latin typeface="Times New Roman"/>
                <a:cs typeface="Times New Roman"/>
              </a:rPr>
              <a:t>  </a:t>
            </a:r>
            <a:r>
              <a:rPr sz="1800" spc="-25" dirty="0">
                <a:latin typeface="Times New Roman"/>
                <a:cs typeface="Times New Roman"/>
              </a:rPr>
              <a:t>on 	</a:t>
            </a:r>
            <a:r>
              <a:rPr sz="1800" dirty="0">
                <a:latin typeface="Times New Roman"/>
                <a:cs typeface="Times New Roman"/>
              </a:rPr>
              <a:t>communicating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their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message</a:t>
            </a:r>
            <a:r>
              <a:rPr sz="1800" spc="2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without</a:t>
            </a:r>
            <a:r>
              <a:rPr sz="1800" spc="2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interruptions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25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operate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2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keyboard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2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mouse.</a:t>
            </a:r>
            <a:r>
              <a:rPr sz="1800" spc="27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This 	</a:t>
            </a:r>
            <a:r>
              <a:rPr sz="1800" dirty="0">
                <a:latin typeface="Times New Roman"/>
                <a:cs typeface="Times New Roman"/>
              </a:rPr>
              <a:t>considerably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increases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professionalism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fluency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presentations.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65"/>
              </a:spcBef>
              <a:buFont typeface="Wingdings"/>
              <a:buChar char=""/>
            </a:pPr>
            <a:endParaRPr sz="1800" dirty="0">
              <a:latin typeface="Times New Roman"/>
              <a:cs typeface="Times New Roman"/>
            </a:endParaRPr>
          </a:p>
          <a:p>
            <a:pPr marL="297815" marR="6985" indent="-285750" algn="just">
              <a:lnSpc>
                <a:spcPct val="150000"/>
              </a:lnSpc>
              <a:buFont typeface="Wingdings"/>
              <a:buChar char=""/>
              <a:tabLst>
                <a:tab pos="299085" algn="l"/>
              </a:tabLst>
            </a:pPr>
            <a:r>
              <a:rPr sz="1800" dirty="0">
                <a:latin typeface="Times New Roman"/>
                <a:cs typeface="Times New Roman"/>
              </a:rPr>
              <a:t>Virtual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Remote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Presentations: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Presenters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gestures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switch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slides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during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the 	</a:t>
            </a:r>
            <a:r>
              <a:rPr sz="1800" dirty="0">
                <a:latin typeface="Times New Roman"/>
                <a:cs typeface="Times New Roman"/>
              </a:rPr>
              <a:t>presentation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while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remaining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engaged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video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call,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which</a:t>
            </a:r>
            <a:r>
              <a:rPr sz="1800" spc="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thus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optimizes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interactive 	</a:t>
            </a:r>
            <a:r>
              <a:rPr sz="1800" dirty="0">
                <a:latin typeface="Times New Roman"/>
                <a:cs typeface="Times New Roman"/>
              </a:rPr>
              <a:t>experience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online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settings.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289559"/>
            <a:ext cx="1499616" cy="111861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058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Software</a:t>
            </a:r>
            <a:r>
              <a:rPr spc="-110" dirty="0"/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spc="-114" dirty="0"/>
              <a:t>hardware</a:t>
            </a:r>
            <a:r>
              <a:rPr spc="-85" dirty="0"/>
              <a:t> </a:t>
            </a:r>
            <a:r>
              <a:rPr spc="-40" dirty="0"/>
              <a:t>platform</a:t>
            </a:r>
            <a:r>
              <a:rPr spc="-95" dirty="0"/>
              <a:t> </a:t>
            </a:r>
            <a:r>
              <a:rPr spc="-25" dirty="0"/>
              <a:t>requirement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228600"/>
            <a:ext cx="1499615" cy="111861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837433" y="1179679"/>
            <a:ext cx="7272655" cy="5163820"/>
          </a:xfrm>
          <a:prstGeom prst="rect">
            <a:avLst/>
          </a:prstGeom>
        </p:spPr>
        <p:txBody>
          <a:bodyPr vert="horz" wrap="square" lIns="0" tIns="175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85"/>
              </a:spcBef>
            </a:pPr>
            <a:r>
              <a:rPr sz="2000" b="1" dirty="0">
                <a:latin typeface="Times New Roman"/>
                <a:cs typeface="Times New Roman"/>
              </a:rPr>
              <a:t>Software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Requirements:</a:t>
            </a:r>
            <a:endParaRPr sz="2000">
              <a:latin typeface="Times New Roman"/>
              <a:cs typeface="Times New Roman"/>
            </a:endParaRPr>
          </a:p>
          <a:p>
            <a:pPr marL="81915" indent="-80645">
              <a:lnSpc>
                <a:spcPct val="100000"/>
              </a:lnSpc>
              <a:spcBef>
                <a:spcPts val="1050"/>
              </a:spcBef>
              <a:buSzPct val="90625"/>
              <a:buFont typeface="Arial MT"/>
              <a:buChar char="•"/>
              <a:tabLst>
                <a:tab pos="81915" algn="l"/>
              </a:tabLst>
            </a:pPr>
            <a:r>
              <a:rPr sz="1600" b="1" dirty="0">
                <a:latin typeface="Times New Roman"/>
                <a:cs typeface="Times New Roman"/>
              </a:rPr>
              <a:t>Operating</a:t>
            </a:r>
            <a:r>
              <a:rPr sz="1600" b="1" spc="-6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System: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Windows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10/11,</a:t>
            </a:r>
            <a:r>
              <a:rPr sz="1600" spc="-9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Linux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(Ubuntu),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macOS</a:t>
            </a:r>
            <a:endParaRPr sz="1600">
              <a:latin typeface="Times New Roman"/>
              <a:cs typeface="Times New Roman"/>
            </a:endParaRPr>
          </a:p>
          <a:p>
            <a:pPr marL="81915" indent="-80645">
              <a:lnSpc>
                <a:spcPct val="100000"/>
              </a:lnSpc>
              <a:spcBef>
                <a:spcPts val="965"/>
              </a:spcBef>
              <a:buSzPct val="90625"/>
              <a:buFont typeface="Arial MT"/>
              <a:buChar char="•"/>
              <a:tabLst>
                <a:tab pos="81915" algn="l"/>
              </a:tabLst>
            </a:pPr>
            <a:r>
              <a:rPr sz="1600" b="1" dirty="0">
                <a:latin typeface="Times New Roman"/>
                <a:cs typeface="Times New Roman"/>
              </a:rPr>
              <a:t>Programming</a:t>
            </a:r>
            <a:r>
              <a:rPr sz="1600" b="1" spc="-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Language:</a:t>
            </a:r>
            <a:r>
              <a:rPr sz="1600" b="1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Python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(preferred),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Java,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or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C++</a:t>
            </a:r>
            <a:endParaRPr sz="1600">
              <a:latin typeface="Times New Roman"/>
              <a:cs typeface="Times New Roman"/>
            </a:endParaRPr>
          </a:p>
          <a:p>
            <a:pPr marL="81915" indent="-80645">
              <a:lnSpc>
                <a:spcPct val="100000"/>
              </a:lnSpc>
              <a:spcBef>
                <a:spcPts val="960"/>
              </a:spcBef>
              <a:buSzPct val="90625"/>
              <a:buFont typeface="Arial MT"/>
              <a:buChar char="•"/>
              <a:tabLst>
                <a:tab pos="81915" algn="l"/>
              </a:tabLst>
            </a:pPr>
            <a:r>
              <a:rPr sz="1600" b="1" dirty="0">
                <a:latin typeface="Times New Roman"/>
                <a:cs typeface="Times New Roman"/>
              </a:rPr>
              <a:t>Libraries</a:t>
            </a:r>
            <a:r>
              <a:rPr sz="1600" b="1" spc="-5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&amp;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10" dirty="0">
                <a:latin typeface="Times New Roman"/>
                <a:cs typeface="Times New Roman"/>
              </a:rPr>
              <a:t>Frameworks: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</a:tabLst>
            </a:pPr>
            <a:r>
              <a:rPr sz="1600" dirty="0">
                <a:latin typeface="Times New Roman"/>
                <a:cs typeface="Times New Roman"/>
              </a:rPr>
              <a:t>OpenCV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(for</a:t>
            </a:r>
            <a:r>
              <a:rPr sz="1600" spc="-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computer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vision)</a:t>
            </a:r>
            <a:endParaRPr sz="1600">
              <a:latin typeface="Times New Roman"/>
              <a:cs typeface="Times New Roman"/>
            </a:endParaRPr>
          </a:p>
          <a:p>
            <a:pPr marL="756285" lvl="1" indent="-286385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756285" algn="l"/>
              </a:tabLst>
            </a:pPr>
            <a:r>
              <a:rPr sz="1600" dirty="0">
                <a:latin typeface="Times New Roman"/>
                <a:cs typeface="Times New Roman"/>
              </a:rPr>
              <a:t>NumPy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(for</a:t>
            </a:r>
            <a:r>
              <a:rPr sz="1600" spc="1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numerical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computations)</a:t>
            </a:r>
            <a:endParaRPr sz="1600">
              <a:latin typeface="Times New Roman"/>
              <a:cs typeface="Times New Roman"/>
            </a:endParaRPr>
          </a:p>
          <a:p>
            <a:pPr marL="81915" indent="-80645">
              <a:lnSpc>
                <a:spcPct val="100000"/>
              </a:lnSpc>
              <a:spcBef>
                <a:spcPts val="965"/>
              </a:spcBef>
              <a:buSzPct val="90625"/>
              <a:buFont typeface="Arial MT"/>
              <a:buChar char="•"/>
              <a:tabLst>
                <a:tab pos="81915" algn="l"/>
              </a:tabLst>
            </a:pPr>
            <a:r>
              <a:rPr sz="1600" b="1" dirty="0">
                <a:latin typeface="Times New Roman"/>
                <a:cs typeface="Times New Roman"/>
              </a:rPr>
              <a:t>IDE</a:t>
            </a:r>
            <a:r>
              <a:rPr sz="1600" b="1" spc="-4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(Integrated</a:t>
            </a:r>
            <a:r>
              <a:rPr sz="1600" b="1" spc="-85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Development </a:t>
            </a:r>
            <a:r>
              <a:rPr sz="1600" b="1" spc="-10" dirty="0">
                <a:latin typeface="Times New Roman"/>
                <a:cs typeface="Times New Roman"/>
              </a:rPr>
              <a:t>Environment):</a:t>
            </a:r>
            <a:r>
              <a:rPr sz="1600" b="1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PyCharm,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VS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Code.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85"/>
              </a:spcBef>
              <a:buFont typeface="Arial MT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Times New Roman"/>
                <a:cs typeface="Times New Roman"/>
              </a:rPr>
              <a:t>Hardware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Requirements:</a:t>
            </a:r>
            <a:endParaRPr sz="1800">
              <a:latin typeface="Times New Roman"/>
              <a:cs typeface="Times New Roman"/>
            </a:endParaRPr>
          </a:p>
          <a:p>
            <a:pPr marL="91440" indent="-90805">
              <a:lnSpc>
                <a:spcPct val="100000"/>
              </a:lnSpc>
              <a:spcBef>
                <a:spcPts val="1085"/>
              </a:spcBef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Processor: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Core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i5/i7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or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AMD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Ryzen 5/7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(or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higher)</a:t>
            </a:r>
            <a:endParaRPr sz="1800">
              <a:latin typeface="Times New Roman"/>
              <a:cs typeface="Times New Roman"/>
            </a:endParaRPr>
          </a:p>
          <a:p>
            <a:pPr marL="91440" indent="-90805">
              <a:lnSpc>
                <a:spcPct val="100000"/>
              </a:lnSpc>
              <a:spcBef>
                <a:spcPts val="1080"/>
              </a:spcBef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RAM:</a:t>
            </a:r>
            <a:r>
              <a:rPr sz="1800" b="1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Minimum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4GB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(8GB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recommended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smooth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processing)</a:t>
            </a:r>
            <a:endParaRPr sz="1800">
              <a:latin typeface="Times New Roman"/>
              <a:cs typeface="Times New Roman"/>
            </a:endParaRPr>
          </a:p>
          <a:p>
            <a:pPr marL="91440" indent="-90805">
              <a:lnSpc>
                <a:spcPct val="100000"/>
              </a:lnSpc>
              <a:spcBef>
                <a:spcPts val="1080"/>
              </a:spcBef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Camera: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HD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Webcam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(Logitech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C270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above)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hand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gesture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recognition</a:t>
            </a:r>
            <a:endParaRPr sz="1800">
              <a:latin typeface="Times New Roman"/>
              <a:cs typeface="Times New Roman"/>
            </a:endParaRPr>
          </a:p>
          <a:p>
            <a:pPr marL="91440" indent="-90805">
              <a:lnSpc>
                <a:spcPct val="100000"/>
              </a:lnSpc>
              <a:spcBef>
                <a:spcPts val="1080"/>
              </a:spcBef>
              <a:buSzPct val="91666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latin typeface="Times New Roman"/>
                <a:cs typeface="Times New Roman"/>
              </a:rPr>
              <a:t>Graphics</a:t>
            </a:r>
            <a:r>
              <a:rPr sz="1800" b="1" spc="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Card: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Integrated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Dedicated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GPU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better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processing)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A8BE4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1380</Words>
  <Application>Microsoft Office PowerPoint</Application>
  <PresentationFormat>Widescreen</PresentationFormat>
  <Paragraphs>136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MT</vt:lpstr>
      <vt:lpstr>Times New Roman</vt:lpstr>
      <vt:lpstr>Wingdings</vt:lpstr>
      <vt:lpstr>Office Theme</vt:lpstr>
      <vt:lpstr>PowerPoint Presentation</vt:lpstr>
      <vt:lpstr>CONTENTS</vt:lpstr>
      <vt:lpstr>Introduction</vt:lpstr>
      <vt:lpstr>Proposed System</vt:lpstr>
      <vt:lpstr>Literature Survey</vt:lpstr>
      <vt:lpstr>Objectives of Projects</vt:lpstr>
      <vt:lpstr>Proposed work with methodology</vt:lpstr>
      <vt:lpstr>Applications of Proposed system</vt:lpstr>
      <vt:lpstr>Software and hardware platform requirement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Rahul Bargal</cp:lastModifiedBy>
  <cp:revision>3</cp:revision>
  <dcterms:created xsi:type="dcterms:W3CDTF">2025-04-08T01:11:12Z</dcterms:created>
  <dcterms:modified xsi:type="dcterms:W3CDTF">2025-04-09T22:31:09Z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2025-04-08T00:00:00Z</vt:filetime>
  </property>
  <property fmtid="{D5CDD505-2E9C-101B-9397-08002B2CF9AE}" pid="5" name="Producer">
    <vt:lpwstr>www.ilovepdf.com</vt:lpwstr>
  </property>
</Properties>
</file>