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38C"/>
    <a:srgbClr val="FA837B"/>
    <a:srgbClr val="FF2600"/>
    <a:srgbClr val="FF7E79"/>
    <a:srgbClr val="941651"/>
    <a:srgbClr val="FFFFFF"/>
    <a:srgbClr val="001400"/>
    <a:srgbClr val="002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126436-47B5-4551-880A-449B8054EDF4}" v="36" dt="2023-04-26T01:34:09.4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79"/>
  </p:normalViewPr>
  <p:slideViewPr>
    <p:cSldViewPr>
      <p:cViewPr>
        <p:scale>
          <a:sx n="110" d="100"/>
          <a:sy n="110" d="100"/>
        </p:scale>
        <p:origin x="144" y="-10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saimohit Dandu" userId="3e29b883c3149e0a" providerId="LiveId" clId="{6054BF57-ED01-44AC-B59C-235E0917B5C2}"/>
    <pc:docChg chg="undo custSel modSld modMainMaster">
      <pc:chgData name="Veerasaimohit Dandu" userId="3e29b883c3149e0a" providerId="LiveId" clId="{6054BF57-ED01-44AC-B59C-235E0917B5C2}" dt="2023-04-25T00:40:13.453" v="202" actId="14100"/>
      <pc:docMkLst>
        <pc:docMk/>
      </pc:docMkLst>
      <pc:sldChg chg="modSp mod">
        <pc:chgData name="Veerasaimohit Dandu" userId="3e29b883c3149e0a" providerId="LiveId" clId="{6054BF57-ED01-44AC-B59C-235E0917B5C2}" dt="2023-04-25T00:40:13.453" v="202" actId="14100"/>
        <pc:sldMkLst>
          <pc:docMk/>
          <pc:sldMk cId="0" sldId="256"/>
        </pc:sldMkLst>
        <pc:spChg chg="mod">
          <ac:chgData name="Veerasaimohit Dandu" userId="3e29b883c3149e0a" providerId="LiveId" clId="{6054BF57-ED01-44AC-B59C-235E0917B5C2}" dt="2023-04-25T00:37:46.199" v="197" actId="403"/>
          <ac:spMkLst>
            <pc:docMk/>
            <pc:sldMk cId="0" sldId="256"/>
            <ac:spMk id="2" creationId="{00000000-0000-0000-0000-000000000000}"/>
          </ac:spMkLst>
        </pc:spChg>
        <pc:spChg chg="mod">
          <ac:chgData name="Veerasaimohit Dandu" userId="3e29b883c3149e0a" providerId="LiveId" clId="{6054BF57-ED01-44AC-B59C-235E0917B5C2}" dt="2023-04-25T00:40:13.453" v="202" actId="14100"/>
          <ac:spMkLst>
            <pc:docMk/>
            <pc:sldMk cId="0" sldId="256"/>
            <ac:spMk id="3" creationId="{00000000-0000-0000-0000-000000000000}"/>
          </ac:spMkLst>
        </pc:spChg>
        <pc:spChg chg="mod">
          <ac:chgData name="Veerasaimohit Dandu" userId="3e29b883c3149e0a" providerId="LiveId" clId="{6054BF57-ED01-44AC-B59C-235E0917B5C2}" dt="2023-04-25T00:33:19.802" v="88" actId="207"/>
          <ac:spMkLst>
            <pc:docMk/>
            <pc:sldMk cId="0" sldId="256"/>
            <ac:spMk id="35" creationId="{00000000-0000-0000-0000-000000000000}"/>
          </ac:spMkLst>
        </pc:spChg>
        <pc:spChg chg="mod">
          <ac:chgData name="Veerasaimohit Dandu" userId="3e29b883c3149e0a" providerId="LiveId" clId="{6054BF57-ED01-44AC-B59C-235E0917B5C2}" dt="2023-04-25T00:37:37.003" v="196" actId="14100"/>
          <ac:spMkLst>
            <pc:docMk/>
            <pc:sldMk cId="0" sldId="256"/>
            <ac:spMk id="36" creationId="{00000000-0000-0000-0000-000000000000}"/>
          </ac:spMkLst>
        </pc:spChg>
        <pc:grpChg chg="mod">
          <ac:chgData name="Veerasaimohit Dandu" userId="3e29b883c3149e0a" providerId="LiveId" clId="{6054BF57-ED01-44AC-B59C-235E0917B5C2}" dt="2023-04-25T00:17:05.316" v="7" actId="14100"/>
          <ac:grpSpMkLst>
            <pc:docMk/>
            <pc:sldMk cId="0" sldId="256"/>
            <ac:grpSpMk id="20" creationId="{00000000-0000-0000-0000-000000000000}"/>
          </ac:grpSpMkLst>
        </pc:grpChg>
      </pc:sldChg>
      <pc:sldMasterChg chg="modSp mod modSldLayout">
        <pc:chgData name="Veerasaimohit Dandu" userId="3e29b883c3149e0a" providerId="LiveId" clId="{6054BF57-ED01-44AC-B59C-235E0917B5C2}" dt="2023-04-25T00:27:53.643" v="14" actId="207"/>
        <pc:sldMasterMkLst>
          <pc:docMk/>
          <pc:sldMasterMk cId="0" sldId="2147483648"/>
        </pc:sldMasterMkLst>
        <pc:spChg chg="mod">
          <ac:chgData name="Veerasaimohit Dandu" userId="3e29b883c3149e0a" providerId="LiveId" clId="{6054BF57-ED01-44AC-B59C-235E0917B5C2}" dt="2023-04-25T00:27:53.643" v="14" actId="207"/>
          <ac:spMkLst>
            <pc:docMk/>
            <pc:sldMasterMk cId="0" sldId="2147483648"/>
            <ac:spMk id="16" creationId="{00000000-0000-0000-0000-000000000000}"/>
          </ac:spMkLst>
        </pc:spChg>
        <pc:sldLayoutChg chg="setBg">
          <pc:chgData name="Veerasaimohit Dandu" userId="3e29b883c3149e0a" providerId="LiveId" clId="{6054BF57-ED01-44AC-B59C-235E0917B5C2}" dt="2023-04-25T00:24:58.331" v="11"/>
          <pc:sldLayoutMkLst>
            <pc:docMk/>
            <pc:sldMasterMk cId="0" sldId="2147483648"/>
            <pc:sldLayoutMk cId="0" sldId="2147483661"/>
          </pc:sldLayoutMkLst>
        </pc:sldLayoutChg>
        <pc:sldLayoutChg chg="modSp mod">
          <pc:chgData name="Veerasaimohit Dandu" userId="3e29b883c3149e0a" providerId="LiveId" clId="{6054BF57-ED01-44AC-B59C-235E0917B5C2}" dt="2023-04-25T00:26:51.387" v="12" actId="14100"/>
          <pc:sldLayoutMkLst>
            <pc:docMk/>
            <pc:sldMasterMk cId="0" sldId="2147483648"/>
            <pc:sldLayoutMk cId="0" sldId="2147483662"/>
          </pc:sldLayoutMkLst>
          <pc:spChg chg="mod">
            <ac:chgData name="Veerasaimohit Dandu" userId="3e29b883c3149e0a" providerId="LiveId" clId="{6054BF57-ED01-44AC-B59C-235E0917B5C2}" dt="2023-04-25T00:26:51.387" v="12" actId="14100"/>
            <ac:spMkLst>
              <pc:docMk/>
              <pc:sldMasterMk cId="0" sldId="2147483648"/>
              <pc:sldLayoutMk cId="0" sldId="2147483662"/>
              <ac:spMk id="2" creationId="{00000000-0000-0000-0000-000000000000}"/>
            </ac:spMkLst>
          </pc:spChg>
        </pc:sldLayoutChg>
        <pc:sldLayoutChg chg="modSp mod">
          <pc:chgData name="Veerasaimohit Dandu" userId="3e29b883c3149e0a" providerId="LiveId" clId="{6054BF57-ED01-44AC-B59C-235E0917B5C2}" dt="2023-04-25T00:15:40.280" v="1" actId="14100"/>
          <pc:sldLayoutMkLst>
            <pc:docMk/>
            <pc:sldMasterMk cId="0" sldId="2147483648"/>
            <pc:sldLayoutMk cId="0" sldId="2147483663"/>
          </pc:sldLayoutMkLst>
          <pc:spChg chg="mod">
            <ac:chgData name="Veerasaimohit Dandu" userId="3e29b883c3149e0a" providerId="LiveId" clId="{6054BF57-ED01-44AC-B59C-235E0917B5C2}" dt="2023-04-25T00:15:40.280" v="1" actId="14100"/>
            <ac:spMkLst>
              <pc:docMk/>
              <pc:sldMasterMk cId="0" sldId="2147483648"/>
              <pc:sldLayoutMk cId="0" sldId="2147483663"/>
              <ac:spMk id="2" creationId="{00000000-0000-0000-0000-000000000000}"/>
            </ac:spMkLst>
          </pc:spChg>
        </pc:sldLayoutChg>
      </pc:sldMasterChg>
    </pc:docChg>
  </pc:docChgLst>
  <pc:docChgLst>
    <pc:chgData name="Veerasaimohit Dandu" userId="3e29b883c3149e0a" providerId="LiveId" clId="{96126436-47B5-4551-880A-449B8054EDF4}"/>
    <pc:docChg chg="undo custSel modSld modMainMaster">
      <pc:chgData name="Veerasaimohit Dandu" userId="3e29b883c3149e0a" providerId="LiveId" clId="{96126436-47B5-4551-880A-449B8054EDF4}" dt="2023-04-26T01:51:50.985" v="1114" actId="20577"/>
      <pc:docMkLst>
        <pc:docMk/>
      </pc:docMkLst>
      <pc:sldChg chg="addSp delSp modSp mod">
        <pc:chgData name="Veerasaimohit Dandu" userId="3e29b883c3149e0a" providerId="LiveId" clId="{96126436-47B5-4551-880A-449B8054EDF4}" dt="2023-04-26T01:51:50.985" v="1114" actId="20577"/>
        <pc:sldMkLst>
          <pc:docMk/>
          <pc:sldMk cId="0" sldId="256"/>
        </pc:sldMkLst>
        <pc:spChg chg="mod">
          <ac:chgData name="Veerasaimohit Dandu" userId="3e29b883c3149e0a" providerId="LiveId" clId="{96126436-47B5-4551-880A-449B8054EDF4}" dt="2023-04-25T22:35:07.873" v="110" actId="20577"/>
          <ac:spMkLst>
            <pc:docMk/>
            <pc:sldMk cId="0" sldId="256"/>
            <ac:spMk id="2" creationId="{00000000-0000-0000-0000-000000000000}"/>
          </ac:spMkLst>
        </pc:spChg>
        <pc:spChg chg="del mod">
          <ac:chgData name="Veerasaimohit Dandu" userId="3e29b883c3149e0a" providerId="LiveId" clId="{96126436-47B5-4551-880A-449B8054EDF4}" dt="2023-04-25T21:51:36.801" v="75" actId="478"/>
          <ac:spMkLst>
            <pc:docMk/>
            <pc:sldMk cId="0" sldId="256"/>
            <ac:spMk id="3" creationId="{00000000-0000-0000-0000-000000000000}"/>
          </ac:spMkLst>
        </pc:spChg>
        <pc:spChg chg="mod">
          <ac:chgData name="Veerasaimohit Dandu" userId="3e29b883c3149e0a" providerId="LiveId" clId="{96126436-47B5-4551-880A-449B8054EDF4}" dt="2023-04-26T01:27:28.044" v="991" actId="108"/>
          <ac:spMkLst>
            <pc:docMk/>
            <pc:sldMk cId="0" sldId="256"/>
            <ac:spMk id="4" creationId="{00000000-0000-0000-0000-000000000000}"/>
          </ac:spMkLst>
        </pc:spChg>
        <pc:spChg chg="mod">
          <ac:chgData name="Veerasaimohit Dandu" userId="3e29b883c3149e0a" providerId="LiveId" clId="{96126436-47B5-4551-880A-449B8054EDF4}" dt="2023-04-26T01:25:11.918" v="977" actId="1076"/>
          <ac:spMkLst>
            <pc:docMk/>
            <pc:sldMk cId="0" sldId="256"/>
            <ac:spMk id="5" creationId="{00000000-0000-0000-0000-000000000000}"/>
          </ac:spMkLst>
        </pc:spChg>
        <pc:spChg chg="mod">
          <ac:chgData name="Veerasaimohit Dandu" userId="3e29b883c3149e0a" providerId="LiveId" clId="{96126436-47B5-4551-880A-449B8054EDF4}" dt="2023-04-26T01:27:08.780" v="988" actId="108"/>
          <ac:spMkLst>
            <pc:docMk/>
            <pc:sldMk cId="0" sldId="256"/>
            <ac:spMk id="6" creationId="{00000000-0000-0000-0000-000000000000}"/>
          </ac:spMkLst>
        </pc:spChg>
        <pc:spChg chg="mod">
          <ac:chgData name="Veerasaimohit Dandu" userId="3e29b883c3149e0a" providerId="LiveId" clId="{96126436-47B5-4551-880A-449B8054EDF4}" dt="2023-04-26T01:26:13.099" v="984" actId="108"/>
          <ac:spMkLst>
            <pc:docMk/>
            <pc:sldMk cId="0" sldId="256"/>
            <ac:spMk id="7" creationId="{00000000-0000-0000-0000-000000000000}"/>
          </ac:spMkLst>
        </pc:spChg>
        <pc:spChg chg="mod">
          <ac:chgData name="Veerasaimohit Dandu" userId="3e29b883c3149e0a" providerId="LiveId" clId="{96126436-47B5-4551-880A-449B8054EDF4}" dt="2023-04-26T01:26:01.029" v="983" actId="20577"/>
          <ac:spMkLst>
            <pc:docMk/>
            <pc:sldMk cId="0" sldId="256"/>
            <ac:spMk id="8" creationId="{00000000-0000-0000-0000-000000000000}"/>
          </ac:spMkLst>
        </pc:spChg>
        <pc:spChg chg="mod">
          <ac:chgData name="Veerasaimohit Dandu" userId="3e29b883c3149e0a" providerId="LiveId" clId="{96126436-47B5-4551-880A-449B8054EDF4}" dt="2023-04-26T01:51:50.985" v="1114" actId="20577"/>
          <ac:spMkLst>
            <pc:docMk/>
            <pc:sldMk cId="0" sldId="256"/>
            <ac:spMk id="13" creationId="{00000000-0000-0000-0000-000000000000}"/>
          </ac:spMkLst>
        </pc:spChg>
        <pc:spChg chg="mod">
          <ac:chgData name="Veerasaimohit Dandu" userId="3e29b883c3149e0a" providerId="LiveId" clId="{96126436-47B5-4551-880A-449B8054EDF4}" dt="2023-04-26T01:23:22.264" v="949" actId="108"/>
          <ac:spMkLst>
            <pc:docMk/>
            <pc:sldMk cId="0" sldId="256"/>
            <ac:spMk id="14" creationId="{00000000-0000-0000-0000-000000000000}"/>
          </ac:spMkLst>
        </pc:spChg>
        <pc:spChg chg="mod">
          <ac:chgData name="Veerasaimohit Dandu" userId="3e29b883c3149e0a" providerId="LiveId" clId="{96126436-47B5-4551-880A-449B8054EDF4}" dt="2023-04-26T01:22:43.151" v="947" actId="5793"/>
          <ac:spMkLst>
            <pc:docMk/>
            <pc:sldMk cId="0" sldId="256"/>
            <ac:spMk id="19" creationId="{00000000-0000-0000-0000-000000000000}"/>
          </ac:spMkLst>
        </pc:spChg>
        <pc:spChg chg="mod">
          <ac:chgData name="Veerasaimohit Dandu" userId="3e29b883c3149e0a" providerId="LiveId" clId="{96126436-47B5-4551-880A-449B8054EDF4}" dt="2023-04-26T01:22:21.496" v="943" actId="108"/>
          <ac:spMkLst>
            <pc:docMk/>
            <pc:sldMk cId="0" sldId="256"/>
            <ac:spMk id="24" creationId="{00000000-0000-0000-0000-000000000000}"/>
          </ac:spMkLst>
        </pc:spChg>
        <pc:spChg chg="mod">
          <ac:chgData name="Veerasaimohit Dandu" userId="3e29b883c3149e0a" providerId="LiveId" clId="{96126436-47B5-4551-880A-449B8054EDF4}" dt="2023-04-26T01:22:05.179" v="941" actId="108"/>
          <ac:spMkLst>
            <pc:docMk/>
            <pc:sldMk cId="0" sldId="256"/>
            <ac:spMk id="29" creationId="{00000000-0000-0000-0000-000000000000}"/>
          </ac:spMkLst>
        </pc:spChg>
        <pc:spChg chg="mod">
          <ac:chgData name="Veerasaimohit Dandu" userId="3e29b883c3149e0a" providerId="LiveId" clId="{96126436-47B5-4551-880A-449B8054EDF4}" dt="2023-04-26T01:37:53.670" v="1077" actId="20577"/>
          <ac:spMkLst>
            <pc:docMk/>
            <pc:sldMk cId="0" sldId="256"/>
            <ac:spMk id="30" creationId="{00000000-0000-0000-0000-000000000000}"/>
          </ac:spMkLst>
        </pc:spChg>
        <pc:spChg chg="del">
          <ac:chgData name="Veerasaimohit Dandu" userId="3e29b883c3149e0a" providerId="LiveId" clId="{96126436-47B5-4551-880A-449B8054EDF4}" dt="2023-04-26T00:13:26.405" v="443" actId="478"/>
          <ac:spMkLst>
            <pc:docMk/>
            <pc:sldMk cId="0" sldId="256"/>
            <ac:spMk id="31" creationId="{00000000-0000-0000-0000-000000000000}"/>
          </ac:spMkLst>
        </pc:spChg>
        <pc:spChg chg="del mod">
          <ac:chgData name="Veerasaimohit Dandu" userId="3e29b883c3149e0a" providerId="LiveId" clId="{96126436-47B5-4551-880A-449B8054EDF4}" dt="2023-04-26T00:13:24.442" v="442" actId="478"/>
          <ac:spMkLst>
            <pc:docMk/>
            <pc:sldMk cId="0" sldId="256"/>
            <ac:spMk id="32" creationId="{00000000-0000-0000-0000-000000000000}"/>
          </ac:spMkLst>
        </pc:spChg>
        <pc:spChg chg="del mod">
          <ac:chgData name="Veerasaimohit Dandu" userId="3e29b883c3149e0a" providerId="LiveId" clId="{96126436-47B5-4551-880A-449B8054EDF4}" dt="2023-04-26T00:13:22.974" v="441" actId="478"/>
          <ac:spMkLst>
            <pc:docMk/>
            <pc:sldMk cId="0" sldId="256"/>
            <ac:spMk id="33" creationId="{00000000-0000-0000-0000-000000000000}"/>
          </ac:spMkLst>
        </pc:spChg>
        <pc:spChg chg="mod">
          <ac:chgData name="Veerasaimohit Dandu" userId="3e29b883c3149e0a" providerId="LiveId" clId="{96126436-47B5-4551-880A-449B8054EDF4}" dt="2023-04-26T01:35:23.843" v="1025" actId="14100"/>
          <ac:spMkLst>
            <pc:docMk/>
            <pc:sldMk cId="0" sldId="256"/>
            <ac:spMk id="34" creationId="{00000000-0000-0000-0000-000000000000}"/>
          </ac:spMkLst>
        </pc:spChg>
        <pc:spChg chg="mod">
          <ac:chgData name="Veerasaimohit Dandu" userId="3e29b883c3149e0a" providerId="LiveId" clId="{96126436-47B5-4551-880A-449B8054EDF4}" dt="2023-04-25T00:49:48.497" v="22" actId="207"/>
          <ac:spMkLst>
            <pc:docMk/>
            <pc:sldMk cId="0" sldId="256"/>
            <ac:spMk id="35" creationId="{00000000-0000-0000-0000-000000000000}"/>
          </ac:spMkLst>
        </pc:spChg>
        <pc:spChg chg="mod">
          <ac:chgData name="Veerasaimohit Dandu" userId="3e29b883c3149e0a" providerId="LiveId" clId="{96126436-47B5-4551-880A-449B8054EDF4}" dt="2023-04-25T00:50:30.837" v="62" actId="14100"/>
          <ac:spMkLst>
            <pc:docMk/>
            <pc:sldMk cId="0" sldId="256"/>
            <ac:spMk id="36" creationId="{00000000-0000-0000-0000-000000000000}"/>
          </ac:spMkLst>
        </pc:spChg>
        <pc:spChg chg="add mod">
          <ac:chgData name="Veerasaimohit Dandu" userId="3e29b883c3149e0a" providerId="LiveId" clId="{96126436-47B5-4551-880A-449B8054EDF4}" dt="2023-04-26T01:35:10.880" v="1022" actId="14100"/>
          <ac:spMkLst>
            <pc:docMk/>
            <pc:sldMk cId="0" sldId="256"/>
            <ac:spMk id="52" creationId="{B9C0563C-9A36-EA97-8793-138A9C4D0518}"/>
          </ac:spMkLst>
        </pc:spChg>
        <pc:spChg chg="add mod">
          <ac:chgData name="Veerasaimohit Dandu" userId="3e29b883c3149e0a" providerId="LiveId" clId="{96126436-47B5-4551-880A-449B8054EDF4}" dt="2023-04-26T01:20:22.439" v="929" actId="207"/>
          <ac:spMkLst>
            <pc:docMk/>
            <pc:sldMk cId="0" sldId="256"/>
            <ac:spMk id="53" creationId="{1D8BFB93-C16B-BE73-0FE3-5E3E34A42E42}"/>
          </ac:spMkLst>
        </pc:spChg>
        <pc:grpChg chg="del mod">
          <ac:chgData name="Veerasaimohit Dandu" userId="3e29b883c3149e0a" providerId="LiveId" clId="{96126436-47B5-4551-880A-449B8054EDF4}" dt="2023-04-25T23:30:51.231" v="132" actId="478"/>
          <ac:grpSpMkLst>
            <pc:docMk/>
            <pc:sldMk cId="0" sldId="256"/>
            <ac:grpSpMk id="9" creationId="{00000000-0000-0000-0000-000000000000}"/>
          </ac:grpSpMkLst>
        </pc:grpChg>
        <pc:grpChg chg="del">
          <ac:chgData name="Veerasaimohit Dandu" userId="3e29b883c3149e0a" providerId="LiveId" clId="{96126436-47B5-4551-880A-449B8054EDF4}" dt="2023-04-25T23:40:46.319" v="158" actId="478"/>
          <ac:grpSpMkLst>
            <pc:docMk/>
            <pc:sldMk cId="0" sldId="256"/>
            <ac:grpSpMk id="15" creationId="{00000000-0000-0000-0000-000000000000}"/>
          </ac:grpSpMkLst>
        </pc:grpChg>
        <pc:grpChg chg="del">
          <ac:chgData name="Veerasaimohit Dandu" userId="3e29b883c3149e0a" providerId="LiveId" clId="{96126436-47B5-4551-880A-449B8054EDF4}" dt="2023-04-25T23:39:18.319" v="151" actId="478"/>
          <ac:grpSpMkLst>
            <pc:docMk/>
            <pc:sldMk cId="0" sldId="256"/>
            <ac:grpSpMk id="20" creationId="{00000000-0000-0000-0000-000000000000}"/>
          </ac:grpSpMkLst>
        </pc:grpChg>
        <pc:grpChg chg="del">
          <ac:chgData name="Veerasaimohit Dandu" userId="3e29b883c3149e0a" providerId="LiveId" clId="{96126436-47B5-4551-880A-449B8054EDF4}" dt="2023-04-25T23:54:35.822" v="235" actId="478"/>
          <ac:grpSpMkLst>
            <pc:docMk/>
            <pc:sldMk cId="0" sldId="256"/>
            <ac:grpSpMk id="25" creationId="{00000000-0000-0000-0000-000000000000}"/>
          </ac:grpSpMkLst>
        </pc:grpChg>
        <pc:grpChg chg="del mod">
          <ac:chgData name="Veerasaimohit Dandu" userId="3e29b883c3149e0a" providerId="LiveId" clId="{96126436-47B5-4551-880A-449B8054EDF4}" dt="2023-04-25T23:55:18.589" v="246" actId="478"/>
          <ac:grpSpMkLst>
            <pc:docMk/>
            <pc:sldMk cId="0" sldId="256"/>
            <ac:grpSpMk id="37" creationId="{00000000-0000-0000-0000-000000000000}"/>
          </ac:grpSpMkLst>
        </pc:grpChg>
        <pc:picChg chg="add del mod">
          <ac:chgData name="Veerasaimohit Dandu" userId="3e29b883c3149e0a" providerId="LiveId" clId="{96126436-47B5-4551-880A-449B8054EDF4}" dt="2023-04-25T21:51:37.612" v="76" actId="478"/>
          <ac:picMkLst>
            <pc:docMk/>
            <pc:sldMk cId="0" sldId="256"/>
            <ac:picMk id="42" creationId="{CDC6DFDB-84A1-9396-5280-B7D98E4148A3}"/>
          </ac:picMkLst>
        </pc:picChg>
        <pc:picChg chg="add mod modCrop">
          <ac:chgData name="Veerasaimohit Dandu" userId="3e29b883c3149e0a" providerId="LiveId" clId="{96126436-47B5-4551-880A-449B8054EDF4}" dt="2023-04-26T01:39:12.845" v="1078" actId="14100"/>
          <ac:picMkLst>
            <pc:docMk/>
            <pc:sldMk cId="0" sldId="256"/>
            <ac:picMk id="44" creationId="{5592CDD7-9A60-BBFC-428F-1101D6E65488}"/>
          </ac:picMkLst>
        </pc:picChg>
        <pc:picChg chg="add del mod modCrop">
          <ac:chgData name="Veerasaimohit Dandu" userId="3e29b883c3149e0a" providerId="LiveId" clId="{96126436-47B5-4551-880A-449B8054EDF4}" dt="2023-04-26T00:33:14.525" v="453" actId="478"/>
          <ac:picMkLst>
            <pc:docMk/>
            <pc:sldMk cId="0" sldId="256"/>
            <ac:picMk id="46" creationId="{2A701220-F0FF-D747-674E-ABBE8D4D41D0}"/>
          </ac:picMkLst>
        </pc:picChg>
        <pc:picChg chg="add mod">
          <ac:chgData name="Veerasaimohit Dandu" userId="3e29b883c3149e0a" providerId="LiveId" clId="{96126436-47B5-4551-880A-449B8054EDF4}" dt="2023-04-25T23:47:06.319" v="182" actId="14100"/>
          <ac:picMkLst>
            <pc:docMk/>
            <pc:sldMk cId="0" sldId="256"/>
            <ac:picMk id="47" creationId="{57EB4CDC-C92A-15E7-16DA-D858EB63CCBE}"/>
          </ac:picMkLst>
        </pc:picChg>
        <pc:picChg chg="add mod">
          <ac:chgData name="Veerasaimohit Dandu" userId="3e29b883c3149e0a" providerId="LiveId" clId="{96126436-47B5-4551-880A-449B8054EDF4}" dt="2023-04-26T00:50:16.474" v="503" actId="1582"/>
          <ac:picMkLst>
            <pc:docMk/>
            <pc:sldMk cId="0" sldId="256"/>
            <ac:picMk id="48" creationId="{6BB85FED-A943-1209-4797-2D0A7C1F7EFE}"/>
          </ac:picMkLst>
        </pc:picChg>
        <pc:picChg chg="add mod">
          <ac:chgData name="Veerasaimohit Dandu" userId="3e29b883c3149e0a" providerId="LiveId" clId="{96126436-47B5-4551-880A-449B8054EDF4}" dt="2023-04-26T00:54:07.217" v="511" actId="14100"/>
          <ac:picMkLst>
            <pc:docMk/>
            <pc:sldMk cId="0" sldId="256"/>
            <ac:picMk id="49" creationId="{24921B7B-139C-7208-48C6-AD99511EF312}"/>
          </ac:picMkLst>
        </pc:picChg>
        <pc:picChg chg="add del mod modCrop">
          <ac:chgData name="Veerasaimohit Dandu" userId="3e29b883c3149e0a" providerId="LiveId" clId="{96126436-47B5-4551-880A-449B8054EDF4}" dt="2023-04-26T00:48:15.814" v="488" actId="478"/>
          <ac:picMkLst>
            <pc:docMk/>
            <pc:sldMk cId="0" sldId="256"/>
            <ac:picMk id="51" creationId="{730562D4-82BB-C7E7-CB68-A9DF1A9926EB}"/>
          </ac:picMkLst>
        </pc:picChg>
        <pc:picChg chg="add mod modCrop">
          <ac:chgData name="Veerasaimohit Dandu" userId="3e29b883c3149e0a" providerId="LiveId" clId="{96126436-47B5-4551-880A-449B8054EDF4}" dt="2023-04-26T01:25:16.766" v="978" actId="1076"/>
          <ac:picMkLst>
            <pc:docMk/>
            <pc:sldMk cId="0" sldId="256"/>
            <ac:picMk id="55" creationId="{7262EF6C-D65B-E6E4-6287-A2864813B0F1}"/>
          </ac:picMkLst>
        </pc:picChg>
        <pc:picChg chg="add del mod">
          <ac:chgData name="Veerasaimohit Dandu" userId="3e29b883c3149e0a" providerId="LiveId" clId="{96126436-47B5-4551-880A-449B8054EDF4}" dt="2023-04-26T00:53:39.911" v="505" actId="478"/>
          <ac:picMkLst>
            <pc:docMk/>
            <pc:sldMk cId="0" sldId="256"/>
            <ac:picMk id="57" creationId="{570F3DE8-6672-22F6-AB58-C5D07B658639}"/>
          </ac:picMkLst>
        </pc:picChg>
        <pc:picChg chg="add mod">
          <ac:chgData name="Veerasaimohit Dandu" userId="3e29b883c3149e0a" providerId="LiveId" clId="{96126436-47B5-4551-880A-449B8054EDF4}" dt="2023-04-26T00:50:16.474" v="503" actId="1582"/>
          <ac:picMkLst>
            <pc:docMk/>
            <pc:sldMk cId="0" sldId="256"/>
            <ac:picMk id="1026" creationId="{5453C0CE-AA28-FC08-492C-0927A515280C}"/>
          </ac:picMkLst>
        </pc:picChg>
        <pc:picChg chg="add del">
          <ac:chgData name="Veerasaimohit Dandu" userId="3e29b883c3149e0a" providerId="LiveId" clId="{96126436-47B5-4551-880A-449B8054EDF4}" dt="2023-04-26T00:53:39.911" v="505" actId="478"/>
          <ac:picMkLst>
            <pc:docMk/>
            <pc:sldMk cId="0" sldId="256"/>
            <ac:picMk id="1028" creationId="{7EC12B19-9BF9-C014-B024-EA75DED75389}"/>
          </ac:picMkLst>
        </pc:picChg>
        <pc:picChg chg="add mod">
          <ac:chgData name="Veerasaimohit Dandu" userId="3e29b883c3149e0a" providerId="LiveId" clId="{96126436-47B5-4551-880A-449B8054EDF4}" dt="2023-04-26T00:54:36.767" v="514" actId="1582"/>
          <ac:picMkLst>
            <pc:docMk/>
            <pc:sldMk cId="0" sldId="256"/>
            <ac:picMk id="1030" creationId="{CA8A7719-EEBD-2936-7BA3-AC9465281ED7}"/>
          </ac:picMkLst>
        </pc:picChg>
      </pc:sldChg>
      <pc:sldMasterChg chg="modSp mod">
        <pc:chgData name="Veerasaimohit Dandu" userId="3e29b883c3149e0a" providerId="LiveId" clId="{96126436-47B5-4551-880A-449B8054EDF4}" dt="2023-04-25T00:48:31.208" v="0" actId="207"/>
        <pc:sldMasterMkLst>
          <pc:docMk/>
          <pc:sldMasterMk cId="0" sldId="2147483648"/>
        </pc:sldMasterMkLst>
        <pc:spChg chg="mod">
          <ac:chgData name="Veerasaimohit Dandu" userId="3e29b883c3149e0a" providerId="LiveId" clId="{96126436-47B5-4551-880A-449B8054EDF4}" dt="2023-04-25T00:48:31.208" v="0" actId="207"/>
          <ac:spMkLst>
            <pc:docMk/>
            <pc:sldMasterMk cId="0" sldId="2147483648"/>
            <ac:spMk id="16" creationId="{00000000-0000-0000-0000-000000000000}"/>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87796" y="149225"/>
            <a:ext cx="19728506" cy="1981200"/>
          </a:xfrm>
        </p:spPr>
        <p:txBody>
          <a:bodyPr lIns="0" tIns="0" rIns="0" bIns="0"/>
          <a:lstStyle>
            <a:lvl1pPr>
              <a:defRPr sz="4350" b="1" i="0">
                <a:solidFill>
                  <a:schemeClr val="bg1"/>
                </a:solidFill>
                <a:latin typeface="Trebuchet MS"/>
                <a:cs typeface="Trebuchet MS"/>
              </a:defRPr>
            </a:lvl1pPr>
          </a:lstStyle>
          <a:p>
            <a:endParaRPr dirty="0"/>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87796" y="149225"/>
            <a:ext cx="19728506" cy="2057400"/>
          </a:xfrm>
        </p:spPr>
        <p:txBody>
          <a:bodyPr lIns="0" tIns="0" rIns="0" bIns="0"/>
          <a:lstStyle>
            <a:lvl1pPr>
              <a:defRPr sz="4350" b="1" i="0">
                <a:solidFill>
                  <a:schemeClr val="bg1"/>
                </a:solidFill>
                <a:latin typeface="Trebuchet MS"/>
                <a:cs typeface="Trebuchet MS"/>
              </a:defRPr>
            </a:lvl1pPr>
          </a:lstStyle>
          <a:p>
            <a:endParaRPr dirty="0"/>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5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613" y="122625"/>
            <a:ext cx="19737705" cy="2076450"/>
          </a:xfrm>
          <a:custGeom>
            <a:avLst/>
            <a:gdLst/>
            <a:ahLst/>
            <a:cxnLst/>
            <a:rect l="l" t="t" r="r" b="b"/>
            <a:pathLst>
              <a:path w="19737705" h="2076450">
                <a:moveTo>
                  <a:pt x="19737581" y="0"/>
                </a:moveTo>
                <a:lnTo>
                  <a:pt x="0" y="0"/>
                </a:lnTo>
                <a:lnTo>
                  <a:pt x="0" y="2076260"/>
                </a:lnTo>
                <a:lnTo>
                  <a:pt x="19737581" y="2076260"/>
                </a:lnTo>
                <a:lnTo>
                  <a:pt x="19737581" y="0"/>
                </a:lnTo>
                <a:close/>
              </a:path>
            </a:pathLst>
          </a:custGeom>
          <a:solidFill>
            <a:srgbClr val="92D050"/>
          </a:solidFill>
        </p:spPr>
        <p:txBody>
          <a:bodyPr wrap="square" lIns="0" tIns="0" rIns="0" bIns="0" rtlCol="0"/>
          <a:lstStyle/>
          <a:p>
            <a:endParaRPr/>
          </a:p>
        </p:txBody>
      </p:sp>
      <p:sp>
        <p:nvSpPr>
          <p:cNvPr id="2" name="Holder 2"/>
          <p:cNvSpPr>
            <a:spLocks noGrp="1"/>
          </p:cNvSpPr>
          <p:nvPr>
            <p:ph type="title"/>
          </p:nvPr>
        </p:nvSpPr>
        <p:spPr>
          <a:xfrm>
            <a:off x="187796" y="502701"/>
            <a:ext cx="19728506" cy="1253489"/>
          </a:xfrm>
          <a:prstGeom prst="rect">
            <a:avLst/>
          </a:prstGeom>
        </p:spPr>
        <p:txBody>
          <a:bodyPr wrap="square" lIns="0" tIns="0" rIns="0" bIns="0">
            <a:spAutoFit/>
          </a:bodyPr>
          <a:lstStyle>
            <a:lvl1pPr>
              <a:defRPr sz="4350" b="1" i="0">
                <a:solidFill>
                  <a:schemeClr val="bg1"/>
                </a:solidFill>
                <a:latin typeface="Trebuchet MS"/>
                <a:cs typeface="Trebuchet MS"/>
              </a:defRPr>
            </a:lvl1pPr>
          </a:lstStyle>
          <a:p>
            <a:endParaRPr dirty="0"/>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5/9/23</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0850" y="715266"/>
            <a:ext cx="14814550"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260" dirty="0"/>
              <a:t>Financial Payment Services Fraud Prediction</a:t>
            </a:r>
            <a:endParaRPr sz="4400" dirty="0"/>
          </a:p>
        </p:txBody>
      </p:sp>
      <p:sp>
        <p:nvSpPr>
          <p:cNvPr id="4" name="object 4"/>
          <p:cNvSpPr txBox="1"/>
          <p:nvPr/>
        </p:nvSpPr>
        <p:spPr>
          <a:xfrm>
            <a:off x="280690" y="2428644"/>
            <a:ext cx="4591685" cy="1756122"/>
          </a:xfrm>
          <a:prstGeom prst="rect">
            <a:avLst/>
          </a:prstGeom>
        </p:spPr>
        <p:txBody>
          <a:bodyPr vert="horz" wrap="square" lIns="0" tIns="81915" rIns="0" bIns="0" rtlCol="0">
            <a:spAutoFit/>
          </a:bodyPr>
          <a:lstStyle/>
          <a:p>
            <a:pPr algn="ctr">
              <a:lnSpc>
                <a:spcPct val="100000"/>
              </a:lnSpc>
              <a:spcBef>
                <a:spcPts val="630"/>
              </a:spcBef>
            </a:pPr>
            <a:r>
              <a:rPr b="1" spc="-5" dirty="0">
                <a:solidFill>
                  <a:srgbClr val="001400"/>
                </a:solidFill>
                <a:latin typeface="Carlito"/>
              </a:rPr>
              <a:t>Introduction</a:t>
            </a:r>
          </a:p>
          <a:p>
            <a:pPr marL="12700" marR="5080" algn="just">
              <a:lnSpc>
                <a:spcPct val="100600"/>
              </a:lnSpc>
              <a:spcBef>
                <a:spcPts val="420"/>
              </a:spcBef>
            </a:pPr>
            <a:r>
              <a:rPr lang="en-US" sz="1450" spc="5" dirty="0">
                <a:solidFill>
                  <a:srgbClr val="001400"/>
                </a:solidFill>
                <a:latin typeface="Carlito"/>
              </a:rPr>
              <a:t>Financial payment services are critical to the global economy, allowing individuals and businesses to quickly and securely exchange funds. Unfortunately, these services are also vulnerable to fraudulent activities that can cause significant financial losses for both customers and financial institutions.</a:t>
            </a:r>
            <a:endParaRPr sz="1450" spc="5" dirty="0">
              <a:solidFill>
                <a:srgbClr val="001400"/>
              </a:solidFill>
              <a:latin typeface="Carlito"/>
            </a:endParaRPr>
          </a:p>
        </p:txBody>
      </p:sp>
      <p:sp>
        <p:nvSpPr>
          <p:cNvPr id="6" name="object 6"/>
          <p:cNvSpPr txBox="1"/>
          <p:nvPr/>
        </p:nvSpPr>
        <p:spPr>
          <a:xfrm>
            <a:off x="1929974" y="4292691"/>
            <a:ext cx="909319" cy="299720"/>
          </a:xfrm>
          <a:prstGeom prst="rect">
            <a:avLst/>
          </a:prstGeom>
        </p:spPr>
        <p:txBody>
          <a:bodyPr vert="horz" wrap="square" lIns="0" tIns="12065" rIns="0" bIns="0" rtlCol="0">
            <a:spAutoFit/>
          </a:bodyPr>
          <a:lstStyle/>
          <a:p>
            <a:pPr algn="ctr">
              <a:lnSpc>
                <a:spcPct val="100000"/>
              </a:lnSpc>
              <a:spcBef>
                <a:spcPts val="630"/>
              </a:spcBef>
            </a:pPr>
            <a:r>
              <a:rPr b="1" spc="-5" dirty="0">
                <a:solidFill>
                  <a:srgbClr val="001400"/>
                </a:solidFill>
                <a:latin typeface="Carlito"/>
              </a:rPr>
              <a:t>Objective</a:t>
            </a:r>
          </a:p>
        </p:txBody>
      </p:sp>
      <p:sp>
        <p:nvSpPr>
          <p:cNvPr id="13" name="object 13"/>
          <p:cNvSpPr txBox="1"/>
          <p:nvPr/>
        </p:nvSpPr>
        <p:spPr>
          <a:xfrm>
            <a:off x="5256736" y="8235635"/>
            <a:ext cx="4979253" cy="868186"/>
          </a:xfrm>
          <a:prstGeom prst="rect">
            <a:avLst/>
          </a:prstGeom>
        </p:spPr>
        <p:txBody>
          <a:bodyPr vert="horz" wrap="square" lIns="0" tIns="80010" rIns="0" bIns="0" rtlCol="0">
            <a:spAutoFit/>
          </a:bodyPr>
          <a:lstStyle/>
          <a:p>
            <a:pPr algn="ctr">
              <a:spcBef>
                <a:spcPts val="630"/>
              </a:spcBef>
            </a:pPr>
            <a:r>
              <a:rPr b="1" spc="-5" dirty="0">
                <a:solidFill>
                  <a:srgbClr val="001400"/>
                </a:solidFill>
                <a:latin typeface="Carlito"/>
              </a:rPr>
              <a:t>Methodology</a:t>
            </a:r>
          </a:p>
          <a:p>
            <a:pPr marL="12700" marR="5080">
              <a:lnSpc>
                <a:spcPct val="100000"/>
              </a:lnSpc>
              <a:spcBef>
                <a:spcPts val="455"/>
              </a:spcBef>
            </a:pPr>
            <a:r>
              <a:rPr sz="1450" spc="5" dirty="0">
                <a:solidFill>
                  <a:srgbClr val="001400"/>
                </a:solidFill>
                <a:latin typeface="Carlito"/>
              </a:rPr>
              <a:t>The project uses various machine learning models </a:t>
            </a:r>
            <a:r>
              <a:rPr lang="en-US" sz="1450" spc="5" dirty="0">
                <a:solidFill>
                  <a:srgbClr val="001400"/>
                </a:solidFill>
                <a:latin typeface="Carlito"/>
              </a:rPr>
              <a:t>to identify fraudulent transactions.</a:t>
            </a:r>
            <a:endParaRPr sz="1450" spc="5" dirty="0">
              <a:solidFill>
                <a:srgbClr val="001400"/>
              </a:solidFill>
              <a:latin typeface="Carlito"/>
            </a:endParaRPr>
          </a:p>
        </p:txBody>
      </p:sp>
      <p:sp>
        <p:nvSpPr>
          <p:cNvPr id="14" name="object 14"/>
          <p:cNvSpPr txBox="1"/>
          <p:nvPr/>
        </p:nvSpPr>
        <p:spPr>
          <a:xfrm>
            <a:off x="5281595" y="9144795"/>
            <a:ext cx="2807629" cy="857286"/>
          </a:xfrm>
          <a:prstGeom prst="rect">
            <a:avLst/>
          </a:prstGeom>
        </p:spPr>
        <p:txBody>
          <a:bodyPr vert="horz" wrap="square" lIns="0" tIns="59055" rIns="0" bIns="0" rtlCol="0">
            <a:spAutoFit/>
          </a:bodyPr>
          <a:lstStyle/>
          <a:p>
            <a:pPr marL="221615" indent="-209550">
              <a:spcBef>
                <a:spcPts val="465"/>
              </a:spcBef>
              <a:buFont typeface="Arial"/>
              <a:buChar char="•"/>
              <a:tabLst>
                <a:tab pos="221615" algn="l"/>
                <a:tab pos="222250" algn="l"/>
              </a:tabLst>
            </a:pPr>
            <a:r>
              <a:rPr lang="en-US" sz="1450" spc="5" dirty="0">
                <a:solidFill>
                  <a:srgbClr val="001400"/>
                </a:solidFill>
                <a:latin typeface="Carlito"/>
              </a:rPr>
              <a:t>Logistic Regression</a:t>
            </a:r>
          </a:p>
          <a:p>
            <a:pPr marL="221615" indent="-209550">
              <a:lnSpc>
                <a:spcPct val="100000"/>
              </a:lnSpc>
              <a:spcBef>
                <a:spcPts val="465"/>
              </a:spcBef>
              <a:buFont typeface="Arial"/>
              <a:buChar char="•"/>
              <a:tabLst>
                <a:tab pos="221615" algn="l"/>
                <a:tab pos="222250" algn="l"/>
              </a:tabLst>
            </a:pPr>
            <a:r>
              <a:rPr lang="en-US" sz="1450" spc="5" dirty="0">
                <a:solidFill>
                  <a:srgbClr val="001400"/>
                </a:solidFill>
                <a:latin typeface="Carlito"/>
              </a:rPr>
              <a:t>Random Forest</a:t>
            </a:r>
          </a:p>
          <a:p>
            <a:pPr marL="221615" indent="-209550">
              <a:lnSpc>
                <a:spcPct val="100000"/>
              </a:lnSpc>
              <a:spcBef>
                <a:spcPts val="465"/>
              </a:spcBef>
              <a:buFont typeface="Arial"/>
              <a:buChar char="•"/>
              <a:tabLst>
                <a:tab pos="221615" algn="l"/>
                <a:tab pos="222250" algn="l"/>
              </a:tabLst>
            </a:pPr>
            <a:r>
              <a:rPr sz="1450" spc="5" dirty="0">
                <a:solidFill>
                  <a:srgbClr val="001400"/>
                </a:solidFill>
                <a:latin typeface="Carlito"/>
              </a:rPr>
              <a:t>Decision Tree Method</a:t>
            </a:r>
          </a:p>
        </p:txBody>
      </p:sp>
      <p:sp>
        <p:nvSpPr>
          <p:cNvPr id="19" name="object 19"/>
          <p:cNvSpPr txBox="1"/>
          <p:nvPr/>
        </p:nvSpPr>
        <p:spPr>
          <a:xfrm>
            <a:off x="183259" y="8168504"/>
            <a:ext cx="4741099" cy="2422458"/>
          </a:xfrm>
          <a:prstGeom prst="rect">
            <a:avLst/>
          </a:prstGeom>
        </p:spPr>
        <p:txBody>
          <a:bodyPr vert="horz" wrap="square" lIns="0" tIns="80010" rIns="0" bIns="0" rtlCol="0">
            <a:spAutoFit/>
          </a:bodyPr>
          <a:lstStyle/>
          <a:p>
            <a:pPr algn="ctr">
              <a:spcBef>
                <a:spcPts val="630"/>
              </a:spcBef>
            </a:pPr>
            <a:r>
              <a:rPr b="1" spc="-5" dirty="0">
                <a:solidFill>
                  <a:srgbClr val="001400"/>
                </a:solidFill>
                <a:latin typeface="Carlito"/>
              </a:rPr>
              <a:t>Data Description</a:t>
            </a:r>
          </a:p>
          <a:p>
            <a:pPr marL="12065" marR="5080" algn="just">
              <a:spcBef>
                <a:spcPts val="370"/>
              </a:spcBef>
              <a:tabLst>
                <a:tab pos="222250" algn="l"/>
              </a:tabLst>
            </a:pPr>
            <a:r>
              <a:rPr sz="1450" b="1" spc="5" dirty="0">
                <a:solidFill>
                  <a:srgbClr val="001400"/>
                </a:solidFill>
                <a:latin typeface="Carlito"/>
              </a:rPr>
              <a:t>Data Source: </a:t>
            </a:r>
            <a:r>
              <a:rPr lang="en-US" sz="1450" spc="5" dirty="0">
                <a:solidFill>
                  <a:srgbClr val="001400"/>
                </a:solidFill>
                <a:latin typeface="Carlito"/>
              </a:rPr>
              <a:t>The  data was publicly  available in Kaggle. </a:t>
            </a:r>
          </a:p>
          <a:p>
            <a:pPr marL="221615" marR="5080" indent="-209550" algn="just">
              <a:spcBef>
                <a:spcPts val="370"/>
              </a:spcBef>
              <a:buFont typeface="Arial"/>
              <a:buChar char="•"/>
              <a:tabLst>
                <a:tab pos="222250" algn="l"/>
              </a:tabLst>
            </a:pPr>
            <a:r>
              <a:rPr lang="en-US" sz="1450" spc="5" dirty="0">
                <a:solidFill>
                  <a:srgbClr val="001400"/>
                </a:solidFill>
                <a:latin typeface="Carlito"/>
              </a:rPr>
              <a:t>The dataset consists of 63620</a:t>
            </a:r>
            <a:r>
              <a:rPr lang="en-US" sz="1600" dirty="0"/>
              <a:t>  observations and </a:t>
            </a:r>
            <a:r>
              <a:rPr lang="en-US" sz="1450" spc="5" dirty="0">
                <a:solidFill>
                  <a:srgbClr val="001400"/>
                </a:solidFill>
                <a:latin typeface="Carlito"/>
              </a:rPr>
              <a:t>11 variables in all.</a:t>
            </a:r>
          </a:p>
          <a:p>
            <a:pPr marL="221615" marR="5080" indent="-209550" algn="just">
              <a:spcBef>
                <a:spcPts val="370"/>
              </a:spcBef>
              <a:buFont typeface="Arial"/>
              <a:buChar char="•"/>
              <a:tabLst>
                <a:tab pos="222250" algn="l"/>
              </a:tabLst>
            </a:pPr>
            <a:r>
              <a:rPr lang="en-US" sz="1450" spc="5" dirty="0">
                <a:solidFill>
                  <a:srgbClr val="001400"/>
                </a:solidFill>
                <a:latin typeface="Carlito"/>
              </a:rPr>
              <a:t>It has combination of numeric and categorical data.</a:t>
            </a:r>
          </a:p>
          <a:p>
            <a:pPr marL="221615" marR="5080" indent="-209550" algn="just">
              <a:spcBef>
                <a:spcPts val="370"/>
              </a:spcBef>
              <a:buFont typeface="Arial"/>
              <a:buChar char="•"/>
              <a:tabLst>
                <a:tab pos="222250" algn="l"/>
              </a:tabLst>
            </a:pPr>
            <a:r>
              <a:rPr lang="en-US" sz="1450" spc="5" dirty="0">
                <a:solidFill>
                  <a:srgbClr val="001400"/>
                </a:solidFill>
                <a:latin typeface="Carlito"/>
              </a:rPr>
              <a:t>isFraud column is the dependent variable.</a:t>
            </a:r>
          </a:p>
          <a:p>
            <a:pPr marL="221615" marR="5080" indent="-209550" algn="just">
              <a:spcBef>
                <a:spcPts val="370"/>
              </a:spcBef>
              <a:buFont typeface="Arial"/>
              <a:buChar char="•"/>
              <a:tabLst>
                <a:tab pos="222250" algn="l"/>
              </a:tabLst>
            </a:pPr>
            <a:r>
              <a:rPr lang="en-US" sz="1450" spc="5" dirty="0">
                <a:solidFill>
                  <a:srgbClr val="001400"/>
                </a:solidFill>
                <a:latin typeface="Carlito"/>
              </a:rPr>
              <a:t>The distribution of positive and negative classes is extremely unbalanced, which is the key technical difficulty it presents for forecasting fraud.</a:t>
            </a:r>
          </a:p>
        </p:txBody>
      </p:sp>
      <p:sp>
        <p:nvSpPr>
          <p:cNvPr id="24" name="object 24"/>
          <p:cNvSpPr txBox="1"/>
          <p:nvPr/>
        </p:nvSpPr>
        <p:spPr>
          <a:xfrm>
            <a:off x="10617433" y="2475459"/>
            <a:ext cx="4461470" cy="2590068"/>
          </a:xfrm>
          <a:prstGeom prst="rect">
            <a:avLst/>
          </a:prstGeom>
        </p:spPr>
        <p:txBody>
          <a:bodyPr vert="horz" wrap="square" lIns="0" tIns="80010" rIns="0" bIns="0" rtlCol="0">
            <a:spAutoFit/>
          </a:bodyPr>
          <a:lstStyle/>
          <a:p>
            <a:pPr algn="ctr">
              <a:spcBef>
                <a:spcPts val="630"/>
              </a:spcBef>
            </a:pPr>
            <a:r>
              <a:rPr b="1" spc="-5" dirty="0">
                <a:solidFill>
                  <a:srgbClr val="001400"/>
                </a:solidFill>
                <a:latin typeface="Carlito"/>
              </a:rPr>
              <a:t>Results and Discussion</a:t>
            </a:r>
          </a:p>
          <a:p>
            <a:pPr marL="221615" marR="5080" indent="-209550" algn="just">
              <a:lnSpc>
                <a:spcPct val="100000"/>
              </a:lnSpc>
              <a:spcBef>
                <a:spcPts val="455"/>
              </a:spcBef>
              <a:buFont typeface="Arial"/>
              <a:buChar char="•"/>
              <a:tabLst>
                <a:tab pos="222250" algn="l"/>
              </a:tabLst>
            </a:pPr>
            <a:r>
              <a:rPr lang="en-US" sz="1450" spc="5" dirty="0">
                <a:solidFill>
                  <a:srgbClr val="001400"/>
                </a:solidFill>
                <a:latin typeface="Carlito"/>
              </a:rPr>
              <a:t>Decision Tree </a:t>
            </a:r>
            <a:r>
              <a:rPr sz="1450" spc="5" dirty="0">
                <a:solidFill>
                  <a:srgbClr val="001400"/>
                </a:solidFill>
                <a:latin typeface="Carlito"/>
              </a:rPr>
              <a:t>has  the  highest  accuracy of 9</a:t>
            </a:r>
            <a:r>
              <a:rPr lang="en-US" sz="1450" spc="5" dirty="0">
                <a:solidFill>
                  <a:srgbClr val="001400"/>
                </a:solidFill>
                <a:latin typeface="Carlito"/>
              </a:rPr>
              <a:t>9</a:t>
            </a:r>
            <a:r>
              <a:rPr sz="1450" spc="5" dirty="0">
                <a:solidFill>
                  <a:srgbClr val="001400"/>
                </a:solidFill>
                <a:latin typeface="Carlito"/>
              </a:rPr>
              <a:t>.</a:t>
            </a:r>
            <a:r>
              <a:rPr lang="en-US" sz="1450" spc="5" dirty="0">
                <a:solidFill>
                  <a:srgbClr val="001400"/>
                </a:solidFill>
                <a:latin typeface="Carlito"/>
              </a:rPr>
              <a:t>91</a:t>
            </a:r>
            <a:r>
              <a:rPr sz="1450" spc="5" dirty="0">
                <a:solidFill>
                  <a:srgbClr val="001400"/>
                </a:solidFill>
                <a:latin typeface="Carlito"/>
              </a:rPr>
              <a:t>% compared to all others.</a:t>
            </a:r>
          </a:p>
          <a:p>
            <a:pPr marL="221615" indent="-209550" algn="just">
              <a:lnSpc>
                <a:spcPct val="100000"/>
              </a:lnSpc>
              <a:spcBef>
                <a:spcPts val="370"/>
              </a:spcBef>
              <a:buFont typeface="Arial"/>
              <a:buChar char="•"/>
              <a:tabLst>
                <a:tab pos="222250" algn="l"/>
              </a:tabLst>
            </a:pPr>
            <a:r>
              <a:rPr lang="en-US" sz="1450" spc="5" dirty="0">
                <a:solidFill>
                  <a:srgbClr val="001400"/>
                </a:solidFill>
                <a:latin typeface="Carlito"/>
              </a:rPr>
              <a:t>Random Forest </a:t>
            </a:r>
            <a:r>
              <a:rPr sz="1450" spc="5" dirty="0">
                <a:solidFill>
                  <a:srgbClr val="001400"/>
                </a:solidFill>
                <a:latin typeface="Carlito"/>
              </a:rPr>
              <a:t>ranks the second best</a:t>
            </a:r>
            <a:r>
              <a:rPr lang="en-US" sz="1450" spc="5" dirty="0">
                <a:solidFill>
                  <a:srgbClr val="001400"/>
                </a:solidFill>
                <a:latin typeface="Carlito"/>
              </a:rPr>
              <a:t>.</a:t>
            </a:r>
            <a:endParaRPr sz="1450" spc="5" dirty="0">
              <a:solidFill>
                <a:srgbClr val="001400"/>
              </a:solidFill>
              <a:latin typeface="Carlito"/>
            </a:endParaRPr>
          </a:p>
          <a:p>
            <a:pPr marL="221615" marR="5080" indent="-209550" algn="just">
              <a:lnSpc>
                <a:spcPct val="103000"/>
              </a:lnSpc>
              <a:spcBef>
                <a:spcPts val="305"/>
              </a:spcBef>
              <a:buFont typeface="Arial"/>
              <a:buChar char="•"/>
              <a:tabLst>
                <a:tab pos="222250" algn="l"/>
              </a:tabLst>
            </a:pPr>
            <a:r>
              <a:rPr sz="1450" spc="5" dirty="0">
                <a:solidFill>
                  <a:srgbClr val="001400"/>
                </a:solidFill>
                <a:latin typeface="Carlito"/>
              </a:rPr>
              <a:t>Important features are </a:t>
            </a:r>
            <a:r>
              <a:rPr lang="en-US" sz="1450" spc="5" dirty="0">
                <a:solidFill>
                  <a:srgbClr val="001400"/>
                </a:solidFill>
                <a:latin typeface="Carlito"/>
              </a:rPr>
              <a:t>sender new, old balance, receiver new, old balance. The analysis identified the most important features for accurately predicting fraudulent transactions. </a:t>
            </a:r>
          </a:p>
          <a:p>
            <a:pPr marL="221615" marR="5080" indent="-209550" algn="just">
              <a:lnSpc>
                <a:spcPct val="103000"/>
              </a:lnSpc>
              <a:spcBef>
                <a:spcPts val="305"/>
              </a:spcBef>
              <a:buFont typeface="Arial"/>
              <a:buChar char="•"/>
              <a:tabLst>
                <a:tab pos="222250" algn="l"/>
              </a:tabLst>
            </a:pPr>
            <a:r>
              <a:rPr lang="en-US" sz="1450" spc="5" dirty="0">
                <a:solidFill>
                  <a:srgbClr val="001400"/>
                </a:solidFill>
                <a:latin typeface="Carlito"/>
              </a:rPr>
              <a:t>These features provide valuable insights into the transaction patterns of customers.</a:t>
            </a:r>
          </a:p>
        </p:txBody>
      </p:sp>
      <p:sp>
        <p:nvSpPr>
          <p:cNvPr id="29" name="object 29"/>
          <p:cNvSpPr txBox="1"/>
          <p:nvPr/>
        </p:nvSpPr>
        <p:spPr>
          <a:xfrm>
            <a:off x="10644626" y="10202320"/>
            <a:ext cx="4461470" cy="3424848"/>
          </a:xfrm>
          <a:prstGeom prst="rect">
            <a:avLst/>
          </a:prstGeom>
        </p:spPr>
        <p:txBody>
          <a:bodyPr vert="horz" wrap="square" lIns="0" tIns="80010" rIns="0" bIns="0" rtlCol="0">
            <a:spAutoFit/>
          </a:bodyPr>
          <a:lstStyle/>
          <a:p>
            <a:pPr algn="ctr">
              <a:lnSpc>
                <a:spcPct val="100000"/>
              </a:lnSpc>
              <a:spcBef>
                <a:spcPts val="630"/>
              </a:spcBef>
            </a:pPr>
            <a:r>
              <a:rPr b="1" spc="-5" dirty="0">
                <a:solidFill>
                  <a:srgbClr val="001400"/>
                </a:solidFill>
                <a:latin typeface="Carlito"/>
              </a:rPr>
              <a:t>Conclusion</a:t>
            </a:r>
          </a:p>
          <a:p>
            <a:pPr marL="221615" marR="5080" indent="-209550" algn="just">
              <a:lnSpc>
                <a:spcPct val="100000"/>
              </a:lnSpc>
              <a:spcBef>
                <a:spcPts val="455"/>
              </a:spcBef>
              <a:buFont typeface="Arial"/>
              <a:buChar char="•"/>
              <a:tabLst>
                <a:tab pos="222250" algn="l"/>
              </a:tabLst>
            </a:pPr>
            <a:r>
              <a:rPr lang="en-US" sz="1450" spc="5" dirty="0">
                <a:solidFill>
                  <a:srgbClr val="001400"/>
                </a:solidFill>
                <a:latin typeface="Carlito"/>
              </a:rPr>
              <a:t>Through this research, it showed that despite the high-class imbalance, it is possible to identify fraudulent transactions in financial payments data with extremely high accuracy.</a:t>
            </a:r>
          </a:p>
          <a:p>
            <a:pPr marL="221615" marR="5080" indent="-209550" algn="just">
              <a:lnSpc>
                <a:spcPct val="100000"/>
              </a:lnSpc>
              <a:spcBef>
                <a:spcPts val="455"/>
              </a:spcBef>
              <a:buFont typeface="Arial"/>
              <a:buChar char="•"/>
              <a:tabLst>
                <a:tab pos="222250" algn="l"/>
              </a:tabLst>
            </a:pPr>
            <a:r>
              <a:rPr lang="en-US" sz="1450" spc="5" dirty="0">
                <a:solidFill>
                  <a:srgbClr val="001400"/>
                </a:solidFill>
                <a:latin typeface="Carlito"/>
              </a:rPr>
              <a:t>The developed framework can successfully detect fraudulent transactions in financial data. This framework will help understand the nuances of fraud detection such as the creation of derived variables that may help separate the classes, addressing class imbalance and choosing the right algorithm.</a:t>
            </a:r>
          </a:p>
          <a:p>
            <a:pPr marL="221615" marR="5080" indent="-209550" algn="just">
              <a:lnSpc>
                <a:spcPct val="101400"/>
              </a:lnSpc>
              <a:spcBef>
                <a:spcPts val="335"/>
              </a:spcBef>
              <a:buFont typeface="Arial"/>
              <a:buChar char="•"/>
              <a:tabLst>
                <a:tab pos="222250" algn="l"/>
              </a:tabLst>
            </a:pPr>
            <a:r>
              <a:rPr sz="1450" spc="5" dirty="0">
                <a:solidFill>
                  <a:srgbClr val="001400"/>
                </a:solidFill>
                <a:latin typeface="Carlito"/>
              </a:rPr>
              <a:t>After an accurate comparison between our models, </a:t>
            </a:r>
            <a:r>
              <a:rPr lang="en-US" sz="1450" spc="5" dirty="0">
                <a:solidFill>
                  <a:srgbClr val="001400"/>
                </a:solidFill>
                <a:latin typeface="Carlito"/>
              </a:rPr>
              <a:t>it is</a:t>
            </a:r>
            <a:r>
              <a:rPr sz="1450" spc="5" dirty="0">
                <a:solidFill>
                  <a:srgbClr val="001400"/>
                </a:solidFill>
                <a:latin typeface="Carlito"/>
              </a:rPr>
              <a:t>  found that </a:t>
            </a:r>
            <a:r>
              <a:rPr lang="en-US" sz="1450" spc="5" dirty="0">
                <a:solidFill>
                  <a:srgbClr val="001400"/>
                </a:solidFill>
                <a:latin typeface="Carlito"/>
              </a:rPr>
              <a:t>Decision Tree </a:t>
            </a:r>
            <a:r>
              <a:rPr sz="1450" spc="5" dirty="0">
                <a:solidFill>
                  <a:srgbClr val="001400"/>
                </a:solidFill>
                <a:latin typeface="Carlito"/>
              </a:rPr>
              <a:t>achieved a higher  efficiency and outperformed all other models.</a:t>
            </a:r>
          </a:p>
        </p:txBody>
      </p:sp>
      <p:sp>
        <p:nvSpPr>
          <p:cNvPr id="30" name="object 30"/>
          <p:cNvSpPr txBox="1"/>
          <p:nvPr/>
        </p:nvSpPr>
        <p:spPr>
          <a:xfrm>
            <a:off x="15439672" y="5703967"/>
            <a:ext cx="4497065" cy="2534540"/>
          </a:xfrm>
          <a:prstGeom prst="rect">
            <a:avLst/>
          </a:prstGeom>
        </p:spPr>
        <p:txBody>
          <a:bodyPr vert="horz" wrap="square" lIns="0" tIns="80010" rIns="0" bIns="0" rtlCol="0">
            <a:spAutoFit/>
          </a:bodyPr>
          <a:lstStyle/>
          <a:p>
            <a:pPr algn="ctr">
              <a:spcBef>
                <a:spcPts val="630"/>
              </a:spcBef>
            </a:pPr>
            <a:r>
              <a:rPr b="1" spc="-5" dirty="0">
                <a:solidFill>
                  <a:srgbClr val="001400"/>
                </a:solidFill>
                <a:latin typeface="Carlito"/>
              </a:rPr>
              <a:t>Future Studies</a:t>
            </a:r>
          </a:p>
          <a:p>
            <a:pPr marL="221615" marR="5080" indent="-209550" algn="just">
              <a:lnSpc>
                <a:spcPct val="100000"/>
              </a:lnSpc>
              <a:spcBef>
                <a:spcPts val="455"/>
              </a:spcBef>
              <a:buFont typeface="Arial"/>
              <a:buChar char="•"/>
              <a:tabLst>
                <a:tab pos="222250" algn="l"/>
              </a:tabLst>
            </a:pPr>
            <a:r>
              <a:rPr sz="1450" spc="5" dirty="0">
                <a:solidFill>
                  <a:srgbClr val="001400"/>
                </a:solidFill>
                <a:latin typeface="Carlito"/>
              </a:rPr>
              <a:t>Apply same algorithms and methods on </a:t>
            </a:r>
            <a:r>
              <a:rPr lang="en-US" sz="1450" spc="5" dirty="0">
                <a:solidFill>
                  <a:srgbClr val="001400"/>
                </a:solidFill>
                <a:latin typeface="Carlito"/>
              </a:rPr>
              <a:t>larger</a:t>
            </a:r>
            <a:r>
              <a:rPr sz="1450" spc="5" dirty="0">
                <a:solidFill>
                  <a:srgbClr val="001400"/>
                </a:solidFill>
                <a:latin typeface="Carlito"/>
              </a:rPr>
              <a:t>  dataset to confirm the  results obtained via  this  database.</a:t>
            </a:r>
          </a:p>
          <a:p>
            <a:pPr marL="221615" marR="5080" indent="-209550" algn="just">
              <a:lnSpc>
                <a:spcPct val="100000"/>
              </a:lnSpc>
              <a:spcBef>
                <a:spcPts val="420"/>
              </a:spcBef>
              <a:buFont typeface="Arial"/>
              <a:buChar char="•"/>
              <a:tabLst>
                <a:tab pos="222250" algn="l"/>
              </a:tabLst>
            </a:pPr>
            <a:r>
              <a:rPr lang="en-US" sz="1450" spc="5" dirty="0">
                <a:solidFill>
                  <a:srgbClr val="001400"/>
                </a:solidFill>
                <a:latin typeface="Carlito"/>
              </a:rPr>
              <a:t>I</a:t>
            </a:r>
            <a:r>
              <a:rPr sz="1450" spc="5" dirty="0">
                <a:solidFill>
                  <a:srgbClr val="001400"/>
                </a:solidFill>
                <a:latin typeface="Carlito"/>
              </a:rPr>
              <a:t> plan to apply other machine learning algorithms  (</a:t>
            </a:r>
            <a:r>
              <a:rPr lang="en-US" sz="1450" spc="5" dirty="0">
                <a:solidFill>
                  <a:srgbClr val="001400"/>
                </a:solidFill>
                <a:latin typeface="Carlito"/>
              </a:rPr>
              <a:t>Neural Networks</a:t>
            </a:r>
            <a:r>
              <a:rPr sz="1450" spc="5" dirty="0">
                <a:solidFill>
                  <a:srgbClr val="001400"/>
                </a:solidFill>
                <a:latin typeface="Carlito"/>
              </a:rPr>
              <a:t>, XgBoost, etc) with  more </a:t>
            </a:r>
            <a:r>
              <a:rPr lang="en-US" sz="1450" spc="5" dirty="0">
                <a:solidFill>
                  <a:srgbClr val="001400"/>
                </a:solidFill>
                <a:latin typeface="Carlito"/>
              </a:rPr>
              <a:t>transactions</a:t>
            </a:r>
            <a:r>
              <a:rPr sz="1450" spc="5" dirty="0">
                <a:solidFill>
                  <a:srgbClr val="001400"/>
                </a:solidFill>
                <a:latin typeface="Carlito"/>
              </a:rPr>
              <a:t> to obtain higher accuracy.</a:t>
            </a:r>
          </a:p>
          <a:p>
            <a:pPr marL="221615" marR="5080" indent="-209550" algn="just">
              <a:lnSpc>
                <a:spcPct val="100800"/>
              </a:lnSpc>
              <a:spcBef>
                <a:spcPts val="395"/>
              </a:spcBef>
              <a:buFont typeface="Arial"/>
              <a:buChar char="•"/>
              <a:tabLst>
                <a:tab pos="222250" algn="l"/>
              </a:tabLst>
            </a:pPr>
            <a:r>
              <a:rPr lang="en-US" sz="1450" spc="5" dirty="0">
                <a:solidFill>
                  <a:srgbClr val="001400"/>
                </a:solidFill>
                <a:latin typeface="Carlito"/>
              </a:rPr>
              <a:t>Additionally, could explore the cost-benefit analysis of implementing a fraud detection system. The analysis could include the costs of implementing the system, the costs of fraud losses and the potential benefits.</a:t>
            </a:r>
            <a:endParaRPr sz="1450" spc="5" dirty="0">
              <a:solidFill>
                <a:srgbClr val="001400"/>
              </a:solidFill>
              <a:latin typeface="Carlito"/>
            </a:endParaRPr>
          </a:p>
        </p:txBody>
      </p:sp>
      <p:sp>
        <p:nvSpPr>
          <p:cNvPr id="35" name="object 35"/>
          <p:cNvSpPr/>
          <p:nvPr/>
        </p:nvSpPr>
        <p:spPr>
          <a:xfrm>
            <a:off x="183259" y="14307959"/>
            <a:ext cx="19737705" cy="636905"/>
          </a:xfrm>
          <a:custGeom>
            <a:avLst/>
            <a:gdLst/>
            <a:ahLst/>
            <a:cxnLst/>
            <a:rect l="l" t="t" r="r" b="b"/>
            <a:pathLst>
              <a:path w="19737705" h="636905">
                <a:moveTo>
                  <a:pt x="19737600" y="0"/>
                </a:moveTo>
                <a:lnTo>
                  <a:pt x="0" y="0"/>
                </a:lnTo>
                <a:lnTo>
                  <a:pt x="0" y="636726"/>
                </a:lnTo>
                <a:lnTo>
                  <a:pt x="19737600" y="636726"/>
                </a:lnTo>
                <a:lnTo>
                  <a:pt x="19737600" y="0"/>
                </a:lnTo>
                <a:close/>
              </a:path>
            </a:pathLst>
          </a:custGeom>
          <a:solidFill>
            <a:srgbClr val="92D050"/>
          </a:solidFill>
        </p:spPr>
        <p:txBody>
          <a:bodyPr wrap="square" lIns="0" tIns="0" rIns="0" bIns="0" rtlCol="0"/>
          <a:lstStyle/>
          <a:p>
            <a:endParaRPr/>
          </a:p>
        </p:txBody>
      </p:sp>
      <p:sp>
        <p:nvSpPr>
          <p:cNvPr id="36" name="object 36"/>
          <p:cNvSpPr txBox="1"/>
          <p:nvPr/>
        </p:nvSpPr>
        <p:spPr>
          <a:xfrm>
            <a:off x="7755065" y="14286195"/>
            <a:ext cx="11134513" cy="611706"/>
          </a:xfrm>
          <a:prstGeom prst="rect">
            <a:avLst/>
          </a:prstGeom>
        </p:spPr>
        <p:txBody>
          <a:bodyPr vert="horz" wrap="square" lIns="0" tIns="11430" rIns="0" bIns="0" rtlCol="0">
            <a:spAutoFit/>
          </a:bodyPr>
          <a:lstStyle/>
          <a:p>
            <a:pPr marL="12700">
              <a:lnSpc>
                <a:spcPct val="100000"/>
              </a:lnSpc>
              <a:spcBef>
                <a:spcPts val="90"/>
              </a:spcBef>
            </a:pPr>
            <a:r>
              <a:rPr lang="en-US" sz="3900" b="1" spc="-245" dirty="0">
                <a:solidFill>
                  <a:srgbClr val="FFFFFF"/>
                </a:solidFill>
                <a:latin typeface="Trebuchet MS"/>
                <a:cs typeface="Trebuchet MS"/>
              </a:rPr>
              <a:t>Bargavi Kongara</a:t>
            </a:r>
            <a:endParaRPr sz="3900" dirty="0">
              <a:latin typeface="Trebuchet MS"/>
              <a:cs typeface="Trebuchet MS"/>
            </a:endParaRPr>
          </a:p>
        </p:txBody>
      </p:sp>
      <p:pic>
        <p:nvPicPr>
          <p:cNvPr id="47" name="Picture 46">
            <a:extLst>
              <a:ext uri="{FF2B5EF4-FFF2-40B4-BE49-F238E27FC236}">
                <a16:creationId xmlns:a16="http://schemas.microsoft.com/office/drawing/2014/main" id="{57EB4CDC-C92A-15E7-16DA-D858EB63CCBE}"/>
              </a:ext>
            </a:extLst>
          </p:cNvPr>
          <p:cNvPicPr>
            <a:picLocks noChangeAspect="1"/>
          </p:cNvPicPr>
          <p:nvPr/>
        </p:nvPicPr>
        <p:blipFill>
          <a:blip r:embed="rId2"/>
          <a:stretch>
            <a:fillRect/>
          </a:stretch>
        </p:blipFill>
        <p:spPr>
          <a:xfrm>
            <a:off x="5281596" y="2980187"/>
            <a:ext cx="4843134" cy="3775432"/>
          </a:xfrm>
          <a:prstGeom prst="rect">
            <a:avLst/>
          </a:prstGeom>
          <a:ln/>
        </p:spPr>
        <p:style>
          <a:lnRef idx="2">
            <a:schemeClr val="dk1"/>
          </a:lnRef>
          <a:fillRef idx="1">
            <a:schemeClr val="lt1"/>
          </a:fillRef>
          <a:effectRef idx="0">
            <a:schemeClr val="dk1"/>
          </a:effectRef>
          <a:fontRef idx="minor">
            <a:schemeClr val="dk1"/>
          </a:fontRef>
        </p:style>
      </p:pic>
      <p:pic>
        <p:nvPicPr>
          <p:cNvPr id="48" name="Picture 47">
            <a:extLst>
              <a:ext uri="{FF2B5EF4-FFF2-40B4-BE49-F238E27FC236}">
                <a16:creationId xmlns:a16="http://schemas.microsoft.com/office/drawing/2014/main" id="{6BB85FED-A943-1209-4797-2D0A7C1F7EFE}"/>
              </a:ext>
            </a:extLst>
          </p:cNvPr>
          <p:cNvPicPr>
            <a:picLocks noChangeAspect="1"/>
          </p:cNvPicPr>
          <p:nvPr/>
        </p:nvPicPr>
        <p:blipFill>
          <a:blip r:embed="rId3"/>
          <a:stretch>
            <a:fillRect/>
          </a:stretch>
        </p:blipFill>
        <p:spPr>
          <a:xfrm>
            <a:off x="10522224" y="21084410"/>
            <a:ext cx="5830061" cy="4806403"/>
          </a:xfrm>
          <a:prstGeom prst="rect">
            <a:avLst/>
          </a:prstGeom>
          <a:ln w="12700">
            <a:solidFill>
              <a:schemeClr val="tx1"/>
            </a:solidFill>
          </a:ln>
        </p:spPr>
      </p:pic>
      <p:pic>
        <p:nvPicPr>
          <p:cNvPr id="49" name="Picture 48">
            <a:extLst>
              <a:ext uri="{FF2B5EF4-FFF2-40B4-BE49-F238E27FC236}">
                <a16:creationId xmlns:a16="http://schemas.microsoft.com/office/drawing/2014/main" id="{24921B7B-139C-7208-48C6-AD99511EF312}"/>
              </a:ext>
            </a:extLst>
          </p:cNvPr>
          <p:cNvPicPr>
            <a:picLocks noChangeAspect="1"/>
          </p:cNvPicPr>
          <p:nvPr/>
        </p:nvPicPr>
        <p:blipFill>
          <a:blip r:embed="rId4"/>
          <a:stretch>
            <a:fillRect/>
          </a:stretch>
        </p:blipFill>
        <p:spPr>
          <a:xfrm>
            <a:off x="10637121" y="7540625"/>
            <a:ext cx="4461470" cy="2557642"/>
          </a:xfrm>
          <a:prstGeom prst="rect">
            <a:avLst/>
          </a:prstGeom>
          <a:ln/>
        </p:spPr>
        <p:style>
          <a:lnRef idx="2">
            <a:schemeClr val="dk1"/>
          </a:lnRef>
          <a:fillRef idx="1">
            <a:schemeClr val="lt1"/>
          </a:fillRef>
          <a:effectRef idx="0">
            <a:schemeClr val="dk1"/>
          </a:effectRef>
          <a:fontRef idx="minor">
            <a:schemeClr val="dk1"/>
          </a:fontRef>
        </p:style>
      </p:pic>
      <p:sp>
        <p:nvSpPr>
          <p:cNvPr id="53" name="object 30">
            <a:extLst>
              <a:ext uri="{FF2B5EF4-FFF2-40B4-BE49-F238E27FC236}">
                <a16:creationId xmlns:a16="http://schemas.microsoft.com/office/drawing/2014/main" id="{1D8BFB93-C16B-BE73-0FE3-5E3E34A42E42}"/>
              </a:ext>
            </a:extLst>
          </p:cNvPr>
          <p:cNvSpPr txBox="1"/>
          <p:nvPr/>
        </p:nvSpPr>
        <p:spPr>
          <a:xfrm>
            <a:off x="15394098" y="2427461"/>
            <a:ext cx="4497065" cy="3004669"/>
          </a:xfrm>
          <a:prstGeom prst="rect">
            <a:avLst/>
          </a:prstGeom>
        </p:spPr>
        <p:txBody>
          <a:bodyPr vert="horz" wrap="square" lIns="0" tIns="80010" rIns="0" bIns="0" rtlCol="0">
            <a:spAutoFit/>
          </a:bodyPr>
          <a:lstStyle/>
          <a:p>
            <a:pPr algn="ctr">
              <a:lnSpc>
                <a:spcPct val="100000"/>
              </a:lnSpc>
              <a:spcBef>
                <a:spcPts val="630"/>
              </a:spcBef>
            </a:pPr>
            <a:r>
              <a:rPr lang="en-US" sz="1800" b="1" spc="-5" dirty="0">
                <a:solidFill>
                  <a:srgbClr val="001400"/>
                </a:solidFill>
                <a:latin typeface="Carlito"/>
                <a:cs typeface="Carlito"/>
              </a:rPr>
              <a:t>Business Implications</a:t>
            </a:r>
            <a:endParaRPr sz="1800" b="1" dirty="0">
              <a:solidFill>
                <a:srgbClr val="001400"/>
              </a:solidFill>
              <a:latin typeface="Carlito"/>
              <a:cs typeface="Carlito"/>
            </a:endParaRPr>
          </a:p>
          <a:p>
            <a:pPr marL="221615" marR="5080" indent="-209550" algn="just">
              <a:lnSpc>
                <a:spcPct val="100000"/>
              </a:lnSpc>
              <a:spcBef>
                <a:spcPts val="455"/>
              </a:spcBef>
              <a:buFont typeface="Arial"/>
              <a:buChar char="•"/>
              <a:tabLst>
                <a:tab pos="222250" algn="l"/>
              </a:tabLst>
            </a:pPr>
            <a:r>
              <a:rPr lang="en-US" sz="1450" spc="5" dirty="0">
                <a:solidFill>
                  <a:srgbClr val="001400"/>
                </a:solidFill>
                <a:latin typeface="Carlito"/>
                <a:cs typeface="Carlito"/>
              </a:rPr>
              <a:t>Financial institutions can more accurately identify potential fraudulent transactions, reducing financial losses and maintaining trust in the payment system.</a:t>
            </a:r>
          </a:p>
          <a:p>
            <a:pPr marL="221615" marR="5080" indent="-209550" algn="just">
              <a:lnSpc>
                <a:spcPct val="100000"/>
              </a:lnSpc>
              <a:spcBef>
                <a:spcPts val="455"/>
              </a:spcBef>
              <a:buFont typeface="Arial"/>
              <a:buChar char="•"/>
              <a:tabLst>
                <a:tab pos="222250" algn="l"/>
              </a:tabLst>
            </a:pPr>
            <a:r>
              <a:rPr lang="en-US" sz="1450" spc="5" dirty="0">
                <a:solidFill>
                  <a:srgbClr val="001400"/>
                </a:solidFill>
                <a:latin typeface="Carlito"/>
                <a:cs typeface="Carlito"/>
              </a:rPr>
              <a:t>Real-time fraud detection allows financial institutions to respond to potential fraud incidents more quickly, reducing the likelihood of financial losses and improving customer satisfaction.</a:t>
            </a:r>
          </a:p>
          <a:p>
            <a:pPr marL="221615" marR="5080" indent="-209550" algn="just">
              <a:lnSpc>
                <a:spcPct val="100000"/>
              </a:lnSpc>
              <a:spcBef>
                <a:spcPts val="455"/>
              </a:spcBef>
              <a:buFont typeface="Arial"/>
              <a:buChar char="•"/>
              <a:tabLst>
                <a:tab pos="222250" algn="l"/>
              </a:tabLst>
            </a:pPr>
            <a:r>
              <a:rPr lang="en-US" sz="1450" spc="5" dirty="0">
                <a:solidFill>
                  <a:srgbClr val="001400"/>
                </a:solidFill>
                <a:latin typeface="Carlito"/>
                <a:cs typeface="Carlito"/>
              </a:rPr>
              <a:t>Our algorithm can have the ability to implement a robust fraud detection system, financial institutions can ensure that they are compliant with regulatory requirements and avoid potential fines and legal issues.</a:t>
            </a:r>
          </a:p>
        </p:txBody>
      </p:sp>
      <p:pic>
        <p:nvPicPr>
          <p:cNvPr id="55" name="Picture 54" descr="Chart, sunburst chart&#10;&#10;Description automatically generated">
            <a:extLst>
              <a:ext uri="{FF2B5EF4-FFF2-40B4-BE49-F238E27FC236}">
                <a16:creationId xmlns:a16="http://schemas.microsoft.com/office/drawing/2014/main" id="{7262EF6C-D65B-E6E4-6287-A2864813B0F1}"/>
              </a:ext>
            </a:extLst>
          </p:cNvPr>
          <p:cNvPicPr>
            <a:picLocks noChangeAspect="1"/>
          </p:cNvPicPr>
          <p:nvPr/>
        </p:nvPicPr>
        <p:blipFill rotWithShape="1">
          <a:blip r:embed="rId5">
            <a:extLst>
              <a:ext uri="{28A0092B-C50C-407E-A947-70E740481C1C}">
                <a14:useLocalDpi xmlns:a14="http://schemas.microsoft.com/office/drawing/2010/main" val="0"/>
              </a:ext>
            </a:extLst>
          </a:blip>
          <a:srcRect l="2706" t="4861" r="2213" b="12250"/>
          <a:stretch/>
        </p:blipFill>
        <p:spPr>
          <a:xfrm>
            <a:off x="183259" y="11014920"/>
            <a:ext cx="4689116" cy="2534861"/>
          </a:xfrm>
          <a:prstGeom prst="rect">
            <a:avLst/>
          </a:prstGeom>
          <a:ln/>
        </p:spPr>
        <p:style>
          <a:lnRef idx="2">
            <a:schemeClr val="dk1"/>
          </a:lnRef>
          <a:fillRef idx="1">
            <a:schemeClr val="lt1"/>
          </a:fillRef>
          <a:effectRef idx="0">
            <a:schemeClr val="dk1"/>
          </a:effectRef>
          <a:fontRef idx="minor">
            <a:schemeClr val="dk1"/>
          </a:fontRef>
        </p:style>
      </p:pic>
      <p:pic>
        <p:nvPicPr>
          <p:cNvPr id="3" name="Picture 2">
            <a:extLst>
              <a:ext uri="{FF2B5EF4-FFF2-40B4-BE49-F238E27FC236}">
                <a16:creationId xmlns:a16="http://schemas.microsoft.com/office/drawing/2014/main" id="{0D846697-5A9C-3397-45C8-33132CDD0B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5439" y="10135577"/>
            <a:ext cx="5174370" cy="3424848"/>
          </a:xfrm>
          <a:prstGeom prst="rect">
            <a:avLst/>
          </a:prstGeom>
        </p:spPr>
        <p:style>
          <a:lnRef idx="2">
            <a:schemeClr val="dk1"/>
          </a:lnRef>
          <a:fillRef idx="1">
            <a:schemeClr val="lt1"/>
          </a:fillRef>
          <a:effectRef idx="0">
            <a:schemeClr val="dk1"/>
          </a:effectRef>
          <a:fontRef idx="minor">
            <a:schemeClr val="dk1"/>
          </a:fontRef>
        </p:style>
      </p:pic>
      <p:sp>
        <p:nvSpPr>
          <p:cNvPr id="9" name="object 7">
            <a:extLst>
              <a:ext uri="{FF2B5EF4-FFF2-40B4-BE49-F238E27FC236}">
                <a16:creationId xmlns:a16="http://schemas.microsoft.com/office/drawing/2014/main" id="{D35336CE-2010-C86E-3771-AAAD8B9899BD}"/>
              </a:ext>
            </a:extLst>
          </p:cNvPr>
          <p:cNvSpPr txBox="1"/>
          <p:nvPr/>
        </p:nvSpPr>
        <p:spPr>
          <a:xfrm>
            <a:off x="250209" y="4737405"/>
            <a:ext cx="4518995" cy="691515"/>
          </a:xfrm>
          <a:prstGeom prst="rect">
            <a:avLst/>
          </a:prstGeom>
        </p:spPr>
        <p:txBody>
          <a:bodyPr vert="horz" wrap="square" lIns="0" tIns="14604" rIns="0" bIns="0" rtlCol="0">
            <a:spAutoFit/>
          </a:bodyPr>
          <a:lstStyle/>
          <a:p>
            <a:pPr marL="297815" marR="5080" indent="-285750" algn="just">
              <a:lnSpc>
                <a:spcPct val="100000"/>
              </a:lnSpc>
              <a:spcBef>
                <a:spcPts val="114"/>
              </a:spcBef>
              <a:buFont typeface="Arial" panose="020B0604020202020204" pitchFamily="34" charset="0"/>
              <a:buChar char="•"/>
              <a:tabLst>
                <a:tab pos="170180" algn="l"/>
              </a:tabLst>
            </a:pPr>
            <a:r>
              <a:rPr lang="en-US" sz="1450" spc="5" dirty="0">
                <a:solidFill>
                  <a:srgbClr val="001400"/>
                </a:solidFill>
                <a:latin typeface="Carlito"/>
              </a:rPr>
              <a:t>The project aims to analyze transaction data to identify  patterns and anomalies that are indicative of fraudulent behavior.</a:t>
            </a:r>
            <a:endParaRPr sz="1450" spc="5" dirty="0">
              <a:solidFill>
                <a:srgbClr val="001400"/>
              </a:solidFill>
              <a:latin typeface="Carlito"/>
            </a:endParaRPr>
          </a:p>
        </p:txBody>
      </p:sp>
      <p:sp>
        <p:nvSpPr>
          <p:cNvPr id="10" name="object 8">
            <a:extLst>
              <a:ext uri="{FF2B5EF4-FFF2-40B4-BE49-F238E27FC236}">
                <a16:creationId xmlns:a16="http://schemas.microsoft.com/office/drawing/2014/main" id="{246CFECA-7B6C-9D55-8EA7-3F5F65AFB538}"/>
              </a:ext>
            </a:extLst>
          </p:cNvPr>
          <p:cNvSpPr txBox="1"/>
          <p:nvPr/>
        </p:nvSpPr>
        <p:spPr>
          <a:xfrm>
            <a:off x="250210" y="5428920"/>
            <a:ext cx="4622800" cy="2668358"/>
          </a:xfrm>
          <a:prstGeom prst="rect">
            <a:avLst/>
          </a:prstGeom>
        </p:spPr>
        <p:txBody>
          <a:bodyPr vert="horz" wrap="square" lIns="0" tIns="14604" rIns="0" bIns="0" rtlCol="0">
            <a:spAutoFit/>
          </a:bodyPr>
          <a:lstStyle/>
          <a:p>
            <a:pPr marL="221615" marR="5715" indent="-209550">
              <a:lnSpc>
                <a:spcPct val="100000"/>
              </a:lnSpc>
              <a:spcBef>
                <a:spcPts val="465"/>
              </a:spcBef>
              <a:buFont typeface="Arial"/>
              <a:buChar char="•"/>
              <a:tabLst>
                <a:tab pos="221615" algn="l"/>
                <a:tab pos="222250" algn="l"/>
              </a:tabLst>
            </a:pPr>
            <a:r>
              <a:rPr lang="en-US" sz="1450" spc="5" dirty="0">
                <a:solidFill>
                  <a:srgbClr val="001400"/>
                </a:solidFill>
                <a:latin typeface="Carlito"/>
              </a:rPr>
              <a:t>The research aims to explore various machine learning methodologies and classifiers to determine the optimal model based on key metrics.</a:t>
            </a:r>
          </a:p>
          <a:p>
            <a:pPr marL="221615" marR="5715" indent="-209550">
              <a:lnSpc>
                <a:spcPct val="100000"/>
              </a:lnSpc>
              <a:spcBef>
                <a:spcPts val="465"/>
              </a:spcBef>
              <a:buFont typeface="Arial"/>
              <a:buChar char="•"/>
              <a:tabLst>
                <a:tab pos="221615" algn="l"/>
                <a:tab pos="222250" algn="l"/>
              </a:tabLst>
            </a:pPr>
            <a:r>
              <a:rPr sz="1450" spc="5" dirty="0">
                <a:solidFill>
                  <a:srgbClr val="001400"/>
                </a:solidFill>
                <a:latin typeface="Carlito"/>
              </a:rPr>
              <a:t>The research also  aims  to explore various machine  learning methodologies and classifiers.</a:t>
            </a:r>
          </a:p>
          <a:p>
            <a:pPr marL="221615" marR="5080" indent="-209550">
              <a:lnSpc>
                <a:spcPct val="101400"/>
              </a:lnSpc>
              <a:spcBef>
                <a:spcPts val="465"/>
              </a:spcBef>
              <a:buFont typeface="Arial"/>
              <a:buChar char="•"/>
              <a:tabLst>
                <a:tab pos="221615" algn="l"/>
                <a:tab pos="222250" algn="l"/>
              </a:tabLst>
            </a:pPr>
            <a:r>
              <a:rPr sz="1450" spc="5" dirty="0">
                <a:solidFill>
                  <a:srgbClr val="001400"/>
                </a:solidFill>
                <a:latin typeface="Carlito"/>
              </a:rPr>
              <a:t>To determine the optimal model out of the 5 based on key  metrics like: Accuracy statistics, Correlation Matrix, F-measures</a:t>
            </a:r>
            <a:r>
              <a:rPr lang="en-US" sz="1450" spc="5" dirty="0">
                <a:solidFill>
                  <a:srgbClr val="001400"/>
                </a:solidFill>
                <a:latin typeface="Carlito"/>
              </a:rPr>
              <a:t>, Recall and Precision values.</a:t>
            </a:r>
            <a:endParaRPr sz="1450" spc="5" dirty="0">
              <a:solidFill>
                <a:srgbClr val="001400"/>
              </a:solidFill>
              <a:latin typeface="Carlito"/>
            </a:endParaRPr>
          </a:p>
          <a:p>
            <a:pPr marL="221615" marR="5080" indent="-209550">
              <a:lnSpc>
                <a:spcPct val="100000"/>
              </a:lnSpc>
              <a:spcBef>
                <a:spcPts val="465"/>
              </a:spcBef>
              <a:buFont typeface="Arial"/>
              <a:buChar char="•"/>
              <a:tabLst>
                <a:tab pos="221615" algn="l"/>
                <a:tab pos="222250" algn="l"/>
              </a:tabLst>
            </a:pPr>
            <a:r>
              <a:rPr lang="en-US" sz="1450" spc="5" dirty="0">
                <a:solidFill>
                  <a:srgbClr val="001400"/>
                </a:solidFill>
                <a:latin typeface="Carlito"/>
              </a:rPr>
              <a:t>The objective is also to provide financial institutions with a powerful tool to prevent financial losses and maintain trust in the payment system.</a:t>
            </a:r>
            <a:endParaRPr sz="1450" spc="5" dirty="0">
              <a:solidFill>
                <a:srgbClr val="001400"/>
              </a:solidFill>
              <a:latin typeface="Carlito"/>
            </a:endParaRPr>
          </a:p>
        </p:txBody>
      </p:sp>
      <p:sp>
        <p:nvSpPr>
          <p:cNvPr id="7" name="TextBox 6">
            <a:extLst>
              <a:ext uri="{FF2B5EF4-FFF2-40B4-BE49-F238E27FC236}">
                <a16:creationId xmlns:a16="http://schemas.microsoft.com/office/drawing/2014/main" id="{426293A1-73E8-7383-1F73-D154D1FF2391}"/>
              </a:ext>
            </a:extLst>
          </p:cNvPr>
          <p:cNvSpPr txBox="1"/>
          <p:nvPr/>
        </p:nvSpPr>
        <p:spPr>
          <a:xfrm>
            <a:off x="1801091" y="2189018"/>
            <a:ext cx="184731" cy="369332"/>
          </a:xfrm>
          <a:prstGeom prst="rect">
            <a:avLst/>
          </a:prstGeom>
          <a:noFill/>
        </p:spPr>
        <p:txBody>
          <a:bodyPr wrap="none" rtlCol="0">
            <a:spAutoFit/>
          </a:bodyPr>
          <a:lstStyle/>
          <a:p>
            <a:endParaRPr lang="en-US" dirty="0"/>
          </a:p>
        </p:txBody>
      </p:sp>
      <p:graphicFrame>
        <p:nvGraphicFramePr>
          <p:cNvPr id="8" name="Table 10">
            <a:extLst>
              <a:ext uri="{FF2B5EF4-FFF2-40B4-BE49-F238E27FC236}">
                <a16:creationId xmlns:a16="http://schemas.microsoft.com/office/drawing/2014/main" id="{23F7D7C4-DA92-C4DF-933A-D8105C8AE6C6}"/>
              </a:ext>
            </a:extLst>
          </p:cNvPr>
          <p:cNvGraphicFramePr>
            <a:graphicFrameLocks noGrp="1"/>
          </p:cNvGraphicFramePr>
          <p:nvPr>
            <p:extLst>
              <p:ext uri="{D42A27DB-BD31-4B8C-83A1-F6EECF244321}">
                <p14:modId xmlns:p14="http://schemas.microsoft.com/office/powerpoint/2010/main" val="305303085"/>
              </p:ext>
            </p:extLst>
          </p:nvPr>
        </p:nvGraphicFramePr>
        <p:xfrm>
          <a:off x="10637121" y="5240524"/>
          <a:ext cx="4461469" cy="2107496"/>
        </p:xfrm>
        <a:graphic>
          <a:graphicData uri="http://schemas.openxmlformats.org/drawingml/2006/table">
            <a:tbl>
              <a:tblPr>
                <a:tableStyleId>{D7AC3CCA-C797-4891-BE02-D94E43425B78}</a:tableStyleId>
              </a:tblPr>
              <a:tblGrid>
                <a:gridCol w="891642">
                  <a:extLst>
                    <a:ext uri="{9D8B030D-6E8A-4147-A177-3AD203B41FA5}">
                      <a16:colId xmlns:a16="http://schemas.microsoft.com/office/drawing/2014/main" val="33517249"/>
                    </a:ext>
                  </a:extLst>
                </a:gridCol>
                <a:gridCol w="726435">
                  <a:extLst>
                    <a:ext uri="{9D8B030D-6E8A-4147-A177-3AD203B41FA5}">
                      <a16:colId xmlns:a16="http://schemas.microsoft.com/office/drawing/2014/main" val="3209691839"/>
                    </a:ext>
                  </a:extLst>
                </a:gridCol>
                <a:gridCol w="612658">
                  <a:extLst>
                    <a:ext uri="{9D8B030D-6E8A-4147-A177-3AD203B41FA5}">
                      <a16:colId xmlns:a16="http://schemas.microsoft.com/office/drawing/2014/main" val="18482774"/>
                    </a:ext>
                  </a:extLst>
                </a:gridCol>
                <a:gridCol w="743578">
                  <a:extLst>
                    <a:ext uri="{9D8B030D-6E8A-4147-A177-3AD203B41FA5}">
                      <a16:colId xmlns:a16="http://schemas.microsoft.com/office/drawing/2014/main" val="3391838708"/>
                    </a:ext>
                  </a:extLst>
                </a:gridCol>
                <a:gridCol w="743578">
                  <a:extLst>
                    <a:ext uri="{9D8B030D-6E8A-4147-A177-3AD203B41FA5}">
                      <a16:colId xmlns:a16="http://schemas.microsoft.com/office/drawing/2014/main" val="1292673441"/>
                    </a:ext>
                  </a:extLst>
                </a:gridCol>
                <a:gridCol w="743578">
                  <a:extLst>
                    <a:ext uri="{9D8B030D-6E8A-4147-A177-3AD203B41FA5}">
                      <a16:colId xmlns:a16="http://schemas.microsoft.com/office/drawing/2014/main" val="3104396975"/>
                    </a:ext>
                  </a:extLst>
                </a:gridCol>
              </a:tblGrid>
              <a:tr h="541100">
                <a:tc>
                  <a:txBody>
                    <a:bodyPr/>
                    <a:lstStyle/>
                    <a:p>
                      <a:pPr algn="ctr"/>
                      <a:r>
                        <a:rPr lang="en-US" sz="1100" b="1" dirty="0"/>
                        <a:t>Model Name</a:t>
                      </a:r>
                    </a:p>
                  </a:txBody>
                  <a:tcPr>
                    <a:solidFill>
                      <a:schemeClr val="accent1">
                        <a:lumMod val="60000"/>
                        <a:lumOff val="40000"/>
                      </a:schemeClr>
                    </a:solidFill>
                  </a:tcPr>
                </a:tc>
                <a:tc>
                  <a:txBody>
                    <a:bodyPr/>
                    <a:lstStyle/>
                    <a:p>
                      <a:pPr algn="ctr"/>
                      <a:r>
                        <a:rPr lang="en-US" sz="1100" b="1" dirty="0"/>
                        <a:t>Accuracy</a:t>
                      </a:r>
                    </a:p>
                  </a:txBody>
                  <a:tcPr>
                    <a:solidFill>
                      <a:schemeClr val="accent1">
                        <a:lumMod val="60000"/>
                        <a:lumOff val="40000"/>
                      </a:schemeClr>
                    </a:solidFill>
                  </a:tcPr>
                </a:tc>
                <a:tc>
                  <a:txBody>
                    <a:bodyPr/>
                    <a:lstStyle/>
                    <a:p>
                      <a:pPr algn="ctr"/>
                      <a:r>
                        <a:rPr lang="en-US" sz="1100" b="1" dirty="0"/>
                        <a:t>AUC</a:t>
                      </a:r>
                    </a:p>
                  </a:txBody>
                  <a:tcPr>
                    <a:solidFill>
                      <a:schemeClr val="accent1">
                        <a:lumMod val="60000"/>
                        <a:lumOff val="40000"/>
                      </a:schemeClr>
                    </a:solidFill>
                  </a:tcPr>
                </a:tc>
                <a:tc>
                  <a:txBody>
                    <a:bodyPr/>
                    <a:lstStyle/>
                    <a:p>
                      <a:pPr algn="ctr"/>
                      <a:r>
                        <a:rPr lang="en-US" sz="1100" b="1" dirty="0"/>
                        <a:t>Precision</a:t>
                      </a:r>
                    </a:p>
                  </a:txBody>
                  <a:tcPr>
                    <a:solidFill>
                      <a:schemeClr val="accent1">
                        <a:lumMod val="60000"/>
                        <a:lumOff val="40000"/>
                      </a:schemeClr>
                    </a:solidFill>
                  </a:tcPr>
                </a:tc>
                <a:tc>
                  <a:txBody>
                    <a:bodyPr/>
                    <a:lstStyle/>
                    <a:p>
                      <a:pPr algn="ctr"/>
                      <a:r>
                        <a:rPr lang="en-US" sz="1100" b="1" dirty="0"/>
                        <a:t>Recall</a:t>
                      </a:r>
                    </a:p>
                  </a:txBody>
                  <a:tcPr>
                    <a:solidFill>
                      <a:schemeClr val="accent1">
                        <a:lumMod val="60000"/>
                        <a:lumOff val="40000"/>
                      </a:schemeClr>
                    </a:solidFill>
                  </a:tcPr>
                </a:tc>
                <a:tc>
                  <a:txBody>
                    <a:bodyPr/>
                    <a:lstStyle/>
                    <a:p>
                      <a:pPr algn="ctr"/>
                      <a:r>
                        <a:rPr lang="en-US" sz="1100" b="1" dirty="0"/>
                        <a:t>F1-Score</a:t>
                      </a:r>
                    </a:p>
                  </a:txBody>
                  <a:tcPr>
                    <a:solidFill>
                      <a:schemeClr val="accent1">
                        <a:lumMod val="60000"/>
                        <a:lumOff val="40000"/>
                      </a:schemeClr>
                    </a:solidFill>
                  </a:tcPr>
                </a:tc>
                <a:extLst>
                  <a:ext uri="{0D108BD9-81ED-4DB2-BD59-A6C34878D82A}">
                    <a16:rowId xmlns:a16="http://schemas.microsoft.com/office/drawing/2014/main" val="4112437044"/>
                  </a:ext>
                </a:extLst>
              </a:tr>
              <a:tr h="522132">
                <a:tc>
                  <a:txBody>
                    <a:bodyPr/>
                    <a:lstStyle/>
                    <a:p>
                      <a:pPr algn="ctr"/>
                      <a:r>
                        <a:rPr lang="en-US" sz="1100" spc="5" dirty="0">
                          <a:solidFill>
                            <a:srgbClr val="001400"/>
                          </a:solidFill>
                        </a:rPr>
                        <a:t>Logistic Regression</a:t>
                      </a:r>
                      <a:endParaRPr lang="en-US" sz="1100" dirty="0"/>
                    </a:p>
                  </a:txBody>
                  <a:tcPr>
                    <a:noFill/>
                  </a:tcPr>
                </a:tc>
                <a:tc>
                  <a:txBody>
                    <a:bodyPr/>
                    <a:lstStyle/>
                    <a:p>
                      <a:pPr algn="ctr"/>
                      <a:r>
                        <a:rPr lang="en-US" sz="1100" dirty="0"/>
                        <a:t>99.9%</a:t>
                      </a:r>
                    </a:p>
                  </a:txBody>
                  <a:tcPr>
                    <a:noFill/>
                  </a:tcPr>
                </a:tc>
                <a:tc>
                  <a:txBody>
                    <a:bodyPr/>
                    <a:lstStyle/>
                    <a:p>
                      <a:pPr algn="ctr"/>
                      <a:r>
                        <a:rPr lang="en-US" sz="1100" dirty="0"/>
                        <a:t>98.3%</a:t>
                      </a:r>
                    </a:p>
                  </a:txBody>
                  <a:tcPr>
                    <a:noFill/>
                  </a:tcPr>
                </a:tc>
                <a:tc>
                  <a:txBody>
                    <a:bodyPr/>
                    <a:lstStyle/>
                    <a:p>
                      <a:pPr algn="ctr"/>
                      <a:r>
                        <a:rPr lang="en-US" sz="1100" dirty="0"/>
                        <a:t>89.82%</a:t>
                      </a:r>
                    </a:p>
                  </a:txBody>
                  <a:tcPr>
                    <a:noFill/>
                  </a:tcPr>
                </a:tc>
                <a:tc>
                  <a:txBody>
                    <a:bodyPr/>
                    <a:lstStyle/>
                    <a:p>
                      <a:pPr algn="ctr"/>
                      <a:r>
                        <a:rPr lang="en-US" sz="1100" dirty="0"/>
                        <a:t>39.7%</a:t>
                      </a:r>
                    </a:p>
                  </a:txBody>
                  <a:tcPr>
                    <a:noFill/>
                  </a:tcPr>
                </a:tc>
                <a:tc>
                  <a:txBody>
                    <a:bodyPr/>
                    <a:lstStyle/>
                    <a:p>
                      <a:pPr algn="ctr"/>
                      <a:r>
                        <a:rPr lang="en-US" sz="1100" dirty="0"/>
                        <a:t>55.13%</a:t>
                      </a:r>
                    </a:p>
                  </a:txBody>
                  <a:tcPr>
                    <a:noFill/>
                  </a:tcPr>
                </a:tc>
                <a:extLst>
                  <a:ext uri="{0D108BD9-81ED-4DB2-BD59-A6C34878D82A}">
                    <a16:rowId xmlns:a16="http://schemas.microsoft.com/office/drawing/2014/main" val="1003648110"/>
                  </a:ext>
                </a:extLst>
              </a:tr>
              <a:tr h="52213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spc="5" dirty="0">
                          <a:solidFill>
                            <a:srgbClr val="001400"/>
                          </a:solidFill>
                        </a:rPr>
                        <a:t>Random Forest</a:t>
                      </a:r>
                      <a:endParaRPr lang="en-US" sz="1100" spc="5" dirty="0">
                        <a:solidFill>
                          <a:srgbClr val="001400"/>
                        </a:solidFill>
                        <a:latin typeface="Carlito"/>
                      </a:endParaRPr>
                    </a:p>
                  </a:txBody>
                  <a:tcPr>
                    <a:noFill/>
                  </a:tcPr>
                </a:tc>
                <a:tc>
                  <a:txBody>
                    <a:bodyPr/>
                    <a:lstStyle/>
                    <a:p>
                      <a:pPr algn="ctr"/>
                      <a:r>
                        <a:rPr lang="en-US" sz="1100" dirty="0"/>
                        <a:t>99.9%</a:t>
                      </a:r>
                    </a:p>
                  </a:txBody>
                  <a:tcPr>
                    <a:lnB w="12700" cap="flat" cmpd="sng" algn="ctr">
                      <a:solidFill>
                        <a:schemeClr val="tx1"/>
                      </a:solidFill>
                      <a:prstDash val="solid"/>
                      <a:round/>
                      <a:headEnd type="none" w="med" len="med"/>
                      <a:tailEnd type="none" w="med" len="med"/>
                    </a:lnB>
                    <a:noFill/>
                  </a:tcPr>
                </a:tc>
                <a:tc>
                  <a:txBody>
                    <a:bodyPr/>
                    <a:lstStyle/>
                    <a:p>
                      <a:pPr algn="ctr"/>
                      <a:r>
                        <a:rPr lang="en-US" sz="1100" dirty="0"/>
                        <a:t>89.6%</a:t>
                      </a:r>
                    </a:p>
                  </a:txBody>
                  <a:tcPr>
                    <a:noFill/>
                  </a:tcPr>
                </a:tc>
                <a:tc>
                  <a:txBody>
                    <a:bodyPr/>
                    <a:lstStyle/>
                    <a:p>
                      <a:pPr algn="ctr"/>
                      <a:r>
                        <a:rPr lang="en-US" sz="1100" dirty="0"/>
                        <a:t>80.5%</a:t>
                      </a:r>
                    </a:p>
                  </a:txBody>
                  <a:tcPr>
                    <a:noFill/>
                  </a:tcPr>
                </a:tc>
                <a:tc>
                  <a:txBody>
                    <a:bodyPr/>
                    <a:lstStyle/>
                    <a:p>
                      <a:pPr algn="ctr"/>
                      <a:r>
                        <a:rPr lang="en-US" sz="1100" dirty="0"/>
                        <a:t>79.3%</a:t>
                      </a:r>
                    </a:p>
                  </a:txBody>
                  <a:tcPr>
                    <a:noFill/>
                  </a:tcPr>
                </a:tc>
                <a:tc>
                  <a:txBody>
                    <a:bodyPr/>
                    <a:lstStyle/>
                    <a:p>
                      <a:pPr algn="ctr"/>
                      <a:r>
                        <a:rPr lang="en-US" sz="1100" dirty="0"/>
                        <a:t>79.9%</a:t>
                      </a:r>
                    </a:p>
                  </a:txBody>
                  <a:tcPr>
                    <a:noFill/>
                  </a:tcPr>
                </a:tc>
                <a:extLst>
                  <a:ext uri="{0D108BD9-81ED-4DB2-BD59-A6C34878D82A}">
                    <a16:rowId xmlns:a16="http://schemas.microsoft.com/office/drawing/2014/main" val="1660918722"/>
                  </a:ext>
                </a:extLst>
              </a:tr>
              <a:tr h="522132">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spc="5" dirty="0">
                          <a:solidFill>
                            <a:srgbClr val="001400"/>
                          </a:solidFill>
                        </a:rPr>
                        <a:t>Decision Tree</a:t>
                      </a:r>
                      <a:endParaRPr lang="en-US" sz="1100" b="1" spc="5" dirty="0">
                        <a:solidFill>
                          <a:srgbClr val="001400"/>
                        </a:solidFill>
                        <a:latin typeface="Carlito"/>
                      </a:endParaRPr>
                    </a:p>
                  </a:txBody>
                  <a:tcPr>
                    <a:lnR w="12700" cap="flat" cmpd="sng" algn="ctr">
                      <a:solidFill>
                        <a:schemeClr val="tx1"/>
                      </a:solidFill>
                      <a:prstDash val="solid"/>
                      <a:round/>
                      <a:headEnd type="none" w="med" len="med"/>
                      <a:tailEnd type="none" w="med" len="med"/>
                    </a:lnR>
                    <a:solidFill>
                      <a:schemeClr val="accent6">
                        <a:lumMod val="60000"/>
                        <a:lumOff val="40000"/>
                      </a:schemeClr>
                    </a:solidFill>
                  </a:tcPr>
                </a:tc>
                <a:tc>
                  <a:txBody>
                    <a:bodyPr/>
                    <a:lstStyle/>
                    <a:p>
                      <a:pPr algn="ctr"/>
                      <a:r>
                        <a:rPr lang="en-US" sz="11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dirty="0"/>
                        <a:t>94.1%</a:t>
                      </a:r>
                    </a:p>
                  </a:txBody>
                  <a:tcPr>
                    <a:lnL w="12700" cap="flat" cmpd="sng" algn="ctr">
                      <a:solidFill>
                        <a:schemeClr val="tx1"/>
                      </a:solidFill>
                      <a:prstDash val="solid"/>
                      <a:round/>
                      <a:headEnd type="none" w="med" len="med"/>
                      <a:tailEnd type="none" w="med" len="med"/>
                    </a:lnL>
                    <a:noFill/>
                  </a:tcPr>
                </a:tc>
                <a:tc>
                  <a:txBody>
                    <a:bodyPr/>
                    <a:lstStyle/>
                    <a:p>
                      <a:pPr algn="ctr"/>
                      <a:r>
                        <a:rPr lang="en-US" sz="1100" dirty="0"/>
                        <a:t>89.7%</a:t>
                      </a:r>
                    </a:p>
                  </a:txBody>
                  <a:tcPr>
                    <a:noFill/>
                  </a:tcPr>
                </a:tc>
                <a:tc>
                  <a:txBody>
                    <a:bodyPr/>
                    <a:lstStyle/>
                    <a:p>
                      <a:pPr algn="ctr"/>
                      <a:r>
                        <a:rPr lang="en-US" sz="1100" dirty="0"/>
                        <a:t>88.3%</a:t>
                      </a:r>
                    </a:p>
                  </a:txBody>
                  <a:tcPr>
                    <a:noFill/>
                  </a:tcPr>
                </a:tc>
                <a:tc>
                  <a:txBody>
                    <a:bodyPr/>
                    <a:lstStyle/>
                    <a:p>
                      <a:pPr algn="ctr"/>
                      <a:r>
                        <a:rPr lang="en-US" sz="1100" dirty="0"/>
                        <a:t>89.3%</a:t>
                      </a:r>
                    </a:p>
                  </a:txBody>
                  <a:tcPr>
                    <a:noFill/>
                  </a:tcPr>
                </a:tc>
                <a:extLst>
                  <a:ext uri="{0D108BD9-81ED-4DB2-BD59-A6C34878D82A}">
                    <a16:rowId xmlns:a16="http://schemas.microsoft.com/office/drawing/2014/main" val="2069215473"/>
                  </a:ext>
                </a:extLst>
              </a:tr>
            </a:tbl>
          </a:graphicData>
        </a:graphic>
      </p:graphicFrame>
      <p:sp>
        <p:nvSpPr>
          <p:cNvPr id="11" name="TextBox 10">
            <a:extLst>
              <a:ext uri="{FF2B5EF4-FFF2-40B4-BE49-F238E27FC236}">
                <a16:creationId xmlns:a16="http://schemas.microsoft.com/office/drawing/2014/main" id="{04710A5E-C234-356C-9FAE-AFE1554535B5}"/>
              </a:ext>
            </a:extLst>
          </p:cNvPr>
          <p:cNvSpPr txBox="1"/>
          <p:nvPr/>
        </p:nvSpPr>
        <p:spPr>
          <a:xfrm>
            <a:off x="6068536" y="2515180"/>
            <a:ext cx="2621423" cy="369332"/>
          </a:xfrm>
          <a:prstGeom prst="rect">
            <a:avLst/>
          </a:prstGeom>
          <a:noFill/>
        </p:spPr>
        <p:txBody>
          <a:bodyPr wrap="none" rtlCol="0">
            <a:spAutoFit/>
          </a:bodyPr>
          <a:lstStyle/>
          <a:p>
            <a:pPr algn="just"/>
            <a:r>
              <a:rPr lang="en-US" b="1" dirty="0"/>
              <a:t>Exploratory</a:t>
            </a:r>
            <a:r>
              <a:rPr lang="en-US" dirty="0"/>
              <a:t> </a:t>
            </a:r>
            <a:r>
              <a:rPr lang="en-US" b="1" dirty="0"/>
              <a:t>Data Analysis</a:t>
            </a:r>
          </a:p>
        </p:txBody>
      </p:sp>
      <p:sp>
        <p:nvSpPr>
          <p:cNvPr id="12" name="TextBox 11">
            <a:extLst>
              <a:ext uri="{FF2B5EF4-FFF2-40B4-BE49-F238E27FC236}">
                <a16:creationId xmlns:a16="http://schemas.microsoft.com/office/drawing/2014/main" id="{816E9ABF-3D67-A8BD-0F8B-351C7A72BC07}"/>
              </a:ext>
            </a:extLst>
          </p:cNvPr>
          <p:cNvSpPr txBox="1"/>
          <p:nvPr/>
        </p:nvSpPr>
        <p:spPr>
          <a:xfrm flipH="1">
            <a:off x="6418975" y="7231103"/>
            <a:ext cx="2482269" cy="369332"/>
          </a:xfrm>
          <a:prstGeom prst="rect">
            <a:avLst/>
          </a:prstGeom>
          <a:noFill/>
        </p:spPr>
        <p:txBody>
          <a:bodyPr wrap="square" rtlCol="0">
            <a:spAutoFit/>
          </a:bodyPr>
          <a:lstStyle/>
          <a:p>
            <a:pPr algn="ctr"/>
            <a:r>
              <a:rPr lang="en-US" b="1" dirty="0"/>
              <a:t>Data Pre-Processing</a:t>
            </a:r>
          </a:p>
        </p:txBody>
      </p:sp>
      <p:sp>
        <p:nvSpPr>
          <p:cNvPr id="15" name="TextBox 14">
            <a:extLst>
              <a:ext uri="{FF2B5EF4-FFF2-40B4-BE49-F238E27FC236}">
                <a16:creationId xmlns:a16="http://schemas.microsoft.com/office/drawing/2014/main" id="{BEDB8361-B452-43C9-0DDC-990DC9063DDC}"/>
              </a:ext>
            </a:extLst>
          </p:cNvPr>
          <p:cNvSpPr txBox="1"/>
          <p:nvPr/>
        </p:nvSpPr>
        <p:spPr>
          <a:xfrm>
            <a:off x="5214113" y="7621532"/>
            <a:ext cx="4892039" cy="761747"/>
          </a:xfrm>
          <a:prstGeom prst="rect">
            <a:avLst/>
          </a:prstGeom>
          <a:noFill/>
        </p:spPr>
        <p:txBody>
          <a:bodyPr wrap="square" rtlCol="0">
            <a:spAutoFit/>
          </a:bodyPr>
          <a:lstStyle/>
          <a:p>
            <a:pPr algn="just"/>
            <a:r>
              <a:rPr lang="en-US" sz="1450" spc="5" dirty="0">
                <a:solidFill>
                  <a:srgbClr val="001400"/>
                </a:solidFill>
                <a:latin typeface="Carlito"/>
              </a:rPr>
              <a:t>As, the dataset is imbalanced, used down sampling technique to prevent the model from being biased towards the majority class.</a:t>
            </a:r>
          </a:p>
        </p:txBody>
      </p:sp>
      <p:sp>
        <p:nvSpPr>
          <p:cNvPr id="18" name="TextBox 17">
            <a:extLst>
              <a:ext uri="{FF2B5EF4-FFF2-40B4-BE49-F238E27FC236}">
                <a16:creationId xmlns:a16="http://schemas.microsoft.com/office/drawing/2014/main" id="{39BDC4EB-4572-472E-DC93-01B0F4C005C8}"/>
              </a:ext>
            </a:extLst>
          </p:cNvPr>
          <p:cNvSpPr txBox="1"/>
          <p:nvPr/>
        </p:nvSpPr>
        <p:spPr>
          <a:xfrm>
            <a:off x="5251450" y="6802582"/>
            <a:ext cx="4867179" cy="538609"/>
          </a:xfrm>
          <a:prstGeom prst="rect">
            <a:avLst/>
          </a:prstGeom>
          <a:noFill/>
        </p:spPr>
        <p:txBody>
          <a:bodyPr wrap="square" rtlCol="0">
            <a:spAutoFit/>
          </a:bodyPr>
          <a:lstStyle/>
          <a:p>
            <a:r>
              <a:rPr lang="en-US" sz="1450" spc="5" dirty="0">
                <a:solidFill>
                  <a:srgbClr val="001400"/>
                </a:solidFill>
                <a:latin typeface="Carlito"/>
              </a:rPr>
              <a:t>Most fraudulent transactions occur in the categories Cash-Out &amp; Transfer.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4350</TotalTime>
  <Words>649</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Carlito</vt:lpstr>
      <vt:lpstr>Trebuchet MS</vt:lpstr>
      <vt:lpstr>Office Theme</vt:lpstr>
      <vt:lpstr>Financial Payment Services Fraud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Diagnosing Breast Cancer using Machine Learning Advising Professor – Prof. (Dr.) Yue Gao</dc:title>
  <cp:lastModifiedBy>Kongara, Bargavi</cp:lastModifiedBy>
  <cp:revision>19</cp:revision>
  <dcterms:created xsi:type="dcterms:W3CDTF">2023-04-24T22:20:15Z</dcterms:created>
  <dcterms:modified xsi:type="dcterms:W3CDTF">2023-05-11T17:44:50Z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2022-04-22T00:00:00Z</vt:filetime>
  </property>
  <property fmtid="{D5CDD505-2E9C-101B-9397-08002B2CF9AE}" pid="3" name="LastSaved">
    <vt:filetime>2023-04-24T00:00:00Z</vt:filetime>
  </property>
</Properties>
</file>