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0104100" cy="15081250"/>
  <p:notesSz cx="20104100" cy="15081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54BF57-ED01-44AC-B59C-235E0917B5C2}" v="40" dt="2023-04-25T21:46:12.82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7"/>
  </p:normalViewPr>
  <p:slideViewPr>
    <p:cSldViewPr>
      <p:cViewPr>
        <p:scale>
          <a:sx n="100" d="100"/>
          <a:sy n="100" d="100"/>
        </p:scale>
        <p:origin x="-3120" y="-7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erasaimohit Dandu" userId="3e29b883c3149e0a" providerId="LiveId" clId="{6054BF57-ED01-44AC-B59C-235E0917B5C2}"/>
    <pc:docChg chg="undo custSel modSld modMainMaster">
      <pc:chgData name="Veerasaimohit Dandu" userId="3e29b883c3149e0a" providerId="LiveId" clId="{6054BF57-ED01-44AC-B59C-235E0917B5C2}" dt="2023-04-25T22:01:55.328" v="1284" actId="14100"/>
      <pc:docMkLst>
        <pc:docMk/>
      </pc:docMkLst>
      <pc:sldChg chg="addSp delSp modSp mod">
        <pc:chgData name="Veerasaimohit Dandu" userId="3e29b883c3149e0a" providerId="LiveId" clId="{6054BF57-ED01-44AC-B59C-235E0917B5C2}" dt="2023-04-25T22:01:55.328" v="1284" actId="14100"/>
        <pc:sldMkLst>
          <pc:docMk/>
          <pc:sldMk cId="0" sldId="256"/>
        </pc:sldMkLst>
        <pc:spChg chg="mod">
          <ac:chgData name="Veerasaimohit Dandu" userId="3e29b883c3149e0a" providerId="LiveId" clId="{6054BF57-ED01-44AC-B59C-235E0917B5C2}" dt="2023-04-25T22:01:55.328" v="1284" actId="14100"/>
          <ac:spMkLst>
            <pc:docMk/>
            <pc:sldMk cId="0" sldId="256"/>
            <ac:spMk id="2" creationId="{00000000-0000-0000-0000-000000000000}"/>
          </ac:spMkLst>
        </pc:spChg>
        <pc:spChg chg="del mod">
          <ac:chgData name="Veerasaimohit Dandu" userId="3e29b883c3149e0a" providerId="LiveId" clId="{6054BF57-ED01-44AC-B59C-235E0917B5C2}" dt="2023-04-25T21:46:19.012" v="1259" actId="478"/>
          <ac:spMkLst>
            <pc:docMk/>
            <pc:sldMk cId="0" sldId="256"/>
            <ac:spMk id="3" creationId="{00000000-0000-0000-0000-000000000000}"/>
          </ac:spMkLst>
        </pc:spChg>
        <pc:spChg chg="mod">
          <ac:chgData name="Veerasaimohit Dandu" userId="3e29b883c3149e0a" providerId="LiveId" clId="{6054BF57-ED01-44AC-B59C-235E0917B5C2}" dt="2023-04-25T06:15:50.121" v="1157" actId="108"/>
          <ac:spMkLst>
            <pc:docMk/>
            <pc:sldMk cId="0" sldId="256"/>
            <ac:spMk id="4" creationId="{00000000-0000-0000-0000-000000000000}"/>
          </ac:spMkLst>
        </pc:spChg>
        <pc:spChg chg="del mod">
          <ac:chgData name="Veerasaimohit Dandu" userId="3e29b883c3149e0a" providerId="LiveId" clId="{6054BF57-ED01-44AC-B59C-235E0917B5C2}" dt="2023-04-25T02:55:59.135" v="221" actId="478"/>
          <ac:spMkLst>
            <pc:docMk/>
            <pc:sldMk cId="0" sldId="256"/>
            <ac:spMk id="5" creationId="{00000000-0000-0000-0000-000000000000}"/>
          </ac:spMkLst>
        </pc:spChg>
        <pc:spChg chg="mod">
          <ac:chgData name="Veerasaimohit Dandu" userId="3e29b883c3149e0a" providerId="LiveId" clId="{6054BF57-ED01-44AC-B59C-235E0917B5C2}" dt="2023-04-25T06:24:31.967" v="1176" actId="1076"/>
          <ac:spMkLst>
            <pc:docMk/>
            <pc:sldMk cId="0" sldId="256"/>
            <ac:spMk id="6" creationId="{00000000-0000-0000-0000-000000000000}"/>
          </ac:spMkLst>
        </pc:spChg>
        <pc:spChg chg="mod">
          <ac:chgData name="Veerasaimohit Dandu" userId="3e29b883c3149e0a" providerId="LiveId" clId="{6054BF57-ED01-44AC-B59C-235E0917B5C2}" dt="2023-04-25T18:25:48.575" v="1232" actId="20577"/>
          <ac:spMkLst>
            <pc:docMk/>
            <pc:sldMk cId="0" sldId="256"/>
            <ac:spMk id="7" creationId="{00000000-0000-0000-0000-000000000000}"/>
          </ac:spMkLst>
        </pc:spChg>
        <pc:spChg chg="del mod">
          <ac:chgData name="Veerasaimohit Dandu" userId="3e29b883c3149e0a" providerId="LiveId" clId="{6054BF57-ED01-44AC-B59C-235E0917B5C2}" dt="2023-04-25T03:16:12.867" v="326" actId="478"/>
          <ac:spMkLst>
            <pc:docMk/>
            <pc:sldMk cId="0" sldId="256"/>
            <ac:spMk id="8" creationId="{00000000-0000-0000-0000-000000000000}"/>
          </ac:spMkLst>
        </pc:spChg>
        <pc:spChg chg="mod">
          <ac:chgData name="Veerasaimohit Dandu" userId="3e29b883c3149e0a" providerId="LiveId" clId="{6054BF57-ED01-44AC-B59C-235E0917B5C2}" dt="2023-04-25T18:31:03.310" v="1254" actId="20577"/>
          <ac:spMkLst>
            <pc:docMk/>
            <pc:sldMk cId="0" sldId="256"/>
            <ac:spMk id="13" creationId="{00000000-0000-0000-0000-000000000000}"/>
          </ac:spMkLst>
        </pc:spChg>
        <pc:spChg chg="mod">
          <ac:chgData name="Veerasaimohit Dandu" userId="3e29b883c3149e0a" providerId="LiveId" clId="{6054BF57-ED01-44AC-B59C-235E0917B5C2}" dt="2023-04-25T04:36:20.906" v="576" actId="1076"/>
          <ac:spMkLst>
            <pc:docMk/>
            <pc:sldMk cId="0" sldId="256"/>
            <ac:spMk id="14" creationId="{00000000-0000-0000-0000-000000000000}"/>
          </ac:spMkLst>
        </pc:spChg>
        <pc:spChg chg="mod">
          <ac:chgData name="Veerasaimohit Dandu" userId="3e29b883c3149e0a" providerId="LiveId" clId="{6054BF57-ED01-44AC-B59C-235E0917B5C2}" dt="2023-04-25T18:26:51.400" v="1236" actId="20577"/>
          <ac:spMkLst>
            <pc:docMk/>
            <pc:sldMk cId="0" sldId="256"/>
            <ac:spMk id="19" creationId="{00000000-0000-0000-0000-000000000000}"/>
          </ac:spMkLst>
        </pc:spChg>
        <pc:spChg chg="mod">
          <ac:chgData name="Veerasaimohit Dandu" userId="3e29b883c3149e0a" providerId="LiveId" clId="{6054BF57-ED01-44AC-B59C-235E0917B5C2}" dt="2023-04-25T18:24:38.316" v="1213" actId="20577"/>
          <ac:spMkLst>
            <pc:docMk/>
            <pc:sldMk cId="0" sldId="256"/>
            <ac:spMk id="24" creationId="{00000000-0000-0000-0000-000000000000}"/>
          </ac:spMkLst>
        </pc:spChg>
        <pc:spChg chg="mod">
          <ac:chgData name="Veerasaimohit Dandu" userId="3e29b883c3149e0a" providerId="LiveId" clId="{6054BF57-ED01-44AC-B59C-235E0917B5C2}" dt="2023-04-25T05:22:59.395" v="848" actId="20577"/>
          <ac:spMkLst>
            <pc:docMk/>
            <pc:sldMk cId="0" sldId="256"/>
            <ac:spMk id="29" creationId="{00000000-0000-0000-0000-000000000000}"/>
          </ac:spMkLst>
        </pc:spChg>
        <pc:spChg chg="mod">
          <ac:chgData name="Veerasaimohit Dandu" userId="3e29b883c3149e0a" providerId="LiveId" clId="{6054BF57-ED01-44AC-B59C-235E0917B5C2}" dt="2023-04-25T18:29:45.571" v="1249" actId="14100"/>
          <ac:spMkLst>
            <pc:docMk/>
            <pc:sldMk cId="0" sldId="256"/>
            <ac:spMk id="30" creationId="{00000000-0000-0000-0000-000000000000}"/>
          </ac:spMkLst>
        </pc:spChg>
        <pc:spChg chg="del mod">
          <ac:chgData name="Veerasaimohit Dandu" userId="3e29b883c3149e0a" providerId="LiveId" clId="{6054BF57-ED01-44AC-B59C-235E0917B5C2}" dt="2023-04-25T06:01:49.774" v="1125" actId="478"/>
          <ac:spMkLst>
            <pc:docMk/>
            <pc:sldMk cId="0" sldId="256"/>
            <ac:spMk id="31" creationId="{00000000-0000-0000-0000-000000000000}"/>
          </ac:spMkLst>
        </pc:spChg>
        <pc:spChg chg="del mod">
          <ac:chgData name="Veerasaimohit Dandu" userId="3e29b883c3149e0a" providerId="LiveId" clId="{6054BF57-ED01-44AC-B59C-235E0917B5C2}" dt="2023-04-25T05:53:27.416" v="1020" actId="478"/>
          <ac:spMkLst>
            <pc:docMk/>
            <pc:sldMk cId="0" sldId="256"/>
            <ac:spMk id="32" creationId="{00000000-0000-0000-0000-000000000000}"/>
          </ac:spMkLst>
        </pc:spChg>
        <pc:spChg chg="del mod">
          <ac:chgData name="Veerasaimohit Dandu" userId="3e29b883c3149e0a" providerId="LiveId" clId="{6054BF57-ED01-44AC-B59C-235E0917B5C2}" dt="2023-04-25T06:01:51.788" v="1126" actId="478"/>
          <ac:spMkLst>
            <pc:docMk/>
            <pc:sldMk cId="0" sldId="256"/>
            <ac:spMk id="33" creationId="{00000000-0000-0000-0000-000000000000}"/>
          </ac:spMkLst>
        </pc:spChg>
        <pc:spChg chg="mod">
          <ac:chgData name="Veerasaimohit Dandu" userId="3e29b883c3149e0a" providerId="LiveId" clId="{6054BF57-ED01-44AC-B59C-235E0917B5C2}" dt="2023-04-25T06:18:31.181" v="1161" actId="14100"/>
          <ac:spMkLst>
            <pc:docMk/>
            <pc:sldMk cId="0" sldId="256"/>
            <ac:spMk id="34" creationId="{00000000-0000-0000-0000-000000000000}"/>
          </ac:spMkLst>
        </pc:spChg>
        <pc:spChg chg="mod">
          <ac:chgData name="Veerasaimohit Dandu" userId="3e29b883c3149e0a" providerId="LiveId" clId="{6054BF57-ED01-44AC-B59C-235E0917B5C2}" dt="2023-04-25T00:33:19.802" v="88" actId="207"/>
          <ac:spMkLst>
            <pc:docMk/>
            <pc:sldMk cId="0" sldId="256"/>
            <ac:spMk id="35" creationId="{00000000-0000-0000-0000-000000000000}"/>
          </ac:spMkLst>
        </pc:spChg>
        <pc:spChg chg="mod">
          <ac:chgData name="Veerasaimohit Dandu" userId="3e29b883c3149e0a" providerId="LiveId" clId="{6054BF57-ED01-44AC-B59C-235E0917B5C2}" dt="2023-04-25T00:37:37.003" v="196" actId="14100"/>
          <ac:spMkLst>
            <pc:docMk/>
            <pc:sldMk cId="0" sldId="256"/>
            <ac:spMk id="36" creationId="{00000000-0000-0000-0000-000000000000}"/>
          </ac:spMkLst>
        </pc:spChg>
        <pc:spChg chg="add del mod">
          <ac:chgData name="Veerasaimohit Dandu" userId="3e29b883c3149e0a" providerId="LiveId" clId="{6054BF57-ED01-44AC-B59C-235E0917B5C2}" dt="2023-04-25T04:33:29.313" v="428" actId="478"/>
          <ac:spMkLst>
            <pc:docMk/>
            <pc:sldMk cId="0" sldId="256"/>
            <ac:spMk id="43" creationId="{19456EB0-74ED-BE78-6A49-43B33FDD4753}"/>
          </ac:spMkLst>
        </pc:spChg>
        <pc:spChg chg="add del mod">
          <ac:chgData name="Veerasaimohit Dandu" userId="3e29b883c3149e0a" providerId="LiveId" clId="{6054BF57-ED01-44AC-B59C-235E0917B5C2}" dt="2023-04-25T04:36:53.584" v="584" actId="1076"/>
          <ac:spMkLst>
            <pc:docMk/>
            <pc:sldMk cId="0" sldId="256"/>
            <ac:spMk id="44" creationId="{C78D7FEF-7CC5-7356-C5A1-2F9D4F6492FF}"/>
          </ac:spMkLst>
        </pc:spChg>
        <pc:spChg chg="add del mod">
          <ac:chgData name="Veerasaimohit Dandu" userId="3e29b883c3149e0a" providerId="LiveId" clId="{6054BF57-ED01-44AC-B59C-235E0917B5C2}" dt="2023-04-25T04:33:06.262" v="408" actId="478"/>
          <ac:spMkLst>
            <pc:docMk/>
            <pc:sldMk cId="0" sldId="256"/>
            <ac:spMk id="45" creationId="{011975A7-CF71-4088-4039-B65DB0502C19}"/>
          </ac:spMkLst>
        </pc:spChg>
        <pc:spChg chg="add del mod">
          <ac:chgData name="Veerasaimohit Dandu" userId="3e29b883c3149e0a" providerId="LiveId" clId="{6054BF57-ED01-44AC-B59C-235E0917B5C2}" dt="2023-04-25T05:57:37.482" v="1085" actId="478"/>
          <ac:spMkLst>
            <pc:docMk/>
            <pc:sldMk cId="0" sldId="256"/>
            <ac:spMk id="51" creationId="{2427CC15-DDB9-B237-0284-061A62309A25}"/>
          </ac:spMkLst>
        </pc:spChg>
        <pc:spChg chg="add mod">
          <ac:chgData name="Veerasaimohit Dandu" userId="3e29b883c3149e0a" providerId="LiveId" clId="{6054BF57-ED01-44AC-B59C-235E0917B5C2}" dt="2023-04-25T18:30:05.828" v="1250" actId="14100"/>
          <ac:spMkLst>
            <pc:docMk/>
            <pc:sldMk cId="0" sldId="256"/>
            <ac:spMk id="52" creationId="{4E2ADBB6-209A-BAF3-F190-362D59F14F18}"/>
          </ac:spMkLst>
        </pc:spChg>
        <pc:spChg chg="add mod">
          <ac:chgData name="Veerasaimohit Dandu" userId="3e29b883c3149e0a" providerId="LiveId" clId="{6054BF57-ED01-44AC-B59C-235E0917B5C2}" dt="2023-04-25T06:20:39.518" v="1173" actId="115"/>
          <ac:spMkLst>
            <pc:docMk/>
            <pc:sldMk cId="0" sldId="256"/>
            <ac:spMk id="53" creationId="{45812375-80AD-3888-0392-8EDF471433BB}"/>
          </ac:spMkLst>
        </pc:spChg>
        <pc:grpChg chg="del mod">
          <ac:chgData name="Veerasaimohit Dandu" userId="3e29b883c3149e0a" providerId="LiveId" clId="{6054BF57-ED01-44AC-B59C-235E0917B5C2}" dt="2023-04-25T03:28:03.898" v="338" actId="478"/>
          <ac:grpSpMkLst>
            <pc:docMk/>
            <pc:sldMk cId="0" sldId="256"/>
            <ac:grpSpMk id="9" creationId="{00000000-0000-0000-0000-000000000000}"/>
          </ac:grpSpMkLst>
        </pc:grpChg>
        <pc:grpChg chg="del mod">
          <ac:chgData name="Veerasaimohit Dandu" userId="3e29b883c3149e0a" providerId="LiveId" clId="{6054BF57-ED01-44AC-B59C-235E0917B5C2}" dt="2023-04-25T04:29:30.475" v="395" actId="478"/>
          <ac:grpSpMkLst>
            <pc:docMk/>
            <pc:sldMk cId="0" sldId="256"/>
            <ac:grpSpMk id="15" creationId="{00000000-0000-0000-0000-000000000000}"/>
          </ac:grpSpMkLst>
        </pc:grpChg>
        <pc:grpChg chg="del mod">
          <ac:chgData name="Veerasaimohit Dandu" userId="3e29b883c3149e0a" providerId="LiveId" clId="{6054BF57-ED01-44AC-B59C-235E0917B5C2}" dt="2023-04-25T03:00:23.206" v="224" actId="478"/>
          <ac:grpSpMkLst>
            <pc:docMk/>
            <pc:sldMk cId="0" sldId="256"/>
            <ac:grpSpMk id="20" creationId="{00000000-0000-0000-0000-000000000000}"/>
          </ac:grpSpMkLst>
        </pc:grpChg>
        <pc:grpChg chg="del">
          <ac:chgData name="Veerasaimohit Dandu" userId="3e29b883c3149e0a" providerId="LiveId" clId="{6054BF57-ED01-44AC-B59C-235E0917B5C2}" dt="2023-04-25T04:57:02.108" v="620" actId="478"/>
          <ac:grpSpMkLst>
            <pc:docMk/>
            <pc:sldMk cId="0" sldId="256"/>
            <ac:grpSpMk id="25" creationId="{00000000-0000-0000-0000-000000000000}"/>
          </ac:grpSpMkLst>
        </pc:grpChg>
        <pc:grpChg chg="del">
          <ac:chgData name="Veerasaimohit Dandu" userId="3e29b883c3149e0a" providerId="LiveId" clId="{6054BF57-ED01-44AC-B59C-235E0917B5C2}" dt="2023-04-25T04:59:44.239" v="634" actId="478"/>
          <ac:grpSpMkLst>
            <pc:docMk/>
            <pc:sldMk cId="0" sldId="256"/>
            <ac:grpSpMk id="37" creationId="{00000000-0000-0000-0000-000000000000}"/>
          </ac:grpSpMkLst>
        </pc:grpChg>
        <pc:picChg chg="add mod modCrop">
          <ac:chgData name="Veerasaimohit Dandu" userId="3e29b883c3149e0a" providerId="LiveId" clId="{6054BF57-ED01-44AC-B59C-235E0917B5C2}" dt="2023-04-25T22:01:15.400" v="1283" actId="1076"/>
          <ac:picMkLst>
            <pc:docMk/>
            <pc:sldMk cId="0" sldId="256"/>
            <ac:picMk id="8" creationId="{03B32F31-AC3D-446D-9669-93033924B7A5}"/>
          </ac:picMkLst>
        </pc:picChg>
        <pc:picChg chg="add mod modCrop">
          <ac:chgData name="Veerasaimohit Dandu" userId="3e29b883c3149e0a" providerId="LiveId" clId="{6054BF57-ED01-44AC-B59C-235E0917B5C2}" dt="2023-04-25T03:27:23.215" v="337" actId="1582"/>
          <ac:picMkLst>
            <pc:docMk/>
            <pc:sldMk cId="0" sldId="256"/>
            <ac:picMk id="41" creationId="{8E563906-CB21-CD4A-D8EF-AAEF70D7FECC}"/>
          </ac:picMkLst>
        </pc:picChg>
        <pc:picChg chg="add mod">
          <ac:chgData name="Veerasaimohit Dandu" userId="3e29b883c3149e0a" providerId="LiveId" clId="{6054BF57-ED01-44AC-B59C-235E0917B5C2}" dt="2023-04-25T03:32:05.669" v="389" actId="14100"/>
          <ac:picMkLst>
            <pc:docMk/>
            <pc:sldMk cId="0" sldId="256"/>
            <ac:picMk id="42" creationId="{9B821A30-ADAE-6BE6-8DC6-122E3B8866C9}"/>
          </ac:picMkLst>
        </pc:picChg>
        <pc:picChg chg="add mod">
          <ac:chgData name="Veerasaimohit Dandu" userId="3e29b883c3149e0a" providerId="LiveId" clId="{6054BF57-ED01-44AC-B59C-235E0917B5C2}" dt="2023-04-25T04:38:52.376" v="603" actId="1076"/>
          <ac:picMkLst>
            <pc:docMk/>
            <pc:sldMk cId="0" sldId="256"/>
            <ac:picMk id="46" creationId="{49F54C15-B3D0-2761-4E6D-195EAC15C1E8}"/>
          </ac:picMkLst>
        </pc:picChg>
        <pc:picChg chg="add mod">
          <ac:chgData name="Veerasaimohit Dandu" userId="3e29b883c3149e0a" providerId="LiveId" clId="{6054BF57-ED01-44AC-B59C-235E0917B5C2}" dt="2023-04-25T04:42:51.167" v="616" actId="1076"/>
          <ac:picMkLst>
            <pc:docMk/>
            <pc:sldMk cId="0" sldId="256"/>
            <ac:picMk id="47" creationId="{841E75C9-84D5-0278-3374-AB43ED8A9F38}"/>
          </ac:picMkLst>
        </pc:picChg>
        <pc:picChg chg="add mod">
          <ac:chgData name="Veerasaimohit Dandu" userId="3e29b883c3149e0a" providerId="LiveId" clId="{6054BF57-ED01-44AC-B59C-235E0917B5C2}" dt="2023-04-25T18:24:53.560" v="1216" actId="1076"/>
          <ac:picMkLst>
            <pc:docMk/>
            <pc:sldMk cId="0" sldId="256"/>
            <ac:picMk id="48" creationId="{4498ADAD-F2B0-1DEA-7464-EFC0E905F13D}"/>
          </ac:picMkLst>
        </pc:picChg>
        <pc:picChg chg="add del mod">
          <ac:chgData name="Veerasaimohit Dandu" userId="3e29b883c3149e0a" providerId="LiveId" clId="{6054BF57-ED01-44AC-B59C-235E0917B5C2}" dt="2023-04-25T04:59:42.170" v="633" actId="478"/>
          <ac:picMkLst>
            <pc:docMk/>
            <pc:sldMk cId="0" sldId="256"/>
            <ac:picMk id="49" creationId="{78C033E0-9F58-B8AC-E803-E2B7C9EA5746}"/>
          </ac:picMkLst>
        </pc:picChg>
        <pc:picChg chg="add del mod">
          <ac:chgData name="Veerasaimohit Dandu" userId="3e29b883c3149e0a" providerId="LiveId" clId="{6054BF57-ED01-44AC-B59C-235E0917B5C2}" dt="2023-04-25T05:17:29.144" v="761" actId="478"/>
          <ac:picMkLst>
            <pc:docMk/>
            <pc:sldMk cId="0" sldId="256"/>
            <ac:picMk id="50" creationId="{1A2C5A62-0705-31D5-1432-E0F4A2FE67B7}"/>
          </ac:picMkLst>
        </pc:picChg>
        <pc:picChg chg="add del mod">
          <ac:chgData name="Veerasaimohit Dandu" userId="3e29b883c3149e0a" providerId="LiveId" clId="{6054BF57-ED01-44AC-B59C-235E0917B5C2}" dt="2023-04-25T05:13:34.438" v="674" actId="478"/>
          <ac:picMkLst>
            <pc:docMk/>
            <pc:sldMk cId="0" sldId="256"/>
            <ac:picMk id="1026" creationId="{F8A8AE0D-8AC6-BE75-615C-1D40991CE528}"/>
          </ac:picMkLst>
        </pc:picChg>
        <pc:picChg chg="add del mod">
          <ac:chgData name="Veerasaimohit Dandu" userId="3e29b883c3149e0a" providerId="LiveId" clId="{6054BF57-ED01-44AC-B59C-235E0917B5C2}" dt="2023-04-25T05:06:18.314" v="663" actId="478"/>
          <ac:picMkLst>
            <pc:docMk/>
            <pc:sldMk cId="0" sldId="256"/>
            <ac:picMk id="1027" creationId="{97E7D7CC-633B-6EC2-8EA0-18EAFF7B1A4C}"/>
          </ac:picMkLst>
        </pc:picChg>
        <pc:picChg chg="add mod">
          <ac:chgData name="Veerasaimohit Dandu" userId="3e29b883c3149e0a" providerId="LiveId" clId="{6054BF57-ED01-44AC-B59C-235E0917B5C2}" dt="2023-04-25T18:28:53.875" v="1246" actId="14100"/>
          <ac:picMkLst>
            <pc:docMk/>
            <pc:sldMk cId="0" sldId="256"/>
            <ac:picMk id="1028" creationId="{A4DEB228-A5DC-5747-726A-377ABDF7A14A}"/>
          </ac:picMkLst>
        </pc:picChg>
      </pc:sldChg>
      <pc:sldMasterChg chg="modSp mod modSldLayout">
        <pc:chgData name="Veerasaimohit Dandu" userId="3e29b883c3149e0a" providerId="LiveId" clId="{6054BF57-ED01-44AC-B59C-235E0917B5C2}" dt="2023-04-25T00:27:53.643" v="14" actId="207"/>
        <pc:sldMasterMkLst>
          <pc:docMk/>
          <pc:sldMasterMk cId="0" sldId="2147483648"/>
        </pc:sldMasterMkLst>
        <pc:spChg chg="mod">
          <ac:chgData name="Veerasaimohit Dandu" userId="3e29b883c3149e0a" providerId="LiveId" clId="{6054BF57-ED01-44AC-B59C-235E0917B5C2}" dt="2023-04-25T00:27:53.643" v="14" actId="207"/>
          <ac:spMkLst>
            <pc:docMk/>
            <pc:sldMasterMk cId="0" sldId="2147483648"/>
            <ac:spMk id="16" creationId="{00000000-0000-0000-0000-000000000000}"/>
          </ac:spMkLst>
        </pc:spChg>
        <pc:sldLayoutChg chg="setBg">
          <pc:chgData name="Veerasaimohit Dandu" userId="3e29b883c3149e0a" providerId="LiveId" clId="{6054BF57-ED01-44AC-B59C-235E0917B5C2}" dt="2023-04-25T00:24:58.331" v="11"/>
          <pc:sldLayoutMkLst>
            <pc:docMk/>
            <pc:sldMasterMk cId="0" sldId="2147483648"/>
            <pc:sldLayoutMk cId="0" sldId="2147483661"/>
          </pc:sldLayoutMkLst>
        </pc:sldLayoutChg>
        <pc:sldLayoutChg chg="modSp mod">
          <pc:chgData name="Veerasaimohit Dandu" userId="3e29b883c3149e0a" providerId="LiveId" clId="{6054BF57-ED01-44AC-B59C-235E0917B5C2}" dt="2023-04-25T00:26:51.387" v="12" actId="14100"/>
          <pc:sldLayoutMkLst>
            <pc:docMk/>
            <pc:sldMasterMk cId="0" sldId="2147483648"/>
            <pc:sldLayoutMk cId="0" sldId="2147483662"/>
          </pc:sldLayoutMkLst>
          <pc:spChg chg="mod">
            <ac:chgData name="Veerasaimohit Dandu" userId="3e29b883c3149e0a" providerId="LiveId" clId="{6054BF57-ED01-44AC-B59C-235E0917B5C2}" dt="2023-04-25T00:26:51.387" v="12" actId="14100"/>
            <ac:spMkLst>
              <pc:docMk/>
              <pc:sldMasterMk cId="0" sldId="2147483648"/>
              <pc:sldLayoutMk cId="0" sldId="2147483662"/>
              <ac:spMk id="2" creationId="{00000000-0000-0000-0000-000000000000}"/>
            </ac:spMkLst>
          </pc:spChg>
        </pc:sldLayoutChg>
        <pc:sldLayoutChg chg="modSp mod">
          <pc:chgData name="Veerasaimohit Dandu" userId="3e29b883c3149e0a" providerId="LiveId" clId="{6054BF57-ED01-44AC-B59C-235E0917B5C2}" dt="2023-04-25T00:15:40.280" v="1" actId="14100"/>
          <pc:sldLayoutMkLst>
            <pc:docMk/>
            <pc:sldMasterMk cId="0" sldId="2147483648"/>
            <pc:sldLayoutMk cId="0" sldId="2147483663"/>
          </pc:sldLayoutMkLst>
          <pc:spChg chg="mod">
            <ac:chgData name="Veerasaimohit Dandu" userId="3e29b883c3149e0a" providerId="LiveId" clId="{6054BF57-ED01-44AC-B59C-235E0917B5C2}" dt="2023-04-25T00:15:40.280" v="1" actId="14100"/>
            <ac:spMkLst>
              <pc:docMk/>
              <pc:sldMasterMk cId="0" sldId="2147483648"/>
              <pc:sldLayoutMk cId="0" sldId="2147483663"/>
              <ac:spMk id="2"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4675187"/>
            <a:ext cx="17088486" cy="3167062"/>
          </a:xfrm>
          <a:prstGeom prst="rect">
            <a:avLst/>
          </a:prstGeom>
        </p:spPr>
        <p:txBody>
          <a:bodyPr wrap="square" lIns="0" tIns="0" rIns="0" bIns="0">
            <a:spAutoFit/>
          </a:bodyPr>
          <a:lstStyle>
            <a:lvl1pPr>
              <a:defRPr/>
            </a:lvl1pPr>
          </a:lstStyle>
          <a:p>
            <a:endParaRPr dirty="0"/>
          </a:p>
        </p:txBody>
      </p:sp>
      <p:sp>
        <p:nvSpPr>
          <p:cNvPr id="3" name="Holder 3"/>
          <p:cNvSpPr>
            <a:spLocks noGrp="1"/>
          </p:cNvSpPr>
          <p:nvPr>
            <p:ph type="subTitle" idx="4"/>
          </p:nvPr>
        </p:nvSpPr>
        <p:spPr>
          <a:xfrm>
            <a:off x="3015615" y="8445500"/>
            <a:ext cx="14072870" cy="37703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87796" y="149225"/>
            <a:ext cx="19728506" cy="1981200"/>
          </a:xfrm>
        </p:spPr>
        <p:txBody>
          <a:bodyPr lIns="0" tIns="0" rIns="0" bIns="0"/>
          <a:lstStyle>
            <a:lvl1pPr>
              <a:defRPr sz="4350" b="1" i="0">
                <a:solidFill>
                  <a:schemeClr val="bg1"/>
                </a:solidFill>
                <a:latin typeface="Trebuchet MS"/>
                <a:cs typeface="Trebuchet MS"/>
              </a:defRPr>
            </a:lvl1pPr>
          </a:lstStyle>
          <a:p>
            <a:endParaRPr dirty="0"/>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87796" y="149225"/>
            <a:ext cx="19728506" cy="2057400"/>
          </a:xfrm>
        </p:spPr>
        <p:txBody>
          <a:bodyPr lIns="0" tIns="0" rIns="0" bIns="0"/>
          <a:lstStyle>
            <a:lvl1pPr>
              <a:defRPr sz="4350" b="1" i="0">
                <a:solidFill>
                  <a:schemeClr val="bg1"/>
                </a:solidFill>
                <a:latin typeface="Trebuchet MS"/>
                <a:cs typeface="Trebuchet MS"/>
              </a:defRPr>
            </a:lvl1pPr>
          </a:lstStyle>
          <a:p>
            <a:endParaRPr dirty="0"/>
          </a:p>
        </p:txBody>
      </p:sp>
      <p:sp>
        <p:nvSpPr>
          <p:cNvPr id="3" name="Holder 3"/>
          <p:cNvSpPr>
            <a:spLocks noGrp="1"/>
          </p:cNvSpPr>
          <p:nvPr>
            <p:ph sz="half" idx="2"/>
          </p:nvPr>
        </p:nvSpPr>
        <p:spPr>
          <a:xfrm>
            <a:off x="1005205" y="3468687"/>
            <a:ext cx="8745284" cy="995362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3468687"/>
            <a:ext cx="8745284" cy="995362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50" b="1"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8613" y="122625"/>
            <a:ext cx="19737705" cy="2076450"/>
          </a:xfrm>
          <a:custGeom>
            <a:avLst/>
            <a:gdLst/>
            <a:ahLst/>
            <a:cxnLst/>
            <a:rect l="l" t="t" r="r" b="b"/>
            <a:pathLst>
              <a:path w="19737705" h="2076450">
                <a:moveTo>
                  <a:pt x="19737581" y="0"/>
                </a:moveTo>
                <a:lnTo>
                  <a:pt x="0" y="0"/>
                </a:lnTo>
                <a:lnTo>
                  <a:pt x="0" y="2076260"/>
                </a:lnTo>
                <a:lnTo>
                  <a:pt x="19737581" y="2076260"/>
                </a:lnTo>
                <a:lnTo>
                  <a:pt x="19737581" y="0"/>
                </a:lnTo>
                <a:close/>
              </a:path>
            </a:pathLst>
          </a:custGeom>
          <a:solidFill>
            <a:srgbClr val="FFC000"/>
          </a:solidFill>
        </p:spPr>
        <p:txBody>
          <a:bodyPr wrap="square" lIns="0" tIns="0" rIns="0" bIns="0" rtlCol="0"/>
          <a:lstStyle/>
          <a:p>
            <a:endParaRPr/>
          </a:p>
        </p:txBody>
      </p:sp>
      <p:sp>
        <p:nvSpPr>
          <p:cNvPr id="2" name="Holder 2"/>
          <p:cNvSpPr>
            <a:spLocks noGrp="1"/>
          </p:cNvSpPr>
          <p:nvPr>
            <p:ph type="title"/>
          </p:nvPr>
        </p:nvSpPr>
        <p:spPr>
          <a:xfrm>
            <a:off x="187796" y="502701"/>
            <a:ext cx="19728506" cy="1253489"/>
          </a:xfrm>
          <a:prstGeom prst="rect">
            <a:avLst/>
          </a:prstGeom>
        </p:spPr>
        <p:txBody>
          <a:bodyPr wrap="square" lIns="0" tIns="0" rIns="0" bIns="0">
            <a:spAutoFit/>
          </a:bodyPr>
          <a:lstStyle>
            <a:lvl1pPr>
              <a:defRPr sz="4350" b="1" i="0">
                <a:solidFill>
                  <a:schemeClr val="bg1"/>
                </a:solidFill>
                <a:latin typeface="Trebuchet MS"/>
                <a:cs typeface="Trebuchet MS"/>
              </a:defRPr>
            </a:lvl1pPr>
          </a:lstStyle>
          <a:p>
            <a:endParaRPr dirty="0"/>
          </a:p>
        </p:txBody>
      </p:sp>
      <p:sp>
        <p:nvSpPr>
          <p:cNvPr id="3" name="Holder 3"/>
          <p:cNvSpPr>
            <a:spLocks noGrp="1"/>
          </p:cNvSpPr>
          <p:nvPr>
            <p:ph type="body" idx="1"/>
          </p:nvPr>
        </p:nvSpPr>
        <p:spPr>
          <a:xfrm>
            <a:off x="1005205" y="3468687"/>
            <a:ext cx="18093690" cy="99536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4025563"/>
            <a:ext cx="6433312" cy="75406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4025563"/>
            <a:ext cx="4623943" cy="75406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5/11/23</a:t>
            </a:fld>
            <a:endParaRPr lang="en-US"/>
          </a:p>
        </p:txBody>
      </p:sp>
      <p:sp>
        <p:nvSpPr>
          <p:cNvPr id="6" name="Holder 6"/>
          <p:cNvSpPr>
            <a:spLocks noGrp="1"/>
          </p:cNvSpPr>
          <p:nvPr>
            <p:ph type="sldNum" sz="quarter" idx="7"/>
          </p:nvPr>
        </p:nvSpPr>
        <p:spPr>
          <a:xfrm>
            <a:off x="14474953" y="14025563"/>
            <a:ext cx="4623943" cy="75406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9202" y="804924"/>
            <a:ext cx="14700757" cy="689932"/>
          </a:xfrm>
          <a:prstGeom prst="rect">
            <a:avLst/>
          </a:prstGeom>
        </p:spPr>
        <p:txBody>
          <a:bodyPr vert="horz" wrap="square" lIns="0" tIns="12700" rIns="0" bIns="0" rtlCol="0">
            <a:spAutoFit/>
          </a:bodyPr>
          <a:lstStyle/>
          <a:p>
            <a:pPr marL="12700" algn="ctr">
              <a:lnSpc>
                <a:spcPct val="100000"/>
              </a:lnSpc>
              <a:spcBef>
                <a:spcPts val="100"/>
              </a:spcBef>
            </a:pPr>
            <a:r>
              <a:rPr lang="en-US" sz="4400" spc="-260" dirty="0"/>
              <a:t>Human Activity Recognition</a:t>
            </a:r>
            <a:r>
              <a:rPr sz="4400" spc="-305" dirty="0"/>
              <a:t> </a:t>
            </a:r>
            <a:r>
              <a:rPr sz="4400" spc="-195" dirty="0"/>
              <a:t>using </a:t>
            </a:r>
            <a:r>
              <a:rPr sz="4400" spc="-150" dirty="0"/>
              <a:t>Machine</a:t>
            </a:r>
            <a:r>
              <a:rPr sz="4400" spc="-869" dirty="0"/>
              <a:t> </a:t>
            </a:r>
            <a:r>
              <a:rPr sz="4400" spc="-275" dirty="0"/>
              <a:t>Learning</a:t>
            </a:r>
          </a:p>
        </p:txBody>
      </p:sp>
      <p:sp>
        <p:nvSpPr>
          <p:cNvPr id="4" name="object 4"/>
          <p:cNvSpPr txBox="1"/>
          <p:nvPr/>
        </p:nvSpPr>
        <p:spPr>
          <a:xfrm>
            <a:off x="280690" y="2428644"/>
            <a:ext cx="4591685" cy="3938450"/>
          </a:xfrm>
          <a:prstGeom prst="rect">
            <a:avLst/>
          </a:prstGeom>
        </p:spPr>
        <p:txBody>
          <a:bodyPr vert="horz" wrap="square" lIns="0" tIns="81915" rIns="0" bIns="0" rtlCol="0">
            <a:spAutoFit/>
          </a:bodyPr>
          <a:lstStyle/>
          <a:p>
            <a:pPr algn="ctr">
              <a:spcBef>
                <a:spcPts val="630"/>
              </a:spcBef>
            </a:pPr>
            <a:r>
              <a:rPr b="1" spc="-15" dirty="0">
                <a:solidFill>
                  <a:srgbClr val="1F3764"/>
                </a:solidFill>
                <a:latin typeface="Carlito"/>
              </a:rPr>
              <a:t>Introduction</a:t>
            </a:r>
          </a:p>
          <a:p>
            <a:pPr marL="12700" marR="5080" algn="just">
              <a:lnSpc>
                <a:spcPct val="100600"/>
              </a:lnSpc>
              <a:spcBef>
                <a:spcPts val="420"/>
              </a:spcBef>
            </a:pPr>
            <a:r>
              <a:rPr lang="en-US" sz="1450" spc="5" dirty="0">
                <a:solidFill>
                  <a:srgbClr val="1F4E79"/>
                </a:solidFill>
                <a:latin typeface="Carlito"/>
              </a:rPr>
              <a:t>Human activity recognition is a field of study that involves using various sensors and machine learning techniques to analyze and understand human activities. This technology has many potential applications in areas such as healthcare, sports, security and entertainment. </a:t>
            </a:r>
          </a:p>
          <a:p>
            <a:pPr marL="12700" marR="5080" algn="just">
              <a:lnSpc>
                <a:spcPct val="100600"/>
              </a:lnSpc>
              <a:spcBef>
                <a:spcPts val="420"/>
              </a:spcBef>
            </a:pPr>
            <a:r>
              <a:rPr lang="en-US" sz="1450" spc="5" dirty="0">
                <a:solidFill>
                  <a:srgbClr val="1F4E79"/>
                </a:solidFill>
                <a:latin typeface="Carlito"/>
              </a:rPr>
              <a:t>The global market for HAR is expected to reach $12.7 billion by 2025.</a:t>
            </a:r>
          </a:p>
          <a:p>
            <a:pPr marL="12700" marR="5080" algn="just">
              <a:lnSpc>
                <a:spcPct val="100600"/>
              </a:lnSpc>
              <a:spcBef>
                <a:spcPts val="420"/>
              </a:spcBef>
            </a:pPr>
            <a:r>
              <a:rPr lang="en-US" sz="1450" spc="5" dirty="0">
                <a:solidFill>
                  <a:srgbClr val="1F4E79"/>
                </a:solidFill>
                <a:latin typeface="Carlito"/>
              </a:rPr>
              <a:t>The exact numbers for the potential benefits of HAR in these areas vary, but they are significant. For example, a study by the University of California, Berkeley found that HAR could save the healthcare system $150 billion per year by improving the diagnosis and treatment of chronic diseases. And a study by the University of Cambridge found that HAR could improve the performance of athletes by up to 10%.</a:t>
            </a:r>
          </a:p>
          <a:p>
            <a:pPr marL="12700" marR="5080" algn="just">
              <a:lnSpc>
                <a:spcPct val="100600"/>
              </a:lnSpc>
              <a:spcBef>
                <a:spcPts val="420"/>
              </a:spcBef>
            </a:pPr>
            <a:endParaRPr sz="1450" dirty="0">
              <a:solidFill>
                <a:srgbClr val="002060"/>
              </a:solidFill>
              <a:latin typeface="Carlito"/>
              <a:cs typeface="Carlito"/>
            </a:endParaRPr>
          </a:p>
        </p:txBody>
      </p:sp>
      <p:sp>
        <p:nvSpPr>
          <p:cNvPr id="6" name="object 6"/>
          <p:cNvSpPr txBox="1"/>
          <p:nvPr/>
        </p:nvSpPr>
        <p:spPr>
          <a:xfrm>
            <a:off x="2121872" y="11633920"/>
            <a:ext cx="909319" cy="299720"/>
          </a:xfrm>
          <a:prstGeom prst="rect">
            <a:avLst/>
          </a:prstGeom>
        </p:spPr>
        <p:txBody>
          <a:bodyPr vert="horz" wrap="square" lIns="0" tIns="12065" rIns="0" bIns="0" rtlCol="0">
            <a:spAutoFit/>
          </a:bodyPr>
          <a:lstStyle/>
          <a:p>
            <a:pPr marL="12700">
              <a:lnSpc>
                <a:spcPct val="100000"/>
              </a:lnSpc>
              <a:spcBef>
                <a:spcPts val="95"/>
              </a:spcBef>
            </a:pPr>
            <a:r>
              <a:rPr sz="1800" b="1" spc="-5" dirty="0">
                <a:solidFill>
                  <a:srgbClr val="1F3764"/>
                </a:solidFill>
                <a:latin typeface="Carlito"/>
                <a:cs typeface="Carlito"/>
              </a:rPr>
              <a:t>Objective</a:t>
            </a:r>
            <a:endParaRPr sz="1800" b="1" dirty="0">
              <a:latin typeface="Carlito"/>
              <a:cs typeface="Carlito"/>
            </a:endParaRPr>
          </a:p>
        </p:txBody>
      </p:sp>
      <p:sp>
        <p:nvSpPr>
          <p:cNvPr id="7" name="object 7"/>
          <p:cNvSpPr txBox="1"/>
          <p:nvPr/>
        </p:nvSpPr>
        <p:spPr>
          <a:xfrm>
            <a:off x="280690" y="12026419"/>
            <a:ext cx="4600411" cy="2061461"/>
          </a:xfrm>
          <a:prstGeom prst="rect">
            <a:avLst/>
          </a:prstGeom>
        </p:spPr>
        <p:txBody>
          <a:bodyPr vert="horz" wrap="square" lIns="0" tIns="14604" rIns="0" bIns="0" rtlCol="0">
            <a:spAutoFit/>
          </a:bodyPr>
          <a:lstStyle/>
          <a:p>
            <a:pPr marL="169545" marR="5080" indent="-157480" algn="just">
              <a:spcBef>
                <a:spcPts val="114"/>
              </a:spcBef>
              <a:buFont typeface="Arial"/>
              <a:buChar char="•"/>
              <a:tabLst>
                <a:tab pos="170180" algn="l"/>
              </a:tabLst>
            </a:pPr>
            <a:r>
              <a:rPr lang="en-US" sz="1450" spc="5" dirty="0">
                <a:solidFill>
                  <a:srgbClr val="1F4E79"/>
                </a:solidFill>
                <a:latin typeface="Carlito"/>
                <a:cs typeface="Carlito"/>
              </a:rPr>
              <a:t>To pre-process sensor signals to obtain features from both the time and frequency domains.</a:t>
            </a:r>
          </a:p>
          <a:p>
            <a:pPr marL="169545" marR="5080" indent="-157480" algn="just">
              <a:spcBef>
                <a:spcPts val="114"/>
              </a:spcBef>
              <a:buFont typeface="Arial"/>
              <a:buChar char="•"/>
              <a:tabLst>
                <a:tab pos="170180" algn="l"/>
              </a:tabLst>
            </a:pPr>
            <a:r>
              <a:rPr lang="en-US" sz="1450" spc="5" dirty="0">
                <a:solidFill>
                  <a:srgbClr val="1F4E79"/>
                </a:solidFill>
                <a:latin typeface="Carlito"/>
                <a:cs typeface="Carlito"/>
              </a:rPr>
              <a:t>To create a classification model that can effectively differentiate between walking, walking upstairs, walking downstairs, sitting, standing and laying.</a:t>
            </a:r>
          </a:p>
          <a:p>
            <a:pPr marL="169545" marR="5080" indent="-157480" algn="just">
              <a:spcBef>
                <a:spcPts val="114"/>
              </a:spcBef>
              <a:buFont typeface="Arial"/>
              <a:buChar char="•"/>
              <a:tabLst>
                <a:tab pos="170180" algn="l"/>
              </a:tabLst>
            </a:pPr>
            <a:r>
              <a:rPr lang="en-US" sz="1450" spc="5" dirty="0">
                <a:solidFill>
                  <a:srgbClr val="1F4E79"/>
                </a:solidFill>
                <a:latin typeface="Carlito"/>
                <a:cs typeface="Carlito"/>
              </a:rPr>
              <a:t>To evaluate the performance of the developed system using a test dataset.</a:t>
            </a:r>
          </a:p>
          <a:p>
            <a:pPr marL="169545" marR="5080" indent="-157480" algn="just">
              <a:lnSpc>
                <a:spcPct val="100000"/>
              </a:lnSpc>
              <a:spcBef>
                <a:spcPts val="114"/>
              </a:spcBef>
              <a:buFont typeface="Arial"/>
              <a:buChar char="•"/>
              <a:tabLst>
                <a:tab pos="170180" algn="l"/>
              </a:tabLst>
            </a:pPr>
            <a:r>
              <a:rPr lang="en-US" sz="1450" spc="5" dirty="0">
                <a:solidFill>
                  <a:srgbClr val="1F4E79"/>
                </a:solidFill>
                <a:latin typeface="Carlito"/>
                <a:cs typeface="Carlito"/>
              </a:rPr>
              <a:t>To develop a system that accurately identifies six different human activities using data from wearable sensors.</a:t>
            </a:r>
          </a:p>
        </p:txBody>
      </p:sp>
      <p:sp>
        <p:nvSpPr>
          <p:cNvPr id="13" name="object 13"/>
          <p:cNvSpPr txBox="1"/>
          <p:nvPr/>
        </p:nvSpPr>
        <p:spPr>
          <a:xfrm>
            <a:off x="5450647" y="11810492"/>
            <a:ext cx="4889402" cy="867410"/>
          </a:xfrm>
          <a:prstGeom prst="rect">
            <a:avLst/>
          </a:prstGeom>
        </p:spPr>
        <p:txBody>
          <a:bodyPr vert="horz" wrap="square" lIns="0" tIns="80010" rIns="0" bIns="0" rtlCol="0">
            <a:spAutoFit/>
          </a:bodyPr>
          <a:lstStyle/>
          <a:p>
            <a:pPr marL="1905" algn="ctr">
              <a:lnSpc>
                <a:spcPct val="100000"/>
              </a:lnSpc>
              <a:spcBef>
                <a:spcPts val="630"/>
              </a:spcBef>
            </a:pPr>
            <a:r>
              <a:rPr sz="1800" b="1" dirty="0">
                <a:solidFill>
                  <a:srgbClr val="1F3764"/>
                </a:solidFill>
                <a:latin typeface="Carlito"/>
                <a:cs typeface="Carlito"/>
              </a:rPr>
              <a:t>Methodology</a:t>
            </a:r>
            <a:endParaRPr sz="1800" b="1" dirty="0">
              <a:latin typeface="Carlito"/>
              <a:cs typeface="Carlito"/>
            </a:endParaRPr>
          </a:p>
          <a:p>
            <a:pPr marL="12700" marR="5080">
              <a:lnSpc>
                <a:spcPct val="100000"/>
              </a:lnSpc>
              <a:spcBef>
                <a:spcPts val="455"/>
              </a:spcBef>
            </a:pPr>
            <a:r>
              <a:rPr sz="1450" spc="5" dirty="0">
                <a:solidFill>
                  <a:srgbClr val="1F4E79"/>
                </a:solidFill>
                <a:latin typeface="Carlito"/>
                <a:cs typeface="Carlito"/>
              </a:rPr>
              <a:t>The </a:t>
            </a:r>
            <a:r>
              <a:rPr sz="1450" spc="-5" dirty="0">
                <a:solidFill>
                  <a:srgbClr val="1F4E79"/>
                </a:solidFill>
                <a:latin typeface="Carlito"/>
                <a:cs typeface="Carlito"/>
              </a:rPr>
              <a:t>project </a:t>
            </a:r>
            <a:r>
              <a:rPr sz="1450" dirty="0">
                <a:solidFill>
                  <a:srgbClr val="1F4E79"/>
                </a:solidFill>
                <a:latin typeface="Carlito"/>
                <a:cs typeface="Carlito"/>
              </a:rPr>
              <a:t>uses various </a:t>
            </a:r>
            <a:r>
              <a:rPr sz="1450" spc="5" dirty="0">
                <a:solidFill>
                  <a:srgbClr val="1F4E79"/>
                </a:solidFill>
                <a:latin typeface="Carlito"/>
                <a:cs typeface="Carlito"/>
              </a:rPr>
              <a:t>machine learning models </a:t>
            </a:r>
            <a:r>
              <a:rPr sz="1450" spc="-10" dirty="0">
                <a:solidFill>
                  <a:srgbClr val="1F4E79"/>
                </a:solidFill>
                <a:latin typeface="Carlito"/>
                <a:cs typeface="Carlito"/>
              </a:rPr>
              <a:t>to  </a:t>
            </a:r>
            <a:r>
              <a:rPr lang="en-US" sz="1450" spc="5" dirty="0">
                <a:solidFill>
                  <a:srgbClr val="1F4E79"/>
                </a:solidFill>
                <a:latin typeface="Carlito"/>
                <a:cs typeface="Carlito"/>
              </a:rPr>
              <a:t>identify</a:t>
            </a:r>
            <a:r>
              <a:rPr sz="1450" spc="5" dirty="0">
                <a:solidFill>
                  <a:srgbClr val="1F4E79"/>
                </a:solidFill>
                <a:latin typeface="Carlito"/>
                <a:cs typeface="Carlito"/>
              </a:rPr>
              <a:t> the type </a:t>
            </a:r>
            <a:r>
              <a:rPr sz="1450" dirty="0">
                <a:solidFill>
                  <a:srgbClr val="1F4E79"/>
                </a:solidFill>
                <a:latin typeface="Carlito"/>
                <a:cs typeface="Carlito"/>
              </a:rPr>
              <a:t>of </a:t>
            </a:r>
            <a:r>
              <a:rPr sz="1450" spc="5" dirty="0">
                <a:solidFill>
                  <a:srgbClr val="1F4E79"/>
                </a:solidFill>
                <a:latin typeface="Carlito"/>
                <a:cs typeface="Carlito"/>
              </a:rPr>
              <a:t>the</a:t>
            </a:r>
            <a:r>
              <a:rPr sz="1450" spc="-25" dirty="0">
                <a:solidFill>
                  <a:srgbClr val="1F4E79"/>
                </a:solidFill>
                <a:latin typeface="Carlito"/>
                <a:cs typeface="Carlito"/>
              </a:rPr>
              <a:t> </a:t>
            </a:r>
            <a:r>
              <a:rPr lang="en-US" sz="1450" spc="-20" dirty="0">
                <a:solidFill>
                  <a:srgbClr val="1F4E79"/>
                </a:solidFill>
                <a:latin typeface="Carlito"/>
                <a:cs typeface="Carlito"/>
              </a:rPr>
              <a:t>activities</a:t>
            </a:r>
            <a:r>
              <a:rPr sz="1450" spc="-20" dirty="0">
                <a:solidFill>
                  <a:srgbClr val="1F4E79"/>
                </a:solidFill>
                <a:latin typeface="Carlito"/>
                <a:cs typeface="Carlito"/>
              </a:rPr>
              <a:t>.</a:t>
            </a:r>
            <a:endParaRPr sz="1450" dirty="0">
              <a:latin typeface="Carlito"/>
              <a:cs typeface="Carlito"/>
            </a:endParaRPr>
          </a:p>
        </p:txBody>
      </p:sp>
      <p:sp>
        <p:nvSpPr>
          <p:cNvPr id="14" name="object 14"/>
          <p:cNvSpPr txBox="1"/>
          <p:nvPr/>
        </p:nvSpPr>
        <p:spPr>
          <a:xfrm>
            <a:off x="5450647" y="12673226"/>
            <a:ext cx="2374801" cy="1431802"/>
          </a:xfrm>
          <a:prstGeom prst="rect">
            <a:avLst/>
          </a:prstGeom>
        </p:spPr>
        <p:txBody>
          <a:bodyPr vert="horz" wrap="square" lIns="0" tIns="59055" rIns="0" bIns="0" rtlCol="0">
            <a:spAutoFit/>
          </a:bodyPr>
          <a:lstStyle/>
          <a:p>
            <a:pPr marL="221615" indent="-209550">
              <a:spcBef>
                <a:spcPts val="465"/>
              </a:spcBef>
              <a:buFont typeface="Arial"/>
              <a:buChar char="•"/>
              <a:tabLst>
                <a:tab pos="221615" algn="l"/>
                <a:tab pos="222250" algn="l"/>
              </a:tabLst>
            </a:pPr>
            <a:r>
              <a:rPr lang="en-US" sz="1450" dirty="0">
                <a:solidFill>
                  <a:srgbClr val="1F4E79"/>
                </a:solidFill>
                <a:latin typeface="Carlito"/>
                <a:cs typeface="Carlito"/>
              </a:rPr>
              <a:t>Logistic</a:t>
            </a:r>
            <a:r>
              <a:rPr lang="en-US" sz="1450" spc="-5" dirty="0">
                <a:solidFill>
                  <a:srgbClr val="1F4E79"/>
                </a:solidFill>
                <a:latin typeface="Carlito"/>
                <a:cs typeface="Carlito"/>
              </a:rPr>
              <a:t> Regression</a:t>
            </a:r>
            <a:endParaRPr lang="en-US" sz="1450" dirty="0">
              <a:latin typeface="Carlito"/>
              <a:cs typeface="Carlito"/>
            </a:endParaRPr>
          </a:p>
          <a:p>
            <a:pPr marL="221615" indent="-209550">
              <a:spcBef>
                <a:spcPts val="465"/>
              </a:spcBef>
              <a:buFont typeface="Arial"/>
              <a:buChar char="•"/>
              <a:tabLst>
                <a:tab pos="221615" algn="l"/>
                <a:tab pos="222250" algn="l"/>
              </a:tabLst>
            </a:pPr>
            <a:r>
              <a:rPr lang="en-US" sz="1450" spc="5" dirty="0">
                <a:solidFill>
                  <a:srgbClr val="1F4E79"/>
                </a:solidFill>
                <a:latin typeface="Carlito"/>
                <a:cs typeface="Carlito"/>
              </a:rPr>
              <a:t>K </a:t>
            </a:r>
            <a:r>
              <a:rPr lang="en-US" sz="1450" spc="-5" dirty="0">
                <a:solidFill>
                  <a:srgbClr val="1F4E79"/>
                </a:solidFill>
                <a:latin typeface="Carlito"/>
                <a:cs typeface="Carlito"/>
              </a:rPr>
              <a:t>Nearest</a:t>
            </a:r>
            <a:r>
              <a:rPr lang="en-US" sz="1450" spc="-20" dirty="0">
                <a:solidFill>
                  <a:srgbClr val="1F4E79"/>
                </a:solidFill>
                <a:latin typeface="Carlito"/>
                <a:cs typeface="Carlito"/>
              </a:rPr>
              <a:t> </a:t>
            </a:r>
            <a:r>
              <a:rPr lang="en-US" sz="1450" spc="5" dirty="0">
                <a:solidFill>
                  <a:srgbClr val="1F4E79"/>
                </a:solidFill>
                <a:latin typeface="Carlito"/>
                <a:cs typeface="Carlito"/>
              </a:rPr>
              <a:t>Neighbor (KNN)</a:t>
            </a:r>
            <a:endParaRPr lang="en-US" sz="1450" dirty="0">
              <a:latin typeface="Carlito"/>
              <a:cs typeface="Carlito"/>
            </a:endParaRPr>
          </a:p>
          <a:p>
            <a:pPr marL="221615" indent="-209550">
              <a:lnSpc>
                <a:spcPct val="100000"/>
              </a:lnSpc>
              <a:spcBef>
                <a:spcPts val="465"/>
              </a:spcBef>
              <a:buFont typeface="Arial"/>
              <a:buChar char="•"/>
              <a:tabLst>
                <a:tab pos="221615" algn="l"/>
                <a:tab pos="222250" algn="l"/>
              </a:tabLst>
            </a:pPr>
            <a:r>
              <a:rPr lang="en-US" sz="1450" dirty="0">
                <a:solidFill>
                  <a:srgbClr val="1F4E79"/>
                </a:solidFill>
                <a:latin typeface="Carlito"/>
                <a:cs typeface="Carlito"/>
              </a:rPr>
              <a:t>Naïve Bayes</a:t>
            </a:r>
          </a:p>
          <a:p>
            <a:pPr marL="221615" indent="-209550">
              <a:spcBef>
                <a:spcPts val="465"/>
              </a:spcBef>
              <a:buFont typeface="Arial"/>
              <a:buChar char="•"/>
              <a:tabLst>
                <a:tab pos="221615" algn="l"/>
                <a:tab pos="222250" algn="l"/>
              </a:tabLst>
            </a:pPr>
            <a:r>
              <a:rPr lang="en-US" sz="1450" spc="5" dirty="0">
                <a:solidFill>
                  <a:srgbClr val="1F4E79"/>
                </a:solidFill>
                <a:latin typeface="Carlito"/>
                <a:cs typeface="Carlito"/>
              </a:rPr>
              <a:t>Support </a:t>
            </a:r>
            <a:r>
              <a:rPr lang="en-US" sz="1450" spc="-10" dirty="0">
                <a:solidFill>
                  <a:srgbClr val="1F4E79"/>
                </a:solidFill>
                <a:latin typeface="Carlito"/>
                <a:cs typeface="Carlito"/>
              </a:rPr>
              <a:t>Vector</a:t>
            </a:r>
            <a:r>
              <a:rPr lang="en-US" sz="1450" spc="-65" dirty="0">
                <a:solidFill>
                  <a:srgbClr val="1F4E79"/>
                </a:solidFill>
                <a:latin typeface="Carlito"/>
                <a:cs typeface="Carlito"/>
              </a:rPr>
              <a:t> </a:t>
            </a:r>
            <a:r>
              <a:rPr lang="en-US" sz="1450" spc="5" dirty="0">
                <a:solidFill>
                  <a:srgbClr val="1F4E79"/>
                </a:solidFill>
                <a:latin typeface="Carlito"/>
                <a:cs typeface="Carlito"/>
              </a:rPr>
              <a:t>Machine</a:t>
            </a:r>
            <a:endParaRPr lang="en-US" sz="1450" dirty="0">
              <a:solidFill>
                <a:srgbClr val="1F4E79"/>
              </a:solidFill>
              <a:latin typeface="Carlito"/>
              <a:cs typeface="Carlito"/>
            </a:endParaRPr>
          </a:p>
          <a:p>
            <a:pPr marL="221615" indent="-209550">
              <a:lnSpc>
                <a:spcPct val="100000"/>
              </a:lnSpc>
              <a:spcBef>
                <a:spcPts val="465"/>
              </a:spcBef>
              <a:buFont typeface="Arial"/>
              <a:buChar char="•"/>
              <a:tabLst>
                <a:tab pos="221615" algn="l"/>
                <a:tab pos="222250" algn="l"/>
              </a:tabLst>
            </a:pPr>
            <a:r>
              <a:rPr sz="1450" dirty="0">
                <a:solidFill>
                  <a:srgbClr val="1F4E79"/>
                </a:solidFill>
                <a:latin typeface="Carlito"/>
                <a:cs typeface="Carlito"/>
              </a:rPr>
              <a:t>Decision </a:t>
            </a:r>
            <a:r>
              <a:rPr sz="1450" spc="-25" dirty="0">
                <a:solidFill>
                  <a:srgbClr val="1F4E79"/>
                </a:solidFill>
                <a:latin typeface="Carlito"/>
                <a:cs typeface="Carlito"/>
              </a:rPr>
              <a:t>Tree</a:t>
            </a:r>
            <a:r>
              <a:rPr sz="1450" spc="-10" dirty="0">
                <a:solidFill>
                  <a:srgbClr val="1F4E79"/>
                </a:solidFill>
                <a:latin typeface="Carlito"/>
                <a:cs typeface="Carlito"/>
              </a:rPr>
              <a:t> </a:t>
            </a:r>
            <a:r>
              <a:rPr sz="1450" spc="5" dirty="0">
                <a:solidFill>
                  <a:srgbClr val="1F4E79"/>
                </a:solidFill>
                <a:latin typeface="Carlito"/>
                <a:cs typeface="Carlito"/>
              </a:rPr>
              <a:t>Method</a:t>
            </a:r>
            <a:endParaRPr sz="1450" dirty="0">
              <a:latin typeface="Carlito"/>
              <a:cs typeface="Carlito"/>
            </a:endParaRPr>
          </a:p>
        </p:txBody>
      </p:sp>
      <p:sp>
        <p:nvSpPr>
          <p:cNvPr id="19" name="object 19"/>
          <p:cNvSpPr txBox="1"/>
          <p:nvPr/>
        </p:nvSpPr>
        <p:spPr>
          <a:xfrm>
            <a:off x="5257541" y="2427461"/>
            <a:ext cx="4892040" cy="3707425"/>
          </a:xfrm>
          <a:prstGeom prst="rect">
            <a:avLst/>
          </a:prstGeom>
        </p:spPr>
        <p:txBody>
          <a:bodyPr vert="horz" wrap="square" lIns="0" tIns="80010" rIns="0" bIns="0" rtlCol="0">
            <a:spAutoFit/>
          </a:bodyPr>
          <a:lstStyle/>
          <a:p>
            <a:pPr algn="ctr">
              <a:lnSpc>
                <a:spcPct val="100000"/>
              </a:lnSpc>
              <a:spcBef>
                <a:spcPts val="630"/>
              </a:spcBef>
            </a:pPr>
            <a:r>
              <a:rPr sz="1800" b="1" spc="-15" dirty="0">
                <a:solidFill>
                  <a:srgbClr val="1F3764"/>
                </a:solidFill>
                <a:latin typeface="Carlito"/>
                <a:cs typeface="Carlito"/>
              </a:rPr>
              <a:t>Data</a:t>
            </a:r>
            <a:r>
              <a:rPr sz="1800" b="1" dirty="0">
                <a:solidFill>
                  <a:srgbClr val="1F3764"/>
                </a:solidFill>
                <a:latin typeface="Carlito"/>
                <a:cs typeface="Carlito"/>
              </a:rPr>
              <a:t> Description</a:t>
            </a:r>
            <a:endParaRPr sz="1800" b="1" dirty="0">
              <a:latin typeface="Carlito"/>
              <a:cs typeface="Carlito"/>
            </a:endParaRPr>
          </a:p>
          <a:p>
            <a:pPr marL="12065" marR="5080" algn="just">
              <a:lnSpc>
                <a:spcPct val="100000"/>
              </a:lnSpc>
              <a:spcBef>
                <a:spcPts val="455"/>
              </a:spcBef>
              <a:tabLst>
                <a:tab pos="222250" algn="l"/>
              </a:tabLst>
            </a:pPr>
            <a:r>
              <a:rPr sz="1450" b="1" spc="-55" dirty="0">
                <a:solidFill>
                  <a:srgbClr val="1F4E79"/>
                </a:solidFill>
                <a:latin typeface="Trebuchet MS"/>
                <a:cs typeface="Trebuchet MS"/>
              </a:rPr>
              <a:t>Data </a:t>
            </a:r>
            <a:r>
              <a:rPr sz="1450" b="1" spc="-75" dirty="0">
                <a:solidFill>
                  <a:srgbClr val="1F4E79"/>
                </a:solidFill>
                <a:latin typeface="Trebuchet MS"/>
                <a:cs typeface="Trebuchet MS"/>
              </a:rPr>
              <a:t>Source</a:t>
            </a:r>
            <a:r>
              <a:rPr sz="1450" b="1" spc="-75" dirty="0">
                <a:solidFill>
                  <a:srgbClr val="1F4E79"/>
                </a:solidFill>
                <a:latin typeface="Carlito"/>
                <a:cs typeface="Carlito"/>
              </a:rPr>
              <a:t>: </a:t>
            </a:r>
            <a:r>
              <a:rPr sz="1450" spc="5" dirty="0">
                <a:solidFill>
                  <a:srgbClr val="1F4E79"/>
                </a:solidFill>
                <a:latin typeface="Carlito"/>
                <a:cs typeface="Carlito"/>
              </a:rPr>
              <a:t>The  </a:t>
            </a:r>
            <a:r>
              <a:rPr sz="1450" spc="-5" dirty="0">
                <a:solidFill>
                  <a:srgbClr val="1F4E79"/>
                </a:solidFill>
                <a:latin typeface="Carlito"/>
                <a:cs typeface="Carlito"/>
              </a:rPr>
              <a:t>data </a:t>
            </a:r>
            <a:r>
              <a:rPr sz="1450" dirty="0">
                <a:solidFill>
                  <a:srgbClr val="1F4E79"/>
                </a:solidFill>
                <a:latin typeface="Carlito"/>
                <a:cs typeface="Carlito"/>
              </a:rPr>
              <a:t>was </a:t>
            </a:r>
            <a:r>
              <a:rPr sz="1450" spc="5" dirty="0">
                <a:solidFill>
                  <a:srgbClr val="1F4E79"/>
                </a:solidFill>
                <a:latin typeface="Carlito"/>
                <a:cs typeface="Carlito"/>
              </a:rPr>
              <a:t>publicly  </a:t>
            </a:r>
            <a:r>
              <a:rPr sz="1450" dirty="0">
                <a:solidFill>
                  <a:srgbClr val="1F4E79"/>
                </a:solidFill>
                <a:latin typeface="Carlito"/>
                <a:cs typeface="Carlito"/>
              </a:rPr>
              <a:t>available </a:t>
            </a:r>
            <a:r>
              <a:rPr lang="en-US" sz="1450" spc="5" dirty="0">
                <a:solidFill>
                  <a:srgbClr val="1F4E79"/>
                </a:solidFill>
                <a:latin typeface="Carlito"/>
                <a:cs typeface="Carlito"/>
              </a:rPr>
              <a:t>in Kaggle. The database was built from the recordings of 30 study participants performing activities of daily living (ADL) while carrying a waist-mounted smartphone with embedded inertial sensors. </a:t>
            </a:r>
          </a:p>
          <a:p>
            <a:pPr marL="12065" marR="5080" algn="just">
              <a:lnSpc>
                <a:spcPct val="100000"/>
              </a:lnSpc>
              <a:spcBef>
                <a:spcPts val="455"/>
              </a:spcBef>
              <a:tabLst>
                <a:tab pos="222250" algn="l"/>
              </a:tabLst>
            </a:pPr>
            <a:r>
              <a:rPr lang="en-US" sz="1450" spc="5" dirty="0">
                <a:solidFill>
                  <a:srgbClr val="1F4E79"/>
                </a:solidFill>
                <a:latin typeface="Carlito"/>
                <a:cs typeface="Carlito"/>
              </a:rPr>
              <a:t>For each record in the dataset the following is provided:</a:t>
            </a:r>
          </a:p>
          <a:p>
            <a:pPr marL="221615" marR="5080" indent="-209550" algn="just">
              <a:lnSpc>
                <a:spcPct val="100000"/>
              </a:lnSpc>
              <a:spcBef>
                <a:spcPts val="455"/>
              </a:spcBef>
              <a:buFont typeface="Arial"/>
              <a:buChar char="•"/>
              <a:tabLst>
                <a:tab pos="222250" algn="l"/>
              </a:tabLst>
            </a:pPr>
            <a:r>
              <a:rPr lang="en-US" sz="1450" spc="5" dirty="0">
                <a:solidFill>
                  <a:srgbClr val="1F4E79"/>
                </a:solidFill>
                <a:latin typeface="Carlito"/>
                <a:cs typeface="Carlito"/>
              </a:rPr>
              <a:t>Triaxial acceleration from the accelerometer (total acceleration) and the estimated body acceleration.</a:t>
            </a:r>
          </a:p>
          <a:p>
            <a:pPr marL="221615" marR="5080" indent="-209550" algn="just">
              <a:lnSpc>
                <a:spcPct val="100000"/>
              </a:lnSpc>
              <a:spcBef>
                <a:spcPts val="455"/>
              </a:spcBef>
              <a:buFont typeface="Arial"/>
              <a:buChar char="•"/>
              <a:tabLst>
                <a:tab pos="222250" algn="l"/>
              </a:tabLst>
            </a:pPr>
            <a:r>
              <a:rPr lang="en-US" sz="1450" spc="5" dirty="0">
                <a:solidFill>
                  <a:srgbClr val="1F4E79"/>
                </a:solidFill>
                <a:latin typeface="Carlito"/>
                <a:cs typeface="Carlito"/>
              </a:rPr>
              <a:t>Triaxial Angular velocity from the gyroscope.</a:t>
            </a:r>
          </a:p>
          <a:p>
            <a:pPr marL="221615" marR="5080" indent="-209550" algn="just">
              <a:lnSpc>
                <a:spcPct val="100000"/>
              </a:lnSpc>
              <a:spcBef>
                <a:spcPts val="455"/>
              </a:spcBef>
              <a:buFont typeface="Arial"/>
              <a:buChar char="•"/>
              <a:tabLst>
                <a:tab pos="222250" algn="l"/>
              </a:tabLst>
            </a:pPr>
            <a:r>
              <a:rPr lang="en-US" sz="1450" spc="5" dirty="0">
                <a:solidFill>
                  <a:srgbClr val="1F4E79"/>
                </a:solidFill>
                <a:latin typeface="Carlito"/>
                <a:cs typeface="Carlito"/>
              </a:rPr>
              <a:t>561-features vector with time and frequency domain variables.</a:t>
            </a:r>
          </a:p>
          <a:p>
            <a:pPr marL="221615" marR="5080" indent="-209550" algn="just">
              <a:lnSpc>
                <a:spcPct val="100000"/>
              </a:lnSpc>
              <a:spcBef>
                <a:spcPts val="455"/>
              </a:spcBef>
              <a:buFont typeface="Arial"/>
              <a:buChar char="•"/>
              <a:tabLst>
                <a:tab pos="222250" algn="l"/>
              </a:tabLst>
            </a:pPr>
            <a:r>
              <a:rPr lang="en-US" sz="1450" spc="5" dirty="0">
                <a:solidFill>
                  <a:srgbClr val="1F4E79"/>
                </a:solidFill>
                <a:latin typeface="Carlito"/>
                <a:cs typeface="Carlito"/>
              </a:rPr>
              <a:t>An identifier of the subject who carried out the experiment.</a:t>
            </a:r>
          </a:p>
          <a:p>
            <a:pPr marL="221615" marR="5080" indent="-209550" algn="just">
              <a:spcBef>
                <a:spcPts val="455"/>
              </a:spcBef>
              <a:buFont typeface="Arial"/>
              <a:buChar char="•"/>
              <a:tabLst>
                <a:tab pos="222250" algn="l"/>
              </a:tabLst>
            </a:pPr>
            <a:r>
              <a:rPr lang="en-US" sz="1450" spc="5" dirty="0">
                <a:solidFill>
                  <a:srgbClr val="1F4E79"/>
                </a:solidFill>
                <a:latin typeface="Carlito"/>
                <a:cs typeface="Carlito"/>
              </a:rPr>
              <a:t>One dependent variable, activity which is the final observation of human activities.</a:t>
            </a:r>
          </a:p>
        </p:txBody>
      </p:sp>
      <p:sp>
        <p:nvSpPr>
          <p:cNvPr id="24" name="object 24"/>
          <p:cNvSpPr txBox="1"/>
          <p:nvPr/>
        </p:nvSpPr>
        <p:spPr>
          <a:xfrm>
            <a:off x="10602108" y="2311584"/>
            <a:ext cx="4497065" cy="3050835"/>
          </a:xfrm>
          <a:prstGeom prst="rect">
            <a:avLst/>
          </a:prstGeom>
        </p:spPr>
        <p:txBody>
          <a:bodyPr vert="horz" wrap="square" lIns="0" tIns="80010" rIns="0" bIns="0" rtlCol="0">
            <a:spAutoFit/>
          </a:bodyPr>
          <a:lstStyle/>
          <a:p>
            <a:pPr marL="1124585">
              <a:lnSpc>
                <a:spcPct val="100000"/>
              </a:lnSpc>
              <a:spcBef>
                <a:spcPts val="630"/>
              </a:spcBef>
            </a:pPr>
            <a:r>
              <a:rPr sz="1800" b="1" spc="-10" dirty="0">
                <a:solidFill>
                  <a:srgbClr val="1F3764"/>
                </a:solidFill>
                <a:latin typeface="Carlito"/>
                <a:cs typeface="Carlito"/>
              </a:rPr>
              <a:t>Results </a:t>
            </a:r>
            <a:r>
              <a:rPr sz="1800" b="1" dirty="0">
                <a:solidFill>
                  <a:srgbClr val="1F3764"/>
                </a:solidFill>
                <a:latin typeface="Carlito"/>
                <a:cs typeface="Carlito"/>
              </a:rPr>
              <a:t>and</a:t>
            </a:r>
            <a:r>
              <a:rPr sz="1800" b="1" spc="10" dirty="0">
                <a:solidFill>
                  <a:srgbClr val="1F3764"/>
                </a:solidFill>
                <a:latin typeface="Carlito"/>
                <a:cs typeface="Carlito"/>
              </a:rPr>
              <a:t> </a:t>
            </a:r>
            <a:r>
              <a:rPr sz="1800" b="1" dirty="0">
                <a:solidFill>
                  <a:srgbClr val="1F3764"/>
                </a:solidFill>
                <a:latin typeface="Carlito"/>
                <a:cs typeface="Carlito"/>
              </a:rPr>
              <a:t>Discussion</a:t>
            </a:r>
            <a:endParaRPr sz="1800" b="1" dirty="0">
              <a:latin typeface="Carlito"/>
              <a:cs typeface="Carlito"/>
            </a:endParaRPr>
          </a:p>
          <a:p>
            <a:pPr marL="221615" marR="5080" indent="-209550" algn="just">
              <a:lnSpc>
                <a:spcPct val="100000"/>
              </a:lnSpc>
              <a:spcBef>
                <a:spcPts val="455"/>
              </a:spcBef>
              <a:buFont typeface="Arial"/>
              <a:buChar char="•"/>
              <a:tabLst>
                <a:tab pos="222250" algn="l"/>
              </a:tabLst>
            </a:pPr>
            <a:r>
              <a:rPr sz="1450" spc="5" dirty="0">
                <a:solidFill>
                  <a:srgbClr val="1F4E79"/>
                </a:solidFill>
                <a:latin typeface="Carlito"/>
                <a:cs typeface="Carlito"/>
              </a:rPr>
              <a:t>Support</a:t>
            </a:r>
            <a:r>
              <a:rPr sz="1450" spc="335" dirty="0">
                <a:solidFill>
                  <a:srgbClr val="1F4E79"/>
                </a:solidFill>
                <a:latin typeface="Carlito"/>
                <a:cs typeface="Carlito"/>
              </a:rPr>
              <a:t> </a:t>
            </a:r>
            <a:r>
              <a:rPr sz="1450" spc="-10" dirty="0">
                <a:solidFill>
                  <a:srgbClr val="1F4E79"/>
                </a:solidFill>
                <a:latin typeface="Carlito"/>
                <a:cs typeface="Carlito"/>
              </a:rPr>
              <a:t>Vector </a:t>
            </a:r>
            <a:r>
              <a:rPr sz="1450" spc="5" dirty="0">
                <a:solidFill>
                  <a:srgbClr val="1F4E79"/>
                </a:solidFill>
                <a:latin typeface="Carlito"/>
                <a:cs typeface="Carlito"/>
              </a:rPr>
              <a:t>Machines  </a:t>
            </a:r>
            <a:r>
              <a:rPr sz="1450" dirty="0">
                <a:solidFill>
                  <a:srgbClr val="1F4E79"/>
                </a:solidFill>
                <a:latin typeface="Carlito"/>
                <a:cs typeface="Carlito"/>
              </a:rPr>
              <a:t>(SVM) </a:t>
            </a:r>
            <a:r>
              <a:rPr sz="1450" spc="5" dirty="0">
                <a:solidFill>
                  <a:srgbClr val="1F4E79"/>
                </a:solidFill>
                <a:latin typeface="Carlito"/>
                <a:cs typeface="Carlito"/>
              </a:rPr>
              <a:t>has  the  </a:t>
            </a:r>
            <a:r>
              <a:rPr sz="1450" dirty="0">
                <a:solidFill>
                  <a:srgbClr val="1F4E79"/>
                </a:solidFill>
                <a:latin typeface="Carlito"/>
                <a:cs typeface="Carlito"/>
              </a:rPr>
              <a:t>highest  accuracy of </a:t>
            </a:r>
            <a:r>
              <a:rPr sz="1450" spc="5" dirty="0">
                <a:solidFill>
                  <a:srgbClr val="1F4E79"/>
                </a:solidFill>
                <a:latin typeface="Carlito"/>
                <a:cs typeface="Carlito"/>
              </a:rPr>
              <a:t>97.</a:t>
            </a:r>
            <a:r>
              <a:rPr lang="en-US" sz="1450" spc="5" dirty="0">
                <a:solidFill>
                  <a:srgbClr val="1F4E79"/>
                </a:solidFill>
                <a:latin typeface="Carlito"/>
                <a:cs typeface="Carlito"/>
              </a:rPr>
              <a:t>8</a:t>
            </a:r>
            <a:r>
              <a:rPr sz="1450" spc="5" dirty="0">
                <a:solidFill>
                  <a:srgbClr val="1F4E79"/>
                </a:solidFill>
                <a:latin typeface="Carlito"/>
                <a:cs typeface="Carlito"/>
              </a:rPr>
              <a:t>% </a:t>
            </a:r>
            <a:r>
              <a:rPr sz="1450" dirty="0">
                <a:solidFill>
                  <a:srgbClr val="1F4E79"/>
                </a:solidFill>
                <a:latin typeface="Carlito"/>
                <a:cs typeface="Carlito"/>
              </a:rPr>
              <a:t>compared </a:t>
            </a:r>
            <a:r>
              <a:rPr sz="1450" spc="-5" dirty="0">
                <a:solidFill>
                  <a:srgbClr val="1F4E79"/>
                </a:solidFill>
                <a:latin typeface="Carlito"/>
                <a:cs typeface="Carlito"/>
              </a:rPr>
              <a:t>to </a:t>
            </a:r>
            <a:r>
              <a:rPr sz="1450" dirty="0">
                <a:solidFill>
                  <a:srgbClr val="1F4E79"/>
                </a:solidFill>
                <a:latin typeface="Carlito"/>
                <a:cs typeface="Carlito"/>
              </a:rPr>
              <a:t>all</a:t>
            </a:r>
            <a:r>
              <a:rPr sz="1450" spc="-5" dirty="0">
                <a:solidFill>
                  <a:srgbClr val="1F4E79"/>
                </a:solidFill>
                <a:latin typeface="Carlito"/>
                <a:cs typeface="Carlito"/>
              </a:rPr>
              <a:t> </a:t>
            </a:r>
            <a:r>
              <a:rPr sz="1450" dirty="0">
                <a:solidFill>
                  <a:srgbClr val="1F4E79"/>
                </a:solidFill>
                <a:latin typeface="Carlito"/>
                <a:cs typeface="Carlito"/>
              </a:rPr>
              <a:t>others.</a:t>
            </a:r>
            <a:endParaRPr sz="1450" dirty="0">
              <a:latin typeface="Carlito"/>
              <a:cs typeface="Carlito"/>
            </a:endParaRPr>
          </a:p>
          <a:p>
            <a:pPr marL="221615" indent="-209550" algn="just">
              <a:lnSpc>
                <a:spcPct val="100000"/>
              </a:lnSpc>
              <a:spcBef>
                <a:spcPts val="370"/>
              </a:spcBef>
              <a:buFont typeface="Arial"/>
              <a:buChar char="•"/>
              <a:tabLst>
                <a:tab pos="222250" algn="l"/>
              </a:tabLst>
            </a:pPr>
            <a:r>
              <a:rPr sz="1450" dirty="0">
                <a:solidFill>
                  <a:srgbClr val="1F4E79"/>
                </a:solidFill>
                <a:latin typeface="Carlito"/>
                <a:cs typeface="Carlito"/>
              </a:rPr>
              <a:t>Logistic </a:t>
            </a:r>
            <a:r>
              <a:rPr sz="1450" spc="-5" dirty="0">
                <a:solidFill>
                  <a:srgbClr val="1F4E79"/>
                </a:solidFill>
                <a:latin typeface="Carlito"/>
                <a:cs typeface="Carlito"/>
              </a:rPr>
              <a:t>Regression ranks </a:t>
            </a:r>
            <a:r>
              <a:rPr sz="1450" spc="5" dirty="0">
                <a:solidFill>
                  <a:srgbClr val="1F4E79"/>
                </a:solidFill>
                <a:latin typeface="Carlito"/>
                <a:cs typeface="Carlito"/>
              </a:rPr>
              <a:t>the </a:t>
            </a:r>
            <a:r>
              <a:rPr sz="1450" dirty="0">
                <a:solidFill>
                  <a:srgbClr val="1F4E79"/>
                </a:solidFill>
                <a:latin typeface="Carlito"/>
                <a:cs typeface="Carlito"/>
              </a:rPr>
              <a:t>second</a:t>
            </a:r>
            <a:r>
              <a:rPr sz="1450" spc="10" dirty="0">
                <a:solidFill>
                  <a:srgbClr val="1F4E79"/>
                </a:solidFill>
                <a:latin typeface="Carlito"/>
                <a:cs typeface="Carlito"/>
              </a:rPr>
              <a:t> </a:t>
            </a:r>
            <a:r>
              <a:rPr sz="1450" dirty="0">
                <a:solidFill>
                  <a:srgbClr val="1F4E79"/>
                </a:solidFill>
                <a:latin typeface="Carlito"/>
                <a:cs typeface="Carlito"/>
              </a:rPr>
              <a:t>best</a:t>
            </a:r>
            <a:r>
              <a:rPr lang="en-US" sz="1450" dirty="0">
                <a:solidFill>
                  <a:srgbClr val="1F4E79"/>
                </a:solidFill>
                <a:latin typeface="Carlito"/>
                <a:cs typeface="Carlito"/>
              </a:rPr>
              <a:t>.</a:t>
            </a:r>
            <a:endParaRPr sz="1450" dirty="0">
              <a:latin typeface="Carlito"/>
              <a:cs typeface="Carlito"/>
            </a:endParaRPr>
          </a:p>
          <a:p>
            <a:pPr marL="221615" marR="5080" indent="-209550" algn="just">
              <a:lnSpc>
                <a:spcPct val="103000"/>
              </a:lnSpc>
              <a:spcBef>
                <a:spcPts val="305"/>
              </a:spcBef>
              <a:buFont typeface="Arial"/>
              <a:buChar char="•"/>
              <a:tabLst>
                <a:tab pos="222250" algn="l"/>
              </a:tabLst>
            </a:pPr>
            <a:r>
              <a:rPr sz="1450" dirty="0">
                <a:solidFill>
                  <a:srgbClr val="1F4E79"/>
                </a:solidFill>
                <a:latin typeface="Carlito"/>
                <a:cs typeface="Carlito"/>
              </a:rPr>
              <a:t>Important </a:t>
            </a:r>
            <a:r>
              <a:rPr sz="1450" spc="-5" dirty="0">
                <a:solidFill>
                  <a:srgbClr val="1F4E79"/>
                </a:solidFill>
                <a:latin typeface="Carlito"/>
                <a:cs typeface="Carlito"/>
              </a:rPr>
              <a:t>features are </a:t>
            </a:r>
            <a:r>
              <a:rPr lang="en-US" sz="1450" spc="5" dirty="0">
                <a:solidFill>
                  <a:srgbClr val="1F4E79"/>
                </a:solidFill>
                <a:latin typeface="Carlito"/>
                <a:cs typeface="Carlito"/>
              </a:rPr>
              <a:t>Gravity accelerometer signal mag area, energy and min.</a:t>
            </a:r>
            <a:r>
              <a:rPr lang="en-US" sz="1450" dirty="0">
                <a:latin typeface="Carlito"/>
                <a:cs typeface="Carlito"/>
              </a:rPr>
              <a:t> </a:t>
            </a:r>
            <a:r>
              <a:rPr lang="en-US" sz="1450" spc="-5" dirty="0">
                <a:solidFill>
                  <a:srgbClr val="1F4E79"/>
                </a:solidFill>
                <a:latin typeface="Carlito"/>
                <a:cs typeface="Carlito"/>
              </a:rPr>
              <a:t>The analysis identified the most important features for accurately predicting human activities, by considering accelerometer data, gyroscope data and time-related features. </a:t>
            </a:r>
          </a:p>
          <a:p>
            <a:pPr marL="221615" marR="5080" indent="-209550" algn="just">
              <a:lnSpc>
                <a:spcPct val="100000"/>
              </a:lnSpc>
              <a:spcBef>
                <a:spcPts val="370"/>
              </a:spcBef>
              <a:buFont typeface="Arial"/>
              <a:buChar char="•"/>
              <a:tabLst>
                <a:tab pos="222250" algn="l"/>
              </a:tabLst>
            </a:pPr>
            <a:r>
              <a:rPr lang="en-US" sz="1450" spc="-5" dirty="0">
                <a:solidFill>
                  <a:srgbClr val="1F4E79"/>
                </a:solidFill>
                <a:latin typeface="Carlito"/>
                <a:cs typeface="Carlito"/>
              </a:rPr>
              <a:t>These features provide valuable insights into the movements and patterns of human activities, such as walking, running and sitting.</a:t>
            </a:r>
            <a:endParaRPr sz="1450" dirty="0">
              <a:latin typeface="Carlito"/>
              <a:cs typeface="Carlito"/>
            </a:endParaRPr>
          </a:p>
        </p:txBody>
      </p:sp>
      <p:sp>
        <p:nvSpPr>
          <p:cNvPr id="29" name="object 29"/>
          <p:cNvSpPr txBox="1"/>
          <p:nvPr/>
        </p:nvSpPr>
        <p:spPr>
          <a:xfrm>
            <a:off x="10637122" y="10601733"/>
            <a:ext cx="4462051" cy="3486147"/>
          </a:xfrm>
          <a:prstGeom prst="rect">
            <a:avLst/>
          </a:prstGeom>
        </p:spPr>
        <p:txBody>
          <a:bodyPr vert="horz" wrap="square" lIns="0" tIns="80010" rIns="0" bIns="0" rtlCol="0">
            <a:spAutoFit/>
          </a:bodyPr>
          <a:lstStyle/>
          <a:p>
            <a:pPr algn="ctr">
              <a:lnSpc>
                <a:spcPct val="100000"/>
              </a:lnSpc>
              <a:spcBef>
                <a:spcPts val="630"/>
              </a:spcBef>
            </a:pPr>
            <a:r>
              <a:rPr sz="1800" b="1" dirty="0">
                <a:solidFill>
                  <a:srgbClr val="1F3764"/>
                </a:solidFill>
                <a:latin typeface="Carlito"/>
                <a:cs typeface="Carlito"/>
              </a:rPr>
              <a:t>Conclusion</a:t>
            </a:r>
            <a:endParaRPr sz="1800" b="1" dirty="0">
              <a:latin typeface="Carlito"/>
              <a:cs typeface="Carlito"/>
            </a:endParaRPr>
          </a:p>
          <a:p>
            <a:pPr marL="221615" marR="5080" indent="-209550" algn="just">
              <a:lnSpc>
                <a:spcPct val="100000"/>
              </a:lnSpc>
              <a:spcBef>
                <a:spcPts val="455"/>
              </a:spcBef>
              <a:buFont typeface="Arial"/>
              <a:buChar char="•"/>
              <a:tabLst>
                <a:tab pos="222250" algn="l"/>
              </a:tabLst>
            </a:pPr>
            <a:r>
              <a:rPr sz="1450" spc="5" dirty="0">
                <a:solidFill>
                  <a:srgbClr val="1F4E79"/>
                </a:solidFill>
                <a:latin typeface="Carlito"/>
                <a:cs typeface="Carlito"/>
              </a:rPr>
              <a:t>Our </a:t>
            </a:r>
            <a:r>
              <a:rPr sz="1450" spc="-5" dirty="0">
                <a:solidFill>
                  <a:srgbClr val="1F4E79"/>
                </a:solidFill>
                <a:latin typeface="Carlito"/>
                <a:cs typeface="Carlito"/>
              </a:rPr>
              <a:t>project </a:t>
            </a:r>
            <a:r>
              <a:rPr sz="1450" dirty="0">
                <a:solidFill>
                  <a:srgbClr val="1F4E79"/>
                </a:solidFill>
                <a:latin typeface="Carlito"/>
                <a:cs typeface="Carlito"/>
              </a:rPr>
              <a:t>collects </a:t>
            </a:r>
            <a:r>
              <a:rPr sz="1450" spc="-5" dirty="0">
                <a:solidFill>
                  <a:srgbClr val="1F4E79"/>
                </a:solidFill>
                <a:latin typeface="Carlito"/>
                <a:cs typeface="Carlito"/>
              </a:rPr>
              <a:t>data from </a:t>
            </a:r>
            <a:r>
              <a:rPr lang="en-US" sz="1450" spc="5" dirty="0">
                <a:solidFill>
                  <a:srgbClr val="1F4E79"/>
                </a:solidFill>
                <a:latin typeface="Carlito"/>
                <a:cs typeface="Carlito"/>
              </a:rPr>
              <a:t>Kaggle</a:t>
            </a:r>
            <a:r>
              <a:rPr sz="1450" spc="5" dirty="0">
                <a:solidFill>
                  <a:srgbClr val="1F4E79"/>
                </a:solidFill>
                <a:latin typeface="Carlito"/>
                <a:cs typeface="Carlito"/>
              </a:rPr>
              <a:t> and </a:t>
            </a:r>
            <a:r>
              <a:rPr sz="1450" spc="-5" dirty="0">
                <a:solidFill>
                  <a:srgbClr val="1F4E79"/>
                </a:solidFill>
                <a:latin typeface="Carlito"/>
                <a:cs typeface="Carlito"/>
              </a:rPr>
              <a:t>preprocess  </a:t>
            </a:r>
            <a:r>
              <a:rPr sz="1450" spc="5" dirty="0">
                <a:solidFill>
                  <a:srgbClr val="1F4E79"/>
                </a:solidFill>
                <a:latin typeface="Carlito"/>
                <a:cs typeface="Carlito"/>
              </a:rPr>
              <a:t>the</a:t>
            </a:r>
            <a:r>
              <a:rPr sz="1450" spc="-5" dirty="0">
                <a:solidFill>
                  <a:srgbClr val="1F4E79"/>
                </a:solidFill>
                <a:latin typeface="Carlito"/>
                <a:cs typeface="Carlito"/>
              </a:rPr>
              <a:t> dataset</a:t>
            </a:r>
            <a:endParaRPr sz="1450" dirty="0">
              <a:latin typeface="Carlito"/>
              <a:cs typeface="Carlito"/>
            </a:endParaRPr>
          </a:p>
          <a:p>
            <a:pPr marL="221615" marR="5080" indent="-209550" algn="just">
              <a:lnSpc>
                <a:spcPct val="103000"/>
              </a:lnSpc>
              <a:spcBef>
                <a:spcPts val="315"/>
              </a:spcBef>
              <a:buFont typeface="Arial"/>
              <a:buChar char="•"/>
              <a:tabLst>
                <a:tab pos="222250" algn="l"/>
              </a:tabLst>
            </a:pPr>
            <a:r>
              <a:rPr lang="en-US" sz="1450" spc="5" dirty="0">
                <a:solidFill>
                  <a:srgbClr val="1F4E79"/>
                </a:solidFill>
                <a:latin typeface="Carlito"/>
                <a:cs typeface="Carlito"/>
              </a:rPr>
              <a:t>Careful feature selection and model optimization are important for model performance and evaluation metrics should be chosen based on problem requirements.</a:t>
            </a:r>
            <a:endParaRPr sz="1450" dirty="0">
              <a:latin typeface="Carlito"/>
              <a:cs typeface="Carlito"/>
            </a:endParaRPr>
          </a:p>
          <a:p>
            <a:pPr marL="221615" marR="5080" indent="-209550" algn="just">
              <a:lnSpc>
                <a:spcPct val="101400"/>
              </a:lnSpc>
              <a:spcBef>
                <a:spcPts val="335"/>
              </a:spcBef>
              <a:buFont typeface="Arial"/>
              <a:buChar char="•"/>
              <a:tabLst>
                <a:tab pos="222250" algn="l"/>
              </a:tabLst>
            </a:pPr>
            <a:r>
              <a:rPr sz="1450" dirty="0">
                <a:solidFill>
                  <a:srgbClr val="1F4E79"/>
                </a:solidFill>
                <a:latin typeface="Carlito"/>
                <a:cs typeface="Carlito"/>
              </a:rPr>
              <a:t>After </a:t>
            </a:r>
            <a:r>
              <a:rPr sz="1450" spc="5" dirty="0">
                <a:solidFill>
                  <a:srgbClr val="1F4E79"/>
                </a:solidFill>
                <a:latin typeface="Carlito"/>
                <a:cs typeface="Carlito"/>
              </a:rPr>
              <a:t>an </a:t>
            </a:r>
            <a:r>
              <a:rPr sz="1450" spc="-5" dirty="0">
                <a:solidFill>
                  <a:srgbClr val="1F4E79"/>
                </a:solidFill>
                <a:latin typeface="Carlito"/>
                <a:cs typeface="Carlito"/>
              </a:rPr>
              <a:t>accurate </a:t>
            </a:r>
            <a:r>
              <a:rPr sz="1450" spc="5" dirty="0">
                <a:solidFill>
                  <a:srgbClr val="1F4E79"/>
                </a:solidFill>
                <a:latin typeface="Carlito"/>
                <a:cs typeface="Carlito"/>
              </a:rPr>
              <a:t>comparison </a:t>
            </a:r>
            <a:r>
              <a:rPr sz="1450" dirty="0">
                <a:solidFill>
                  <a:srgbClr val="1F4E79"/>
                </a:solidFill>
                <a:latin typeface="Carlito"/>
                <a:cs typeface="Carlito"/>
              </a:rPr>
              <a:t>between </a:t>
            </a:r>
            <a:r>
              <a:rPr sz="1450" spc="5" dirty="0">
                <a:solidFill>
                  <a:srgbClr val="1F4E79"/>
                </a:solidFill>
                <a:latin typeface="Carlito"/>
                <a:cs typeface="Carlito"/>
              </a:rPr>
              <a:t>our models, </a:t>
            </a:r>
            <a:r>
              <a:rPr lang="en-US" sz="1450" spc="-10" dirty="0">
                <a:solidFill>
                  <a:srgbClr val="1F4E79"/>
                </a:solidFill>
                <a:latin typeface="Carlito"/>
                <a:cs typeface="Carlito"/>
              </a:rPr>
              <a:t>I</a:t>
            </a:r>
            <a:r>
              <a:rPr sz="1450" spc="-10" dirty="0">
                <a:solidFill>
                  <a:srgbClr val="1F4E79"/>
                </a:solidFill>
                <a:latin typeface="Carlito"/>
                <a:cs typeface="Carlito"/>
              </a:rPr>
              <a:t>  </a:t>
            </a:r>
            <a:r>
              <a:rPr sz="1450" dirty="0">
                <a:solidFill>
                  <a:srgbClr val="1F4E79"/>
                </a:solidFill>
                <a:latin typeface="Carlito"/>
                <a:cs typeface="Carlito"/>
              </a:rPr>
              <a:t>found that </a:t>
            </a:r>
            <a:r>
              <a:rPr sz="1450" spc="5" dirty="0">
                <a:solidFill>
                  <a:srgbClr val="1F4E79"/>
                </a:solidFill>
                <a:latin typeface="Carlito"/>
                <a:cs typeface="Carlito"/>
              </a:rPr>
              <a:t>Support </a:t>
            </a:r>
            <a:r>
              <a:rPr sz="1450" spc="-10" dirty="0">
                <a:solidFill>
                  <a:srgbClr val="1F4E79"/>
                </a:solidFill>
                <a:latin typeface="Carlito"/>
                <a:cs typeface="Carlito"/>
              </a:rPr>
              <a:t>Vector </a:t>
            </a:r>
            <a:r>
              <a:rPr sz="1450" spc="5" dirty="0">
                <a:solidFill>
                  <a:srgbClr val="1F4E79"/>
                </a:solidFill>
                <a:latin typeface="Carlito"/>
                <a:cs typeface="Carlito"/>
              </a:rPr>
              <a:t>Machine </a:t>
            </a:r>
            <a:r>
              <a:rPr sz="1450" dirty="0">
                <a:solidFill>
                  <a:srgbClr val="1F4E79"/>
                </a:solidFill>
                <a:latin typeface="Carlito"/>
                <a:cs typeface="Carlito"/>
              </a:rPr>
              <a:t>achieved </a:t>
            </a:r>
            <a:r>
              <a:rPr sz="1450" spc="5" dirty="0">
                <a:solidFill>
                  <a:srgbClr val="1F4E79"/>
                </a:solidFill>
                <a:latin typeface="Carlito"/>
                <a:cs typeface="Carlito"/>
              </a:rPr>
              <a:t>a higher  </a:t>
            </a:r>
            <a:r>
              <a:rPr sz="1450" dirty="0">
                <a:solidFill>
                  <a:srgbClr val="1F4E79"/>
                </a:solidFill>
                <a:latin typeface="Carlito"/>
                <a:cs typeface="Carlito"/>
              </a:rPr>
              <a:t>efficiency </a:t>
            </a:r>
            <a:r>
              <a:rPr sz="1450" spc="5" dirty="0">
                <a:solidFill>
                  <a:srgbClr val="1F4E79"/>
                </a:solidFill>
                <a:latin typeface="Carlito"/>
                <a:cs typeface="Carlito"/>
              </a:rPr>
              <a:t>and </a:t>
            </a:r>
            <a:r>
              <a:rPr sz="1450" dirty="0">
                <a:solidFill>
                  <a:srgbClr val="1F4E79"/>
                </a:solidFill>
                <a:latin typeface="Carlito"/>
                <a:cs typeface="Carlito"/>
              </a:rPr>
              <a:t>outperformed all </a:t>
            </a:r>
            <a:r>
              <a:rPr sz="1450" spc="5" dirty="0">
                <a:solidFill>
                  <a:srgbClr val="1F4E79"/>
                </a:solidFill>
                <a:latin typeface="Carlito"/>
                <a:cs typeface="Carlito"/>
              </a:rPr>
              <a:t>other</a:t>
            </a:r>
            <a:r>
              <a:rPr sz="1450" dirty="0">
                <a:solidFill>
                  <a:srgbClr val="1F4E79"/>
                </a:solidFill>
                <a:latin typeface="Carlito"/>
                <a:cs typeface="Carlito"/>
              </a:rPr>
              <a:t> </a:t>
            </a:r>
            <a:r>
              <a:rPr sz="1450" spc="5" dirty="0">
                <a:solidFill>
                  <a:srgbClr val="1F4E79"/>
                </a:solidFill>
                <a:latin typeface="Carlito"/>
                <a:cs typeface="Carlito"/>
              </a:rPr>
              <a:t>models.</a:t>
            </a:r>
            <a:endParaRPr sz="1450" dirty="0">
              <a:latin typeface="Carlito"/>
              <a:cs typeface="Carlito"/>
            </a:endParaRPr>
          </a:p>
          <a:p>
            <a:pPr marL="221615" marR="5080" indent="-209550" algn="just">
              <a:lnSpc>
                <a:spcPct val="100899"/>
              </a:lnSpc>
              <a:spcBef>
                <a:spcPts val="355"/>
              </a:spcBef>
              <a:buFont typeface="Arial"/>
              <a:buChar char="•"/>
              <a:tabLst>
                <a:tab pos="222250" algn="l"/>
              </a:tabLst>
            </a:pPr>
            <a:r>
              <a:rPr lang="en-US" sz="1450" spc="5" dirty="0">
                <a:solidFill>
                  <a:srgbClr val="1F4E79"/>
                </a:solidFill>
                <a:latin typeface="Carlito"/>
                <a:cs typeface="Carlito"/>
              </a:rPr>
              <a:t>This system could be used to monitor and analyze physical activity in elderly individuals to detect potential health risks or to improve sports performance by providing real-time feedback on technique and form.</a:t>
            </a:r>
            <a:endParaRPr sz="1450" dirty="0">
              <a:latin typeface="Carlito"/>
              <a:cs typeface="Carlito"/>
            </a:endParaRPr>
          </a:p>
        </p:txBody>
      </p:sp>
      <p:sp>
        <p:nvSpPr>
          <p:cNvPr id="30" name="object 30"/>
          <p:cNvSpPr txBox="1"/>
          <p:nvPr/>
        </p:nvSpPr>
        <p:spPr>
          <a:xfrm>
            <a:off x="15394098" y="5661839"/>
            <a:ext cx="4497065" cy="3299814"/>
          </a:xfrm>
          <a:prstGeom prst="rect">
            <a:avLst/>
          </a:prstGeom>
        </p:spPr>
        <p:txBody>
          <a:bodyPr vert="horz" wrap="square" lIns="0" tIns="80010" rIns="0" bIns="0" rtlCol="0">
            <a:spAutoFit/>
          </a:bodyPr>
          <a:lstStyle/>
          <a:p>
            <a:pPr algn="ctr">
              <a:lnSpc>
                <a:spcPct val="100000"/>
              </a:lnSpc>
              <a:spcBef>
                <a:spcPts val="630"/>
              </a:spcBef>
            </a:pPr>
            <a:r>
              <a:rPr sz="1800" b="1" spc="-5" dirty="0">
                <a:solidFill>
                  <a:srgbClr val="1F3764"/>
                </a:solidFill>
                <a:latin typeface="Carlito"/>
                <a:cs typeface="Carlito"/>
              </a:rPr>
              <a:t>Future Studies</a:t>
            </a:r>
            <a:endParaRPr sz="1800" b="1" dirty="0">
              <a:latin typeface="Carlito"/>
              <a:cs typeface="Carlito"/>
            </a:endParaRPr>
          </a:p>
          <a:p>
            <a:pPr marL="221615" marR="5080" indent="-209550" algn="just">
              <a:lnSpc>
                <a:spcPct val="100000"/>
              </a:lnSpc>
              <a:spcBef>
                <a:spcPts val="455"/>
              </a:spcBef>
              <a:buFont typeface="Arial"/>
              <a:buChar char="•"/>
              <a:tabLst>
                <a:tab pos="222250" algn="l"/>
              </a:tabLst>
            </a:pPr>
            <a:r>
              <a:rPr sz="1450" spc="5" dirty="0">
                <a:solidFill>
                  <a:srgbClr val="1F4E79"/>
                </a:solidFill>
                <a:latin typeface="Carlito"/>
                <a:cs typeface="Carlito"/>
              </a:rPr>
              <a:t>Apply same algorithms and methods on </a:t>
            </a:r>
            <a:r>
              <a:rPr sz="1450" dirty="0">
                <a:solidFill>
                  <a:srgbClr val="1F4E79"/>
                </a:solidFill>
                <a:latin typeface="Carlito"/>
                <a:cs typeface="Carlito"/>
              </a:rPr>
              <a:t>more detailed  </a:t>
            </a:r>
            <a:r>
              <a:rPr sz="1450" spc="-5" dirty="0">
                <a:solidFill>
                  <a:srgbClr val="1F4E79"/>
                </a:solidFill>
                <a:latin typeface="Carlito"/>
                <a:cs typeface="Carlito"/>
              </a:rPr>
              <a:t>dataset to </a:t>
            </a:r>
            <a:r>
              <a:rPr sz="1450" dirty="0">
                <a:solidFill>
                  <a:srgbClr val="1F4E79"/>
                </a:solidFill>
                <a:latin typeface="Carlito"/>
                <a:cs typeface="Carlito"/>
              </a:rPr>
              <a:t>confirm </a:t>
            </a:r>
            <a:r>
              <a:rPr sz="1450" spc="5" dirty="0">
                <a:solidFill>
                  <a:srgbClr val="1F4E79"/>
                </a:solidFill>
                <a:latin typeface="Carlito"/>
                <a:cs typeface="Carlito"/>
              </a:rPr>
              <a:t>the  </a:t>
            </a:r>
            <a:r>
              <a:rPr sz="1450" dirty="0">
                <a:solidFill>
                  <a:srgbClr val="1F4E79"/>
                </a:solidFill>
                <a:latin typeface="Carlito"/>
                <a:cs typeface="Carlito"/>
              </a:rPr>
              <a:t>results obtained </a:t>
            </a:r>
            <a:r>
              <a:rPr sz="1450" spc="5" dirty="0">
                <a:solidFill>
                  <a:srgbClr val="1F4E79"/>
                </a:solidFill>
                <a:latin typeface="Carlito"/>
                <a:cs typeface="Carlito"/>
              </a:rPr>
              <a:t>via  this  </a:t>
            </a:r>
            <a:r>
              <a:rPr sz="1450" dirty="0">
                <a:solidFill>
                  <a:srgbClr val="1F4E79"/>
                </a:solidFill>
                <a:latin typeface="Carlito"/>
                <a:cs typeface="Carlito"/>
              </a:rPr>
              <a:t>database.</a:t>
            </a:r>
            <a:endParaRPr sz="1450" dirty="0">
              <a:latin typeface="Carlito"/>
              <a:cs typeface="Carlito"/>
            </a:endParaRPr>
          </a:p>
          <a:p>
            <a:pPr marL="221615" marR="5080" indent="-209550" algn="just">
              <a:lnSpc>
                <a:spcPct val="100000"/>
              </a:lnSpc>
              <a:spcBef>
                <a:spcPts val="420"/>
              </a:spcBef>
              <a:buFont typeface="Arial"/>
              <a:buChar char="•"/>
              <a:tabLst>
                <a:tab pos="222250" algn="l"/>
              </a:tabLst>
            </a:pPr>
            <a:r>
              <a:rPr lang="en-US" sz="1450" spc="-20" dirty="0">
                <a:solidFill>
                  <a:srgbClr val="1F4E79"/>
                </a:solidFill>
                <a:latin typeface="Carlito"/>
                <a:cs typeface="Carlito"/>
              </a:rPr>
              <a:t>I</a:t>
            </a:r>
            <a:r>
              <a:rPr sz="1450" spc="-20" dirty="0">
                <a:solidFill>
                  <a:srgbClr val="1F4E79"/>
                </a:solidFill>
                <a:latin typeface="Carlito"/>
                <a:cs typeface="Carlito"/>
              </a:rPr>
              <a:t> </a:t>
            </a:r>
            <a:r>
              <a:rPr sz="1450" spc="5" dirty="0">
                <a:solidFill>
                  <a:srgbClr val="1F4E79"/>
                </a:solidFill>
                <a:latin typeface="Carlito"/>
                <a:cs typeface="Carlito"/>
              </a:rPr>
              <a:t>plan </a:t>
            </a:r>
            <a:r>
              <a:rPr sz="1450" spc="-5" dirty="0">
                <a:solidFill>
                  <a:srgbClr val="1F4E79"/>
                </a:solidFill>
                <a:latin typeface="Carlito"/>
                <a:cs typeface="Carlito"/>
              </a:rPr>
              <a:t>to </a:t>
            </a:r>
            <a:r>
              <a:rPr sz="1450" spc="5" dirty="0">
                <a:solidFill>
                  <a:srgbClr val="1F4E79"/>
                </a:solidFill>
                <a:latin typeface="Carlito"/>
                <a:cs typeface="Carlito"/>
              </a:rPr>
              <a:t>apply other machine learning algorithms  </a:t>
            </a:r>
            <a:r>
              <a:rPr sz="1450" dirty="0">
                <a:solidFill>
                  <a:srgbClr val="1F4E79"/>
                </a:solidFill>
                <a:latin typeface="Carlito"/>
                <a:cs typeface="Carlito"/>
              </a:rPr>
              <a:t>(</a:t>
            </a:r>
            <a:r>
              <a:rPr lang="en-US" sz="1450" dirty="0">
                <a:solidFill>
                  <a:srgbClr val="1F4E79"/>
                </a:solidFill>
                <a:latin typeface="Carlito"/>
                <a:cs typeface="Carlito"/>
              </a:rPr>
              <a:t>Random Forest, </a:t>
            </a:r>
            <a:r>
              <a:rPr sz="1450" dirty="0">
                <a:solidFill>
                  <a:srgbClr val="1F4E79"/>
                </a:solidFill>
                <a:latin typeface="Carlito"/>
                <a:cs typeface="Carlito"/>
              </a:rPr>
              <a:t>XgBoost, </a:t>
            </a:r>
            <a:r>
              <a:rPr sz="1450" spc="-5" dirty="0">
                <a:solidFill>
                  <a:srgbClr val="1F4E79"/>
                </a:solidFill>
                <a:latin typeface="Carlito"/>
                <a:cs typeface="Carlito"/>
              </a:rPr>
              <a:t>etc) </a:t>
            </a:r>
            <a:r>
              <a:rPr sz="1450" spc="5" dirty="0">
                <a:solidFill>
                  <a:srgbClr val="1F4E79"/>
                </a:solidFill>
                <a:latin typeface="Carlito"/>
                <a:cs typeface="Carlito"/>
              </a:rPr>
              <a:t>with  </a:t>
            </a:r>
            <a:r>
              <a:rPr sz="1450" dirty="0">
                <a:solidFill>
                  <a:srgbClr val="1F4E79"/>
                </a:solidFill>
                <a:latin typeface="Carlito"/>
                <a:cs typeface="Carlito"/>
              </a:rPr>
              <a:t>more </a:t>
            </a:r>
            <a:r>
              <a:rPr lang="en-US" sz="1450" dirty="0">
                <a:solidFill>
                  <a:srgbClr val="1F4E79"/>
                </a:solidFill>
                <a:latin typeface="Carlito"/>
                <a:cs typeface="Carlito"/>
              </a:rPr>
              <a:t>activity</a:t>
            </a:r>
            <a:r>
              <a:rPr sz="1450" dirty="0">
                <a:solidFill>
                  <a:srgbClr val="1F4E79"/>
                </a:solidFill>
                <a:latin typeface="Carlito"/>
                <a:cs typeface="Carlito"/>
              </a:rPr>
              <a:t> classes </a:t>
            </a:r>
            <a:r>
              <a:rPr sz="1450" spc="-5" dirty="0">
                <a:solidFill>
                  <a:srgbClr val="1F4E79"/>
                </a:solidFill>
                <a:latin typeface="Carlito"/>
                <a:cs typeface="Carlito"/>
              </a:rPr>
              <a:t>to </a:t>
            </a:r>
            <a:r>
              <a:rPr sz="1450" dirty="0">
                <a:solidFill>
                  <a:srgbClr val="1F4E79"/>
                </a:solidFill>
                <a:latin typeface="Carlito"/>
                <a:cs typeface="Carlito"/>
              </a:rPr>
              <a:t>obtain </a:t>
            </a:r>
            <a:r>
              <a:rPr sz="1450" spc="5" dirty="0">
                <a:solidFill>
                  <a:srgbClr val="1F4E79"/>
                </a:solidFill>
                <a:latin typeface="Carlito"/>
                <a:cs typeface="Carlito"/>
              </a:rPr>
              <a:t>higher </a:t>
            </a:r>
            <a:r>
              <a:rPr sz="1450" spc="-10" dirty="0">
                <a:solidFill>
                  <a:srgbClr val="1F4E79"/>
                </a:solidFill>
                <a:latin typeface="Carlito"/>
                <a:cs typeface="Carlito"/>
              </a:rPr>
              <a:t>accuracy.</a:t>
            </a:r>
            <a:r>
              <a:rPr lang="en-US" sz="1450" spc="-10" dirty="0">
                <a:solidFill>
                  <a:srgbClr val="1F4E79"/>
                </a:solidFill>
                <a:latin typeface="Carlito"/>
                <a:cs typeface="Carlito"/>
              </a:rPr>
              <a:t> </a:t>
            </a:r>
          </a:p>
          <a:p>
            <a:pPr marL="221615" marR="5080" indent="-209550" algn="just">
              <a:lnSpc>
                <a:spcPct val="100000"/>
              </a:lnSpc>
              <a:spcBef>
                <a:spcPts val="420"/>
              </a:spcBef>
              <a:buFont typeface="Arial"/>
              <a:buChar char="•"/>
              <a:tabLst>
                <a:tab pos="222250" algn="l"/>
              </a:tabLst>
            </a:pPr>
            <a:r>
              <a:rPr lang="en-US" sz="1450" spc="-10" dirty="0">
                <a:solidFill>
                  <a:srgbClr val="1F4E79"/>
                </a:solidFill>
                <a:latin typeface="Carlito"/>
                <a:cs typeface="Carlito"/>
              </a:rPr>
              <a:t>Additionally, I could explore the use of other sensor modalities such as heart rate monitors, GPS trackers, and cameras to capture additional information about human activities.</a:t>
            </a:r>
          </a:p>
          <a:p>
            <a:pPr marL="221615" marR="5080" indent="-209550" algn="just">
              <a:lnSpc>
                <a:spcPct val="100000"/>
              </a:lnSpc>
              <a:spcBef>
                <a:spcPts val="420"/>
              </a:spcBef>
              <a:buFont typeface="Arial"/>
              <a:buChar char="•"/>
              <a:tabLst>
                <a:tab pos="222250" algn="l"/>
              </a:tabLst>
            </a:pPr>
            <a:endParaRPr sz="1450" dirty="0">
              <a:latin typeface="Carlito"/>
              <a:cs typeface="Carlito"/>
            </a:endParaRPr>
          </a:p>
          <a:p>
            <a:pPr marL="221615" marR="5080" indent="-209550" algn="just">
              <a:lnSpc>
                <a:spcPct val="100800"/>
              </a:lnSpc>
              <a:spcBef>
                <a:spcPts val="395"/>
              </a:spcBef>
              <a:buFont typeface="Arial"/>
              <a:buChar char="•"/>
              <a:tabLst>
                <a:tab pos="222250" algn="l"/>
              </a:tabLst>
            </a:pPr>
            <a:endParaRPr sz="1450" dirty="0">
              <a:latin typeface="Carlito"/>
              <a:cs typeface="Carlito"/>
            </a:endParaRPr>
          </a:p>
        </p:txBody>
      </p:sp>
      <p:sp>
        <p:nvSpPr>
          <p:cNvPr id="35" name="object 35"/>
          <p:cNvSpPr/>
          <p:nvPr/>
        </p:nvSpPr>
        <p:spPr>
          <a:xfrm>
            <a:off x="183259" y="14307959"/>
            <a:ext cx="19737705" cy="636905"/>
          </a:xfrm>
          <a:custGeom>
            <a:avLst/>
            <a:gdLst/>
            <a:ahLst/>
            <a:cxnLst/>
            <a:rect l="l" t="t" r="r" b="b"/>
            <a:pathLst>
              <a:path w="19737705" h="636905">
                <a:moveTo>
                  <a:pt x="19737600" y="0"/>
                </a:moveTo>
                <a:lnTo>
                  <a:pt x="0" y="0"/>
                </a:lnTo>
                <a:lnTo>
                  <a:pt x="0" y="636726"/>
                </a:lnTo>
                <a:lnTo>
                  <a:pt x="19737600" y="636726"/>
                </a:lnTo>
                <a:lnTo>
                  <a:pt x="19737600" y="0"/>
                </a:lnTo>
                <a:close/>
              </a:path>
            </a:pathLst>
          </a:custGeom>
          <a:solidFill>
            <a:srgbClr val="FFC000"/>
          </a:solidFill>
        </p:spPr>
        <p:txBody>
          <a:bodyPr wrap="square" lIns="0" tIns="0" rIns="0" bIns="0" rtlCol="0"/>
          <a:lstStyle/>
          <a:p>
            <a:endParaRPr dirty="0"/>
          </a:p>
        </p:txBody>
      </p:sp>
      <p:sp>
        <p:nvSpPr>
          <p:cNvPr id="36" name="object 36"/>
          <p:cNvSpPr txBox="1"/>
          <p:nvPr/>
        </p:nvSpPr>
        <p:spPr>
          <a:xfrm>
            <a:off x="2585258" y="14315125"/>
            <a:ext cx="14814551" cy="611706"/>
          </a:xfrm>
          <a:prstGeom prst="rect">
            <a:avLst/>
          </a:prstGeom>
        </p:spPr>
        <p:txBody>
          <a:bodyPr vert="horz" wrap="square" lIns="0" tIns="11430" rIns="0" bIns="0" rtlCol="0">
            <a:spAutoFit/>
          </a:bodyPr>
          <a:lstStyle/>
          <a:p>
            <a:pPr marL="12700" algn="ctr">
              <a:lnSpc>
                <a:spcPct val="100000"/>
              </a:lnSpc>
              <a:spcBef>
                <a:spcPts val="90"/>
              </a:spcBef>
            </a:pPr>
            <a:r>
              <a:rPr lang="en-US" sz="3900" b="1" spc="-245" dirty="0">
                <a:solidFill>
                  <a:srgbClr val="FFFFFF"/>
                </a:solidFill>
                <a:latin typeface="Trebuchet MS"/>
                <a:cs typeface="Trebuchet MS"/>
              </a:rPr>
              <a:t>Bargavi Kongara</a:t>
            </a:r>
            <a:endParaRPr sz="3900" dirty="0">
              <a:latin typeface="Trebuchet MS"/>
              <a:cs typeface="Trebuchet MS"/>
            </a:endParaRPr>
          </a:p>
        </p:txBody>
      </p:sp>
      <p:pic>
        <p:nvPicPr>
          <p:cNvPr id="41" name="Picture 40">
            <a:extLst>
              <a:ext uri="{FF2B5EF4-FFF2-40B4-BE49-F238E27FC236}">
                <a16:creationId xmlns:a16="http://schemas.microsoft.com/office/drawing/2014/main" id="{8E563906-CB21-CD4A-D8EF-AAEF70D7FECC}"/>
              </a:ext>
            </a:extLst>
          </p:cNvPr>
          <p:cNvPicPr>
            <a:picLocks noChangeAspect="1"/>
          </p:cNvPicPr>
          <p:nvPr/>
        </p:nvPicPr>
        <p:blipFill rotWithShape="1">
          <a:blip r:embed="rId2"/>
          <a:srcRect l="17066" b="9817"/>
          <a:stretch/>
        </p:blipFill>
        <p:spPr>
          <a:xfrm>
            <a:off x="289416" y="6277192"/>
            <a:ext cx="4591685" cy="2498325"/>
          </a:xfrm>
          <a:prstGeom prst="rect">
            <a:avLst/>
          </a:prstGeom>
          <a:ln/>
        </p:spPr>
        <p:style>
          <a:lnRef idx="2">
            <a:schemeClr val="dk1"/>
          </a:lnRef>
          <a:fillRef idx="1">
            <a:schemeClr val="lt1"/>
          </a:fillRef>
          <a:effectRef idx="0">
            <a:schemeClr val="dk1"/>
          </a:effectRef>
          <a:fontRef idx="minor">
            <a:schemeClr val="dk1"/>
          </a:fontRef>
        </p:style>
      </p:pic>
      <p:pic>
        <p:nvPicPr>
          <p:cNvPr id="42" name="Picture 41">
            <a:extLst>
              <a:ext uri="{FF2B5EF4-FFF2-40B4-BE49-F238E27FC236}">
                <a16:creationId xmlns:a16="http://schemas.microsoft.com/office/drawing/2014/main" id="{9B821A30-ADAE-6BE6-8DC6-122E3B8866C9}"/>
              </a:ext>
            </a:extLst>
          </p:cNvPr>
          <p:cNvPicPr>
            <a:picLocks noChangeAspect="1"/>
          </p:cNvPicPr>
          <p:nvPr/>
        </p:nvPicPr>
        <p:blipFill>
          <a:blip r:embed="rId3"/>
          <a:stretch>
            <a:fillRect/>
          </a:stretch>
        </p:blipFill>
        <p:spPr>
          <a:xfrm>
            <a:off x="5256853" y="6277192"/>
            <a:ext cx="4947598" cy="2045308"/>
          </a:xfrm>
          <a:prstGeom prst="rect">
            <a:avLst/>
          </a:prstGeom>
          <a:ln/>
        </p:spPr>
        <p:style>
          <a:lnRef idx="2">
            <a:schemeClr val="dk1"/>
          </a:lnRef>
          <a:fillRef idx="1">
            <a:schemeClr val="lt1"/>
          </a:fillRef>
          <a:effectRef idx="0">
            <a:schemeClr val="dk1"/>
          </a:effectRef>
          <a:fontRef idx="minor">
            <a:schemeClr val="dk1"/>
          </a:fontRef>
        </p:style>
      </p:pic>
      <p:sp>
        <p:nvSpPr>
          <p:cNvPr id="44" name="object 13">
            <a:extLst>
              <a:ext uri="{FF2B5EF4-FFF2-40B4-BE49-F238E27FC236}">
                <a16:creationId xmlns:a16="http://schemas.microsoft.com/office/drawing/2014/main" id="{C78D7FEF-7CC5-7356-C5A1-2F9D4F6492FF}"/>
              </a:ext>
            </a:extLst>
          </p:cNvPr>
          <p:cNvSpPr txBox="1"/>
          <p:nvPr/>
        </p:nvSpPr>
        <p:spPr>
          <a:xfrm>
            <a:off x="5256853" y="8471163"/>
            <a:ext cx="4947597" cy="868186"/>
          </a:xfrm>
          <a:prstGeom prst="rect">
            <a:avLst/>
          </a:prstGeom>
        </p:spPr>
        <p:txBody>
          <a:bodyPr vert="horz" wrap="square" lIns="0" tIns="80010" rIns="0" bIns="0" rtlCol="0">
            <a:spAutoFit/>
          </a:bodyPr>
          <a:lstStyle/>
          <a:p>
            <a:pPr marL="1905" algn="ctr">
              <a:lnSpc>
                <a:spcPct val="100000"/>
              </a:lnSpc>
              <a:spcBef>
                <a:spcPts val="630"/>
              </a:spcBef>
            </a:pPr>
            <a:r>
              <a:rPr lang="en-US" sz="1800" b="1" dirty="0">
                <a:solidFill>
                  <a:srgbClr val="1F3764"/>
                </a:solidFill>
                <a:latin typeface="Carlito"/>
                <a:cs typeface="Carlito"/>
              </a:rPr>
              <a:t>Data Pre-Processing</a:t>
            </a:r>
          </a:p>
          <a:p>
            <a:pPr marL="12700" marR="5080">
              <a:lnSpc>
                <a:spcPct val="100000"/>
              </a:lnSpc>
              <a:spcBef>
                <a:spcPts val="455"/>
              </a:spcBef>
            </a:pPr>
            <a:r>
              <a:rPr lang="en-US" sz="1450" spc="5" dirty="0">
                <a:solidFill>
                  <a:srgbClr val="1F4E79"/>
                </a:solidFill>
                <a:latin typeface="Carlito"/>
                <a:cs typeface="Carlito"/>
              </a:rPr>
              <a:t>Principal Component Analysis (PCA) was performed to reduce the number of features to 157 from 561. </a:t>
            </a:r>
            <a:endParaRPr lang="en-US" sz="1450" dirty="0">
              <a:latin typeface="Carlito"/>
              <a:cs typeface="Carlito"/>
            </a:endParaRPr>
          </a:p>
        </p:txBody>
      </p:sp>
      <p:pic>
        <p:nvPicPr>
          <p:cNvPr id="46" name="Picture 45">
            <a:extLst>
              <a:ext uri="{FF2B5EF4-FFF2-40B4-BE49-F238E27FC236}">
                <a16:creationId xmlns:a16="http://schemas.microsoft.com/office/drawing/2014/main" id="{49F54C15-B3D0-2761-4E6D-195EAC15C1E8}"/>
              </a:ext>
            </a:extLst>
          </p:cNvPr>
          <p:cNvPicPr>
            <a:picLocks noChangeAspect="1"/>
          </p:cNvPicPr>
          <p:nvPr/>
        </p:nvPicPr>
        <p:blipFill>
          <a:blip r:embed="rId4"/>
          <a:stretch>
            <a:fillRect/>
          </a:stretch>
        </p:blipFill>
        <p:spPr>
          <a:xfrm>
            <a:off x="5256851" y="9488417"/>
            <a:ext cx="4889402" cy="2145503"/>
          </a:xfrm>
          <a:prstGeom prst="rect">
            <a:avLst/>
          </a:prstGeom>
          <a:ln/>
        </p:spPr>
        <p:style>
          <a:lnRef idx="2">
            <a:schemeClr val="dk1"/>
          </a:lnRef>
          <a:fillRef idx="1">
            <a:schemeClr val="lt1"/>
          </a:fillRef>
          <a:effectRef idx="0">
            <a:schemeClr val="dk1"/>
          </a:effectRef>
          <a:fontRef idx="minor">
            <a:schemeClr val="dk1"/>
          </a:fontRef>
        </p:style>
      </p:pic>
      <p:pic>
        <p:nvPicPr>
          <p:cNvPr id="47" name="Picture 46">
            <a:extLst>
              <a:ext uri="{FF2B5EF4-FFF2-40B4-BE49-F238E27FC236}">
                <a16:creationId xmlns:a16="http://schemas.microsoft.com/office/drawing/2014/main" id="{841E75C9-84D5-0278-3374-AB43ED8A9F38}"/>
              </a:ext>
            </a:extLst>
          </p:cNvPr>
          <p:cNvPicPr>
            <a:picLocks noChangeAspect="1"/>
          </p:cNvPicPr>
          <p:nvPr/>
        </p:nvPicPr>
        <p:blipFill>
          <a:blip r:embed="rId5"/>
          <a:stretch>
            <a:fillRect/>
          </a:stretch>
        </p:blipFill>
        <p:spPr>
          <a:xfrm>
            <a:off x="289415" y="8988186"/>
            <a:ext cx="4569779" cy="2486771"/>
          </a:xfrm>
          <a:prstGeom prst="rect">
            <a:avLst/>
          </a:prstGeom>
          <a:ln/>
        </p:spPr>
        <p:style>
          <a:lnRef idx="2">
            <a:schemeClr val="dk1"/>
          </a:lnRef>
          <a:fillRef idx="1">
            <a:schemeClr val="lt1"/>
          </a:fillRef>
          <a:effectRef idx="0">
            <a:schemeClr val="dk1"/>
          </a:effectRef>
          <a:fontRef idx="minor">
            <a:schemeClr val="dk1"/>
          </a:fontRef>
        </p:style>
      </p:pic>
      <p:pic>
        <p:nvPicPr>
          <p:cNvPr id="1028" name="Picture 1" descr="wBQyV2uEWE3WwAAAABJRU5ErkJggg==">
            <a:extLst>
              <a:ext uri="{FF2B5EF4-FFF2-40B4-BE49-F238E27FC236}">
                <a16:creationId xmlns:a16="http://schemas.microsoft.com/office/drawing/2014/main" id="{A4DEB228-A5DC-5747-726A-377ABDF7A14A}"/>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10602108" y="7889623"/>
            <a:ext cx="4497065" cy="2529634"/>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52" name="object 30">
            <a:extLst>
              <a:ext uri="{FF2B5EF4-FFF2-40B4-BE49-F238E27FC236}">
                <a16:creationId xmlns:a16="http://schemas.microsoft.com/office/drawing/2014/main" id="{4E2ADBB6-209A-BAF3-F190-362D59F14F18}"/>
              </a:ext>
            </a:extLst>
          </p:cNvPr>
          <p:cNvSpPr txBox="1"/>
          <p:nvPr/>
        </p:nvSpPr>
        <p:spPr>
          <a:xfrm>
            <a:off x="15394098" y="2427461"/>
            <a:ext cx="4497065" cy="3004669"/>
          </a:xfrm>
          <a:prstGeom prst="rect">
            <a:avLst/>
          </a:prstGeom>
        </p:spPr>
        <p:txBody>
          <a:bodyPr vert="horz" wrap="square" lIns="0" tIns="80010" rIns="0" bIns="0" rtlCol="0">
            <a:spAutoFit/>
          </a:bodyPr>
          <a:lstStyle/>
          <a:p>
            <a:pPr algn="ctr">
              <a:lnSpc>
                <a:spcPct val="100000"/>
              </a:lnSpc>
              <a:spcBef>
                <a:spcPts val="630"/>
              </a:spcBef>
            </a:pPr>
            <a:r>
              <a:rPr lang="en-US" sz="1800" b="1" spc="-5" dirty="0">
                <a:solidFill>
                  <a:srgbClr val="1F3764"/>
                </a:solidFill>
                <a:latin typeface="Carlito"/>
                <a:cs typeface="Carlito"/>
              </a:rPr>
              <a:t>Business Implications</a:t>
            </a:r>
            <a:endParaRPr sz="1800" b="1" dirty="0">
              <a:latin typeface="Carlito"/>
              <a:cs typeface="Carlito"/>
            </a:endParaRPr>
          </a:p>
          <a:p>
            <a:pPr marL="221615" marR="5080" indent="-209550" algn="just">
              <a:lnSpc>
                <a:spcPct val="100000"/>
              </a:lnSpc>
              <a:spcBef>
                <a:spcPts val="455"/>
              </a:spcBef>
              <a:buFont typeface="Arial"/>
              <a:buChar char="•"/>
              <a:tabLst>
                <a:tab pos="222250" algn="l"/>
              </a:tabLst>
            </a:pPr>
            <a:r>
              <a:rPr lang="en-US" sz="1450" spc="5" dirty="0">
                <a:solidFill>
                  <a:srgbClr val="1F4E79"/>
                </a:solidFill>
                <a:latin typeface="Carlito"/>
                <a:cs typeface="Carlito"/>
              </a:rPr>
              <a:t>This system could be used by healthcare professionals to make informed decisions based on the insights provided by the system, such as recommending specific exercises or activities for patients with certain medical conditions. </a:t>
            </a:r>
          </a:p>
          <a:p>
            <a:pPr marL="221615" marR="5080" indent="-209550" algn="just">
              <a:lnSpc>
                <a:spcPct val="100000"/>
              </a:lnSpc>
              <a:spcBef>
                <a:spcPts val="455"/>
              </a:spcBef>
              <a:buFont typeface="Arial"/>
              <a:buChar char="•"/>
              <a:tabLst>
                <a:tab pos="222250" algn="l"/>
              </a:tabLst>
            </a:pPr>
            <a:r>
              <a:rPr lang="en-US" sz="1450" spc="5" dirty="0">
                <a:solidFill>
                  <a:srgbClr val="1F4E79"/>
                </a:solidFill>
                <a:latin typeface="Carlito"/>
                <a:cs typeface="Carlito"/>
              </a:rPr>
              <a:t>The developed system could potentially lead to improved health outcomes and quality of life for individuals across a wide range of domains.</a:t>
            </a:r>
          </a:p>
          <a:p>
            <a:pPr marL="221615" marR="5080" indent="-209550" algn="just">
              <a:lnSpc>
                <a:spcPct val="100000"/>
              </a:lnSpc>
              <a:spcBef>
                <a:spcPts val="455"/>
              </a:spcBef>
              <a:buFont typeface="Arial"/>
              <a:buChar char="•"/>
              <a:tabLst>
                <a:tab pos="222250" algn="l"/>
              </a:tabLst>
            </a:pPr>
            <a:r>
              <a:rPr lang="en-US" sz="1450" spc="5" dirty="0">
                <a:solidFill>
                  <a:srgbClr val="1F4E79"/>
                </a:solidFill>
                <a:latin typeface="Carlito"/>
                <a:cs typeface="Carlito"/>
              </a:rPr>
              <a:t>Our algorithm can also be used to enhance virtual reality experiences by providing more immersive interactions between the user and the virtual environment.</a:t>
            </a:r>
          </a:p>
        </p:txBody>
      </p:sp>
      <p:graphicFrame>
        <p:nvGraphicFramePr>
          <p:cNvPr id="3" name="Table 4">
            <a:extLst>
              <a:ext uri="{FF2B5EF4-FFF2-40B4-BE49-F238E27FC236}">
                <a16:creationId xmlns:a16="http://schemas.microsoft.com/office/drawing/2014/main" id="{970E5141-8BDD-8CB7-9DB7-B8EAFE49C81E}"/>
              </a:ext>
            </a:extLst>
          </p:cNvPr>
          <p:cNvGraphicFramePr>
            <a:graphicFrameLocks noGrp="1"/>
          </p:cNvGraphicFramePr>
          <p:nvPr>
            <p:extLst>
              <p:ext uri="{D42A27DB-BD31-4B8C-83A1-F6EECF244321}">
                <p14:modId xmlns:p14="http://schemas.microsoft.com/office/powerpoint/2010/main" val="387776907"/>
              </p:ext>
            </p:extLst>
          </p:nvPr>
        </p:nvGraphicFramePr>
        <p:xfrm>
          <a:off x="10585451" y="5449584"/>
          <a:ext cx="4513721" cy="2204720"/>
        </p:xfrm>
        <a:graphic>
          <a:graphicData uri="http://schemas.openxmlformats.org/drawingml/2006/table">
            <a:tbl>
              <a:tblPr firstRow="1" bandRow="1">
                <a:tableStyleId>{00A15C55-8517-42AA-B614-E9B94910E393}</a:tableStyleId>
              </a:tblPr>
              <a:tblGrid>
                <a:gridCol w="1257101">
                  <a:extLst>
                    <a:ext uri="{9D8B030D-6E8A-4147-A177-3AD203B41FA5}">
                      <a16:colId xmlns:a16="http://schemas.microsoft.com/office/drawing/2014/main" val="2714603834"/>
                    </a:ext>
                  </a:extLst>
                </a:gridCol>
                <a:gridCol w="814155">
                  <a:extLst>
                    <a:ext uri="{9D8B030D-6E8A-4147-A177-3AD203B41FA5}">
                      <a16:colId xmlns:a16="http://schemas.microsoft.com/office/drawing/2014/main" val="2549479315"/>
                    </a:ext>
                  </a:extLst>
                </a:gridCol>
                <a:gridCol w="814155">
                  <a:extLst>
                    <a:ext uri="{9D8B030D-6E8A-4147-A177-3AD203B41FA5}">
                      <a16:colId xmlns:a16="http://schemas.microsoft.com/office/drawing/2014/main" val="1793783450"/>
                    </a:ext>
                  </a:extLst>
                </a:gridCol>
                <a:gridCol w="814155">
                  <a:extLst>
                    <a:ext uri="{9D8B030D-6E8A-4147-A177-3AD203B41FA5}">
                      <a16:colId xmlns:a16="http://schemas.microsoft.com/office/drawing/2014/main" val="1350770740"/>
                    </a:ext>
                  </a:extLst>
                </a:gridCol>
                <a:gridCol w="814155">
                  <a:extLst>
                    <a:ext uri="{9D8B030D-6E8A-4147-A177-3AD203B41FA5}">
                      <a16:colId xmlns:a16="http://schemas.microsoft.com/office/drawing/2014/main" val="2608780846"/>
                    </a:ext>
                  </a:extLst>
                </a:gridCol>
              </a:tblGrid>
              <a:tr h="0">
                <a:tc>
                  <a:txBody>
                    <a:bodyPr/>
                    <a:lstStyle/>
                    <a:p>
                      <a:pPr algn="ctr"/>
                      <a:r>
                        <a:rPr lang="en-US" sz="1200" dirty="0"/>
                        <a:t>Model Name</a:t>
                      </a:r>
                    </a:p>
                  </a:txBody>
                  <a:tcPr/>
                </a:tc>
                <a:tc>
                  <a:txBody>
                    <a:bodyPr/>
                    <a:lstStyle/>
                    <a:p>
                      <a:pPr algn="ctr"/>
                      <a:r>
                        <a:rPr lang="en-US" sz="1200" dirty="0"/>
                        <a:t>Accuracy</a:t>
                      </a:r>
                    </a:p>
                  </a:txBody>
                  <a:tcPr/>
                </a:tc>
                <a:tc>
                  <a:txBody>
                    <a:bodyPr/>
                    <a:lstStyle/>
                    <a:p>
                      <a:pPr algn="ctr"/>
                      <a:r>
                        <a:rPr lang="en-US" sz="1200" dirty="0"/>
                        <a:t>Precision</a:t>
                      </a:r>
                    </a:p>
                  </a:txBody>
                  <a:tcPr/>
                </a:tc>
                <a:tc>
                  <a:txBody>
                    <a:bodyPr/>
                    <a:lstStyle/>
                    <a:p>
                      <a:pPr algn="ctr"/>
                      <a:r>
                        <a:rPr lang="en-US" sz="1200" dirty="0"/>
                        <a:t>Recall</a:t>
                      </a:r>
                    </a:p>
                  </a:txBody>
                  <a:tcPr/>
                </a:tc>
                <a:tc>
                  <a:txBody>
                    <a:bodyPr/>
                    <a:lstStyle/>
                    <a:p>
                      <a:pPr algn="ctr"/>
                      <a:r>
                        <a:rPr lang="en-US" sz="1200" dirty="0"/>
                        <a:t>F1-Score</a:t>
                      </a:r>
                    </a:p>
                  </a:txBody>
                  <a:tcPr/>
                </a:tc>
                <a:extLst>
                  <a:ext uri="{0D108BD9-81ED-4DB2-BD59-A6C34878D82A}">
                    <a16:rowId xmlns:a16="http://schemas.microsoft.com/office/drawing/2014/main" val="3700268280"/>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dirty="0">
                          <a:solidFill>
                            <a:srgbClr val="1F4E79"/>
                          </a:solidFill>
                          <a:latin typeface="Calibri" panose="020F0502020204030204" pitchFamily="34" charset="0"/>
                          <a:cs typeface="Calibri" panose="020F0502020204030204" pitchFamily="34" charset="0"/>
                        </a:rPr>
                        <a:t>Logistic</a:t>
                      </a:r>
                      <a:r>
                        <a:rPr lang="en-US" sz="1200" spc="-5" dirty="0">
                          <a:solidFill>
                            <a:srgbClr val="1F4E79"/>
                          </a:solidFill>
                          <a:latin typeface="Calibri" panose="020F0502020204030204" pitchFamily="34" charset="0"/>
                          <a:cs typeface="Calibri" panose="020F0502020204030204" pitchFamily="34" charset="0"/>
                        </a:rPr>
                        <a:t> </a:t>
                      </a:r>
                    </a:p>
                    <a:p>
                      <a:pPr marL="0" marR="0" lvl="0" indent="0" algn="ctr" defTabSz="914400" eaLnBrk="1" fontAlgn="auto" latinLnBrk="0" hangingPunct="1">
                        <a:lnSpc>
                          <a:spcPct val="100000"/>
                        </a:lnSpc>
                        <a:spcBef>
                          <a:spcPts val="0"/>
                        </a:spcBef>
                        <a:spcAft>
                          <a:spcPts val="0"/>
                        </a:spcAft>
                        <a:buClrTx/>
                        <a:buSzTx/>
                        <a:buFontTx/>
                        <a:buNone/>
                        <a:tabLst/>
                        <a:defRPr/>
                      </a:pPr>
                      <a:r>
                        <a:rPr lang="en-US" sz="1200" dirty="0">
                          <a:solidFill>
                            <a:srgbClr val="1F4E79"/>
                          </a:solidFill>
                          <a:latin typeface="Calibri" panose="020F0502020204030204" pitchFamily="34" charset="0"/>
                          <a:ea typeface="+mn-ea"/>
                          <a:cs typeface="Calibri" panose="020F0502020204030204" pitchFamily="34" charset="0"/>
                        </a:rPr>
                        <a:t>Regression</a:t>
                      </a:r>
                    </a:p>
                  </a:txBody>
                  <a:tcPr/>
                </a:tc>
                <a:tc>
                  <a:txBody>
                    <a:bodyPr/>
                    <a:lstStyle/>
                    <a:p>
                      <a:pPr algn="ctr"/>
                      <a:r>
                        <a:rPr lang="en-US" sz="1200" dirty="0"/>
                        <a:t>98.15%</a:t>
                      </a:r>
                    </a:p>
                  </a:txBody>
                  <a:tcPr/>
                </a:tc>
                <a:tc>
                  <a:txBody>
                    <a:bodyPr/>
                    <a:lstStyle/>
                    <a:p>
                      <a:pPr algn="ctr"/>
                      <a:r>
                        <a:rPr lang="en-US" sz="1200" dirty="0"/>
                        <a:t>98.15%</a:t>
                      </a:r>
                    </a:p>
                  </a:txBody>
                  <a:tcPr/>
                </a:tc>
                <a:tc>
                  <a:txBody>
                    <a:bodyPr/>
                    <a:lstStyle/>
                    <a:p>
                      <a:pPr algn="ctr"/>
                      <a:r>
                        <a:rPr lang="en-US" sz="1200" dirty="0"/>
                        <a:t>98.15%</a:t>
                      </a:r>
                    </a:p>
                  </a:txBody>
                  <a:tcPr/>
                </a:tc>
                <a:tc>
                  <a:txBody>
                    <a:bodyPr/>
                    <a:lstStyle/>
                    <a:p>
                      <a:pPr algn="ctr"/>
                      <a:r>
                        <a:rPr lang="en-US" sz="1200" dirty="0"/>
                        <a:t>98.15%</a:t>
                      </a:r>
                    </a:p>
                  </a:txBody>
                  <a:tcPr/>
                </a:tc>
                <a:extLst>
                  <a:ext uri="{0D108BD9-81ED-4DB2-BD59-A6C34878D82A}">
                    <a16:rowId xmlns:a16="http://schemas.microsoft.com/office/drawing/2014/main" val="423481724"/>
                  </a:ext>
                </a:extLst>
              </a:tr>
              <a:tr h="370840">
                <a:tc>
                  <a:txBody>
                    <a:bodyPr/>
                    <a:lstStyle/>
                    <a:p>
                      <a:pPr algn="ctr"/>
                      <a:r>
                        <a:rPr lang="en-US" sz="1200" dirty="0">
                          <a:solidFill>
                            <a:srgbClr val="1F4E79"/>
                          </a:solidFill>
                          <a:latin typeface="Calibri" panose="020F0502020204030204" pitchFamily="34" charset="0"/>
                          <a:ea typeface="+mn-ea"/>
                          <a:cs typeface="Calibri" panose="020F0502020204030204" pitchFamily="34" charset="0"/>
                        </a:rPr>
                        <a:t>KNN</a:t>
                      </a:r>
                    </a:p>
                  </a:txBody>
                  <a:tcPr/>
                </a:tc>
                <a:tc>
                  <a:txBody>
                    <a:bodyPr/>
                    <a:lstStyle/>
                    <a:p>
                      <a:pPr algn="ctr"/>
                      <a:r>
                        <a:rPr lang="en-US" sz="1200" dirty="0"/>
                        <a:t>94.4%</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dirty="0"/>
                        <a:t>94.4%</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dirty="0"/>
                        <a:t>94.4%</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dirty="0"/>
                        <a:t>94.4%</a:t>
                      </a:r>
                    </a:p>
                  </a:txBody>
                  <a:tcPr/>
                </a:tc>
                <a:extLst>
                  <a:ext uri="{0D108BD9-81ED-4DB2-BD59-A6C34878D82A}">
                    <a16:rowId xmlns:a16="http://schemas.microsoft.com/office/drawing/2014/main" val="2645731647"/>
                  </a:ext>
                </a:extLst>
              </a:tr>
              <a:tr h="370840">
                <a:tc>
                  <a:txBody>
                    <a:bodyPr/>
                    <a:lstStyle/>
                    <a:p>
                      <a:pPr algn="ctr"/>
                      <a:r>
                        <a:rPr lang="en-US" sz="1200" dirty="0">
                          <a:solidFill>
                            <a:srgbClr val="1F4E79"/>
                          </a:solidFill>
                          <a:latin typeface="Calibri" panose="020F0502020204030204" pitchFamily="34" charset="0"/>
                          <a:ea typeface="+mn-ea"/>
                          <a:cs typeface="Calibri" panose="020F0502020204030204" pitchFamily="34" charset="0"/>
                        </a:rPr>
                        <a:t>Naïve</a:t>
                      </a:r>
                      <a:r>
                        <a:rPr lang="en-US" sz="1200" dirty="0">
                          <a:latin typeface="Calibri" panose="020F0502020204030204" pitchFamily="34" charset="0"/>
                          <a:cs typeface="Calibri" panose="020F0502020204030204" pitchFamily="34" charset="0"/>
                        </a:rPr>
                        <a:t> </a:t>
                      </a:r>
                      <a:r>
                        <a:rPr lang="en-US" sz="1200" dirty="0">
                          <a:solidFill>
                            <a:srgbClr val="1F4E79"/>
                          </a:solidFill>
                          <a:latin typeface="Calibri" panose="020F0502020204030204" pitchFamily="34" charset="0"/>
                          <a:ea typeface="+mn-ea"/>
                          <a:cs typeface="Calibri" panose="020F0502020204030204" pitchFamily="34" charset="0"/>
                        </a:rPr>
                        <a:t>Bayes</a:t>
                      </a:r>
                    </a:p>
                  </a:txBody>
                  <a:tcPr/>
                </a:tc>
                <a:tc>
                  <a:txBody>
                    <a:bodyPr/>
                    <a:lstStyle/>
                    <a:p>
                      <a:pPr algn="ctr"/>
                      <a:r>
                        <a:rPr lang="en-US" sz="1200" dirty="0"/>
                        <a:t>68.5%</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dirty="0"/>
                        <a:t>68.5%</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dirty="0"/>
                        <a:t>68.5%</a:t>
                      </a:r>
                    </a:p>
                    <a:p>
                      <a:pPr algn="ctr"/>
                      <a:endParaRPr lang="en-US" sz="1200"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dirty="0"/>
                        <a:t>68.5%</a:t>
                      </a:r>
                    </a:p>
                  </a:txBody>
                  <a:tcPr/>
                </a:tc>
                <a:extLst>
                  <a:ext uri="{0D108BD9-81ED-4DB2-BD59-A6C34878D82A}">
                    <a16:rowId xmlns:a16="http://schemas.microsoft.com/office/drawing/2014/main" val="2333855531"/>
                  </a:ext>
                </a:extLst>
              </a:tr>
              <a:tr h="370840">
                <a:tc>
                  <a:txBody>
                    <a:bodyPr/>
                    <a:lstStyle/>
                    <a:p>
                      <a:pPr algn="ctr"/>
                      <a:r>
                        <a:rPr lang="en-US" sz="1200" dirty="0">
                          <a:solidFill>
                            <a:srgbClr val="1F4E79"/>
                          </a:solidFill>
                          <a:latin typeface="Calibri" panose="020F0502020204030204" pitchFamily="34" charset="0"/>
                          <a:ea typeface="+mn-ea"/>
                          <a:cs typeface="Calibri" panose="020F0502020204030204" pitchFamily="34" charset="0"/>
                        </a:rPr>
                        <a:t>SVM</a:t>
                      </a:r>
                    </a:p>
                  </a:txBody>
                  <a:tcPr>
                    <a:solidFill>
                      <a:schemeClr val="accent6">
                        <a:lumMod val="60000"/>
                        <a:lumOff val="40000"/>
                      </a:schemeClr>
                    </a:solidFill>
                  </a:tcPr>
                </a:tc>
                <a:tc>
                  <a:txBody>
                    <a:bodyPr/>
                    <a:lstStyle/>
                    <a:p>
                      <a:pPr algn="ctr"/>
                      <a:r>
                        <a:rPr lang="en-US" sz="1200" dirty="0"/>
                        <a:t>98.8%</a:t>
                      </a:r>
                    </a:p>
                  </a:txBody>
                  <a:tcPr/>
                </a:tc>
                <a:tc>
                  <a:txBody>
                    <a:bodyPr/>
                    <a:lstStyle/>
                    <a:p>
                      <a:pPr algn="ctr"/>
                      <a:r>
                        <a:rPr lang="en-US" sz="1200" dirty="0"/>
                        <a:t>98.8%</a:t>
                      </a:r>
                    </a:p>
                  </a:txBody>
                  <a:tcPr/>
                </a:tc>
                <a:tc>
                  <a:txBody>
                    <a:bodyPr/>
                    <a:lstStyle/>
                    <a:p>
                      <a:pPr algn="ctr"/>
                      <a:r>
                        <a:rPr lang="en-US" sz="1200" dirty="0"/>
                        <a:t>98.8%</a:t>
                      </a:r>
                    </a:p>
                  </a:txBody>
                  <a:tcPr/>
                </a:tc>
                <a:tc>
                  <a:txBody>
                    <a:bodyPr/>
                    <a:lstStyle/>
                    <a:p>
                      <a:pPr algn="ctr"/>
                      <a:r>
                        <a:rPr lang="en-US" sz="1200" dirty="0"/>
                        <a:t>98.8%</a:t>
                      </a:r>
                    </a:p>
                  </a:txBody>
                  <a:tcPr/>
                </a:tc>
                <a:extLst>
                  <a:ext uri="{0D108BD9-81ED-4DB2-BD59-A6C34878D82A}">
                    <a16:rowId xmlns:a16="http://schemas.microsoft.com/office/drawing/2014/main" val="3008643336"/>
                  </a:ext>
                </a:extLst>
              </a:tr>
              <a:tr h="0">
                <a:tc>
                  <a:txBody>
                    <a:bodyPr/>
                    <a:lstStyle/>
                    <a:p>
                      <a:pPr algn="ctr"/>
                      <a:r>
                        <a:rPr lang="en-US" sz="1200" dirty="0">
                          <a:solidFill>
                            <a:srgbClr val="1F4E79"/>
                          </a:solidFill>
                          <a:latin typeface="Calibri" panose="020F0502020204030204" pitchFamily="34" charset="0"/>
                          <a:ea typeface="+mn-ea"/>
                          <a:cs typeface="Calibri" panose="020F0502020204030204" pitchFamily="34" charset="0"/>
                        </a:rPr>
                        <a:t>Decision</a:t>
                      </a:r>
                      <a:r>
                        <a:rPr lang="en-US" sz="1200" dirty="0">
                          <a:latin typeface="Calibri" panose="020F0502020204030204" pitchFamily="34" charset="0"/>
                          <a:cs typeface="Calibri" panose="020F0502020204030204" pitchFamily="34" charset="0"/>
                        </a:rPr>
                        <a:t> </a:t>
                      </a:r>
                      <a:r>
                        <a:rPr lang="en-US" sz="1200" dirty="0">
                          <a:solidFill>
                            <a:srgbClr val="1F4E79"/>
                          </a:solidFill>
                          <a:latin typeface="Calibri" panose="020F0502020204030204" pitchFamily="34" charset="0"/>
                          <a:ea typeface="+mn-ea"/>
                          <a:cs typeface="Calibri" panose="020F0502020204030204" pitchFamily="34" charset="0"/>
                        </a:rPr>
                        <a:t>Tree</a:t>
                      </a:r>
                    </a:p>
                  </a:txBody>
                  <a:tcPr/>
                </a:tc>
                <a:tc>
                  <a:txBody>
                    <a:bodyPr/>
                    <a:lstStyle/>
                    <a:p>
                      <a:pPr algn="ctr"/>
                      <a:r>
                        <a:rPr lang="en-US" sz="1200" dirty="0"/>
                        <a:t>93%</a:t>
                      </a:r>
                    </a:p>
                  </a:txBody>
                  <a:tcPr/>
                </a:tc>
                <a:tc>
                  <a:txBody>
                    <a:bodyPr/>
                    <a:lstStyle/>
                    <a:p>
                      <a:pPr algn="ctr"/>
                      <a:r>
                        <a:rPr lang="en-US" sz="1200" dirty="0"/>
                        <a:t>93%</a:t>
                      </a:r>
                    </a:p>
                  </a:txBody>
                  <a:tcPr/>
                </a:tc>
                <a:tc>
                  <a:txBody>
                    <a:bodyPr/>
                    <a:lstStyle/>
                    <a:p>
                      <a:pPr algn="ctr"/>
                      <a:r>
                        <a:rPr lang="en-US" sz="1200" dirty="0"/>
                        <a:t>93%</a:t>
                      </a:r>
                    </a:p>
                  </a:txBody>
                  <a:tcPr/>
                </a:tc>
                <a:tc>
                  <a:txBody>
                    <a:bodyPr/>
                    <a:lstStyle/>
                    <a:p>
                      <a:pPr algn="ctr"/>
                      <a:r>
                        <a:rPr lang="en-US" sz="1200" dirty="0"/>
                        <a:t>93%</a:t>
                      </a:r>
                    </a:p>
                  </a:txBody>
                  <a:tcPr/>
                </a:tc>
                <a:extLst>
                  <a:ext uri="{0D108BD9-81ED-4DB2-BD59-A6C34878D82A}">
                    <a16:rowId xmlns:a16="http://schemas.microsoft.com/office/drawing/2014/main" val="156357638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307</TotalTime>
  <Words>765</Words>
  <Application>Microsoft Macintosh PowerPoint</Application>
  <PresentationFormat>Custom</PresentationFormat>
  <Paragraphs>77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Carlito</vt:lpstr>
      <vt:lpstr>Trebuchet MS</vt:lpstr>
      <vt:lpstr>Office Theme</vt:lpstr>
      <vt:lpstr>Human Activity Recognition using Machine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and Diagnosing Breast Cancer using Machine Learning Advising Professor – Prof. (Dr.) Yue Gao</dc:title>
  <cp:lastModifiedBy>Kongara, Bargavi</cp:lastModifiedBy>
  <cp:revision>6</cp:revision>
  <dcterms:created xsi:type="dcterms:W3CDTF">2023-04-24T22:20:15Z</dcterms:created>
  <dcterms:modified xsi:type="dcterms:W3CDTF">2023-05-11T18:23:32Z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2022-04-22T00:00:00Z</vt:filetime>
  </property>
  <property fmtid="{D5CDD505-2E9C-101B-9397-08002B2CF9AE}" pid="3" name="LastSaved">
    <vt:filetime>2023-04-24T00:00:00Z</vt:filetime>
  </property>
</Properties>
</file>