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48" r:id="rId1"/>
  </p:sldMasterIdLst>
  <p:notesMasterIdLst>
    <p:notesMasterId r:id="rId3"/>
  </p:notesMasterIdLst>
  <p:sldIdLst>
    <p:sldId id="257" r:id="rId2"/>
  </p:sldIdLst>
  <p:sldSz cx="25603200" cy="36576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7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7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7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7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7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7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7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7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7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520">
          <p15:clr>
            <a:srgbClr val="A4A3A4"/>
          </p15:clr>
        </p15:guide>
        <p15:guide id="2" pos="806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121" autoAdjust="0"/>
    <p:restoredTop sz="96420" autoAdjust="0"/>
  </p:normalViewPr>
  <p:slideViewPr>
    <p:cSldViewPr snapToGrid="0">
      <p:cViewPr>
        <p:scale>
          <a:sx n="32" d="100"/>
          <a:sy n="32" d="100"/>
        </p:scale>
        <p:origin x="3160" y="-1384"/>
      </p:cViewPr>
      <p:guideLst>
        <p:guide orient="horz" pos="11520"/>
        <p:guide pos="80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76759FB-BD4B-E1A1-DC6E-EC77BFBD4F4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C9DE255-FAA2-9841-1E97-7DE55A35997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9D0D8C6-0B1A-F691-A84E-8FAEE228F701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2228850" y="685800"/>
            <a:ext cx="24003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409F1F60-B6CB-4CC8-AB77-600A8A1626B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D2A2500-3637-8223-429F-7DF4C5E5A56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02C3231D-CC81-5E51-243D-98645CACFA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D1FCDC3-4D85-9248-AA33-DE5AC506EE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D1837692-9634-824F-51E8-A75864F391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F42B563-BABF-6C48-AD4A-52F1CB9CF835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3C2FBC67-29AE-86DA-37C4-C9213B1CCCD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18D03E42-0072-E7CA-CE67-F4FAF9A7FAA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875" y="11361738"/>
            <a:ext cx="21761450" cy="7840662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0163" y="20726400"/>
            <a:ext cx="17922875" cy="93472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73C6B3-E226-F293-F6FB-4BF6A68F86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F231E3-D956-9091-CB28-F14CFA935B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4D702A1-27F6-0A47-9380-939BF4F9B9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08565-B9FE-6A4B-AB10-747191085D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99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9CD8A96-834C-BEB1-2909-AA7AADC984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60D4612-D74F-C6FE-87DA-63578D578B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350FEA-8236-20B2-1D4A-8E02461869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90745-7F66-3947-8FD5-6D369E55CD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182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562638" y="1465263"/>
            <a:ext cx="5761037" cy="3120707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1465263"/>
            <a:ext cx="17130713" cy="3120707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45CB11-432B-9DFF-0B00-50A87F69AE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5E5A7AA-8A08-AF03-57DC-8CAF86AFDD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EAE1D9-27F3-482E-5271-2D044B866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79AFC-3BCB-2142-A74B-FC7DBC5274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317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EA1B0A-DD2C-0389-2777-0ED60779FA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839CF8-5B17-A436-C84A-EF551CE144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39DAF35-CA7A-5898-D721-48B3A08EAD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390DF-8B09-654A-BC0D-8A83CD28B2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84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2475" y="23502938"/>
            <a:ext cx="21763038" cy="72644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75" y="15501938"/>
            <a:ext cx="21763038" cy="80010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EA83F60-BE80-AFB1-496B-16C5262F63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4CF42CF-0039-E2AF-D41D-3B80F1BC00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9E5EF6-B900-46B7-668D-54283D308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A5F76-5CED-C345-AEC1-A6712C26D9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688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8534400"/>
            <a:ext cx="11445875" cy="2413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7800" y="8534400"/>
            <a:ext cx="11445875" cy="241379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0C4880-6D26-5597-CCF5-13F5D3432B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0F6128-3F74-4DF1-1383-8B20D01725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FDCE75-03D6-4499-119C-94AF4AF9B3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A62075-5D6B-5549-A814-28A9050AB1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6000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9525" y="8186738"/>
            <a:ext cx="11312525" cy="3413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9525" y="11599863"/>
            <a:ext cx="11312525" cy="2107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006388" y="8186738"/>
            <a:ext cx="11317287" cy="3413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006388" y="11599863"/>
            <a:ext cx="11317287" cy="2107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FBFD75C-A291-58A5-F5D4-2F9FDD51C9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CC487F0-38FE-019E-C384-B0ED3A94EA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83EEAC5-48FC-0958-4C7A-C0851F9CE0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2E76B4-9A9E-0945-84A1-392B6D920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962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3298EA2-4DC5-79F3-7234-8E87D14E23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BE908A4-3B57-74F8-FCB3-7A5ACDAF07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ED5ADE1-5F56-DFFC-0985-AE65260C5E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9D285E-ABFE-2048-AA5A-8CE2316B6D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476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737A37D-0291-49B6-B509-B51EA71CF5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744A7A8-02F5-95DB-BE44-F88B5ABD0D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E24C8FC-5473-64F3-A13C-92788D05D7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03EA7-FC2C-724C-9B41-315BCBB3EB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487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525" y="1455738"/>
            <a:ext cx="8423275" cy="6197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0775" y="1455738"/>
            <a:ext cx="14312900" cy="31216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79525" y="7653338"/>
            <a:ext cx="8423275" cy="25019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FAFD3A-18A6-666B-670A-0A8D87C8D9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21344C-D8EB-4503-F791-2E0AC0AA6A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E63C13-3B9F-01AB-2BCF-5D815A3495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8C4B1-276C-0547-B2AC-F028C611DA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908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088" y="25603200"/>
            <a:ext cx="15362237" cy="30226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18088" y="3268663"/>
            <a:ext cx="15362237" cy="21945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8088" y="28625800"/>
            <a:ext cx="15362237" cy="4292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6A7771-D453-1D55-C644-8CC77FD81D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485E01-602C-DA1C-6B90-CCC83750D5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6F3A0D-3914-5E9C-D2AF-CDA0C259CF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9F92B-FC6A-9140-A31B-90ABDC6D2C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2113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9F1DD2A-F1B6-53A3-316B-CB7581D6BA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79525" y="1465263"/>
            <a:ext cx="2304415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5308" tIns="177654" rIns="355308" bIns="17765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BB2853-A15A-C017-28A1-C85B1056FA5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279525" y="8534400"/>
            <a:ext cx="23044150" cy="24137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5308" tIns="177654" rIns="355308" bIns="1776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4F1FEC7-E7BF-DF94-2BD4-9C0B95BACB6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79525" y="33307338"/>
            <a:ext cx="5975350" cy="254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55308" tIns="177654" rIns="355308" bIns="177654" numCol="1" anchor="t" anchorCtr="0" compatLnSpc="1"/>
          <a:lstStyle>
            <a:lvl1pPr eaLnBrk="1" hangingPunct="1"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1EB31DB-353A-DDBB-1918-0A2EA487937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747125" y="33307338"/>
            <a:ext cx="8108950" cy="254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55308" tIns="177654" rIns="355308" bIns="177654" numCol="1" anchor="t" anchorCtr="0" compatLnSpc="1"/>
          <a:lstStyle>
            <a:lvl1pPr algn="ctr" eaLnBrk="1" hangingPunct="1">
              <a:defRPr sz="5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3E3038B-E92C-C193-BF2C-40C49DA7286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8348325" y="33307338"/>
            <a:ext cx="5975350" cy="2540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355308" tIns="177654" rIns="355308" bIns="17765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5400" smtClean="0"/>
            </a:lvl1pPr>
          </a:lstStyle>
          <a:p>
            <a:pPr>
              <a:defRPr/>
            </a:pPr>
            <a:fld id="{232F05D8-78B6-7146-A010-C7CBC868C3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552825" rtl="0" eaLnBrk="0" fontAlgn="base" hangingPunct="0">
        <a:spcBef>
          <a:spcPct val="0"/>
        </a:spcBef>
        <a:spcAft>
          <a:spcPct val="0"/>
        </a:spcAft>
        <a:defRPr sz="17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552825" rtl="0" eaLnBrk="0" fontAlgn="base" hangingPunct="0">
        <a:spcBef>
          <a:spcPct val="0"/>
        </a:spcBef>
        <a:spcAft>
          <a:spcPct val="0"/>
        </a:spcAft>
        <a:defRPr sz="171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defTabSz="3552825" rtl="0" eaLnBrk="0" fontAlgn="base" hangingPunct="0">
        <a:spcBef>
          <a:spcPct val="0"/>
        </a:spcBef>
        <a:spcAft>
          <a:spcPct val="0"/>
        </a:spcAft>
        <a:defRPr sz="171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defTabSz="3552825" rtl="0" eaLnBrk="0" fontAlgn="base" hangingPunct="0">
        <a:spcBef>
          <a:spcPct val="0"/>
        </a:spcBef>
        <a:spcAft>
          <a:spcPct val="0"/>
        </a:spcAft>
        <a:defRPr sz="171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defTabSz="3552825" rtl="0" eaLnBrk="0" fontAlgn="base" hangingPunct="0">
        <a:spcBef>
          <a:spcPct val="0"/>
        </a:spcBef>
        <a:spcAft>
          <a:spcPct val="0"/>
        </a:spcAft>
        <a:defRPr sz="171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defTabSz="3552825" rtl="0" fontAlgn="base">
        <a:spcBef>
          <a:spcPct val="0"/>
        </a:spcBef>
        <a:spcAft>
          <a:spcPct val="0"/>
        </a:spcAft>
        <a:defRPr sz="171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defTabSz="3552825" rtl="0" fontAlgn="base">
        <a:spcBef>
          <a:spcPct val="0"/>
        </a:spcBef>
        <a:spcAft>
          <a:spcPct val="0"/>
        </a:spcAft>
        <a:defRPr sz="171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defTabSz="3552825" rtl="0" fontAlgn="base">
        <a:spcBef>
          <a:spcPct val="0"/>
        </a:spcBef>
        <a:spcAft>
          <a:spcPct val="0"/>
        </a:spcAft>
        <a:defRPr sz="171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defTabSz="3552825" rtl="0" fontAlgn="base">
        <a:spcBef>
          <a:spcPct val="0"/>
        </a:spcBef>
        <a:spcAft>
          <a:spcPct val="0"/>
        </a:spcAft>
        <a:defRPr sz="171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1331913" indent="-1331913" algn="l" defTabSz="3552825" rtl="0" eaLnBrk="0" fontAlgn="base" hangingPunct="0">
        <a:spcBef>
          <a:spcPct val="20000"/>
        </a:spcBef>
        <a:spcAft>
          <a:spcPct val="0"/>
        </a:spcAft>
        <a:buChar char="•"/>
        <a:defRPr sz="12400">
          <a:solidFill>
            <a:schemeClr val="tx1"/>
          </a:solidFill>
          <a:latin typeface="+mn-lt"/>
          <a:ea typeface="+mn-ea"/>
          <a:cs typeface="+mn-cs"/>
        </a:defRPr>
      </a:lvl1pPr>
      <a:lvl2pPr marL="2887663" indent="-1111250" algn="l" defTabSz="3552825" rtl="0" eaLnBrk="0" fontAlgn="base" hangingPunct="0">
        <a:spcBef>
          <a:spcPct val="20000"/>
        </a:spcBef>
        <a:spcAft>
          <a:spcPct val="0"/>
        </a:spcAft>
        <a:buChar char="–"/>
        <a:defRPr sz="10900">
          <a:solidFill>
            <a:schemeClr val="tx1"/>
          </a:solidFill>
          <a:latin typeface="+mn-lt"/>
          <a:cs typeface="+mn-cs"/>
        </a:defRPr>
      </a:lvl2pPr>
      <a:lvl3pPr marL="4441825" indent="-889000" algn="l" defTabSz="3552825" rtl="0" eaLnBrk="0" fontAlgn="base" hangingPunct="0">
        <a:spcBef>
          <a:spcPct val="20000"/>
        </a:spcBef>
        <a:spcAft>
          <a:spcPct val="0"/>
        </a:spcAft>
        <a:buChar char="•"/>
        <a:defRPr sz="9300">
          <a:solidFill>
            <a:schemeClr val="tx1"/>
          </a:solidFill>
          <a:latin typeface="+mn-lt"/>
          <a:cs typeface="+mn-cs"/>
        </a:defRPr>
      </a:lvl3pPr>
      <a:lvl4pPr marL="6218238" indent="-889000" algn="l" defTabSz="3552825" rtl="0" eaLnBrk="0" fontAlgn="base" hangingPunct="0">
        <a:spcBef>
          <a:spcPct val="20000"/>
        </a:spcBef>
        <a:spcAft>
          <a:spcPct val="0"/>
        </a:spcAft>
        <a:buChar char="–"/>
        <a:defRPr sz="7800">
          <a:solidFill>
            <a:schemeClr val="tx1"/>
          </a:solidFill>
          <a:latin typeface="+mn-lt"/>
          <a:cs typeface="+mn-cs"/>
        </a:defRPr>
      </a:lvl4pPr>
      <a:lvl5pPr marL="7994650" indent="-889000" algn="l" defTabSz="3552825" rtl="0" eaLnBrk="0" fontAlgn="base" hangingPunct="0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cs typeface="+mn-cs"/>
        </a:defRPr>
      </a:lvl5pPr>
      <a:lvl6pPr marL="8451850" indent="-889000" algn="l" defTabSz="355282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cs typeface="+mn-cs"/>
        </a:defRPr>
      </a:lvl6pPr>
      <a:lvl7pPr marL="8909050" indent="-889000" algn="l" defTabSz="355282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cs typeface="+mn-cs"/>
        </a:defRPr>
      </a:lvl7pPr>
      <a:lvl8pPr marL="9366250" indent="-889000" algn="l" defTabSz="355282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cs typeface="+mn-cs"/>
        </a:defRPr>
      </a:lvl8pPr>
      <a:lvl9pPr marL="9823450" indent="-889000" algn="l" defTabSz="3552825" rtl="0" fontAlgn="base">
        <a:spcBef>
          <a:spcPct val="20000"/>
        </a:spcBef>
        <a:spcAft>
          <a:spcPct val="0"/>
        </a:spcAft>
        <a:buChar char="»"/>
        <a:defRPr sz="7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1F58175-CB58-38E2-5162-C86028A198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71600" y="869950"/>
            <a:ext cx="22906038" cy="2667000"/>
          </a:xfrm>
        </p:spPr>
        <p:txBody>
          <a:bodyPr/>
          <a:lstStyle/>
          <a:p>
            <a:pPr eaLnBrk="1" hangingPunct="1"/>
            <a:r>
              <a:rPr lang="en-US" altLang="en-US" sz="8000" b="1">
                <a:solidFill>
                  <a:schemeClr val="tx1"/>
                </a:solidFill>
              </a:rPr>
              <a:t>Firefighting Robot</a:t>
            </a:r>
            <a:endParaRPr lang="en-US" altLang="en-US" sz="4800" b="1">
              <a:solidFill>
                <a:schemeClr val="tx1"/>
              </a:solidFill>
            </a:endParaRPr>
          </a:p>
        </p:txBody>
      </p:sp>
      <p:sp>
        <p:nvSpPr>
          <p:cNvPr id="2052" name="Text Box 7">
            <a:extLst>
              <a:ext uri="{FF2B5EF4-FFF2-40B4-BE49-F238E27FC236}">
                <a16:creationId xmlns:a16="http://schemas.microsoft.com/office/drawing/2014/main" id="{0A1EA82A-9A92-1424-9314-6153894FB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988" y="6994525"/>
            <a:ext cx="11047412" cy="5630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miter lim="800000"/>
          </a:ln>
        </p:spPr>
        <p:txBody>
          <a:bodyPr lIns="914400" tIns="457200" rIns="914400" bIns="914400"/>
          <a:lstStyle>
            <a:lvl1pPr eaLnBrk="0" hangingPunct="0"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lang="en-US" sz="4400" b="1" dirty="0"/>
              <a:t>Introduction</a:t>
            </a:r>
          </a:p>
          <a:p>
            <a:pPr algn="just" eaLnBrk="1" hangingPunct="1">
              <a:spcBef>
                <a:spcPct val="10000"/>
              </a:spcBef>
              <a:defRPr/>
            </a:pPr>
            <a:r>
              <a:rPr lang="en-US" sz="29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In this project, we developed a firefighting robot that detects and extinguishes fires. The robot uses four flame sensors to locate fires and stays stationary until a fire is detected. Once aligned with the flame, a servo motor directs water from a pump to extinguish the fire. The motors are powered by a 12V battery and controlled by an H-bridge, while the water pump and servo motor use a 5V from the H-bridge. All components are managed by a PIC16F877A microcontroller.</a:t>
            </a:r>
            <a:r>
              <a:rPr lang="en-US" sz="2900" dirty="0">
                <a:latin typeface="+mj-lt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053" name="Text Box 8">
            <a:extLst>
              <a:ext uri="{FF2B5EF4-FFF2-40B4-BE49-F238E27FC236}">
                <a16:creationId xmlns:a16="http://schemas.microsoft.com/office/drawing/2014/main" id="{64BF5BAC-F6D3-BA4C-6814-933CC34C9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25" y="12625388"/>
            <a:ext cx="11061700" cy="19207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miter lim="800000"/>
          </a:ln>
        </p:spPr>
        <p:txBody>
          <a:bodyPr lIns="914400" tIns="457200" rIns="914400" bIns="914400"/>
          <a:lstStyle>
            <a:lvl1pPr eaLnBrk="0" hangingPunct="0">
              <a:tabLst>
                <a:tab pos="508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508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508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508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508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defRPr/>
            </a:pPr>
            <a:r>
              <a:rPr lang="en-US" sz="4400" b="1" dirty="0"/>
              <a:t>Design</a:t>
            </a:r>
            <a:r>
              <a:rPr lang="en-US" sz="2400" dirty="0">
                <a:solidFill>
                  <a:srgbClr val="FF8000"/>
                </a:solidFill>
              </a:rPr>
              <a:t>	</a:t>
            </a: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480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480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r>
              <a:rPr lang="en-US" sz="4800" dirty="0">
                <a:latin typeface="Times New Roman" panose="02020603050405020304" pitchFamily="18" charset="0"/>
              </a:rPr>
              <a:t>Figure 1: Software Design</a:t>
            </a:r>
          </a:p>
          <a:p>
            <a:pPr algn="ctr" eaLnBrk="1" hangingPunct="1">
              <a:spcBef>
                <a:spcPct val="10000"/>
              </a:spcBef>
              <a:defRPr/>
            </a:pPr>
            <a:endParaRPr lang="en-US" sz="480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480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480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480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480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480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480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r>
              <a:rPr lang="en-US" sz="4800" dirty="0">
                <a:latin typeface="Times New Roman" panose="02020603050405020304" pitchFamily="18" charset="0"/>
              </a:rPr>
              <a:t>Figure 2: Electrical Design</a:t>
            </a:r>
          </a:p>
        </p:txBody>
      </p:sp>
      <p:sp>
        <p:nvSpPr>
          <p:cNvPr id="2054" name="Text Box 9">
            <a:extLst>
              <a:ext uri="{FF2B5EF4-FFF2-40B4-BE49-F238E27FC236}">
                <a16:creationId xmlns:a16="http://schemas.microsoft.com/office/drawing/2014/main" id="{72C4C273-C1E2-C622-D877-E4ABB76D6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81088" y="6997700"/>
            <a:ext cx="10512425" cy="2483485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miter lim="800000"/>
          </a:ln>
        </p:spPr>
        <p:txBody>
          <a:bodyPr lIns="914400" tIns="457200" rIns="914400" bIns="914400"/>
          <a:lstStyle>
            <a:lvl1pPr eaLnBrk="0" hangingPunct="0"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9745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en-US" sz="4400" b="1" dirty="0"/>
              <a:t>Results</a:t>
            </a:r>
          </a:p>
          <a:p>
            <a:pPr algn="just" eaLnBrk="1" hangingPunct="1">
              <a:spcBef>
                <a:spcPct val="10000"/>
              </a:spcBef>
              <a:defRPr/>
            </a:pPr>
            <a:r>
              <a:rPr lang="en-US" sz="2400" dirty="0">
                <a:latin typeface="Times New Roman" panose="02020603050405020304" pitchFamily="18" charset="0"/>
              </a:rPr>
              <a:t>The figures below show the firefighter robot.</a:t>
            </a: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r>
              <a:rPr lang="en-US" sz="2400" b="1" dirty="0">
                <a:latin typeface="Times New Roman" panose="02020603050405020304" pitchFamily="18" charset="0"/>
              </a:rPr>
              <a:t>Figure 3</a:t>
            </a: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sz="2400" dirty="0">
                <a:latin typeface="Times New Roman" panose="02020603050405020304" pitchFamily="18" charset="0"/>
              </a:rPr>
              <a:t>	</a:t>
            </a: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r>
              <a:rPr lang="en-US" sz="2400" b="1" dirty="0">
                <a:latin typeface="Times New Roman" panose="02020603050405020304" pitchFamily="18" charset="0"/>
              </a:rPr>
              <a:t>Figure 4</a:t>
            </a: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r>
              <a:rPr lang="en-US" sz="2400" dirty="0">
                <a:latin typeface="Times New Roman" panose="02020603050405020304" pitchFamily="18" charset="0"/>
              </a:rPr>
              <a:t>	</a:t>
            </a: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10000"/>
              </a:spcBef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sz="240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endParaRPr lang="en-US" sz="2400" b="1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10000"/>
              </a:spcBef>
              <a:defRPr/>
            </a:pPr>
            <a:r>
              <a:rPr lang="en-US" sz="2400" b="1" dirty="0">
                <a:latin typeface="Times New Roman" panose="02020603050405020304" pitchFamily="18" charset="0"/>
              </a:rPr>
              <a:t>Figure 5</a:t>
            </a:r>
            <a:r>
              <a:rPr lang="en-US" dirty="0"/>
              <a:t> </a:t>
            </a:r>
          </a:p>
          <a:p>
            <a:pPr algn="just" eaLnBrk="1" hangingPunct="1">
              <a:spcBef>
                <a:spcPct val="10000"/>
              </a:spcBef>
              <a:defRPr/>
            </a:pPr>
            <a:r>
              <a:rPr lang="en-US" sz="2400" dirty="0"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2055" name="Text Box 10">
            <a:extLst>
              <a:ext uri="{FF2B5EF4-FFF2-40B4-BE49-F238E27FC236}">
                <a16:creationId xmlns:a16="http://schemas.microsoft.com/office/drawing/2014/main" id="{8BC8F2A4-8027-4DC6-03A5-65BB3CC5C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6213" y="31832550"/>
            <a:ext cx="22901275" cy="3943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miter lim="800000"/>
          </a:ln>
        </p:spPr>
        <p:txBody>
          <a:bodyPr lIns="914400" tIns="457200" rIns="914400" bIns="914400"/>
          <a:lstStyle>
            <a:lvl1pPr eaLnBrk="0" hangingPunct="0">
              <a:tabLst>
                <a:tab pos="635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635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635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635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635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4400" b="1" dirty="0"/>
              <a:t>Conclusion</a:t>
            </a:r>
          </a:p>
          <a:p>
            <a:pPr>
              <a:defRPr/>
            </a:pPr>
            <a:r>
              <a:rPr lang="en-US" sz="3200" dirty="0">
                <a:latin typeface="Times New Roman" panose="02020603050405020304" pitchFamily="18" charset="0"/>
              </a:rPr>
              <a:t>	</a:t>
            </a:r>
            <a:r>
              <a:rPr lang="en-US" sz="3200" dirty="0">
                <a:solidFill>
                  <a:srgbClr val="000000"/>
                </a:solidFill>
              </a:rPr>
              <a:t> Overall, embedded systems have proven to be very effective and convenient. Our project successfully met its goal by detecting fire and extinguishing them with a water pump. The robot detects and extinguishes small fires, enhancing safety in controlled environments. This integrated approach ensures that our robot can swiftly respond to fire incidents, providing a reliable and autonomous solution for firefighting tasks. The project highlights the broader significance of embedded systems in improving safety and operational efficiency.</a:t>
            </a:r>
            <a:endParaRPr lang="en-US" sz="3200" dirty="0"/>
          </a:p>
        </p:txBody>
      </p:sp>
      <p:sp>
        <p:nvSpPr>
          <p:cNvPr id="3080" name="Rectangle 19">
            <a:extLst>
              <a:ext uri="{FF2B5EF4-FFF2-40B4-BE49-F238E27FC236}">
                <a16:creationId xmlns:a16="http://schemas.microsoft.com/office/drawing/2014/main" id="{FBF26D41-1B29-2A58-7A53-BB54EF30A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438" y="4230688"/>
            <a:ext cx="20756562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55308" tIns="177654" rIns="355308" bIns="177654" anchor="ctr"/>
          <a:lstStyle>
            <a:lvl1pPr defTabSz="3552825">
              <a:spcBef>
                <a:spcPct val="20000"/>
              </a:spcBef>
              <a:buChar char="•"/>
              <a:defRPr sz="1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2887663" indent="-1111250" defTabSz="3552825">
              <a:spcBef>
                <a:spcPct val="20000"/>
              </a:spcBef>
              <a:buChar char="–"/>
              <a:defRPr sz="10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4441825" indent="-889000" defTabSz="3552825">
              <a:spcBef>
                <a:spcPct val="20000"/>
              </a:spcBef>
              <a:buChar char="•"/>
              <a:defRPr sz="9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218238" indent="-889000" defTabSz="3552825">
              <a:spcBef>
                <a:spcPct val="20000"/>
              </a:spcBef>
              <a:buChar char="–"/>
              <a:defRPr sz="7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7994650" indent="-889000" defTabSz="3552825">
              <a:spcBef>
                <a:spcPct val="20000"/>
              </a:spcBef>
              <a:buChar char="»"/>
              <a:defRPr sz="7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8451850" indent="-889000" defTabSz="3552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8909050" indent="-889000" defTabSz="3552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9366250" indent="-889000" defTabSz="3552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9823450" indent="-889000" defTabSz="3552825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7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/>
              <a:t>A. Qudah, B. Barghothi, and E. Toffaha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/>
              <a:t>Supervisor: Dr. Belal Sababha</a:t>
            </a:r>
            <a:br>
              <a:rPr lang="en-US" altLang="en-US" sz="4000" b="1"/>
            </a:br>
            <a:r>
              <a:rPr lang="en-US" altLang="en-US" sz="4000" b="1"/>
              <a:t>Embedded Systems Final Design Project, Fall 2024 </a:t>
            </a:r>
            <a:br>
              <a:rPr lang="en-US" altLang="en-US" sz="4000" b="1"/>
            </a:br>
            <a:r>
              <a:rPr lang="en-US" altLang="en-US" sz="4000" b="1"/>
              <a:t>King Abdullah II School of Engineering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/>
              <a:t>Princess Sumaya University for Technology</a:t>
            </a:r>
            <a:br>
              <a:rPr lang="en-US" altLang="en-US" sz="4000" b="1"/>
            </a:br>
            <a:endParaRPr lang="en-US" altLang="en-US" sz="4000" b="1"/>
          </a:p>
        </p:txBody>
      </p:sp>
      <p:sp>
        <p:nvSpPr>
          <p:cNvPr id="3081" name="Text Box 21">
            <a:extLst>
              <a:ext uri="{FF2B5EF4-FFF2-40B4-BE49-F238E27FC236}">
                <a16:creationId xmlns:a16="http://schemas.microsoft.com/office/drawing/2014/main" id="{8CC28F43-08E8-A5C2-9BE0-42038948B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0" y="10291763"/>
            <a:ext cx="48006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7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000">
              <a:latin typeface="Helvetica" pitchFamily="2" charset="0"/>
            </a:endParaRPr>
          </a:p>
        </p:txBody>
      </p:sp>
      <p:pic>
        <p:nvPicPr>
          <p:cNvPr id="3084" name="Picture 1">
            <a:extLst>
              <a:ext uri="{FF2B5EF4-FFF2-40B4-BE49-F238E27FC236}">
                <a16:creationId xmlns:a16="http://schemas.microsoft.com/office/drawing/2014/main" id="{E2D1F9FB-F815-34E9-3B36-F29991FA9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2201863"/>
            <a:ext cx="3567112" cy="428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CE53E06-1F64-72D8-E4B4-8679B9B8B6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010" y="13755758"/>
            <a:ext cx="9218930" cy="9660834"/>
          </a:xfrm>
          <a:prstGeom prst="rect">
            <a:avLst/>
          </a:prstGeom>
        </p:spPr>
      </p:pic>
      <p:pic>
        <p:nvPicPr>
          <p:cNvPr id="5" name="Picture 4" descr="A machine with wheels and wires&#10;&#10;Description automatically generated">
            <a:extLst>
              <a:ext uri="{FF2B5EF4-FFF2-40B4-BE49-F238E27FC236}">
                <a16:creationId xmlns:a16="http://schemas.microsoft.com/office/drawing/2014/main" id="{D8964960-3AB5-E657-B83A-4D25902462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3360" y="8996362"/>
            <a:ext cx="7559040" cy="7213600"/>
          </a:xfrm>
          <a:prstGeom prst="rect">
            <a:avLst/>
          </a:prstGeom>
        </p:spPr>
      </p:pic>
      <p:pic>
        <p:nvPicPr>
          <p:cNvPr id="7" name="Picture 6" descr="A machine with wires and wheels&#10;&#10;Description automatically generated">
            <a:extLst>
              <a:ext uri="{FF2B5EF4-FFF2-40B4-BE49-F238E27FC236}">
                <a16:creationId xmlns:a16="http://schemas.microsoft.com/office/drawing/2014/main" id="{1B4A1CF7-F325-FB04-5353-DFD3E71AC6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3360" y="17037048"/>
            <a:ext cx="7559040" cy="7213600"/>
          </a:xfrm>
          <a:prstGeom prst="rect">
            <a:avLst/>
          </a:prstGeom>
        </p:spPr>
      </p:pic>
      <p:pic>
        <p:nvPicPr>
          <p:cNvPr id="9" name="Picture 8" descr="A close up of a toy&#10;&#10;Description automatically generated">
            <a:extLst>
              <a:ext uri="{FF2B5EF4-FFF2-40B4-BE49-F238E27FC236}">
                <a16:creationId xmlns:a16="http://schemas.microsoft.com/office/drawing/2014/main" id="{6CDF21CC-B086-BD91-BB1D-0D9A7FF129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6680" y="25071385"/>
            <a:ext cx="7772400" cy="5347655"/>
          </a:xfrm>
          <a:prstGeom prst="rect">
            <a:avLst/>
          </a:prstGeom>
        </p:spPr>
      </p:pic>
      <p:pic>
        <p:nvPicPr>
          <p:cNvPr id="4" name="Picture 3" descr="A circuit board with many wires&#10;&#10;Description automatically generated">
            <a:extLst>
              <a:ext uri="{FF2B5EF4-FFF2-40B4-BE49-F238E27FC236}">
                <a16:creationId xmlns:a16="http://schemas.microsoft.com/office/drawing/2014/main" id="{2CD19608-B008-A530-3D73-783981447B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300" y="24830102"/>
            <a:ext cx="9565640" cy="51577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35528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7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35528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7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250</Words>
  <Application>Microsoft Macintosh PowerPoint</Application>
  <PresentationFormat>Custom</PresentationFormat>
  <Paragraphs>100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Helvetica</vt:lpstr>
      <vt:lpstr>Times New Roman</vt:lpstr>
      <vt:lpstr>Default Design</vt:lpstr>
      <vt:lpstr>Firefighting Robot</vt:lpstr>
    </vt:vector>
  </TitlesOfParts>
  <Company>Oakland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Microelectronics…</dc:title>
  <dc:creator>jsearigh</dc:creator>
  <cp:lastModifiedBy>Bader Albarghothi</cp:lastModifiedBy>
  <cp:revision>69</cp:revision>
  <dcterms:created xsi:type="dcterms:W3CDTF">2004-09-22T15:05:03Z</dcterms:created>
  <dcterms:modified xsi:type="dcterms:W3CDTF">2025-01-14T14:03:49Z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D61B75E7A94B46C6A1851AACBB38BEA2</vt:lpwstr>
  </property>
  <property fmtid="{D5CDD505-2E9C-101B-9397-08002B2CF9AE}" pid="3" name="KSOProductBuildVer">
    <vt:lpwstr>1033-12.2.0.13489</vt:lpwstr>
  </property>
</Properties>
</file>