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15"/>
  </p:notesMasterIdLst>
  <p:sldIdLst>
    <p:sldId id="256" r:id="rId3"/>
    <p:sldId id="260" r:id="rId4"/>
    <p:sldId id="258" r:id="rId5"/>
    <p:sldId id="282" r:id="rId6"/>
    <p:sldId id="261" r:id="rId7"/>
    <p:sldId id="299" r:id="rId8"/>
    <p:sldId id="296" r:id="rId9"/>
    <p:sldId id="305" r:id="rId10"/>
    <p:sldId id="307" r:id="rId11"/>
    <p:sldId id="308" r:id="rId12"/>
    <p:sldId id="309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7986" autoAdjust="0"/>
  </p:normalViewPr>
  <p:slideViewPr>
    <p:cSldViewPr snapToGrid="0">
      <p:cViewPr>
        <p:scale>
          <a:sx n="87" d="100"/>
          <a:sy n="87" d="100"/>
        </p:scale>
        <p:origin x="2184" y="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2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4998-1967-4191-A608-3F4A46257279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2311B-82AA-44F8-9539-BEAB386A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Three primary technical patterns for managing software that you should better </a:t>
            </a:r>
            <a:r>
              <a:rPr lang="en-US" dirty="0" err="1"/>
              <a:t>famiarilize</a:t>
            </a:r>
            <a:r>
              <a:rPr lang="en-US" dirty="0"/>
              <a:t> yourself in the workplace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311B-82AA-44F8-9539-BEAB386A9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311B-82AA-44F8-9539-BEAB386A90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6426-62CD-45EF-8A66-C60A962F9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C279-1EBF-49BF-99BC-DB5BF6D0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A230-4E6B-4CAD-8595-99CC541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0366-8768-4909-A3A1-53714095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A80C-F449-4DB5-8729-028FD7C5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8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3B-E17D-4669-9AFB-F24D5CC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BA59-4315-48BD-AF7A-AA7D6689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4A03-FFCB-439B-95AF-FC41DAA4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E27-96E0-4D03-BC01-C2E13C82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3355-2B0F-44A9-BA2F-246B81A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4040-01C4-47E1-A5F6-9849A170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1451-37E7-45B3-B476-1E759D17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859F-5798-463D-A233-F7413205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8D07-84AA-49F4-8E35-041DA21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4DE4-A84B-431A-8DB8-28D9797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A9EA-1B0F-4577-B890-5C589F08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6A5D-23D2-4608-B2B5-B4FE9795F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DFB37-60AE-46AF-91DA-8CECAD51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EF04-0F11-45AC-97E8-DF0A0673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AFAD-2A88-4F6B-8DA5-7ECE94BA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EB14-91B4-4B05-B1B0-96910331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D68F-8BB4-4154-A1BF-9ECCB77C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8C1F-44F7-4424-9E30-D80F33EC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334DD-8CD2-4E84-B0B7-5F1B71B5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30EF-B3BF-437D-9309-B714A8241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8551B-D344-45EC-A93F-842310A9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7734-F7CC-4C2A-966F-07A036FF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E63DC-0CBC-4201-AB39-D59C9EDD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F3EB-DEFB-4196-9113-7FAB2381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25BF-BFFB-43B7-B19D-0B03E968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0E10-E348-4884-982C-E8E4E2F5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264CE-7A34-4CBA-BD15-8F2B383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B0032-32E8-4FD6-AD77-89C9FF2E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4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B2407-C187-4A4A-9899-3EE0784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35A40-7C7B-4353-8E63-DDA55CB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0FE6-6176-4F69-A1EC-08F60A9D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7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23E-EBCB-44EA-A467-313E0A4A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1A1-0BC0-489C-9069-CDBE8281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3C1A2-9AB5-446B-857C-80DA4D23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E000A-B928-4806-BDAA-BAD63C18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70A2-09B7-45ED-8536-BA326A2F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7E53-F5F5-4028-833C-2F537A59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5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007C-C11B-4D20-BA43-4C7D4BE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2805A-A4CB-4289-821C-CF13479A0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2D02-B55E-4E63-B3D0-672FD304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42321-04B2-4360-92A5-76B39AC4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F86AB-F174-446A-84BE-614CC891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75B58-27CD-463D-ADD6-A6A38CB3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6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73F-9C4D-42ED-A688-9E7A35D5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97EF-FA1F-4146-B552-CACDB592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F9B3-BA8D-44BE-9E38-5758A641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FF67-167D-4A5D-AF7D-B8353101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CEE4-0EFC-4BA8-BD88-1F53787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0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669DB-D1BB-47C8-A861-AE909A536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EE3A-A85A-46EF-95C0-DFA9568C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1DDE-2E22-4F2F-9A0E-A93C97A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0A9B-BA94-4559-B1EA-FD79E9A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EFF2-CA1D-41C2-8DFF-8725C85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C51D0-F169-4452-83E6-4E00003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0D44-4CD6-4581-97CD-3A1C0B54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BE1E-BB77-431E-9653-B794C6E7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8C7F-7DC1-4740-B0D4-A7A6AA613B0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600E-4503-4FF3-8CB8-03E3104F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DB3D-C840-446C-9039-9E93CF33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2559-DF48-449A-8A1A-62B7437D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52BA-FA4B-4108-92CD-4B96EA92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453276" cy="3329581"/>
          </a:xfrm>
        </p:spPr>
        <p:txBody>
          <a:bodyPr/>
          <a:lstStyle/>
          <a:p>
            <a:r>
              <a:rPr lang="en-US" dirty="0"/>
              <a:t>Introduction to CI/CD </a:t>
            </a:r>
            <a:br>
              <a:rPr lang="en-US" sz="4000" dirty="0"/>
            </a:br>
            <a:r>
              <a:rPr lang="en-US" sz="4000" dirty="0"/>
              <a:t>Jenkins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A060D-F327-4B1E-9C66-2BF99EC4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987357"/>
            <a:ext cx="8825658" cy="861420"/>
          </a:xfrm>
        </p:spPr>
        <p:txBody>
          <a:bodyPr/>
          <a:lstStyle/>
          <a:p>
            <a:r>
              <a:rPr lang="en-US" dirty="0"/>
              <a:t>Jayson Workman</a:t>
            </a:r>
          </a:p>
        </p:txBody>
      </p:sp>
    </p:spTree>
    <p:extLst>
      <p:ext uri="{BB962C8B-B14F-4D97-AF65-F5344CB8AC3E}">
        <p14:creationId xmlns:p14="http://schemas.microsoft.com/office/powerpoint/2010/main" val="333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9"/>
    </mc:Choice>
    <mc:Fallback xmlns="">
      <p:transition spd="slow" advTm="199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C77A-8B69-6247-A48A-265A2A5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557869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96C3-3CAC-9E41-8E0F-0CE94C7C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web-based hosting service for version control using Git (software defined infrastructure and application code)</a:t>
            </a:r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github">
            <a:extLst>
              <a:ext uri="{FF2B5EF4-FFF2-40B4-BE49-F238E27FC236}">
                <a16:creationId xmlns:a16="http://schemas.microsoft.com/office/drawing/2014/main" id="{7AB68A3C-7920-C54F-B3E2-73842512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71" y="1854820"/>
            <a:ext cx="5887805" cy="30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2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252E-45BE-0440-B781-18C17DAD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Process Example</a:t>
            </a:r>
          </a:p>
        </p:txBody>
      </p:sp>
      <p:pic>
        <p:nvPicPr>
          <p:cNvPr id="4098" name="Picture 2" descr="https://documents.lucidchart.com/documents/d5e99e15-4a52-491e-a6ee-01e8aa77ea63/pages/0_0?a=547&amp;x=-3&amp;y=100&amp;w=1389&amp;h=650&amp;store=1&amp;accept=image%2F*&amp;auth=LCA%20b32888564e89e4ec11b2e2db59ca9833a350f46c-ts%3D1536591505">
            <a:extLst>
              <a:ext uri="{FF2B5EF4-FFF2-40B4-BE49-F238E27FC236}">
                <a16:creationId xmlns:a16="http://schemas.microsoft.com/office/drawing/2014/main" id="{37872297-943F-8848-8182-CB857320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3" y="1853248"/>
            <a:ext cx="8125377" cy="38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0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DADB-EF5F-41E4-95C7-585F7E04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7BF8-FADD-454F-B686-522A59B7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9"/>
    </mc:Choice>
    <mc:Fallback xmlns="">
      <p:transition spd="slow" advTm="10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BCEC-11CE-4FC5-84AC-FFC570D9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8" y="1909987"/>
            <a:ext cx="9569406" cy="4791558"/>
          </a:xfrm>
        </p:spPr>
        <p:txBody>
          <a:bodyPr/>
          <a:lstStyle/>
          <a:p>
            <a:r>
              <a:rPr lang="en-US" b="1" dirty="0"/>
              <a:t>Continuous Integration (CI) </a:t>
            </a:r>
            <a:endParaRPr lang="en-US" dirty="0"/>
          </a:p>
          <a:p>
            <a:r>
              <a:rPr lang="en-US" dirty="0"/>
              <a:t>Continuous Integration primarily concentrates on improving the build and integration phases of the software release cycle, and is the fundamental element in most “continuous” practices </a:t>
            </a:r>
          </a:p>
          <a:p>
            <a:endParaRPr lang="en-US" dirty="0"/>
          </a:p>
          <a:p>
            <a:r>
              <a:rPr lang="en-US" b="1" dirty="0"/>
              <a:t>Continuous Delivery &amp; Deployment (CD) </a:t>
            </a:r>
            <a:endParaRPr lang="en-US" dirty="0"/>
          </a:p>
          <a:p>
            <a:r>
              <a:rPr lang="en-US" dirty="0"/>
              <a:t>Both Continuous Delivery &amp; Continuous Deployment extends CI by concentrating on the downstream deployment activities, with the key difference between “Delivery” and “Deployment", being: in deployment the process by which software is deployed to production is fully automated, whereas, in delivery there usually exists an extra hop to get into production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E145EF-75F5-4CDB-A383-F59EA8D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What is CI/CD</a:t>
            </a:r>
            <a:br>
              <a:rPr lang="en-US" dirty="0"/>
            </a:br>
            <a:r>
              <a:rPr lang="en-US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2019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40"/>
    </mc:Choice>
    <mc:Fallback xmlns="">
      <p:transition spd="slow" advTm="543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3EE7-0E1B-451D-9D41-3DDE9317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</a:t>
            </a:r>
            <a:br>
              <a:rPr lang="en-US" dirty="0"/>
            </a:br>
            <a:r>
              <a:rPr lang="en-US" sz="2800" dirty="0"/>
              <a:t>Scope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9D79BC-5233-41B9-B0E8-3D75364CEB19}"/>
              </a:ext>
            </a:extLst>
          </p:cNvPr>
          <p:cNvGrpSpPr/>
          <p:nvPr/>
        </p:nvGrpSpPr>
        <p:grpSpPr>
          <a:xfrm>
            <a:off x="853071" y="2583607"/>
            <a:ext cx="10028298" cy="3533612"/>
            <a:chOff x="853071" y="1658320"/>
            <a:chExt cx="10028298" cy="35336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BDF210-9D1C-4118-9E32-8B61A9F3D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71" y="1658320"/>
              <a:ext cx="10028298" cy="35336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B45BE-2AF2-474D-9BB9-73832ABAF3C5}"/>
                </a:ext>
              </a:extLst>
            </p:cNvPr>
            <p:cNvSpPr/>
            <p:nvPr/>
          </p:nvSpPr>
          <p:spPr>
            <a:xfrm>
              <a:off x="930561" y="4788978"/>
              <a:ext cx="1502671" cy="325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6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32"/>
    </mc:Choice>
    <mc:Fallback xmlns="">
      <p:transition spd="slow" advTm="1646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1A4F-5B01-448D-8C71-07AD4AD6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CI/CD establish a set of principles for automating the delivery of software which is critical to moving to a Cloud infrastructure </a:t>
            </a:r>
          </a:p>
          <a:p>
            <a:r>
              <a:rPr lang="en-US" dirty="0"/>
              <a:t>it provides guidance for enabling faster delivery of software at higher quality through a pipeline process</a:t>
            </a:r>
          </a:p>
          <a:p>
            <a:pPr lvl="1"/>
            <a:r>
              <a:rPr lang="en-US" dirty="0"/>
              <a:t>This is important because increased speed without increased quality will have a boomerang effect  (“garbage-in-garbage-out”)</a:t>
            </a:r>
          </a:p>
          <a:p>
            <a:r>
              <a:rPr lang="en-US" dirty="0"/>
              <a:t>Isn’t centered around a particular tool rather many tools are necessary to establish a CI/CD pipeline </a:t>
            </a:r>
          </a:p>
          <a:p>
            <a:r>
              <a:rPr lang="en-US" dirty="0"/>
              <a:t>Critical to maximize the efficiency of the Cloud </a:t>
            </a:r>
          </a:p>
          <a:p>
            <a:pPr lvl="1"/>
            <a:r>
              <a:rPr lang="en-US" dirty="0"/>
              <a:t>infrastructure and software are assembled together </a:t>
            </a:r>
          </a:p>
          <a:p>
            <a:pPr lvl="1"/>
            <a:r>
              <a:rPr lang="en-US" dirty="0" err="1"/>
              <a:t>Dev+Ops</a:t>
            </a:r>
            <a:r>
              <a:rPr lang="en-US" dirty="0"/>
              <a:t> (two different perspectives) must come together to provide a single process for managing software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E5F14C-5456-4203-8080-5CAD88E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Benefits of CI/CD</a:t>
            </a:r>
            <a:br>
              <a:rPr lang="en-US" dirty="0"/>
            </a:br>
            <a:r>
              <a:rPr lang="en-US" sz="2800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815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64"/>
    </mc:Choice>
    <mc:Fallback xmlns="">
      <p:transition spd="slow" advTm="1104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B08A-A591-46BE-8BDF-A56634EC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CI/CD</a:t>
            </a:r>
            <a:br>
              <a:rPr lang="en-US" dirty="0"/>
            </a:br>
            <a:r>
              <a:rPr lang="en-US" sz="2800" dirty="0"/>
              <a:t>Feedback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4D113-63A2-43E3-ABD0-94AC1D903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0" y="1853248"/>
            <a:ext cx="7495830" cy="4423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FA916-DB65-46BB-80DF-CAB93D33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989" y="185980"/>
            <a:ext cx="2718717" cy="350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B3DFC-4A5C-4F58-A97C-3834D22AEB8B}"/>
              </a:ext>
            </a:extLst>
          </p:cNvPr>
          <p:cNvSpPr txBox="1"/>
          <p:nvPr/>
        </p:nvSpPr>
        <p:spPr>
          <a:xfrm>
            <a:off x="895557" y="6405282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Continuous Delivery by Jez Humble &amp; David Farley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9FC70-1166-43AE-9D32-588A86128313}"/>
              </a:ext>
            </a:extLst>
          </p:cNvPr>
          <p:cNvSpPr txBox="1"/>
          <p:nvPr/>
        </p:nvSpPr>
        <p:spPr>
          <a:xfrm>
            <a:off x="8503239" y="4589254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“CI/CD is about closing </a:t>
            </a:r>
          </a:p>
          <a:p>
            <a:r>
              <a:rPr lang="en-US" sz="2400" i="1" dirty="0"/>
              <a:t>Feedback loops”</a:t>
            </a:r>
          </a:p>
        </p:txBody>
      </p:sp>
    </p:spTree>
    <p:extLst>
      <p:ext uri="{BB962C8B-B14F-4D97-AF65-F5344CB8AC3E}">
        <p14:creationId xmlns:p14="http://schemas.microsoft.com/office/powerpoint/2010/main" val="16199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19"/>
    </mc:Choice>
    <mc:Fallback xmlns="">
      <p:transition spd="slow" advTm="971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20A0-9949-4D9B-B08E-3AAF9C7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CI/CD</a:t>
            </a:r>
            <a:br>
              <a:rPr lang="en-US" dirty="0"/>
            </a:br>
            <a:r>
              <a:rPr lang="en-US" sz="2800" dirty="0"/>
              <a:t>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1A4F-5B01-448D-8C71-07AD4AD6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b="1" dirty="0"/>
              <a:t>Make the software delivery process reliable and repeatable</a:t>
            </a:r>
            <a:endParaRPr lang="en-US" dirty="0"/>
          </a:p>
          <a:p>
            <a:pPr fontAlgn="t"/>
            <a:r>
              <a:rPr lang="en-US" b="1" dirty="0"/>
              <a:t>Make software delivery a non-event</a:t>
            </a:r>
            <a:r>
              <a:rPr lang="en-US" dirty="0"/>
              <a:t> (if something is hard to do, do it often until it becomes easy)</a:t>
            </a:r>
          </a:p>
          <a:p>
            <a:pPr fontAlgn="t"/>
            <a:r>
              <a:rPr lang="en-US" b="1" dirty="0"/>
              <a:t>Version control everything!</a:t>
            </a:r>
            <a:endParaRPr lang="en-US" dirty="0"/>
          </a:p>
          <a:p>
            <a:pPr fontAlgn="t"/>
            <a:r>
              <a:rPr lang="en-US" b="1" dirty="0"/>
              <a:t>Build quality into the pipeline</a:t>
            </a:r>
            <a:r>
              <a:rPr lang="en-US" dirty="0"/>
              <a:t> (avoid garbage-in-garbage-out)</a:t>
            </a:r>
          </a:p>
          <a:p>
            <a:pPr fontAlgn="t"/>
            <a:r>
              <a:rPr lang="en-US" b="1" dirty="0"/>
              <a:t>Make the pipeline transparent </a:t>
            </a:r>
            <a:r>
              <a:rPr lang="en-US" dirty="0"/>
              <a:t>(visible to outsiders)</a:t>
            </a:r>
          </a:p>
          <a:p>
            <a:pPr fontAlgn="t"/>
            <a:r>
              <a:rPr lang="en-US" b="1" dirty="0"/>
              <a:t>Capture pipeline metrics </a:t>
            </a:r>
            <a:r>
              <a:rPr lang="en-US" dirty="0"/>
              <a:t>(continuously improve the process) </a:t>
            </a:r>
          </a:p>
          <a:p>
            <a:pPr fontAlgn="t"/>
            <a:r>
              <a:rPr lang="en-US" b="1" dirty="0"/>
              <a:t>Make sure to capture all necessary steps in the pipeline </a:t>
            </a:r>
            <a:r>
              <a:rPr lang="en-US" dirty="0"/>
              <a:t>(everyone involved in the SDLC should play a part)</a:t>
            </a:r>
          </a:p>
          <a:p>
            <a:pPr fontAlgn="t"/>
            <a:r>
              <a:rPr lang="en-US" b="1" dirty="0"/>
              <a:t>Produce Immutable artifacts </a:t>
            </a:r>
            <a:r>
              <a:rPr lang="en-US" dirty="0"/>
              <a:t>(any changes produce a new artifact)</a:t>
            </a:r>
            <a:r>
              <a:rPr lang="en-US" b="1" dirty="0"/>
              <a:t> </a:t>
            </a:r>
          </a:p>
          <a:p>
            <a:pPr fontAlgn="t"/>
            <a:r>
              <a:rPr lang="en-US" b="1" dirty="0"/>
              <a:t>Avoid environmental specific artifacts </a:t>
            </a:r>
            <a:r>
              <a:rPr lang="en-US" dirty="0"/>
              <a:t>(keep environment specifics out of the artifact)</a:t>
            </a:r>
          </a:p>
          <a:p>
            <a:pPr fontAlgn="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994"/>
    </mc:Choice>
    <mc:Fallback xmlns="">
      <p:transition spd="slow" advTm="1799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ED36-9FC9-4BC7-B1DE-DD788D7D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CI/CD</a:t>
            </a:r>
            <a:br>
              <a:rPr lang="en-US" dirty="0"/>
            </a:br>
            <a:r>
              <a:rPr lang="en-US" sz="2800" dirty="0"/>
              <a:t>CI/CD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E86B-6CFC-43A9-8E79-D76FB804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can be thought of like a </a:t>
            </a:r>
            <a:r>
              <a:rPr lang="en-US" u="sng" dirty="0"/>
              <a:t>Conveyer Belt </a:t>
            </a:r>
            <a:r>
              <a:rPr lang="en-US" dirty="0"/>
              <a:t>at a manufacturing plant </a:t>
            </a:r>
          </a:p>
          <a:p>
            <a:pPr lvl="1"/>
            <a:r>
              <a:rPr lang="en-US" dirty="0"/>
              <a:t>Packages “applications” go through an automated Conveyor Belt “process”</a:t>
            </a:r>
          </a:p>
          <a:p>
            <a:pPr lvl="1"/>
            <a:r>
              <a:rPr lang="en-US" dirty="0"/>
              <a:t>Along the way there are Quality Control stations “tests” that ensure what is being produced aligns with the original intent “specification/requirement”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20D3A-89F2-4A3B-8721-CCE33575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06" y="4775408"/>
            <a:ext cx="6207750" cy="1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70"/>
    </mc:Choice>
    <mc:Fallback xmlns="">
      <p:transition spd="slow" advTm="404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C77A-8B69-6247-A48A-265A2A5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Jenkins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629AED-61D5-5B4B-A644-C082F28C53D1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Jenkins is a self-contained, open source automation server which can be used to automate all sorts of tasks related to building, testing, and delivering or deploying software.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Image result for jenkins">
            <a:extLst>
              <a:ext uri="{FF2B5EF4-FFF2-40B4-BE49-F238E27FC236}">
                <a16:creationId xmlns:a16="http://schemas.microsoft.com/office/drawing/2014/main" id="{099B6061-EC7B-9445-96D0-7932C0F30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42" y="666663"/>
            <a:ext cx="3980139" cy="55246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736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C77A-8B69-6247-A48A-265A2A5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557869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CloudFormation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96C3-3CAC-9E41-8E0F-0CE94C7C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AWS CloudFormation provides a common language for you to describe and provision all the infrastructure resources in your cloud (AWS) environment.</a:t>
            </a:r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Image result for cloudformation">
            <a:extLst>
              <a:ext uri="{FF2B5EF4-FFF2-40B4-BE49-F238E27FC236}">
                <a16:creationId xmlns:a16="http://schemas.microsoft.com/office/drawing/2014/main" id="{89BD3508-3005-694D-B5C4-6C4ACA9B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704054"/>
            <a:ext cx="5449889" cy="54498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35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3778</TotalTime>
  <Words>523</Words>
  <Application>Microsoft Macintosh PowerPoint</Application>
  <PresentationFormat>Widescreen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Ion</vt:lpstr>
      <vt:lpstr>Custom Design</vt:lpstr>
      <vt:lpstr>Introduction to CI/CD  Jenkins Workshop</vt:lpstr>
      <vt:lpstr>What is CI/CD Definition</vt:lpstr>
      <vt:lpstr>What is CI/CD Scope</vt:lpstr>
      <vt:lpstr>Benefits of CI/CD Importance</vt:lpstr>
      <vt:lpstr>Benefits of CI/CD Feedback loops</vt:lpstr>
      <vt:lpstr>How to apply CI/CD Guiding Principles</vt:lpstr>
      <vt:lpstr>How to apply CI/CD CI/CD Pipeline </vt:lpstr>
      <vt:lpstr>Jenkins</vt:lpstr>
      <vt:lpstr>CloudFormation</vt:lpstr>
      <vt:lpstr>GitHub</vt:lpstr>
      <vt:lpstr>CI/CD Process Example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Jayson Workman</dc:creator>
  <cp:lastModifiedBy>Workman, Jayson</cp:lastModifiedBy>
  <cp:revision>165</cp:revision>
  <dcterms:created xsi:type="dcterms:W3CDTF">2017-12-12T03:18:52Z</dcterms:created>
  <dcterms:modified xsi:type="dcterms:W3CDTF">2018-09-10T15:09:18Z</dcterms:modified>
</cp:coreProperties>
</file>