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Barlow Medium"/>
      <p:regular r:id="rId18"/>
      <p:bold r:id="rId19"/>
      <p:italic r:id="rId20"/>
      <p:boldItalic r:id="rId21"/>
    </p:embeddedFont>
    <p:embeddedFont>
      <p:font typeface="Barlow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gNeM2pJ8FPWD78+qAfSDoH/SYG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italic.fntdata"/><Relationship Id="rId22" Type="http://schemas.openxmlformats.org/officeDocument/2006/relationships/font" Target="fonts/BarlowLight-regular.fntdata"/><Relationship Id="rId21" Type="http://schemas.openxmlformats.org/officeDocument/2006/relationships/font" Target="fonts/BarlowMedium-boldItalic.fntdata"/><Relationship Id="rId24" Type="http://schemas.openxmlformats.org/officeDocument/2006/relationships/font" Target="fonts/BarlowLight-italic.fntdata"/><Relationship Id="rId23" Type="http://schemas.openxmlformats.org/officeDocument/2006/relationships/font" Target="fonts/Barlow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Barlow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BarlowMedium-bold.fntdata"/><Relationship Id="rId18" Type="http://schemas.openxmlformats.org/officeDocument/2006/relationships/font" Target="fonts/Barlow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hyperlink" Target="https://docs.google.com/spreadsheets/d/1aclmYAQ7fdQZ2d7lwNS0qiYdYOmx4oOq/edit?usp=sharing&amp;ouid=104159851622002118898&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2849058"/>
            <a:ext cx="14280184" cy="4688895"/>
            <a:chOff x="0" y="133350"/>
            <a:chExt cx="19040246" cy="6251860"/>
          </a:xfrm>
        </p:grpSpPr>
        <p:sp>
          <p:nvSpPr>
            <p:cNvPr id="85" name="Google Shape;85;p1"/>
            <p:cNvSpPr txBox="1"/>
            <p:nvPr/>
          </p:nvSpPr>
          <p:spPr>
            <a:xfrm>
              <a:off x="0" y="133350"/>
              <a:ext cx="19040246" cy="4068188"/>
            </a:xfrm>
            <a:prstGeom prst="rect">
              <a:avLst/>
            </a:prstGeom>
            <a:noFill/>
            <a:ln>
              <a:noFill/>
            </a:ln>
          </p:spPr>
          <p:txBody>
            <a:bodyPr anchorCtr="0" anchor="t" bIns="0" lIns="0" spcFirstLastPara="1" rIns="0" wrap="square" tIns="0">
              <a:spAutoFit/>
            </a:bodyPr>
            <a:lstStyle/>
            <a:p>
              <a:pPr indent="0" lvl="0" marL="0" marR="0" rtl="0" algn="l">
                <a:lnSpc>
                  <a:spcPct val="107000"/>
                </a:lnSpc>
                <a:spcBef>
                  <a:spcPts val="0"/>
                </a:spcBef>
                <a:spcAft>
                  <a:spcPts val="0"/>
                </a:spcAft>
                <a:buNone/>
              </a:pPr>
              <a:r>
                <a:rPr b="0" i="0" lang="en-US" sz="10999" u="none" cap="none" strike="noStrike">
                  <a:solidFill>
                    <a:srgbClr val="F8D418"/>
                  </a:solidFill>
                  <a:latin typeface="Arial"/>
                  <a:ea typeface="Arial"/>
                  <a:cs typeface="Arial"/>
                  <a:sym typeface="Arial"/>
                </a:rPr>
                <a:t>IMDB MOVIE ANALYSIS</a:t>
              </a:r>
              <a:endParaRPr/>
            </a:p>
          </p:txBody>
        </p:sp>
        <p:sp>
          <p:nvSpPr>
            <p:cNvPr id="86" name="Google Shape;86;p1"/>
            <p:cNvSpPr txBox="1"/>
            <p:nvPr/>
          </p:nvSpPr>
          <p:spPr>
            <a:xfrm>
              <a:off x="0" y="5804555"/>
              <a:ext cx="17593651" cy="58065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500" u="none" cap="none" strike="noStrike">
                  <a:solidFill>
                    <a:srgbClr val="F8F8F8"/>
                  </a:solidFill>
                  <a:latin typeface="Arial"/>
                  <a:ea typeface="Arial"/>
                  <a:cs typeface="Arial"/>
                  <a:sym typeface="Arial"/>
                </a:rPr>
                <a:t>PRESENTED BY: KOMAL BARHATE</a:t>
              </a:r>
              <a:endParaRPr/>
            </a:p>
          </p:txBody>
        </p:sp>
        <p:sp>
          <p:nvSpPr>
            <p:cNvPr id="87" name="Google Shape;87;p1"/>
            <p:cNvSpPr txBox="1"/>
            <p:nvPr/>
          </p:nvSpPr>
          <p:spPr>
            <a:xfrm>
              <a:off x="0" y="4720606"/>
              <a:ext cx="17593651" cy="864989"/>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700" u="none" cap="none" strike="noStrike">
                  <a:solidFill>
                    <a:srgbClr val="F8F8F8"/>
                  </a:solidFill>
                  <a:latin typeface="Arial"/>
                  <a:ea typeface="Arial"/>
                  <a:cs typeface="Arial"/>
                  <a:sym typeface="Arial"/>
                </a:rPr>
                <a:t>TRAINITY</a:t>
              </a:r>
              <a:endParaRPr/>
            </a:p>
          </p:txBody>
        </p:sp>
      </p:grpSp>
      <p:sp>
        <p:nvSpPr>
          <p:cNvPr id="88" name="Google Shape;88;p1"/>
          <p:cNvSpPr/>
          <p:nvPr/>
        </p:nvSpPr>
        <p:spPr>
          <a:xfrm>
            <a:off x="16694791"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90" name="Google Shape;90;p1"/>
          <p:cNvSpPr/>
          <p:nvPr/>
        </p:nvSpPr>
        <p:spPr>
          <a:xfrm>
            <a:off x="17279600" y="816904"/>
            <a:ext cx="423592" cy="423592"/>
          </a:xfrm>
          <a:custGeom>
            <a:rect b="b" l="l" r="r" t="t"/>
            <a:pathLst>
              <a:path extrusionOk="0" h="423592" w="423592">
                <a:moveTo>
                  <a:pt x="0" y="0"/>
                </a:moveTo>
                <a:lnTo>
                  <a:pt x="423592" y="0"/>
                </a:lnTo>
                <a:lnTo>
                  <a:pt x="423592" y="423592"/>
                </a:lnTo>
                <a:lnTo>
                  <a:pt x="0" y="423592"/>
                </a:lnTo>
                <a:lnTo>
                  <a:pt x="0" y="0"/>
                </a:lnTo>
                <a:close/>
              </a:path>
            </a:pathLst>
          </a:custGeom>
          <a:blipFill rotWithShape="1">
            <a:blip r:embed="rId3">
              <a:alphaModFix/>
            </a:blip>
            <a:stretch>
              <a:fillRect b="0" l="0" r="0" t="0"/>
            </a:stretch>
          </a:blipFill>
          <a:ln>
            <a:noFill/>
          </a:ln>
        </p:spPr>
      </p:sp>
      <p:grpSp>
        <p:nvGrpSpPr>
          <p:cNvPr id="91" name="Google Shape;91;p1"/>
          <p:cNvGrpSpPr/>
          <p:nvPr/>
        </p:nvGrpSpPr>
        <p:grpSpPr>
          <a:xfrm>
            <a:off x="1028700" y="9121015"/>
            <a:ext cx="988756" cy="274570"/>
            <a:chOff x="-1" y="1"/>
            <a:chExt cx="1318340" cy="366093"/>
          </a:xfrm>
        </p:grpSpPr>
        <p:sp>
          <p:nvSpPr>
            <p:cNvPr id="92" name="Google Shape;92;p1"/>
            <p:cNvSpPr/>
            <p:nvPr/>
          </p:nvSpPr>
          <p:spPr>
            <a:xfrm rot="-5400000">
              <a:off x="-59972" y="59972"/>
              <a:ext cx="366093" cy="246150"/>
            </a:xfrm>
            <a:custGeom>
              <a:rect b="b" l="l" r="r" t="t"/>
              <a:pathLst>
                <a:path extrusionOk="0" h="1297940" w="1930400">
                  <a:moveTo>
                    <a:pt x="0" y="0"/>
                  </a:moveTo>
                  <a:lnTo>
                    <a:pt x="965200" y="1297940"/>
                  </a:lnTo>
                  <a:lnTo>
                    <a:pt x="1930400" y="0"/>
                  </a:lnTo>
                  <a:close/>
                </a:path>
              </a:pathLst>
            </a:custGeom>
            <a:solidFill>
              <a:srgbClr val="F8D418"/>
            </a:solidFill>
            <a:ln>
              <a:noFill/>
            </a:ln>
          </p:spPr>
        </p:sp>
        <p:sp>
          <p:nvSpPr>
            <p:cNvPr id="93" name="Google Shape;93;p1"/>
            <p:cNvSpPr/>
            <p:nvPr/>
          </p:nvSpPr>
          <p:spPr>
            <a:xfrm rot="-5400000">
              <a:off x="476123" y="59972"/>
              <a:ext cx="366093" cy="246150"/>
            </a:xfrm>
            <a:custGeom>
              <a:rect b="b" l="l" r="r" t="t"/>
              <a:pathLst>
                <a:path extrusionOk="0" h="1297940" w="1930400">
                  <a:moveTo>
                    <a:pt x="0" y="0"/>
                  </a:moveTo>
                  <a:lnTo>
                    <a:pt x="965200" y="1297940"/>
                  </a:lnTo>
                  <a:lnTo>
                    <a:pt x="1930400" y="0"/>
                  </a:lnTo>
                  <a:close/>
                </a:path>
              </a:pathLst>
            </a:custGeom>
            <a:solidFill>
              <a:srgbClr val="F8F8F8"/>
            </a:solidFill>
            <a:ln>
              <a:noFill/>
            </a:ln>
          </p:spPr>
        </p:sp>
        <p:sp>
          <p:nvSpPr>
            <p:cNvPr id="94" name="Google Shape;94;p1"/>
            <p:cNvSpPr/>
            <p:nvPr/>
          </p:nvSpPr>
          <p:spPr>
            <a:xfrm rot="-5400000">
              <a:off x="1012218" y="59972"/>
              <a:ext cx="366093" cy="246150"/>
            </a:xfrm>
            <a:custGeom>
              <a:rect b="b" l="l" r="r" t="t"/>
              <a:pathLst>
                <a:path extrusionOk="0" h="1297940" w="1930400">
                  <a:moveTo>
                    <a:pt x="0" y="0"/>
                  </a:moveTo>
                  <a:lnTo>
                    <a:pt x="965200" y="1297940"/>
                  </a:lnTo>
                  <a:lnTo>
                    <a:pt x="1930400" y="0"/>
                  </a:lnTo>
                  <a:close/>
                </a:path>
              </a:pathLst>
            </a:custGeom>
            <a:solidFill>
              <a:srgbClr val="F8F8F8"/>
            </a:solidFill>
            <a:ln>
              <a:noFill/>
            </a:ln>
          </p:spPr>
        </p:sp>
      </p:grpSp>
      <p:sp>
        <p:nvSpPr>
          <p:cNvPr id="95" name="Google Shape;95;p1"/>
          <p:cNvSpPr/>
          <p:nvPr/>
        </p:nvSpPr>
        <p:spPr>
          <a:xfrm>
            <a:off x="2637210" y="9248794"/>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19" name="Shape 219"/>
        <p:cNvGrpSpPr/>
        <p:nvPr/>
      </p:nvGrpSpPr>
      <p:grpSpPr>
        <a:xfrm>
          <a:off x="0" y="0"/>
          <a:ext cx="0" cy="0"/>
          <a:chOff x="0" y="0"/>
          <a:chExt cx="0" cy="0"/>
        </a:xfrm>
      </p:grpSpPr>
      <p:sp>
        <p:nvSpPr>
          <p:cNvPr id="220" name="Google Shape;220;p10"/>
          <p:cNvSpPr/>
          <p:nvPr/>
        </p:nvSpPr>
        <p:spPr>
          <a:xfrm rot="10800000">
            <a:off x="0" y="92548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rot="10800000">
            <a:off x="1593208" y="101642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222" name="Google Shape;222;p10"/>
          <p:cNvSpPr/>
          <p:nvPr/>
        </p:nvSpPr>
        <p:spPr>
          <a:xfrm rot="10800000">
            <a:off x="0" y="9246021"/>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
        <p:nvSpPr>
          <p:cNvPr id="223" name="Google Shape;223;p10"/>
          <p:cNvSpPr/>
          <p:nvPr/>
        </p:nvSpPr>
        <p:spPr>
          <a:xfrm>
            <a:off x="138873" y="3756335"/>
            <a:ext cx="7941748" cy="4682322"/>
          </a:xfrm>
          <a:custGeom>
            <a:rect b="b" l="l" r="r" t="t"/>
            <a:pathLst>
              <a:path extrusionOk="0" h="4682322" w="7941748">
                <a:moveTo>
                  <a:pt x="0" y="0"/>
                </a:moveTo>
                <a:lnTo>
                  <a:pt x="7941748" y="0"/>
                </a:lnTo>
                <a:lnTo>
                  <a:pt x="7941748" y="4682322"/>
                </a:lnTo>
                <a:lnTo>
                  <a:pt x="0" y="4682322"/>
                </a:lnTo>
                <a:lnTo>
                  <a:pt x="0" y="0"/>
                </a:lnTo>
                <a:close/>
              </a:path>
            </a:pathLst>
          </a:custGeom>
          <a:blipFill rotWithShape="1">
            <a:blip r:embed="rId3">
              <a:alphaModFix/>
            </a:blip>
            <a:stretch>
              <a:fillRect b="0" l="0" r="0" t="0"/>
            </a:stretch>
          </a:blipFill>
          <a:ln>
            <a:noFill/>
          </a:ln>
        </p:spPr>
      </p:sp>
      <p:sp>
        <p:nvSpPr>
          <p:cNvPr id="224" name="Google Shape;224;p10"/>
          <p:cNvSpPr/>
          <p:nvPr/>
        </p:nvSpPr>
        <p:spPr>
          <a:xfrm>
            <a:off x="8847240" y="3346760"/>
            <a:ext cx="8806690" cy="5277877"/>
          </a:xfrm>
          <a:custGeom>
            <a:rect b="b" l="l" r="r" t="t"/>
            <a:pathLst>
              <a:path extrusionOk="0" h="5277877" w="8806690">
                <a:moveTo>
                  <a:pt x="0" y="0"/>
                </a:moveTo>
                <a:lnTo>
                  <a:pt x="8806690" y="0"/>
                </a:lnTo>
                <a:lnTo>
                  <a:pt x="8806690" y="5277877"/>
                </a:lnTo>
                <a:lnTo>
                  <a:pt x="0" y="5277877"/>
                </a:lnTo>
                <a:lnTo>
                  <a:pt x="0" y="0"/>
                </a:lnTo>
                <a:close/>
              </a:path>
            </a:pathLst>
          </a:custGeom>
          <a:blipFill rotWithShape="1">
            <a:blip r:embed="rId4">
              <a:alphaModFix/>
            </a:blip>
            <a:stretch>
              <a:fillRect b="0" l="0" r="0" t="0"/>
            </a:stretch>
          </a:blipFill>
          <a:ln>
            <a:noFill/>
          </a:ln>
        </p:spPr>
      </p:sp>
      <p:sp>
        <p:nvSpPr>
          <p:cNvPr id="225" name="Google Shape;225;p10"/>
          <p:cNvSpPr txBox="1"/>
          <p:nvPr/>
        </p:nvSpPr>
        <p:spPr>
          <a:xfrm>
            <a:off x="16307222" y="9014993"/>
            <a:ext cx="952078" cy="429464"/>
          </a:xfrm>
          <a:prstGeom prst="rect">
            <a:avLst/>
          </a:prstGeom>
          <a:noFill/>
          <a:ln>
            <a:noFill/>
          </a:ln>
        </p:spPr>
        <p:txBody>
          <a:bodyPr anchorCtr="0" anchor="t" bIns="0" lIns="0" spcFirstLastPara="1" rIns="0" wrap="square" tIns="0">
            <a:sp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10</a:t>
            </a:r>
            <a:endParaRPr/>
          </a:p>
        </p:txBody>
      </p:sp>
      <p:sp>
        <p:nvSpPr>
          <p:cNvPr id="226" name="Google Shape;226;p10"/>
          <p:cNvSpPr txBox="1"/>
          <p:nvPr/>
        </p:nvSpPr>
        <p:spPr>
          <a:xfrm>
            <a:off x="394099" y="-38100"/>
            <a:ext cx="8307449" cy="1028685"/>
          </a:xfrm>
          <a:prstGeom prst="rect">
            <a:avLst/>
          </a:prstGeom>
          <a:noFill/>
          <a:ln>
            <a:noFill/>
          </a:ln>
        </p:spPr>
        <p:txBody>
          <a:bodyPr anchorCtr="0" anchor="t" bIns="0" lIns="0" spcFirstLastPara="1" rIns="0" wrap="square" tIns="0">
            <a:spAutoFit/>
          </a:bodyPr>
          <a:lstStyle/>
          <a:p>
            <a:pPr indent="0" lvl="0" marL="0" marR="0" rtl="0" algn="l">
              <a:lnSpc>
                <a:spcPct val="125990"/>
              </a:lnSpc>
              <a:spcBef>
                <a:spcPts val="0"/>
              </a:spcBef>
              <a:spcAft>
                <a:spcPts val="0"/>
              </a:spcAft>
              <a:buNone/>
            </a:pPr>
            <a:r>
              <a:rPr b="1" i="0" lang="en-US" sz="6537" u="none" cap="none" strike="noStrike">
                <a:solidFill>
                  <a:srgbClr val="F8F8F8"/>
                </a:solidFill>
                <a:latin typeface="Ultra"/>
                <a:ea typeface="Ultra"/>
                <a:cs typeface="Ultra"/>
                <a:sym typeface="Ultra"/>
              </a:rPr>
              <a:t>D. Director Analysis:</a:t>
            </a:r>
            <a:endParaRPr/>
          </a:p>
        </p:txBody>
      </p:sp>
      <p:sp>
        <p:nvSpPr>
          <p:cNvPr id="227" name="Google Shape;227;p10"/>
          <p:cNvSpPr txBox="1"/>
          <p:nvPr/>
        </p:nvSpPr>
        <p:spPr>
          <a:xfrm>
            <a:off x="170699" y="1510475"/>
            <a:ext cx="13536000" cy="554100"/>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3600" u="none" cap="none" strike="noStrike">
                <a:solidFill>
                  <a:srgbClr val="F8F8F8"/>
                </a:solidFill>
                <a:latin typeface="Arial"/>
                <a:ea typeface="Arial"/>
                <a:cs typeface="Arial"/>
                <a:sym typeface="Arial"/>
              </a:rPr>
              <a:t>INFLUENCE OF DIRECTORS ON MOVIE RATINGS.</a:t>
            </a:r>
            <a:endParaRPr/>
          </a:p>
        </p:txBody>
      </p:sp>
      <p:sp>
        <p:nvSpPr>
          <p:cNvPr id="228" name="Google Shape;228;p10"/>
          <p:cNvSpPr txBox="1"/>
          <p:nvPr/>
        </p:nvSpPr>
        <p:spPr>
          <a:xfrm>
            <a:off x="394099" y="2166295"/>
            <a:ext cx="7431296" cy="118046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EFEFD"/>
                </a:solidFill>
                <a:latin typeface="Arial"/>
                <a:ea typeface="Arial"/>
                <a:cs typeface="Arial"/>
                <a:sym typeface="Arial"/>
              </a:rPr>
              <a:t>Top 10 Directors with their Average ratings and percentile Ranks:</a:t>
            </a:r>
            <a:endParaRPr/>
          </a:p>
        </p:txBody>
      </p:sp>
      <p:sp>
        <p:nvSpPr>
          <p:cNvPr id="229" name="Google Shape;229;p10"/>
          <p:cNvSpPr txBox="1"/>
          <p:nvPr/>
        </p:nvSpPr>
        <p:spPr>
          <a:xfrm>
            <a:off x="8701548" y="2166295"/>
            <a:ext cx="607302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EFEFD"/>
                </a:solidFill>
                <a:latin typeface="Arial"/>
                <a:ea typeface="Arial"/>
                <a:cs typeface="Arial"/>
                <a:sym typeface="Arial"/>
              </a:rPr>
              <a:t>Plot of Directors VS Ratings: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827"/>
        </a:solidFill>
      </p:bgPr>
    </p:bg>
    <p:spTree>
      <p:nvGrpSpPr>
        <p:cNvPr id="233" name="Shape 233"/>
        <p:cNvGrpSpPr/>
        <p:nvPr/>
      </p:nvGrpSpPr>
      <p:grpSpPr>
        <a:xfrm>
          <a:off x="0" y="0"/>
          <a:ext cx="0" cy="0"/>
          <a:chOff x="0" y="0"/>
          <a:chExt cx="0" cy="0"/>
        </a:xfrm>
      </p:grpSpPr>
      <p:sp>
        <p:nvSpPr>
          <p:cNvPr id="234" name="Google Shape;234;p11"/>
          <p:cNvSpPr/>
          <p:nvPr/>
        </p:nvSpPr>
        <p:spPr>
          <a:xfrm rot="10800000">
            <a:off x="2059933" y="1016421"/>
            <a:ext cx="16228067" cy="21787"/>
          </a:xfrm>
          <a:custGeom>
            <a:rect b="b" l="l" r="r" t="t"/>
            <a:pathLst>
              <a:path extrusionOk="0" h="69850" w="52028558">
                <a:moveTo>
                  <a:pt x="51737726" y="0"/>
                </a:moveTo>
                <a:lnTo>
                  <a:pt x="0" y="0"/>
                </a:lnTo>
                <a:lnTo>
                  <a:pt x="0" y="69850"/>
                </a:lnTo>
                <a:lnTo>
                  <a:pt x="52028558" y="69850"/>
                </a:lnTo>
                <a:lnTo>
                  <a:pt x="52028558" y="0"/>
                </a:lnTo>
                <a:close/>
              </a:path>
            </a:pathLst>
          </a:custGeom>
          <a:solidFill>
            <a:srgbClr val="F8CF2C"/>
          </a:solidFill>
          <a:ln>
            <a:noFill/>
          </a:ln>
        </p:spPr>
      </p:sp>
      <p:sp>
        <p:nvSpPr>
          <p:cNvPr id="235" name="Google Shape;235;p11"/>
          <p:cNvSpPr/>
          <p:nvPr/>
        </p:nvSpPr>
        <p:spPr>
          <a:xfrm>
            <a:off x="16694791" y="9155081"/>
            <a:ext cx="1593209" cy="206439"/>
          </a:xfrm>
          <a:prstGeom prst="rect">
            <a:avLst/>
          </a:prstGeom>
          <a:solidFill>
            <a:srgbClr val="F8C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0" y="92487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CF2C"/>
          </a:solidFill>
          <a:ln>
            <a:noFill/>
          </a:ln>
        </p:spPr>
      </p:sp>
      <p:sp>
        <p:nvSpPr>
          <p:cNvPr id="237" name="Google Shape;237;p11"/>
          <p:cNvSpPr txBox="1"/>
          <p:nvPr/>
        </p:nvSpPr>
        <p:spPr>
          <a:xfrm>
            <a:off x="1685828" y="194337"/>
            <a:ext cx="4695706" cy="745236"/>
          </a:xfrm>
          <a:prstGeom prst="rect">
            <a:avLst/>
          </a:prstGeom>
          <a:noFill/>
          <a:ln>
            <a:noFill/>
          </a:ln>
        </p:spPr>
        <p:txBody>
          <a:bodyPr anchorCtr="0" anchor="t" bIns="0" lIns="0" spcFirstLastPara="1" rIns="0" wrap="square" tIns="0">
            <a:spAutoFit/>
          </a:bodyPr>
          <a:lstStyle/>
          <a:p>
            <a:pPr indent="0" lvl="0" marL="0" marR="0" rtl="0" algn="ctr">
              <a:lnSpc>
                <a:spcPct val="126005"/>
              </a:lnSpc>
              <a:spcBef>
                <a:spcPts val="0"/>
              </a:spcBef>
              <a:spcAft>
                <a:spcPts val="0"/>
              </a:spcAft>
              <a:buNone/>
            </a:pPr>
            <a:r>
              <a:rPr b="0" i="0" lang="en-US" sz="4699" u="none" cap="none" strike="noStrike">
                <a:solidFill>
                  <a:srgbClr val="FFFEE6"/>
                </a:solidFill>
                <a:latin typeface="Barlow Light"/>
                <a:ea typeface="Barlow Light"/>
                <a:cs typeface="Barlow Light"/>
                <a:sym typeface="Barlow Light"/>
              </a:rPr>
              <a:t>E. Budget Analysis:</a:t>
            </a:r>
            <a:endParaRPr/>
          </a:p>
        </p:txBody>
      </p:sp>
      <p:sp>
        <p:nvSpPr>
          <p:cNvPr id="238" name="Google Shape;238;p11"/>
          <p:cNvSpPr txBox="1"/>
          <p:nvPr/>
        </p:nvSpPr>
        <p:spPr>
          <a:xfrm>
            <a:off x="135653" y="1392998"/>
            <a:ext cx="18717568" cy="417761"/>
          </a:xfrm>
          <a:prstGeom prst="rect">
            <a:avLst/>
          </a:prstGeom>
          <a:noFill/>
          <a:ln>
            <a:noFill/>
          </a:ln>
        </p:spPr>
        <p:txBody>
          <a:bodyPr anchorCtr="0" anchor="t" bIns="0" lIns="0" spcFirstLastPara="1" rIns="0" wrap="square" tIns="0">
            <a:spAutoFit/>
          </a:bodyPr>
          <a:lstStyle/>
          <a:p>
            <a:pPr indent="0" lvl="0" marL="0" marR="0" rtl="0" algn="just">
              <a:lnSpc>
                <a:spcPct val="126018"/>
              </a:lnSpc>
              <a:spcBef>
                <a:spcPts val="0"/>
              </a:spcBef>
              <a:spcAft>
                <a:spcPts val="0"/>
              </a:spcAft>
              <a:buNone/>
            </a:pPr>
            <a:r>
              <a:rPr b="0" i="0" lang="en-US" sz="2675" u="none" cap="none" strike="noStrike">
                <a:solidFill>
                  <a:srgbClr val="FFFEE6"/>
                </a:solidFill>
                <a:latin typeface="Barlow Medium"/>
                <a:ea typeface="Barlow Medium"/>
                <a:cs typeface="Barlow Medium"/>
                <a:sym typeface="Barlow Medium"/>
              </a:rPr>
              <a:t>EXPLORE THE RELATIONSHIP BETWEEN MOVIE BUDGETS AND THEIR FINANCIAL SUCCESS.</a:t>
            </a:r>
            <a:endParaRPr/>
          </a:p>
        </p:txBody>
      </p:sp>
      <p:sp>
        <p:nvSpPr>
          <p:cNvPr id="239" name="Google Shape;239;p11"/>
          <p:cNvSpPr txBox="1"/>
          <p:nvPr/>
        </p:nvSpPr>
        <p:spPr>
          <a:xfrm>
            <a:off x="135653" y="2795774"/>
            <a:ext cx="17767997" cy="5090160"/>
          </a:xfrm>
          <a:prstGeom prst="rect">
            <a:avLst/>
          </a:prstGeom>
          <a:noFill/>
          <a:ln>
            <a:noFill/>
          </a:ln>
        </p:spPr>
        <p:txBody>
          <a:bodyPr anchorCtr="0" anchor="t" bIns="0" lIns="0" spcFirstLastPara="1" rIns="0" wrap="square" tIns="0">
            <a:spAutoFit/>
          </a:bodyPr>
          <a:lstStyle/>
          <a:p>
            <a:pPr indent="-388619" lvl="1" marL="777238" marR="0" rtl="0" algn="just">
              <a:lnSpc>
                <a:spcPct val="140011"/>
              </a:lnSpc>
              <a:spcBef>
                <a:spcPts val="0"/>
              </a:spcBef>
              <a:spcAft>
                <a:spcPts val="0"/>
              </a:spcAft>
              <a:buClr>
                <a:srgbClr val="FFFEE6"/>
              </a:buClr>
              <a:buSzPts val="3599"/>
              <a:buFont typeface="Barlow Light"/>
              <a:buAutoNum type="arabicPeriod"/>
            </a:pPr>
            <a:r>
              <a:rPr b="0" i="0" lang="en-US" sz="3599" u="none" cap="none" strike="noStrike">
                <a:solidFill>
                  <a:srgbClr val="FFFEE6"/>
                </a:solidFill>
                <a:latin typeface="Barlow Light"/>
                <a:ea typeface="Barlow Light"/>
                <a:cs typeface="Barlow Light"/>
                <a:sym typeface="Barlow Light"/>
              </a:rPr>
              <a:t> Profit is calculated by formula: Gross-Budget.</a:t>
            </a:r>
            <a:endParaRPr/>
          </a:p>
          <a:p>
            <a:pPr indent="-388619" lvl="1" marL="777238" marR="0" rtl="0" algn="just">
              <a:lnSpc>
                <a:spcPct val="140011"/>
              </a:lnSpc>
              <a:spcBef>
                <a:spcPts val="0"/>
              </a:spcBef>
              <a:spcAft>
                <a:spcPts val="0"/>
              </a:spcAft>
              <a:buClr>
                <a:srgbClr val="FFFEE6"/>
              </a:buClr>
              <a:buSzPts val="3599"/>
              <a:buFont typeface="Barlow Light"/>
              <a:buAutoNum type="arabicPeriod"/>
            </a:pPr>
            <a:r>
              <a:rPr b="0" i="0" lang="en-US" sz="3599" u="none" cap="none" strike="noStrike">
                <a:solidFill>
                  <a:srgbClr val="FFFEE6"/>
                </a:solidFill>
                <a:latin typeface="Barlow Light"/>
                <a:ea typeface="Barlow Light"/>
                <a:cs typeface="Barlow Light"/>
                <a:sym typeface="Barlow Light"/>
              </a:rPr>
              <a:t> Correlation is calculated  using CORREL function and the value close to  1 have highest  profit margin.</a:t>
            </a:r>
            <a:endParaRPr/>
          </a:p>
          <a:p>
            <a:pPr indent="-388619" lvl="1" marL="777238" marR="0" rtl="0" algn="just">
              <a:lnSpc>
                <a:spcPct val="140011"/>
              </a:lnSpc>
              <a:spcBef>
                <a:spcPts val="0"/>
              </a:spcBef>
              <a:spcAft>
                <a:spcPts val="0"/>
              </a:spcAft>
              <a:buClr>
                <a:srgbClr val="FFFEE6"/>
              </a:buClr>
              <a:buSzPts val="3599"/>
              <a:buFont typeface="Barlow Light"/>
              <a:buAutoNum type="arabicPeriod"/>
            </a:pPr>
            <a:r>
              <a:rPr b="0" i="0" lang="en-US" sz="3599" u="none" cap="none" strike="noStrike">
                <a:solidFill>
                  <a:srgbClr val="FFFEE6"/>
                </a:solidFill>
                <a:latin typeface="Barlow Light"/>
                <a:ea typeface="Barlow Light"/>
                <a:cs typeface="Barlow Light"/>
                <a:sym typeface="Barlow Light"/>
              </a:rPr>
              <a:t>So the Maximum profit is 523505847 which will have the budget more than 2370000000.</a:t>
            </a:r>
            <a:endParaRPr/>
          </a:p>
          <a:p>
            <a:pPr indent="-388619" lvl="1" marL="777238" marR="0" rtl="0" algn="just">
              <a:lnSpc>
                <a:spcPct val="140011"/>
              </a:lnSpc>
              <a:spcBef>
                <a:spcPts val="0"/>
              </a:spcBef>
              <a:spcAft>
                <a:spcPts val="0"/>
              </a:spcAft>
              <a:buClr>
                <a:srgbClr val="FFFEE6"/>
              </a:buClr>
              <a:buSzPts val="3599"/>
              <a:buFont typeface="Barlow Light"/>
              <a:buAutoNum type="arabicPeriod"/>
            </a:pPr>
            <a:r>
              <a:rPr b="0" i="0" lang="en-US" sz="3599" u="none" cap="none" strike="noStrike">
                <a:solidFill>
                  <a:srgbClr val="FFFEE6"/>
                </a:solidFill>
                <a:latin typeface="Barlow Light"/>
                <a:ea typeface="Barlow Light"/>
                <a:cs typeface="Barlow Light"/>
                <a:sym typeface="Barlow Light"/>
              </a:rPr>
              <a:t>We observe that to get the maximum profit, the budget is generally more than 2000000000.</a:t>
            </a:r>
            <a:endParaRPr/>
          </a:p>
          <a:p>
            <a:pPr indent="0" lvl="0" marL="0" marR="0" rtl="0" algn="ctr">
              <a:lnSpc>
                <a:spcPct val="140011"/>
              </a:lnSpc>
              <a:spcBef>
                <a:spcPts val="0"/>
              </a:spcBef>
              <a:spcAft>
                <a:spcPts val="0"/>
              </a:spcAft>
              <a:buNone/>
            </a:pPr>
            <a:r>
              <a:t/>
            </a:r>
            <a:endParaRPr b="0" i="0" sz="3599" u="none" cap="none" strike="noStrike">
              <a:solidFill>
                <a:srgbClr val="FFFEE6"/>
              </a:solidFill>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CF2C"/>
        </a:solidFill>
      </p:bgPr>
    </p:bg>
    <p:spTree>
      <p:nvGrpSpPr>
        <p:cNvPr id="243" name="Shape 243"/>
        <p:cNvGrpSpPr/>
        <p:nvPr/>
      </p:nvGrpSpPr>
      <p:grpSpPr>
        <a:xfrm>
          <a:off x="0" y="0"/>
          <a:ext cx="0" cy="0"/>
          <a:chOff x="0" y="0"/>
          <a:chExt cx="0" cy="0"/>
        </a:xfrm>
      </p:grpSpPr>
      <p:sp>
        <p:nvSpPr>
          <p:cNvPr id="244" name="Google Shape;244;p12"/>
          <p:cNvSpPr txBox="1"/>
          <p:nvPr/>
        </p:nvSpPr>
        <p:spPr>
          <a:xfrm>
            <a:off x="3254777" y="1996070"/>
            <a:ext cx="9525000" cy="148463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10400" u="none" cap="none" strike="noStrike">
                <a:solidFill>
                  <a:srgbClr val="252827"/>
                </a:solidFill>
                <a:latin typeface="Barlow Light"/>
                <a:ea typeface="Barlow Light"/>
                <a:cs typeface="Barlow Light"/>
                <a:sym typeface="Barlow Light"/>
              </a:rPr>
              <a:t>Thank You!</a:t>
            </a:r>
            <a:endParaRPr/>
          </a:p>
        </p:txBody>
      </p:sp>
      <p:sp>
        <p:nvSpPr>
          <p:cNvPr id="245" name="Google Shape;245;p12"/>
          <p:cNvSpPr/>
          <p:nvPr/>
        </p:nvSpPr>
        <p:spPr>
          <a:xfrm>
            <a:off x="12496800" y="4520042"/>
            <a:ext cx="10732600" cy="10732600"/>
          </a:xfrm>
          <a:custGeom>
            <a:rect b="b" l="l" r="r" t="t"/>
            <a:pathLst>
              <a:path extrusionOk="0" h="10732600" w="10732600">
                <a:moveTo>
                  <a:pt x="0" y="0"/>
                </a:moveTo>
                <a:lnTo>
                  <a:pt x="10732600" y="0"/>
                </a:lnTo>
                <a:lnTo>
                  <a:pt x="10732600" y="10732600"/>
                </a:lnTo>
                <a:lnTo>
                  <a:pt x="0" y="10732600"/>
                </a:lnTo>
                <a:lnTo>
                  <a:pt x="0" y="0"/>
                </a:lnTo>
                <a:close/>
              </a:path>
            </a:pathLst>
          </a:custGeom>
          <a:blipFill rotWithShape="1">
            <a:blip r:embed="rId3">
              <a:alphaModFix/>
            </a:blip>
            <a:stretch>
              <a:fillRect b="0" l="0" r="0" t="0"/>
            </a:stretch>
          </a:blipFill>
          <a:ln>
            <a:noFill/>
          </a:ln>
        </p:spPr>
      </p:sp>
      <p:sp>
        <p:nvSpPr>
          <p:cNvPr id="246" name="Google Shape;246;p12"/>
          <p:cNvSpPr/>
          <p:nvPr/>
        </p:nvSpPr>
        <p:spPr>
          <a:xfrm>
            <a:off x="-5852092" y="-5905413"/>
            <a:ext cx="12914702" cy="12914702"/>
          </a:xfrm>
          <a:custGeom>
            <a:rect b="b" l="l" r="r" t="t"/>
            <a:pathLst>
              <a:path extrusionOk="0" h="12914702" w="12914702">
                <a:moveTo>
                  <a:pt x="0" y="0"/>
                </a:moveTo>
                <a:lnTo>
                  <a:pt x="12914702" y="0"/>
                </a:lnTo>
                <a:lnTo>
                  <a:pt x="12914702" y="12914702"/>
                </a:lnTo>
                <a:lnTo>
                  <a:pt x="0" y="12914702"/>
                </a:lnTo>
                <a:lnTo>
                  <a:pt x="0" y="0"/>
                </a:lnTo>
                <a:close/>
              </a:path>
            </a:pathLst>
          </a:custGeom>
          <a:blipFill rotWithShape="1">
            <a:blip r:embed="rId3">
              <a:alphaModFix/>
            </a:blip>
            <a:stretch>
              <a:fillRect b="0" l="0" r="0" t="0"/>
            </a:stretch>
          </a:blipFill>
          <a:ln>
            <a:noFill/>
          </a:ln>
        </p:spPr>
      </p:sp>
      <p:sp>
        <p:nvSpPr>
          <p:cNvPr id="247" name="Google Shape;247;p12"/>
          <p:cNvSpPr/>
          <p:nvPr/>
        </p:nvSpPr>
        <p:spPr>
          <a:xfrm rot="-115449">
            <a:off x="5548132" y="3890261"/>
            <a:ext cx="1712687" cy="1224831"/>
          </a:xfrm>
          <a:custGeom>
            <a:rect b="b" l="l" r="r" t="t"/>
            <a:pathLst>
              <a:path extrusionOk="0" h="1224831" w="1712687">
                <a:moveTo>
                  <a:pt x="0" y="0"/>
                </a:moveTo>
                <a:lnTo>
                  <a:pt x="1712687" y="0"/>
                </a:lnTo>
                <a:lnTo>
                  <a:pt x="1712687" y="1224831"/>
                </a:lnTo>
                <a:lnTo>
                  <a:pt x="0" y="1224831"/>
                </a:lnTo>
                <a:lnTo>
                  <a:pt x="0" y="0"/>
                </a:lnTo>
                <a:close/>
              </a:path>
            </a:pathLst>
          </a:custGeom>
          <a:blipFill rotWithShape="1">
            <a:blip r:embed="rId4">
              <a:alphaModFix/>
            </a:blip>
            <a:stretch>
              <a:fillRect b="0" l="0" r="0" t="0"/>
            </a:stretch>
          </a:blipFill>
          <a:ln>
            <a:noFill/>
          </a:ln>
        </p:spPr>
      </p:sp>
      <p:sp>
        <p:nvSpPr>
          <p:cNvPr id="248" name="Google Shape;248;p12"/>
          <p:cNvSpPr/>
          <p:nvPr/>
        </p:nvSpPr>
        <p:spPr>
          <a:xfrm>
            <a:off x="5528052" y="5524500"/>
            <a:ext cx="1731351" cy="1731351"/>
          </a:xfrm>
          <a:custGeom>
            <a:rect b="b" l="l" r="r" t="t"/>
            <a:pathLst>
              <a:path extrusionOk="0" h="1731351" w="1731351">
                <a:moveTo>
                  <a:pt x="0" y="0"/>
                </a:moveTo>
                <a:lnTo>
                  <a:pt x="1731351" y="0"/>
                </a:lnTo>
                <a:lnTo>
                  <a:pt x="1731351" y="1731351"/>
                </a:lnTo>
                <a:lnTo>
                  <a:pt x="0" y="1731351"/>
                </a:lnTo>
                <a:lnTo>
                  <a:pt x="0" y="0"/>
                </a:lnTo>
                <a:close/>
              </a:path>
            </a:pathLst>
          </a:custGeom>
          <a:blipFill rotWithShape="1">
            <a:blip r:embed="rId5">
              <a:alphaModFix/>
            </a:blip>
            <a:stretch>
              <a:fillRect b="0" l="0" r="0" t="0"/>
            </a:stretch>
          </a:blipFill>
          <a:ln>
            <a:noFill/>
          </a:ln>
        </p:spPr>
      </p:sp>
      <p:sp>
        <p:nvSpPr>
          <p:cNvPr id="249" name="Google Shape;249;p12"/>
          <p:cNvSpPr txBox="1"/>
          <p:nvPr/>
        </p:nvSpPr>
        <p:spPr>
          <a:xfrm>
            <a:off x="8017277" y="4179144"/>
            <a:ext cx="653510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252827"/>
                </a:solidFill>
                <a:latin typeface="Arial"/>
                <a:ea typeface="Arial"/>
                <a:cs typeface="Arial"/>
                <a:sym typeface="Arial"/>
              </a:rPr>
              <a:t>komalbarhate2004@gmail.com</a:t>
            </a:r>
            <a:endParaRPr/>
          </a:p>
        </p:txBody>
      </p:sp>
      <p:sp>
        <p:nvSpPr>
          <p:cNvPr id="250" name="Google Shape;250;p12"/>
          <p:cNvSpPr txBox="1"/>
          <p:nvPr/>
        </p:nvSpPr>
        <p:spPr>
          <a:xfrm>
            <a:off x="7280899" y="6066643"/>
            <a:ext cx="910078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252827"/>
                </a:solidFill>
                <a:latin typeface="Arial"/>
                <a:ea typeface="Arial"/>
                <a:cs typeface="Arial"/>
                <a:sym typeface="Arial"/>
              </a:rPr>
              <a:t>https://www.linkedin.com/in/komal-barhate</a:t>
            </a:r>
            <a:endParaRPr/>
          </a:p>
        </p:txBody>
      </p:sp>
      <p:sp>
        <p:nvSpPr>
          <p:cNvPr id="251" name="Google Shape;251;p12">
            <a:hlinkClick r:id="rId6"/>
          </p:cNvPr>
          <p:cNvSpPr txBox="1"/>
          <p:nvPr/>
        </p:nvSpPr>
        <p:spPr>
          <a:xfrm>
            <a:off x="5480103" y="7706155"/>
            <a:ext cx="27777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Excel File Link</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827"/>
        </a:solidFill>
      </p:bgPr>
    </p:bg>
    <p:spTree>
      <p:nvGrpSpPr>
        <p:cNvPr id="99" name="Shape 99"/>
        <p:cNvGrpSpPr/>
        <p:nvPr/>
      </p:nvGrpSpPr>
      <p:grpSpPr>
        <a:xfrm>
          <a:off x="0" y="0"/>
          <a:ext cx="0" cy="0"/>
          <a:chOff x="0" y="0"/>
          <a:chExt cx="0" cy="0"/>
        </a:xfrm>
      </p:grpSpPr>
      <p:grpSp>
        <p:nvGrpSpPr>
          <p:cNvPr id="100" name="Google Shape;100;p2"/>
          <p:cNvGrpSpPr/>
          <p:nvPr/>
        </p:nvGrpSpPr>
        <p:grpSpPr>
          <a:xfrm>
            <a:off x="1997053" y="3609210"/>
            <a:ext cx="14293894" cy="3118585"/>
            <a:chOff x="0" y="66675"/>
            <a:chExt cx="19058525" cy="4158114"/>
          </a:xfrm>
        </p:grpSpPr>
        <p:sp>
          <p:nvSpPr>
            <p:cNvPr id="101" name="Google Shape;101;p2"/>
            <p:cNvSpPr txBox="1"/>
            <p:nvPr/>
          </p:nvSpPr>
          <p:spPr>
            <a:xfrm>
              <a:off x="0" y="66675"/>
              <a:ext cx="19058525" cy="2950179"/>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0" i="0" lang="en-US" sz="7749" u="none" cap="none" strike="noStrike">
                  <a:solidFill>
                    <a:srgbClr val="FFFEE6"/>
                  </a:solidFill>
                  <a:latin typeface="Barlow Light"/>
                  <a:ea typeface="Barlow Light"/>
                  <a:cs typeface="Barlow Light"/>
                  <a:sym typeface="Barlow Light"/>
                </a:rPr>
                <a:t>Delivery is essential to the whole package of your presentation.</a:t>
              </a:r>
              <a:endParaRPr/>
            </a:p>
          </p:txBody>
        </p:sp>
        <p:sp>
          <p:nvSpPr>
            <p:cNvPr id="102" name="Google Shape;102;p2"/>
            <p:cNvSpPr txBox="1"/>
            <p:nvPr/>
          </p:nvSpPr>
          <p:spPr>
            <a:xfrm>
              <a:off x="0" y="3640304"/>
              <a:ext cx="19058525" cy="584485"/>
            </a:xfrm>
            <a:prstGeom prst="rect">
              <a:avLst/>
            </a:prstGeom>
            <a:noFill/>
            <a:ln>
              <a:noFill/>
            </a:ln>
          </p:spPr>
          <p:txBody>
            <a:bodyPr anchorCtr="0" anchor="t" bIns="0" lIns="0" spcFirstLastPara="1" rIns="0" wrap="square" tIns="0">
              <a:spAutoFit/>
            </a:bodyPr>
            <a:lstStyle/>
            <a:p>
              <a:pPr indent="0" lvl="0" marL="0" marR="0" rtl="0" algn="ctr">
                <a:lnSpc>
                  <a:spcPct val="139969"/>
                </a:lnSpc>
                <a:spcBef>
                  <a:spcPts val="0"/>
                </a:spcBef>
                <a:spcAft>
                  <a:spcPts val="0"/>
                </a:spcAft>
                <a:buNone/>
              </a:pPr>
              <a:r>
                <a:rPr b="0" i="0" lang="en-US" sz="2642" u="none" cap="none" strike="noStrike">
                  <a:solidFill>
                    <a:srgbClr val="FFFEE6"/>
                  </a:solidFill>
                  <a:latin typeface="Barlow Light"/>
                  <a:ea typeface="Barlow Light"/>
                  <a:cs typeface="Barlow Light"/>
                  <a:sym typeface="Barlow Light"/>
                </a:rPr>
                <a:t>Present like a pro with these suggestions.</a:t>
              </a:r>
              <a:endParaRPr/>
            </a:p>
          </p:txBody>
        </p:sp>
      </p:grpSp>
      <p:sp>
        <p:nvSpPr>
          <p:cNvPr id="103" name="Google Shape;103;p2"/>
          <p:cNvSpPr/>
          <p:nvPr/>
        </p:nvSpPr>
        <p:spPr>
          <a:xfrm>
            <a:off x="-427750" y="-266467"/>
            <a:ext cx="19400155" cy="11229177"/>
          </a:xfrm>
          <a:custGeom>
            <a:rect b="b" l="l" r="r" t="t"/>
            <a:pathLst>
              <a:path extrusionOk="0" h="11229177" w="19400155">
                <a:moveTo>
                  <a:pt x="0" y="0"/>
                </a:moveTo>
                <a:lnTo>
                  <a:pt x="19400156" y="0"/>
                </a:lnTo>
                <a:lnTo>
                  <a:pt x="19400156" y="11229178"/>
                </a:lnTo>
                <a:lnTo>
                  <a:pt x="0" y="1122917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D418"/>
        </a:solidFill>
      </p:bgPr>
    </p:bg>
    <p:spTree>
      <p:nvGrpSpPr>
        <p:cNvPr id="107" name="Shape 107"/>
        <p:cNvGrpSpPr/>
        <p:nvPr/>
      </p:nvGrpSpPr>
      <p:grpSpPr>
        <a:xfrm>
          <a:off x="0" y="0"/>
          <a:ext cx="0" cy="0"/>
          <a:chOff x="0" y="0"/>
          <a:chExt cx="0" cy="0"/>
        </a:xfrm>
      </p:grpSpPr>
      <p:sp>
        <p:nvSpPr>
          <p:cNvPr id="108" name="Google Shape;108;p3"/>
          <p:cNvSpPr/>
          <p:nvPr/>
        </p:nvSpPr>
        <p:spPr>
          <a:xfrm>
            <a:off x="16694791" y="925481"/>
            <a:ext cx="1593209" cy="206439"/>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0" y="10191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1E1E1E"/>
          </a:solidFill>
          <a:ln>
            <a:noFill/>
          </a:ln>
        </p:spPr>
      </p:sp>
      <p:sp>
        <p:nvSpPr>
          <p:cNvPr id="110" name="Google Shape;110;p3"/>
          <p:cNvSpPr txBox="1"/>
          <p:nvPr/>
        </p:nvSpPr>
        <p:spPr>
          <a:xfrm>
            <a:off x="1028700" y="8830188"/>
            <a:ext cx="952078" cy="426760"/>
          </a:xfrm>
          <a:prstGeom prst="rect">
            <a:avLst/>
          </a:prstGeom>
          <a:noFill/>
          <a:ln>
            <a:noFill/>
          </a:ln>
        </p:spPr>
        <p:txBody>
          <a:bodyPr anchorCtr="0" anchor="t" bIns="0" lIns="0" spcFirstLastPara="1" rIns="0" wrap="square" tIns="0">
            <a:spAutoFit/>
          </a:bodyPr>
          <a:lstStyle/>
          <a:p>
            <a:pPr indent="0" lvl="0" marL="0" marR="0" rtl="0" algn="l">
              <a:lnSpc>
                <a:spcPct val="141989"/>
              </a:lnSpc>
              <a:spcBef>
                <a:spcPts val="0"/>
              </a:spcBef>
              <a:spcAft>
                <a:spcPts val="0"/>
              </a:spcAft>
              <a:buNone/>
            </a:pPr>
            <a:r>
              <a:rPr b="0" i="0" lang="en-US" sz="2453" u="none" cap="none" strike="noStrike">
                <a:solidFill>
                  <a:srgbClr val="1E1E1E"/>
                </a:solidFill>
                <a:latin typeface="Arial"/>
                <a:ea typeface="Arial"/>
                <a:cs typeface="Arial"/>
                <a:sym typeface="Arial"/>
              </a:rPr>
              <a:t>03</a:t>
            </a:r>
            <a:endParaRPr/>
          </a:p>
        </p:txBody>
      </p:sp>
      <p:sp>
        <p:nvSpPr>
          <p:cNvPr id="111" name="Google Shape;111;p3"/>
          <p:cNvSpPr/>
          <p:nvPr/>
        </p:nvSpPr>
        <p:spPr>
          <a:xfrm>
            <a:off x="2637210" y="9062637"/>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1E1E1E"/>
          </a:solidFill>
          <a:ln>
            <a:noFill/>
          </a:ln>
        </p:spPr>
      </p:sp>
      <p:sp>
        <p:nvSpPr>
          <p:cNvPr id="112" name="Google Shape;112;p3"/>
          <p:cNvSpPr txBox="1"/>
          <p:nvPr/>
        </p:nvSpPr>
        <p:spPr>
          <a:xfrm>
            <a:off x="6397143" y="1685407"/>
            <a:ext cx="5493713" cy="1108710"/>
          </a:xfrm>
          <a:prstGeom prst="rect">
            <a:avLst/>
          </a:prstGeom>
          <a:noFill/>
          <a:ln>
            <a:noFill/>
          </a:ln>
        </p:spPr>
        <p:txBody>
          <a:bodyPr anchorCtr="0" anchor="t" bIns="0" lIns="0" spcFirstLastPara="1" rIns="0" wrap="square" tIns="0">
            <a:spAutoFit/>
          </a:bodyPr>
          <a:lstStyle/>
          <a:p>
            <a:pPr indent="0" lvl="0" marL="0" marR="0" rtl="0" algn="l">
              <a:lnSpc>
                <a:spcPct val="126003"/>
              </a:lnSpc>
              <a:spcBef>
                <a:spcPts val="0"/>
              </a:spcBef>
              <a:spcAft>
                <a:spcPts val="0"/>
              </a:spcAft>
              <a:buNone/>
            </a:pPr>
            <a:r>
              <a:rPr b="0" i="0" lang="en-US" sz="6999" u="none" cap="none" strike="noStrike">
                <a:solidFill>
                  <a:srgbClr val="1E1E1E"/>
                </a:solidFill>
                <a:latin typeface="Arial"/>
                <a:ea typeface="Arial"/>
                <a:cs typeface="Arial"/>
                <a:sym typeface="Arial"/>
              </a:rPr>
              <a:t>AGENDA</a:t>
            </a:r>
            <a:endParaRPr/>
          </a:p>
        </p:txBody>
      </p:sp>
      <p:grpSp>
        <p:nvGrpSpPr>
          <p:cNvPr id="113" name="Google Shape;113;p3"/>
          <p:cNvGrpSpPr/>
          <p:nvPr/>
        </p:nvGrpSpPr>
        <p:grpSpPr>
          <a:xfrm>
            <a:off x="990254" y="3167551"/>
            <a:ext cx="6247258" cy="1131033"/>
            <a:chOff x="-1151" y="-35488"/>
            <a:chExt cx="8329677" cy="1508044"/>
          </a:xfrm>
        </p:grpSpPr>
        <p:sp>
          <p:nvSpPr>
            <p:cNvPr id="114" name="Google Shape;114;p3"/>
            <p:cNvSpPr/>
            <p:nvPr/>
          </p:nvSpPr>
          <p:spPr>
            <a:xfrm>
              <a:off x="-1151" y="-35488"/>
              <a:ext cx="1439371" cy="1508044"/>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149979" y="152351"/>
              <a:ext cx="1017713" cy="1094265"/>
            </a:xfrm>
            <a:prstGeom prst="rect">
              <a:avLst/>
            </a:prstGeom>
            <a:noFill/>
            <a:ln>
              <a:noFill/>
            </a:ln>
          </p:spPr>
          <p:txBody>
            <a:bodyPr anchorCtr="0" anchor="t" bIns="0" lIns="0" spcFirstLastPara="1" rIns="0" wrap="square" tIns="0">
              <a:spAutoFit/>
            </a:bodyPr>
            <a:lstStyle/>
            <a:p>
              <a:pPr indent="0" lvl="0" marL="0" marR="0" rtl="0" algn="ctr">
                <a:lnSpc>
                  <a:spcPct val="126006"/>
                </a:lnSpc>
                <a:spcBef>
                  <a:spcPts val="0"/>
                </a:spcBef>
                <a:spcAft>
                  <a:spcPts val="0"/>
                </a:spcAft>
                <a:buNone/>
              </a:pPr>
              <a:r>
                <a:rPr b="0" i="0" lang="en-US" sz="5241" u="none" cap="none" strike="noStrike">
                  <a:solidFill>
                    <a:srgbClr val="F8F8F8"/>
                  </a:solidFill>
                  <a:latin typeface="Arial"/>
                  <a:ea typeface="Arial"/>
                  <a:cs typeface="Arial"/>
                  <a:sym typeface="Arial"/>
                </a:rPr>
                <a:t>1</a:t>
              </a:r>
              <a:endParaRPr/>
            </a:p>
          </p:txBody>
        </p:sp>
        <p:sp>
          <p:nvSpPr>
            <p:cNvPr id="116" name="Google Shape;116;p3"/>
            <p:cNvSpPr txBox="1"/>
            <p:nvPr/>
          </p:nvSpPr>
          <p:spPr>
            <a:xfrm>
              <a:off x="2146178" y="335667"/>
              <a:ext cx="6182348" cy="699059"/>
            </a:xfrm>
            <a:prstGeom prst="rect">
              <a:avLst/>
            </a:prstGeom>
            <a:noFill/>
            <a:ln>
              <a:noFill/>
            </a:ln>
          </p:spPr>
          <p:txBody>
            <a:bodyPr anchorCtr="0" anchor="t" bIns="0" lIns="0" spcFirstLastPara="1" rIns="0" wrap="square" tIns="0">
              <a:spAutoFit/>
            </a:bodyPr>
            <a:lstStyle/>
            <a:p>
              <a:pPr indent="0" lvl="0" marL="0" marR="0" rtl="0" algn="l">
                <a:lnSpc>
                  <a:spcPct val="142001"/>
                </a:lnSpc>
                <a:spcBef>
                  <a:spcPts val="0"/>
                </a:spcBef>
                <a:spcAft>
                  <a:spcPts val="0"/>
                </a:spcAft>
                <a:buNone/>
              </a:pPr>
              <a:r>
                <a:rPr b="0" i="0" lang="en-US" sz="3138" u="none" cap="none" strike="noStrike">
                  <a:solidFill>
                    <a:srgbClr val="1E1E1E"/>
                  </a:solidFill>
                  <a:latin typeface="Arial"/>
                  <a:ea typeface="Arial"/>
                  <a:cs typeface="Arial"/>
                  <a:sym typeface="Arial"/>
                </a:rPr>
                <a:t>PROJECT DESCRIPTION</a:t>
              </a:r>
              <a:endParaRPr/>
            </a:p>
          </p:txBody>
        </p:sp>
      </p:grpSp>
      <p:grpSp>
        <p:nvGrpSpPr>
          <p:cNvPr id="117" name="Google Shape;117;p3"/>
          <p:cNvGrpSpPr/>
          <p:nvPr/>
        </p:nvGrpSpPr>
        <p:grpSpPr>
          <a:xfrm>
            <a:off x="1027836" y="4921983"/>
            <a:ext cx="6924774" cy="1131033"/>
            <a:chOff x="-1151" y="-35488"/>
            <a:chExt cx="9233031" cy="1508044"/>
          </a:xfrm>
        </p:grpSpPr>
        <p:sp>
          <p:nvSpPr>
            <p:cNvPr id="118" name="Google Shape;118;p3"/>
            <p:cNvSpPr/>
            <p:nvPr/>
          </p:nvSpPr>
          <p:spPr>
            <a:xfrm>
              <a:off x="-1151" y="-35488"/>
              <a:ext cx="1439371" cy="1508044"/>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267459" y="243754"/>
              <a:ext cx="903371" cy="966078"/>
            </a:xfrm>
            <a:prstGeom prst="rect">
              <a:avLst/>
            </a:prstGeom>
            <a:noFill/>
            <a:ln>
              <a:noFill/>
            </a:ln>
          </p:spPr>
          <p:txBody>
            <a:bodyPr anchorCtr="0" anchor="t" bIns="0" lIns="0" spcFirstLastPara="1" rIns="0" wrap="square" tIns="0">
              <a:spAutoFit/>
            </a:bodyPr>
            <a:lstStyle/>
            <a:p>
              <a:pPr indent="0" lvl="0" marL="0" marR="0" rtl="0" algn="ctr">
                <a:lnSpc>
                  <a:spcPct val="126010"/>
                </a:lnSpc>
                <a:spcBef>
                  <a:spcPts val="0"/>
                </a:spcBef>
                <a:spcAft>
                  <a:spcPts val="0"/>
                </a:spcAft>
                <a:buNone/>
              </a:pPr>
              <a:r>
                <a:rPr b="0" i="0" lang="en-US" sz="4652" u="none" cap="none" strike="noStrike">
                  <a:solidFill>
                    <a:srgbClr val="F8F8F8"/>
                  </a:solidFill>
                  <a:latin typeface="Arial"/>
                  <a:ea typeface="Arial"/>
                  <a:cs typeface="Arial"/>
                  <a:sym typeface="Arial"/>
                </a:rPr>
                <a:t>2</a:t>
              </a:r>
              <a:endParaRPr/>
            </a:p>
          </p:txBody>
        </p:sp>
        <p:sp>
          <p:nvSpPr>
            <p:cNvPr id="120" name="Google Shape;120;p3"/>
            <p:cNvSpPr txBox="1"/>
            <p:nvPr/>
          </p:nvSpPr>
          <p:spPr>
            <a:xfrm>
              <a:off x="2117794" y="205654"/>
              <a:ext cx="7114086" cy="698915"/>
            </a:xfrm>
            <a:prstGeom prst="rect">
              <a:avLst/>
            </a:prstGeom>
            <a:noFill/>
            <a:ln>
              <a:noFill/>
            </a:ln>
          </p:spPr>
          <p:txBody>
            <a:bodyPr anchorCtr="0" anchor="t" bIns="0" lIns="0" spcFirstLastPara="1" rIns="0" wrap="square" tIns="0">
              <a:spAutoFit/>
            </a:bodyPr>
            <a:lstStyle/>
            <a:p>
              <a:pPr indent="0" lvl="0" marL="0" marR="0" rtl="0" algn="l">
                <a:lnSpc>
                  <a:spcPct val="142011"/>
                </a:lnSpc>
                <a:spcBef>
                  <a:spcPts val="0"/>
                </a:spcBef>
                <a:spcAft>
                  <a:spcPts val="0"/>
                </a:spcAft>
                <a:buNone/>
              </a:pPr>
              <a:r>
                <a:rPr b="0" i="0" lang="en-US" sz="3142" u="none" cap="none" strike="noStrike">
                  <a:solidFill>
                    <a:srgbClr val="1E1E1E"/>
                  </a:solidFill>
                  <a:latin typeface="Arial"/>
                  <a:ea typeface="Arial"/>
                  <a:cs typeface="Arial"/>
                  <a:sym typeface="Arial"/>
                </a:rPr>
                <a:t>APPROACH</a:t>
              </a:r>
              <a:endParaRPr/>
            </a:p>
          </p:txBody>
        </p:sp>
      </p:grpSp>
      <p:grpSp>
        <p:nvGrpSpPr>
          <p:cNvPr id="121" name="Google Shape;121;p3"/>
          <p:cNvGrpSpPr/>
          <p:nvPr/>
        </p:nvGrpSpPr>
        <p:grpSpPr>
          <a:xfrm>
            <a:off x="1027853" y="6676585"/>
            <a:ext cx="7724497" cy="1108694"/>
            <a:chOff x="-1129" y="-34787"/>
            <a:chExt cx="10299330" cy="1478258"/>
          </a:xfrm>
        </p:grpSpPr>
        <p:sp>
          <p:nvSpPr>
            <p:cNvPr id="122" name="Google Shape;122;p3"/>
            <p:cNvSpPr/>
            <p:nvPr/>
          </p:nvSpPr>
          <p:spPr>
            <a:xfrm>
              <a:off x="-1129" y="-34787"/>
              <a:ext cx="1410941" cy="1478258"/>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322176" y="222377"/>
              <a:ext cx="873766" cy="935355"/>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F8F8F8"/>
                  </a:solidFill>
                  <a:latin typeface="Arial"/>
                  <a:ea typeface="Arial"/>
                  <a:cs typeface="Arial"/>
                  <a:sym typeface="Arial"/>
                </a:rPr>
                <a:t>3</a:t>
              </a:r>
              <a:endParaRPr/>
            </a:p>
          </p:txBody>
        </p:sp>
        <p:sp>
          <p:nvSpPr>
            <p:cNvPr id="124" name="Google Shape;124;p3"/>
            <p:cNvSpPr txBox="1"/>
            <p:nvPr/>
          </p:nvSpPr>
          <p:spPr>
            <a:xfrm>
              <a:off x="1996199" y="112027"/>
              <a:ext cx="8302002" cy="687790"/>
            </a:xfrm>
            <a:prstGeom prst="rect">
              <a:avLst/>
            </a:prstGeom>
            <a:noFill/>
            <a:ln>
              <a:noFill/>
            </a:ln>
          </p:spPr>
          <p:txBody>
            <a:bodyPr anchorCtr="0" anchor="t" bIns="0" lIns="0" spcFirstLastPara="1" rIns="0" wrap="square" tIns="0">
              <a:spAutoFit/>
            </a:bodyPr>
            <a:lstStyle/>
            <a:p>
              <a:pPr indent="0" lvl="0" marL="0" marR="0" rtl="0" algn="l">
                <a:lnSpc>
                  <a:spcPct val="142013"/>
                </a:lnSpc>
                <a:spcBef>
                  <a:spcPts val="0"/>
                </a:spcBef>
                <a:spcAft>
                  <a:spcPts val="0"/>
                </a:spcAft>
                <a:buNone/>
              </a:pPr>
              <a:r>
                <a:rPr b="0" i="0" lang="en-US" sz="3099" u="none" cap="none" strike="noStrike">
                  <a:solidFill>
                    <a:srgbClr val="1E1E1E"/>
                  </a:solidFill>
                  <a:latin typeface="Arial"/>
                  <a:ea typeface="Arial"/>
                  <a:cs typeface="Arial"/>
                  <a:sym typeface="Arial"/>
                </a:rPr>
                <a:t>TECH-STACK USED</a:t>
              </a:r>
              <a:endParaRPr/>
            </a:p>
          </p:txBody>
        </p:sp>
      </p:grpSp>
      <p:grpSp>
        <p:nvGrpSpPr>
          <p:cNvPr id="125" name="Google Shape;125;p3"/>
          <p:cNvGrpSpPr/>
          <p:nvPr/>
        </p:nvGrpSpPr>
        <p:grpSpPr>
          <a:xfrm>
            <a:off x="9400331" y="3189365"/>
            <a:ext cx="7683460" cy="1108694"/>
            <a:chOff x="-1129" y="-34787"/>
            <a:chExt cx="10244613" cy="1478258"/>
          </a:xfrm>
        </p:grpSpPr>
        <p:sp>
          <p:nvSpPr>
            <p:cNvPr id="126" name="Google Shape;126;p3"/>
            <p:cNvSpPr/>
            <p:nvPr/>
          </p:nvSpPr>
          <p:spPr>
            <a:xfrm>
              <a:off x="-1129" y="-34787"/>
              <a:ext cx="1410941" cy="1478258"/>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267459" y="161925"/>
              <a:ext cx="873766" cy="935355"/>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F8F8F8"/>
                  </a:solidFill>
                  <a:latin typeface="Arial"/>
                  <a:ea typeface="Arial"/>
                  <a:cs typeface="Arial"/>
                  <a:sym typeface="Arial"/>
                </a:rPr>
                <a:t>4</a:t>
              </a:r>
              <a:endParaRPr/>
            </a:p>
          </p:txBody>
        </p:sp>
        <p:sp>
          <p:nvSpPr>
            <p:cNvPr id="128" name="Google Shape;128;p3"/>
            <p:cNvSpPr txBox="1"/>
            <p:nvPr/>
          </p:nvSpPr>
          <p:spPr>
            <a:xfrm>
              <a:off x="1941482" y="266657"/>
              <a:ext cx="8302002" cy="687790"/>
            </a:xfrm>
            <a:prstGeom prst="rect">
              <a:avLst/>
            </a:prstGeom>
            <a:noFill/>
            <a:ln>
              <a:noFill/>
            </a:ln>
          </p:spPr>
          <p:txBody>
            <a:bodyPr anchorCtr="0" anchor="t" bIns="0" lIns="0" spcFirstLastPara="1" rIns="0" wrap="square" tIns="0">
              <a:spAutoFit/>
            </a:bodyPr>
            <a:lstStyle/>
            <a:p>
              <a:pPr indent="0" lvl="0" marL="0" marR="0" rtl="0" algn="l">
                <a:lnSpc>
                  <a:spcPct val="142013"/>
                </a:lnSpc>
                <a:spcBef>
                  <a:spcPts val="0"/>
                </a:spcBef>
                <a:spcAft>
                  <a:spcPts val="0"/>
                </a:spcAft>
                <a:buNone/>
              </a:pPr>
              <a:r>
                <a:rPr b="0" i="0" lang="en-US" sz="3099" u="none" cap="none" strike="noStrike">
                  <a:solidFill>
                    <a:srgbClr val="1E1E1E"/>
                  </a:solidFill>
                  <a:latin typeface="Arial"/>
                  <a:ea typeface="Arial"/>
                  <a:cs typeface="Arial"/>
                  <a:sym typeface="Arial"/>
                </a:rPr>
                <a:t>iNSIGHTS</a:t>
              </a:r>
              <a:endParaRPr/>
            </a:p>
          </p:txBody>
        </p:sp>
      </p:grpSp>
      <p:grpSp>
        <p:nvGrpSpPr>
          <p:cNvPr id="129" name="Google Shape;129;p3"/>
          <p:cNvGrpSpPr/>
          <p:nvPr/>
        </p:nvGrpSpPr>
        <p:grpSpPr>
          <a:xfrm>
            <a:off x="9400331" y="4922509"/>
            <a:ext cx="7683460" cy="1108694"/>
            <a:chOff x="-1129" y="-34787"/>
            <a:chExt cx="10244613" cy="1478258"/>
          </a:xfrm>
        </p:grpSpPr>
        <p:sp>
          <p:nvSpPr>
            <p:cNvPr id="130" name="Google Shape;130;p3"/>
            <p:cNvSpPr/>
            <p:nvPr/>
          </p:nvSpPr>
          <p:spPr>
            <a:xfrm>
              <a:off x="-1129" y="-34787"/>
              <a:ext cx="1410941" cy="1478258"/>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267459" y="222377"/>
              <a:ext cx="873766" cy="935355"/>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F8F8F8"/>
                  </a:solidFill>
                  <a:latin typeface="Arial"/>
                  <a:ea typeface="Arial"/>
                  <a:cs typeface="Arial"/>
                  <a:sym typeface="Arial"/>
                </a:rPr>
                <a:t>5</a:t>
              </a:r>
              <a:endParaRPr/>
            </a:p>
          </p:txBody>
        </p:sp>
        <p:sp>
          <p:nvSpPr>
            <p:cNvPr id="132" name="Google Shape;132;p3"/>
            <p:cNvSpPr txBox="1"/>
            <p:nvPr/>
          </p:nvSpPr>
          <p:spPr>
            <a:xfrm>
              <a:off x="1941482" y="184277"/>
              <a:ext cx="8302002" cy="687790"/>
            </a:xfrm>
            <a:prstGeom prst="rect">
              <a:avLst/>
            </a:prstGeom>
            <a:noFill/>
            <a:ln>
              <a:noFill/>
            </a:ln>
          </p:spPr>
          <p:txBody>
            <a:bodyPr anchorCtr="0" anchor="t" bIns="0" lIns="0" spcFirstLastPara="1" rIns="0" wrap="square" tIns="0">
              <a:spAutoFit/>
            </a:bodyPr>
            <a:lstStyle/>
            <a:p>
              <a:pPr indent="0" lvl="0" marL="0" marR="0" rtl="0" algn="l">
                <a:lnSpc>
                  <a:spcPct val="142013"/>
                </a:lnSpc>
                <a:spcBef>
                  <a:spcPts val="0"/>
                </a:spcBef>
                <a:spcAft>
                  <a:spcPts val="0"/>
                </a:spcAft>
                <a:buNone/>
              </a:pPr>
              <a:r>
                <a:rPr b="0" i="0" lang="en-US" sz="3099" u="none" cap="none" strike="noStrike">
                  <a:solidFill>
                    <a:srgbClr val="1E1E1E"/>
                  </a:solidFill>
                  <a:latin typeface="Arial"/>
                  <a:ea typeface="Arial"/>
                  <a:cs typeface="Arial"/>
                  <a:sym typeface="Arial"/>
                </a:rPr>
                <a:t>RESULTS</a:t>
              </a:r>
              <a:endParaRPr/>
            </a:p>
          </p:txBody>
        </p:sp>
      </p:grpSp>
      <p:grpSp>
        <p:nvGrpSpPr>
          <p:cNvPr id="133" name="Google Shape;133;p3"/>
          <p:cNvGrpSpPr/>
          <p:nvPr/>
        </p:nvGrpSpPr>
        <p:grpSpPr>
          <a:xfrm>
            <a:off x="9400331" y="6579097"/>
            <a:ext cx="7683460" cy="1108694"/>
            <a:chOff x="-1129" y="-34787"/>
            <a:chExt cx="10244613" cy="1478258"/>
          </a:xfrm>
        </p:grpSpPr>
        <p:sp>
          <p:nvSpPr>
            <p:cNvPr id="134" name="Google Shape;134;p3"/>
            <p:cNvSpPr/>
            <p:nvPr/>
          </p:nvSpPr>
          <p:spPr>
            <a:xfrm>
              <a:off x="-1129" y="-34787"/>
              <a:ext cx="1410941" cy="1478258"/>
            </a:xfrm>
            <a:custGeom>
              <a:rect b="b" l="l" r="r" t="t"/>
              <a:pathLst>
                <a:path extrusionOk="0"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267459" y="222377"/>
              <a:ext cx="873766" cy="935355"/>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F8F8F8"/>
                  </a:solidFill>
                  <a:latin typeface="Arial"/>
                  <a:ea typeface="Arial"/>
                  <a:cs typeface="Arial"/>
                  <a:sym typeface="Arial"/>
                </a:rPr>
                <a:t>6</a:t>
              </a:r>
              <a:endParaRPr/>
            </a:p>
          </p:txBody>
        </p:sp>
        <p:sp>
          <p:nvSpPr>
            <p:cNvPr id="136" name="Google Shape;136;p3"/>
            <p:cNvSpPr txBox="1"/>
            <p:nvPr/>
          </p:nvSpPr>
          <p:spPr>
            <a:xfrm>
              <a:off x="1941482" y="184277"/>
              <a:ext cx="8302002" cy="687790"/>
            </a:xfrm>
            <a:prstGeom prst="rect">
              <a:avLst/>
            </a:prstGeom>
            <a:noFill/>
            <a:ln>
              <a:noFill/>
            </a:ln>
          </p:spPr>
          <p:txBody>
            <a:bodyPr anchorCtr="0" anchor="t" bIns="0" lIns="0" spcFirstLastPara="1" rIns="0" wrap="square" tIns="0">
              <a:spAutoFit/>
            </a:bodyPr>
            <a:lstStyle/>
            <a:p>
              <a:pPr indent="0" lvl="0" marL="0" marR="0" rtl="0" algn="l">
                <a:lnSpc>
                  <a:spcPct val="142013"/>
                </a:lnSpc>
                <a:spcBef>
                  <a:spcPts val="0"/>
                </a:spcBef>
                <a:spcAft>
                  <a:spcPts val="0"/>
                </a:spcAft>
                <a:buNone/>
              </a:pPr>
              <a:r>
                <a:rPr b="0" i="0" lang="en-US" sz="3099" u="none" cap="none" strike="noStrike">
                  <a:solidFill>
                    <a:srgbClr val="1E1E1E"/>
                  </a:solidFill>
                  <a:latin typeface="Arial"/>
                  <a:ea typeface="Arial"/>
                  <a:cs typeface="Arial"/>
                  <a:sym typeface="Arial"/>
                </a:rPr>
                <a:t>CONCLUSION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40" name="Shape 140"/>
        <p:cNvGrpSpPr/>
        <p:nvPr/>
      </p:nvGrpSpPr>
      <p:grpSpPr>
        <a:xfrm>
          <a:off x="0" y="0"/>
          <a:ext cx="0" cy="0"/>
          <a:chOff x="0" y="0"/>
          <a:chExt cx="0" cy="0"/>
        </a:xfrm>
      </p:grpSpPr>
      <p:sp>
        <p:nvSpPr>
          <p:cNvPr id="141" name="Google Shape;141;p4"/>
          <p:cNvSpPr/>
          <p:nvPr/>
        </p:nvSpPr>
        <p:spPr>
          <a:xfrm>
            <a:off x="0" y="0"/>
            <a:ext cx="1593209" cy="10287000"/>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30538" y="1004906"/>
            <a:ext cx="16447140" cy="21787"/>
          </a:xfrm>
          <a:custGeom>
            <a:rect b="b" l="l" r="r" t="t"/>
            <a:pathLst>
              <a:path extrusionOk="0" h="69850" w="52730927">
                <a:moveTo>
                  <a:pt x="52440098" y="0"/>
                </a:moveTo>
                <a:lnTo>
                  <a:pt x="0" y="0"/>
                </a:lnTo>
                <a:lnTo>
                  <a:pt x="0" y="69850"/>
                </a:lnTo>
                <a:lnTo>
                  <a:pt x="52730927" y="69850"/>
                </a:lnTo>
                <a:lnTo>
                  <a:pt x="52730927" y="0"/>
                </a:lnTo>
                <a:close/>
              </a:path>
            </a:pathLst>
          </a:custGeom>
          <a:solidFill>
            <a:srgbClr val="F8F8F8"/>
          </a:solidFill>
          <a:ln>
            <a:noFill/>
          </a:ln>
        </p:spPr>
      </p:sp>
      <p:sp>
        <p:nvSpPr>
          <p:cNvPr id="143" name="Google Shape;143;p4"/>
          <p:cNvSpPr/>
          <p:nvPr/>
        </p:nvSpPr>
        <p:spPr>
          <a:xfrm rot="10800000">
            <a:off x="1593208" y="9255526"/>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144" name="Google Shape;144;p4"/>
          <p:cNvSpPr txBox="1"/>
          <p:nvPr/>
        </p:nvSpPr>
        <p:spPr>
          <a:xfrm>
            <a:off x="1895980" y="3579857"/>
            <a:ext cx="6458129" cy="2222403"/>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1" i="0" lang="en-US" sz="7000" u="none" cap="none" strike="noStrike">
                <a:solidFill>
                  <a:srgbClr val="F8F8F8"/>
                </a:solidFill>
                <a:latin typeface="Ultra"/>
                <a:ea typeface="Ultra"/>
                <a:cs typeface="Ultra"/>
                <a:sym typeface="Ultra"/>
              </a:rPr>
              <a:t>PROJECT DESCRIPTION</a:t>
            </a:r>
            <a:endParaRPr/>
          </a:p>
        </p:txBody>
      </p:sp>
      <p:sp>
        <p:nvSpPr>
          <p:cNvPr id="145" name="Google Shape;145;p4"/>
          <p:cNvSpPr txBox="1"/>
          <p:nvPr/>
        </p:nvSpPr>
        <p:spPr>
          <a:xfrm>
            <a:off x="9139238" y="4652327"/>
            <a:ext cx="9525" cy="887095"/>
          </a:xfrm>
          <a:prstGeom prst="rect">
            <a:avLst/>
          </a:prstGeom>
          <a:noFill/>
          <a:ln>
            <a:noFill/>
          </a:ln>
        </p:spPr>
        <p:txBody>
          <a:bodyPr anchorCtr="0" anchor="t" bIns="0" lIns="0" spcFirstLastPara="1" rIns="0" wrap="square" tIns="0">
            <a:spAutoFit/>
          </a:bodyPr>
          <a:lstStyle/>
          <a:p>
            <a:pPr indent="0" lvl="0" marL="0" marR="0" rtl="0" algn="ctr">
              <a:lnSpc>
                <a:spcPct val="40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6" name="Google Shape;146;p4"/>
          <p:cNvSpPr txBox="1"/>
          <p:nvPr/>
        </p:nvSpPr>
        <p:spPr>
          <a:xfrm>
            <a:off x="8656880" y="2531406"/>
            <a:ext cx="9117416" cy="5224187"/>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2954" u="none" cap="none" strike="noStrike">
                <a:solidFill>
                  <a:srgbClr val="F8F8F8"/>
                </a:solidFill>
                <a:latin typeface="Arial"/>
                <a:ea typeface="Arial"/>
                <a:cs typeface="Arial"/>
                <a:sym typeface="Arial"/>
              </a:rPr>
              <a:t>We're delving into IMDb's dataset, encompassing movies from 1920 to 2010 and including crucial details like budgets, collections, cast, and crew. With Office 365 Excel, we're cleaning this data to extract valuable insights. Using the Five Whys method for analytics, we're unraveling the underlying causes behind movie success factors. Through data-driven analysis and storytelling, we're crafting actionable insights to empower stakeholders.</a:t>
            </a:r>
            <a:endParaRPr/>
          </a:p>
        </p:txBody>
      </p:sp>
      <p:sp>
        <p:nvSpPr>
          <p:cNvPr id="147" name="Google Shape;147;p4"/>
          <p:cNvSpPr txBox="1"/>
          <p:nvPr/>
        </p:nvSpPr>
        <p:spPr>
          <a:xfrm>
            <a:off x="16725603" y="686215"/>
            <a:ext cx="1048693" cy="680956"/>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F8F8F8"/>
                </a:solidFill>
                <a:latin typeface="Arial"/>
                <a:ea typeface="Arial"/>
                <a:cs typeface="Arial"/>
                <a:sym typeface="Arial"/>
              </a:rPr>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51" name="Shape 151"/>
        <p:cNvGrpSpPr/>
        <p:nvPr/>
      </p:nvGrpSpPr>
      <p:grpSpPr>
        <a:xfrm>
          <a:off x="0" y="0"/>
          <a:ext cx="0" cy="0"/>
          <a:chOff x="0" y="0"/>
          <a:chExt cx="0" cy="0"/>
        </a:xfrm>
      </p:grpSpPr>
      <p:sp>
        <p:nvSpPr>
          <p:cNvPr id="152" name="Google Shape;152;p5"/>
          <p:cNvSpPr/>
          <p:nvPr/>
        </p:nvSpPr>
        <p:spPr>
          <a:xfrm rot="10800000">
            <a:off x="0" y="915508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rot="10800000">
            <a:off x="1593208" y="924602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D418"/>
          </a:solidFill>
          <a:ln>
            <a:noFill/>
          </a:ln>
        </p:spPr>
      </p:sp>
      <p:sp>
        <p:nvSpPr>
          <p:cNvPr id="154" name="Google Shape;154;p5"/>
          <p:cNvSpPr txBox="1"/>
          <p:nvPr/>
        </p:nvSpPr>
        <p:spPr>
          <a:xfrm>
            <a:off x="16074500" y="756902"/>
            <a:ext cx="1184800" cy="533288"/>
          </a:xfrm>
          <a:prstGeom prst="rect">
            <a:avLst/>
          </a:prstGeom>
          <a:noFill/>
          <a:ln>
            <a:noFill/>
          </a:ln>
        </p:spPr>
        <p:txBody>
          <a:bodyPr anchorCtr="0" anchor="t" bIns="0" lIns="0" spcFirstLastPara="1" rIns="0" wrap="square" tIns="0">
            <a:spAutoFit/>
          </a:bodyPr>
          <a:lstStyle/>
          <a:p>
            <a:pPr indent="0" lvl="0" marL="0" marR="0" rtl="0" algn="r">
              <a:lnSpc>
                <a:spcPct val="141992"/>
              </a:lnSpc>
              <a:spcBef>
                <a:spcPts val="0"/>
              </a:spcBef>
              <a:spcAft>
                <a:spcPts val="0"/>
              </a:spcAft>
              <a:buNone/>
            </a:pPr>
            <a:r>
              <a:rPr b="0" i="0" lang="en-US" sz="3072" u="none" cap="none" strike="noStrike">
                <a:solidFill>
                  <a:srgbClr val="F8F8F8"/>
                </a:solidFill>
                <a:latin typeface="Arial"/>
                <a:ea typeface="Arial"/>
                <a:cs typeface="Arial"/>
                <a:sym typeface="Arial"/>
              </a:rPr>
              <a:t>05</a:t>
            </a:r>
            <a:endParaRPr/>
          </a:p>
        </p:txBody>
      </p:sp>
      <p:sp>
        <p:nvSpPr>
          <p:cNvPr id="155" name="Google Shape;155;p5"/>
          <p:cNvSpPr/>
          <p:nvPr/>
        </p:nvSpPr>
        <p:spPr>
          <a:xfrm rot="10800000">
            <a:off x="0" y="1044604"/>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D418"/>
          </a:solidFill>
          <a:ln>
            <a:noFill/>
          </a:ln>
        </p:spPr>
      </p:sp>
      <p:grpSp>
        <p:nvGrpSpPr>
          <p:cNvPr id="156" name="Google Shape;156;p5"/>
          <p:cNvGrpSpPr/>
          <p:nvPr/>
        </p:nvGrpSpPr>
        <p:grpSpPr>
          <a:xfrm>
            <a:off x="1028700" y="1711928"/>
            <a:ext cx="7880664" cy="4597207"/>
            <a:chOff x="0" y="-47625"/>
            <a:chExt cx="10507552" cy="6129609"/>
          </a:xfrm>
        </p:grpSpPr>
        <p:sp>
          <p:nvSpPr>
            <p:cNvPr id="157" name="Google Shape;157;p5"/>
            <p:cNvSpPr txBox="1"/>
            <p:nvPr/>
          </p:nvSpPr>
          <p:spPr>
            <a:xfrm>
              <a:off x="0" y="-47625"/>
              <a:ext cx="10457296" cy="1509129"/>
            </a:xfrm>
            <a:prstGeom prst="rect">
              <a:avLst/>
            </a:prstGeom>
            <a:noFill/>
            <a:ln>
              <a:noFill/>
            </a:ln>
          </p:spPr>
          <p:txBody>
            <a:bodyPr anchorCtr="0" anchor="t" bIns="0" lIns="0" spcFirstLastPara="1" rIns="0" wrap="square" tIns="0">
              <a:spAutoFit/>
            </a:bodyPr>
            <a:lstStyle/>
            <a:p>
              <a:pPr indent="0" lvl="0" marL="0" marR="0" rtl="0" algn="just">
                <a:lnSpc>
                  <a:spcPct val="125999"/>
                </a:lnSpc>
                <a:spcBef>
                  <a:spcPts val="0"/>
                </a:spcBef>
                <a:spcAft>
                  <a:spcPts val="0"/>
                </a:spcAft>
                <a:buNone/>
              </a:pPr>
              <a:r>
                <a:rPr b="0" i="0" lang="en-US" sz="7231" u="none" cap="none" strike="noStrike">
                  <a:solidFill>
                    <a:srgbClr val="F8F8F8"/>
                  </a:solidFill>
                  <a:latin typeface="Arial"/>
                  <a:ea typeface="Arial"/>
                  <a:cs typeface="Arial"/>
                  <a:sym typeface="Arial"/>
                </a:rPr>
                <a:t>Approach</a:t>
              </a:r>
              <a:endParaRPr/>
            </a:p>
          </p:txBody>
        </p:sp>
        <p:sp>
          <p:nvSpPr>
            <p:cNvPr id="158" name="Google Shape;158;p5"/>
            <p:cNvSpPr txBox="1"/>
            <p:nvPr/>
          </p:nvSpPr>
          <p:spPr>
            <a:xfrm>
              <a:off x="0" y="1804752"/>
              <a:ext cx="10507552" cy="4277232"/>
            </a:xfrm>
            <a:prstGeom prst="rect">
              <a:avLst/>
            </a:prstGeom>
            <a:noFill/>
            <a:ln>
              <a:noFill/>
            </a:ln>
          </p:spPr>
          <p:txBody>
            <a:bodyPr anchorCtr="0" anchor="t" bIns="0" lIns="0" spcFirstLastPara="1" rIns="0" wrap="square" tIns="0">
              <a:spAutoFit/>
            </a:bodyPr>
            <a:lstStyle/>
            <a:p>
              <a:pPr indent="0" lvl="0" marL="0" marR="0" rtl="0" algn="just">
                <a:lnSpc>
                  <a:spcPct val="142021"/>
                </a:lnSpc>
                <a:spcBef>
                  <a:spcPts val="0"/>
                </a:spcBef>
                <a:spcAft>
                  <a:spcPts val="0"/>
                </a:spcAft>
                <a:buNone/>
              </a:pPr>
              <a:r>
                <a:rPr b="0" i="0" lang="en-US" sz="2582" u="none" cap="none" strike="noStrike">
                  <a:solidFill>
                    <a:srgbClr val="F8F8F8"/>
                  </a:solidFill>
                  <a:latin typeface="Arial"/>
                  <a:ea typeface="Arial"/>
                  <a:cs typeface="Arial"/>
                  <a:sym typeface="Arial"/>
                </a:rPr>
                <a:t>I'll begin by gaining a thorough understanding of the dataset. Next, I'll clean the data by removing null values and unnecessary columns. Using pivot tables, functions, and charts, I'll extract desired insights. Applying the 'Whys' technique, I'll uncover the root causes behind the data trends. Finally, I'll present my findings in well-formatted tables and graphs.</a:t>
              </a:r>
              <a:endParaRPr/>
            </a:p>
          </p:txBody>
        </p:sp>
      </p:grpSp>
      <p:sp>
        <p:nvSpPr>
          <p:cNvPr id="159" name="Google Shape;159;p5"/>
          <p:cNvSpPr/>
          <p:nvPr/>
        </p:nvSpPr>
        <p:spPr>
          <a:xfrm rot="-5400000">
            <a:off x="510033" y="2093187"/>
            <a:ext cx="342713" cy="230430"/>
          </a:xfrm>
          <a:custGeom>
            <a:rect b="b" l="l" r="r" t="t"/>
            <a:pathLst>
              <a:path extrusionOk="0" h="1297940" w="1930400">
                <a:moveTo>
                  <a:pt x="0" y="0"/>
                </a:moveTo>
                <a:lnTo>
                  <a:pt x="965200" y="1297940"/>
                </a:lnTo>
                <a:lnTo>
                  <a:pt x="1930400" y="0"/>
                </a:lnTo>
                <a:close/>
              </a:path>
            </a:pathLst>
          </a:custGeom>
          <a:solidFill>
            <a:srgbClr val="F8D418"/>
          </a:solidFill>
          <a:ln>
            <a:noFill/>
          </a:ln>
        </p:spPr>
      </p:sp>
      <p:sp>
        <p:nvSpPr>
          <p:cNvPr id="160" name="Google Shape;160;p5"/>
          <p:cNvSpPr txBox="1"/>
          <p:nvPr/>
        </p:nvSpPr>
        <p:spPr>
          <a:xfrm>
            <a:off x="9940249" y="2075145"/>
            <a:ext cx="6726296" cy="769441"/>
          </a:xfrm>
          <a:prstGeom prst="rect">
            <a:avLst/>
          </a:prstGeom>
          <a:noFill/>
          <a:ln>
            <a:noFill/>
          </a:ln>
        </p:spPr>
        <p:txBody>
          <a:bodyPr anchorCtr="0" anchor="t" bIns="0" lIns="0" spcFirstLastPara="1" rIns="0" wrap="square" tIns="0">
            <a:spAutoFit/>
          </a:bodyPr>
          <a:lstStyle/>
          <a:p>
            <a:pPr indent="0" lvl="0" marL="0" marR="0" rtl="0" algn="l">
              <a:lnSpc>
                <a:spcPct val="111004"/>
              </a:lnSpc>
              <a:spcBef>
                <a:spcPts val="0"/>
              </a:spcBef>
              <a:spcAft>
                <a:spcPts val="0"/>
              </a:spcAft>
              <a:buNone/>
            </a:pPr>
            <a:r>
              <a:rPr b="0" i="0" lang="en-US" sz="5400" u="none" cap="none" strike="noStrike">
                <a:solidFill>
                  <a:srgbClr val="F8F8F8"/>
                </a:solidFill>
                <a:latin typeface="Arial"/>
                <a:ea typeface="Arial"/>
                <a:cs typeface="Arial"/>
                <a:sym typeface="Arial"/>
              </a:rPr>
              <a:t>TECH-STACK</a:t>
            </a:r>
            <a:r>
              <a:rPr b="0" i="0" lang="en-US" sz="5407" u="none" cap="none" strike="noStrike">
                <a:solidFill>
                  <a:srgbClr val="F8F8F8"/>
                </a:solidFill>
                <a:latin typeface="Arial"/>
                <a:ea typeface="Arial"/>
                <a:cs typeface="Arial"/>
                <a:sym typeface="Arial"/>
              </a:rPr>
              <a:t> USED</a:t>
            </a:r>
            <a:endParaRPr/>
          </a:p>
        </p:txBody>
      </p:sp>
      <p:sp>
        <p:nvSpPr>
          <p:cNvPr id="161" name="Google Shape;161;p5"/>
          <p:cNvSpPr txBox="1"/>
          <p:nvPr/>
        </p:nvSpPr>
        <p:spPr>
          <a:xfrm>
            <a:off x="9940604" y="3087738"/>
            <a:ext cx="7513212" cy="6385643"/>
          </a:xfrm>
          <a:prstGeom prst="rect">
            <a:avLst/>
          </a:prstGeom>
          <a:noFill/>
          <a:ln>
            <a:noFill/>
          </a:ln>
        </p:spPr>
        <p:txBody>
          <a:bodyPr anchorCtr="0" anchor="t" bIns="0" lIns="0" spcFirstLastPara="1" rIns="0" wrap="square" tIns="0">
            <a:spAutoFit/>
          </a:bodyPr>
          <a:lstStyle/>
          <a:p>
            <a:pPr indent="0" lvl="0" marL="0" marR="0" rtl="0" algn="just">
              <a:lnSpc>
                <a:spcPct val="142017"/>
              </a:lnSpc>
              <a:spcBef>
                <a:spcPts val="0"/>
              </a:spcBef>
              <a:spcAft>
                <a:spcPts val="0"/>
              </a:spcAft>
              <a:buNone/>
            </a:pPr>
            <a:r>
              <a:rPr b="0" i="0" lang="en-US" sz="2587" u="none" cap="none" strike="noStrike">
                <a:solidFill>
                  <a:srgbClr val="F8F8F8"/>
                </a:solidFill>
                <a:latin typeface="Arial"/>
                <a:ea typeface="Arial"/>
                <a:cs typeface="Arial"/>
                <a:sym typeface="Arial"/>
              </a:rPr>
              <a:t>The tech stack for this project primarily involves Microsoft Excel for data cleaning, analysis using pivot tables and functions, and creating visualizations such as charts and graphs for presentation. Additionally, tools like Office 365 Excel are utilized for their robust data manipulation and visualization capabilities.</a:t>
            </a:r>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a:p>
            <a:pPr indent="0" lvl="0" marL="0" marR="0" rtl="0" algn="r">
              <a:lnSpc>
                <a:spcPct val="142017"/>
              </a:lnSpc>
              <a:spcBef>
                <a:spcPts val="0"/>
              </a:spcBef>
              <a:spcAft>
                <a:spcPts val="0"/>
              </a:spcAft>
              <a:buNone/>
            </a:pPr>
            <a:r>
              <a:t/>
            </a:r>
            <a:endParaRPr b="0" i="0" sz="2587" u="none" cap="none" strike="noStrike">
              <a:solidFill>
                <a:srgbClr val="F8F8F8"/>
              </a:solidFill>
              <a:latin typeface="Arial"/>
              <a:ea typeface="Arial"/>
              <a:cs typeface="Arial"/>
              <a:sym typeface="Arial"/>
            </a:endParaRPr>
          </a:p>
        </p:txBody>
      </p:sp>
      <p:sp>
        <p:nvSpPr>
          <p:cNvPr id="162" name="Google Shape;162;p5"/>
          <p:cNvSpPr/>
          <p:nvPr/>
        </p:nvSpPr>
        <p:spPr>
          <a:xfrm rot="-5400000">
            <a:off x="9253628" y="2264544"/>
            <a:ext cx="342713" cy="230430"/>
          </a:xfrm>
          <a:custGeom>
            <a:rect b="b" l="l" r="r" t="t"/>
            <a:pathLst>
              <a:path extrusionOk="0" h="1297940" w="1930400">
                <a:moveTo>
                  <a:pt x="0" y="0"/>
                </a:moveTo>
                <a:lnTo>
                  <a:pt x="965200" y="1297940"/>
                </a:lnTo>
                <a:lnTo>
                  <a:pt x="1930400" y="0"/>
                </a:lnTo>
                <a:close/>
              </a:path>
            </a:pathLst>
          </a:custGeom>
          <a:solidFill>
            <a:srgbClr val="F8D418"/>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D418"/>
        </a:solidFill>
      </p:bgPr>
    </p:bg>
    <p:spTree>
      <p:nvGrpSpPr>
        <p:cNvPr id="166" name="Shape 166"/>
        <p:cNvGrpSpPr/>
        <p:nvPr/>
      </p:nvGrpSpPr>
      <p:grpSpPr>
        <a:xfrm>
          <a:off x="0" y="0"/>
          <a:ext cx="0" cy="0"/>
          <a:chOff x="0" y="0"/>
          <a:chExt cx="0" cy="0"/>
        </a:xfrm>
      </p:grpSpPr>
      <p:sp>
        <p:nvSpPr>
          <p:cNvPr id="167" name="Google Shape;167;p6"/>
          <p:cNvSpPr/>
          <p:nvPr/>
        </p:nvSpPr>
        <p:spPr>
          <a:xfrm rot="10800000">
            <a:off x="2059933" y="1317344"/>
            <a:ext cx="16228067" cy="21787"/>
          </a:xfrm>
          <a:custGeom>
            <a:rect b="b" l="l" r="r" t="t"/>
            <a:pathLst>
              <a:path extrusionOk="0" h="69850" w="52028558">
                <a:moveTo>
                  <a:pt x="51737726" y="0"/>
                </a:moveTo>
                <a:lnTo>
                  <a:pt x="0" y="0"/>
                </a:lnTo>
                <a:lnTo>
                  <a:pt x="0" y="69850"/>
                </a:lnTo>
                <a:lnTo>
                  <a:pt x="52028558" y="69850"/>
                </a:lnTo>
                <a:lnTo>
                  <a:pt x="52028558" y="0"/>
                </a:lnTo>
                <a:close/>
              </a:path>
            </a:pathLst>
          </a:custGeom>
          <a:solidFill>
            <a:srgbClr val="1E1E1E"/>
          </a:solidFill>
          <a:ln>
            <a:noFill/>
          </a:ln>
        </p:spPr>
      </p:sp>
      <p:sp>
        <p:nvSpPr>
          <p:cNvPr id="168" name="Google Shape;168;p6"/>
          <p:cNvSpPr/>
          <p:nvPr/>
        </p:nvSpPr>
        <p:spPr>
          <a:xfrm>
            <a:off x="16694791" y="9155081"/>
            <a:ext cx="1593209" cy="206439"/>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164590" y="9248794"/>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1E1E1E"/>
          </a:solidFill>
          <a:ln>
            <a:noFill/>
          </a:ln>
        </p:spPr>
      </p:sp>
      <p:sp>
        <p:nvSpPr>
          <p:cNvPr id="170" name="Google Shape;170;p6"/>
          <p:cNvSpPr txBox="1"/>
          <p:nvPr/>
        </p:nvSpPr>
        <p:spPr>
          <a:xfrm>
            <a:off x="140931" y="-326048"/>
            <a:ext cx="14387474"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1E1E1E"/>
                </a:solidFill>
                <a:latin typeface="Arial"/>
                <a:ea typeface="Arial"/>
                <a:cs typeface="Arial"/>
                <a:sym typeface="Arial"/>
              </a:rPr>
              <a:t>Insights: Data Cleaning</a:t>
            </a:r>
            <a:endParaRPr/>
          </a:p>
        </p:txBody>
      </p:sp>
      <p:grpSp>
        <p:nvGrpSpPr>
          <p:cNvPr id="171" name="Google Shape;171;p6"/>
          <p:cNvGrpSpPr/>
          <p:nvPr/>
        </p:nvGrpSpPr>
        <p:grpSpPr>
          <a:xfrm>
            <a:off x="738499" y="2152952"/>
            <a:ext cx="17547075" cy="2830995"/>
            <a:chOff x="0" y="-85725"/>
            <a:chExt cx="23396100" cy="3774660"/>
          </a:xfrm>
        </p:grpSpPr>
        <p:sp>
          <p:nvSpPr>
            <p:cNvPr id="172" name="Google Shape;172;p6"/>
            <p:cNvSpPr txBox="1"/>
            <p:nvPr/>
          </p:nvSpPr>
          <p:spPr>
            <a:xfrm>
              <a:off x="275691" y="-85725"/>
              <a:ext cx="12994200" cy="9480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619" u="none" cap="none" strike="noStrike">
                  <a:solidFill>
                    <a:srgbClr val="1E1E1E"/>
                  </a:solidFill>
                  <a:latin typeface="Arial"/>
                  <a:ea typeface="Arial"/>
                  <a:cs typeface="Arial"/>
                  <a:sym typeface="Arial"/>
                </a:rPr>
                <a:t>1.Dropping Unnecessary columns:</a:t>
              </a:r>
              <a:endParaRPr/>
            </a:p>
          </p:txBody>
        </p:sp>
        <p:sp>
          <p:nvSpPr>
            <p:cNvPr id="173" name="Google Shape;173;p6"/>
            <p:cNvSpPr txBox="1"/>
            <p:nvPr/>
          </p:nvSpPr>
          <p:spPr>
            <a:xfrm>
              <a:off x="0" y="1426935"/>
              <a:ext cx="23396100" cy="2262000"/>
            </a:xfrm>
            <a:prstGeom prst="rect">
              <a:avLst/>
            </a:prstGeom>
            <a:noFill/>
            <a:ln>
              <a:noFill/>
            </a:ln>
          </p:spPr>
          <p:txBody>
            <a:bodyPr anchorCtr="0" anchor="t" bIns="0" lIns="0" spcFirstLastPara="1" rIns="0" wrap="square" tIns="0">
              <a:spAutoFit/>
            </a:bodyPr>
            <a:lstStyle/>
            <a:p>
              <a:pPr indent="0" lvl="0" marL="0" marR="0" rtl="0" algn="just">
                <a:lnSpc>
                  <a:spcPct val="140034"/>
                </a:lnSpc>
                <a:spcBef>
                  <a:spcPts val="0"/>
                </a:spcBef>
                <a:spcAft>
                  <a:spcPts val="0"/>
                </a:spcAft>
                <a:buNone/>
              </a:pPr>
              <a:r>
                <a:rPr b="0" i="0" lang="en-US" sz="2900" u="none" cap="none" strike="noStrike">
                  <a:solidFill>
                    <a:srgbClr val="1E1E1E"/>
                  </a:solidFill>
                  <a:latin typeface="Arial"/>
                  <a:ea typeface="Arial"/>
                  <a:cs typeface="Arial"/>
                  <a:sym typeface="Arial"/>
                </a:rPr>
                <a:t>Color, director_facebook_likes, actor_3_facebook_likes, actor_2_name, actor_1_facebook_likes, cast_total_facebook_likes, actor_3_name, facebook number_in_posts, plot_keywords, content_rating, actor_2_facebook_likes, aspect_ratio, movie_facebook_likes.</a:t>
              </a:r>
              <a:endParaRPr/>
            </a:p>
          </p:txBody>
        </p:sp>
      </p:grpSp>
      <p:grpSp>
        <p:nvGrpSpPr>
          <p:cNvPr id="174" name="Google Shape;174;p6"/>
          <p:cNvGrpSpPr/>
          <p:nvPr/>
        </p:nvGrpSpPr>
        <p:grpSpPr>
          <a:xfrm>
            <a:off x="741012" y="6056009"/>
            <a:ext cx="17118369" cy="1936458"/>
            <a:chOff x="0" y="-85725"/>
            <a:chExt cx="22824492" cy="2581944"/>
          </a:xfrm>
        </p:grpSpPr>
        <p:sp>
          <p:nvSpPr>
            <p:cNvPr id="175" name="Google Shape;175;p6"/>
            <p:cNvSpPr txBox="1"/>
            <p:nvPr/>
          </p:nvSpPr>
          <p:spPr>
            <a:xfrm>
              <a:off x="275691" y="-85725"/>
              <a:ext cx="10128795" cy="102371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619" u="none" cap="none" strike="noStrike">
                  <a:solidFill>
                    <a:srgbClr val="1E1E1E"/>
                  </a:solidFill>
                  <a:latin typeface="Arial"/>
                  <a:ea typeface="Arial"/>
                  <a:cs typeface="Arial"/>
                  <a:sym typeface="Arial"/>
                </a:rPr>
                <a:t>2.Handling Missing Values:</a:t>
              </a:r>
              <a:endParaRPr/>
            </a:p>
          </p:txBody>
        </p:sp>
        <p:sp>
          <p:nvSpPr>
            <p:cNvPr id="176" name="Google Shape;176;p6"/>
            <p:cNvSpPr txBox="1"/>
            <p:nvPr/>
          </p:nvSpPr>
          <p:spPr>
            <a:xfrm>
              <a:off x="0" y="1176112"/>
              <a:ext cx="22824492" cy="1320107"/>
            </a:xfrm>
            <a:prstGeom prst="rect">
              <a:avLst/>
            </a:prstGeom>
            <a:noFill/>
            <a:ln>
              <a:noFill/>
            </a:ln>
          </p:spPr>
          <p:txBody>
            <a:bodyPr anchorCtr="0" anchor="t" bIns="0" lIns="0" spcFirstLastPara="1" rIns="0" wrap="square" tIns="0">
              <a:spAutoFit/>
            </a:bodyPr>
            <a:lstStyle/>
            <a:p>
              <a:pPr indent="0" lvl="0" marL="0" marR="0" rtl="0" algn="just">
                <a:lnSpc>
                  <a:spcPct val="140020"/>
                </a:lnSpc>
                <a:spcBef>
                  <a:spcPts val="0"/>
                </a:spcBef>
                <a:spcAft>
                  <a:spcPts val="0"/>
                </a:spcAft>
                <a:buNone/>
              </a:pPr>
              <a:r>
                <a:rPr b="0" i="0" lang="en-US" sz="2926" u="none" cap="none" strike="noStrike">
                  <a:solidFill>
                    <a:srgbClr val="1E1E1E"/>
                  </a:solidFill>
                  <a:latin typeface="Arial"/>
                  <a:ea typeface="Arial"/>
                  <a:cs typeface="Arial"/>
                  <a:sym typeface="Arial"/>
                </a:rPr>
                <a:t>Missing values in the dataset will be handled by replacing them with 0, ensuring consistency in data processing and analysis within Microsoft Excel.</a:t>
              </a:r>
              <a:endParaRPr/>
            </a:p>
          </p:txBody>
        </p:sp>
      </p:grpSp>
      <p:sp>
        <p:nvSpPr>
          <p:cNvPr id="177" name="Google Shape;177;p6"/>
          <p:cNvSpPr txBox="1"/>
          <p:nvPr/>
        </p:nvSpPr>
        <p:spPr>
          <a:xfrm>
            <a:off x="-211065" y="9012237"/>
            <a:ext cx="952078" cy="434975"/>
          </a:xfrm>
          <a:prstGeom prst="rect">
            <a:avLst/>
          </a:prstGeom>
          <a:noFill/>
          <a:ln>
            <a:noFill/>
          </a:ln>
        </p:spPr>
        <p:txBody>
          <a:bodyPr anchorCtr="0" anchor="t" bIns="0" lIns="0" spcFirstLastPara="1" rIns="0" wrap="square" tIns="0">
            <a:spAutoFit/>
          </a:bodyPr>
          <a:lstStyle/>
          <a:p>
            <a:pPr indent="0" lvl="0" marL="0" marR="0" rtl="0" algn="r">
              <a:lnSpc>
                <a:spcPct val="142016"/>
              </a:lnSpc>
              <a:spcBef>
                <a:spcPts val="0"/>
              </a:spcBef>
              <a:spcAft>
                <a:spcPts val="0"/>
              </a:spcAft>
              <a:buNone/>
            </a:pPr>
            <a:r>
              <a:rPr b="0" i="0" lang="en-US" sz="2499" u="none" cap="none" strike="noStrike">
                <a:solidFill>
                  <a:srgbClr val="1E1E1E"/>
                </a:solidFill>
                <a:latin typeface="Arial"/>
                <a:ea typeface="Arial"/>
                <a:cs typeface="Arial"/>
                <a:sym typeface="Arial"/>
              </a:rPr>
              <a:t>06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81" name="Shape 181"/>
        <p:cNvGrpSpPr/>
        <p:nvPr/>
      </p:nvGrpSpPr>
      <p:grpSpPr>
        <a:xfrm>
          <a:off x="0" y="0"/>
          <a:ext cx="0" cy="0"/>
          <a:chOff x="0" y="0"/>
          <a:chExt cx="0" cy="0"/>
        </a:xfrm>
      </p:grpSpPr>
      <p:sp>
        <p:nvSpPr>
          <p:cNvPr id="182" name="Google Shape;182;p7"/>
          <p:cNvSpPr/>
          <p:nvPr/>
        </p:nvSpPr>
        <p:spPr>
          <a:xfrm rot="10800000">
            <a:off x="0" y="92548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rot="10800000">
            <a:off x="1593208" y="1016421"/>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F8F8"/>
          </a:solidFill>
          <a:ln>
            <a:noFill/>
          </a:ln>
        </p:spPr>
      </p:sp>
      <p:sp>
        <p:nvSpPr>
          <p:cNvPr id="184" name="Google Shape;184;p7"/>
          <p:cNvSpPr/>
          <p:nvPr/>
        </p:nvSpPr>
        <p:spPr>
          <a:xfrm rot="10800000">
            <a:off x="0" y="9521305"/>
            <a:ext cx="15650790" cy="21787"/>
          </a:xfrm>
          <a:custGeom>
            <a:rect b="b" l="l" r="r" t="t"/>
            <a:pathLst>
              <a:path extrusionOk="0" h="69850" w="50177759">
                <a:moveTo>
                  <a:pt x="49886930" y="0"/>
                </a:moveTo>
                <a:lnTo>
                  <a:pt x="0" y="0"/>
                </a:lnTo>
                <a:lnTo>
                  <a:pt x="0" y="69850"/>
                </a:lnTo>
                <a:lnTo>
                  <a:pt x="50177759" y="69850"/>
                </a:lnTo>
                <a:lnTo>
                  <a:pt x="50177759" y="0"/>
                </a:lnTo>
                <a:close/>
              </a:path>
            </a:pathLst>
          </a:custGeom>
          <a:solidFill>
            <a:srgbClr val="F8F8F8"/>
          </a:solidFill>
          <a:ln>
            <a:noFill/>
          </a:ln>
        </p:spPr>
      </p:sp>
      <p:sp>
        <p:nvSpPr>
          <p:cNvPr id="185" name="Google Shape;185;p7"/>
          <p:cNvSpPr/>
          <p:nvPr/>
        </p:nvSpPr>
        <p:spPr>
          <a:xfrm>
            <a:off x="12219773" y="1111638"/>
            <a:ext cx="3259911" cy="8332819"/>
          </a:xfrm>
          <a:custGeom>
            <a:rect b="b" l="l" r="r" t="t"/>
            <a:pathLst>
              <a:path extrusionOk="0" h="8332819" w="3259911">
                <a:moveTo>
                  <a:pt x="0" y="0"/>
                </a:moveTo>
                <a:lnTo>
                  <a:pt x="3259911" y="0"/>
                </a:lnTo>
                <a:lnTo>
                  <a:pt x="3259911" y="8332819"/>
                </a:lnTo>
                <a:lnTo>
                  <a:pt x="0" y="8332819"/>
                </a:lnTo>
                <a:lnTo>
                  <a:pt x="0" y="0"/>
                </a:lnTo>
                <a:close/>
              </a:path>
            </a:pathLst>
          </a:custGeom>
          <a:blipFill rotWithShape="1">
            <a:blip r:embed="rId3">
              <a:alphaModFix/>
            </a:blip>
            <a:stretch>
              <a:fillRect b="0" l="0" r="0" t="0"/>
            </a:stretch>
          </a:blipFill>
          <a:ln>
            <a:noFill/>
          </a:ln>
        </p:spPr>
      </p:sp>
      <p:sp>
        <p:nvSpPr>
          <p:cNvPr id="186" name="Google Shape;186;p7"/>
          <p:cNvSpPr/>
          <p:nvPr/>
        </p:nvSpPr>
        <p:spPr>
          <a:xfrm>
            <a:off x="796604" y="2325966"/>
            <a:ext cx="7726624" cy="4277638"/>
          </a:xfrm>
          <a:custGeom>
            <a:rect b="b" l="l" r="r" t="t"/>
            <a:pathLst>
              <a:path extrusionOk="0" h="4277638" w="7726624">
                <a:moveTo>
                  <a:pt x="0" y="0"/>
                </a:moveTo>
                <a:lnTo>
                  <a:pt x="7726625" y="0"/>
                </a:lnTo>
                <a:lnTo>
                  <a:pt x="7726625" y="4277638"/>
                </a:lnTo>
                <a:lnTo>
                  <a:pt x="0" y="4277638"/>
                </a:lnTo>
                <a:lnTo>
                  <a:pt x="0" y="0"/>
                </a:lnTo>
                <a:close/>
              </a:path>
            </a:pathLst>
          </a:custGeom>
          <a:blipFill rotWithShape="1">
            <a:blip r:embed="rId4">
              <a:alphaModFix/>
            </a:blip>
            <a:stretch>
              <a:fillRect b="0" l="0" r="0" t="0"/>
            </a:stretch>
          </a:blipFill>
          <a:ln>
            <a:noFill/>
          </a:ln>
        </p:spPr>
      </p:sp>
      <p:sp>
        <p:nvSpPr>
          <p:cNvPr id="187" name="Google Shape;187;p7"/>
          <p:cNvSpPr txBox="1"/>
          <p:nvPr/>
        </p:nvSpPr>
        <p:spPr>
          <a:xfrm>
            <a:off x="16307222" y="9290277"/>
            <a:ext cx="952078" cy="429464"/>
          </a:xfrm>
          <a:prstGeom prst="rect">
            <a:avLst/>
          </a:prstGeom>
          <a:noFill/>
          <a:ln>
            <a:noFill/>
          </a:ln>
        </p:spPr>
        <p:txBody>
          <a:bodyPr anchorCtr="0" anchor="t" bIns="0" lIns="0" spcFirstLastPara="1" rIns="0" wrap="square" tIns="0">
            <a:sp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07</a:t>
            </a:r>
            <a:endParaRPr/>
          </a:p>
        </p:txBody>
      </p:sp>
      <p:sp>
        <p:nvSpPr>
          <p:cNvPr id="188" name="Google Shape;188;p7"/>
          <p:cNvSpPr txBox="1"/>
          <p:nvPr/>
        </p:nvSpPr>
        <p:spPr>
          <a:xfrm>
            <a:off x="796604" y="-131367"/>
            <a:ext cx="7901515" cy="885398"/>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0" i="0" lang="en-US" sz="5188" u="none" cap="none" strike="noStrike">
                <a:solidFill>
                  <a:srgbClr val="F8F8F8"/>
                </a:solidFill>
                <a:latin typeface="Arial"/>
                <a:ea typeface="Arial"/>
                <a:cs typeface="Arial"/>
                <a:sym typeface="Arial"/>
              </a:rPr>
              <a:t>A. Movie Genre Analysis:</a:t>
            </a:r>
            <a:endParaRPr/>
          </a:p>
        </p:txBody>
      </p:sp>
      <p:sp>
        <p:nvSpPr>
          <p:cNvPr id="189" name="Google Shape;189;p7"/>
          <p:cNvSpPr txBox="1"/>
          <p:nvPr/>
        </p:nvSpPr>
        <p:spPr>
          <a:xfrm>
            <a:off x="0" y="6975079"/>
            <a:ext cx="11392200" cy="1286100"/>
          </a:xfrm>
          <a:prstGeom prst="rect">
            <a:avLst/>
          </a:prstGeom>
          <a:noFill/>
          <a:ln>
            <a:noFill/>
          </a:ln>
        </p:spPr>
        <p:txBody>
          <a:bodyPr anchorCtr="0" anchor="t" bIns="0" lIns="0" spcFirstLastPara="1" rIns="0" wrap="square" tIns="0">
            <a:spAutoFit/>
          </a:bodyPr>
          <a:lstStyle/>
          <a:p>
            <a:pPr indent="0" lvl="0" marL="0" rtl="0" algn="ctr">
              <a:lnSpc>
                <a:spcPct val="126028"/>
              </a:lnSpc>
              <a:spcBef>
                <a:spcPts val="0"/>
              </a:spcBef>
              <a:spcAft>
                <a:spcPts val="0"/>
              </a:spcAft>
              <a:buNone/>
            </a:pPr>
            <a:r>
              <a:t/>
            </a:r>
            <a:endParaRPr/>
          </a:p>
          <a:p>
            <a:pPr indent="0" lvl="0" marL="0" marR="0" rtl="0" algn="ctr">
              <a:lnSpc>
                <a:spcPct val="126028"/>
              </a:lnSpc>
              <a:spcBef>
                <a:spcPts val="0"/>
              </a:spcBef>
              <a:spcAft>
                <a:spcPts val="0"/>
              </a:spcAft>
              <a:buNone/>
            </a:pPr>
            <a:r>
              <a:rPr b="0" i="0" lang="en-US" sz="2916" u="none" cap="none" strike="noStrike">
                <a:solidFill>
                  <a:srgbClr val="F8F8F8"/>
                </a:solidFill>
                <a:latin typeface="Arial"/>
                <a:ea typeface="Arial"/>
                <a:cs typeface="Arial"/>
                <a:sym typeface="Arial"/>
              </a:rPr>
              <a:t>MODE IS N/A AS THE COUNT HAVE NOT REPEATED THEMSELVES.</a:t>
            </a:r>
            <a:endParaRPr/>
          </a:p>
        </p:txBody>
      </p:sp>
      <p:sp>
        <p:nvSpPr>
          <p:cNvPr id="190" name="Google Shape;190;p7"/>
          <p:cNvSpPr txBox="1"/>
          <p:nvPr/>
        </p:nvSpPr>
        <p:spPr>
          <a:xfrm>
            <a:off x="796604" y="1272938"/>
            <a:ext cx="10819988" cy="892959"/>
          </a:xfrm>
          <a:prstGeom prst="rect">
            <a:avLst/>
          </a:prstGeom>
          <a:noFill/>
          <a:ln>
            <a:noFill/>
          </a:ln>
        </p:spPr>
        <p:txBody>
          <a:bodyPr anchorCtr="0" anchor="t" bIns="0" lIns="0" spcFirstLastPara="1" rIns="0" wrap="square" tIns="0">
            <a:spAutoFit/>
          </a:bodyPr>
          <a:lstStyle/>
          <a:p>
            <a:pPr indent="0" lvl="0" marL="0" marR="0" rtl="0" algn="just">
              <a:lnSpc>
                <a:spcPct val="126022"/>
              </a:lnSpc>
              <a:spcBef>
                <a:spcPts val="0"/>
              </a:spcBef>
              <a:spcAft>
                <a:spcPts val="0"/>
              </a:spcAft>
              <a:buNone/>
            </a:pPr>
            <a:r>
              <a:rPr b="0" i="0" lang="en-US" sz="2813" u="none" cap="none" strike="noStrike">
                <a:solidFill>
                  <a:srgbClr val="F8F8F8"/>
                </a:solidFill>
                <a:latin typeface="Arial"/>
                <a:ea typeface="Arial"/>
                <a:cs typeface="Arial"/>
                <a:sym typeface="Arial"/>
              </a:rPr>
              <a:t>ANALYZE THE DISTRIBUTION OF MOVIE GENRES AND THEIR IMPACT ON THE IMDB SCORE.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94" name="Shape 194"/>
        <p:cNvGrpSpPr/>
        <p:nvPr/>
      </p:nvGrpSpPr>
      <p:grpSpPr>
        <a:xfrm>
          <a:off x="0" y="0"/>
          <a:ext cx="0" cy="0"/>
          <a:chOff x="0" y="0"/>
          <a:chExt cx="0" cy="0"/>
        </a:xfrm>
      </p:grpSpPr>
      <p:sp>
        <p:nvSpPr>
          <p:cNvPr id="195" name="Google Shape;195;p8"/>
          <p:cNvSpPr/>
          <p:nvPr/>
        </p:nvSpPr>
        <p:spPr>
          <a:xfrm rot="10800000">
            <a:off x="1989352" y="893752"/>
            <a:ext cx="16228067" cy="21787"/>
          </a:xfrm>
          <a:custGeom>
            <a:rect b="b" l="l" r="r" t="t"/>
            <a:pathLst>
              <a:path extrusionOk="0" h="69850" w="52028558">
                <a:moveTo>
                  <a:pt x="51737726" y="0"/>
                </a:moveTo>
                <a:lnTo>
                  <a:pt x="0" y="0"/>
                </a:lnTo>
                <a:lnTo>
                  <a:pt x="0" y="69850"/>
                </a:lnTo>
                <a:lnTo>
                  <a:pt x="52028558" y="69850"/>
                </a:lnTo>
                <a:lnTo>
                  <a:pt x="52028558" y="0"/>
                </a:lnTo>
                <a:close/>
              </a:path>
            </a:pathLst>
          </a:custGeom>
          <a:solidFill>
            <a:srgbClr val="F8D418"/>
          </a:solidFill>
          <a:ln>
            <a:noFill/>
          </a:ln>
        </p:spPr>
      </p:sp>
      <p:sp>
        <p:nvSpPr>
          <p:cNvPr id="196" name="Google Shape;196;p8"/>
          <p:cNvSpPr/>
          <p:nvPr/>
        </p:nvSpPr>
        <p:spPr>
          <a:xfrm>
            <a:off x="16694791" y="9155081"/>
            <a:ext cx="1593209" cy="206439"/>
          </a:xfrm>
          <a:prstGeom prst="rect">
            <a:avLst/>
          </a:prstGeom>
          <a:solidFill>
            <a:srgbClr val="F8D4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1102621" y="9262886"/>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F8D418"/>
          </a:solidFill>
          <a:ln>
            <a:noFill/>
          </a:ln>
        </p:spPr>
      </p:sp>
      <p:sp>
        <p:nvSpPr>
          <p:cNvPr id="198" name="Google Shape;198;p8"/>
          <p:cNvSpPr/>
          <p:nvPr/>
        </p:nvSpPr>
        <p:spPr>
          <a:xfrm>
            <a:off x="474502" y="3060266"/>
            <a:ext cx="7150814" cy="3110833"/>
          </a:xfrm>
          <a:custGeom>
            <a:rect b="b" l="l" r="r" t="t"/>
            <a:pathLst>
              <a:path extrusionOk="0" h="3110833" w="7150814">
                <a:moveTo>
                  <a:pt x="0" y="0"/>
                </a:moveTo>
                <a:lnTo>
                  <a:pt x="7150814" y="0"/>
                </a:lnTo>
                <a:lnTo>
                  <a:pt x="7150814" y="3110832"/>
                </a:lnTo>
                <a:lnTo>
                  <a:pt x="0" y="3110832"/>
                </a:lnTo>
                <a:lnTo>
                  <a:pt x="0" y="0"/>
                </a:lnTo>
                <a:close/>
              </a:path>
            </a:pathLst>
          </a:custGeom>
          <a:blipFill rotWithShape="1">
            <a:blip r:embed="rId3">
              <a:alphaModFix/>
            </a:blip>
            <a:stretch>
              <a:fillRect b="0" l="0" r="0" t="-4767"/>
            </a:stretch>
          </a:blipFill>
          <a:ln>
            <a:noFill/>
          </a:ln>
        </p:spPr>
      </p:sp>
      <p:sp>
        <p:nvSpPr>
          <p:cNvPr id="199" name="Google Shape;199;p8"/>
          <p:cNvSpPr/>
          <p:nvPr/>
        </p:nvSpPr>
        <p:spPr>
          <a:xfrm>
            <a:off x="8676907" y="2437389"/>
            <a:ext cx="9120505" cy="5466594"/>
          </a:xfrm>
          <a:custGeom>
            <a:rect b="b" l="l" r="r" t="t"/>
            <a:pathLst>
              <a:path extrusionOk="0" h="5466594" w="9120505">
                <a:moveTo>
                  <a:pt x="0" y="0"/>
                </a:moveTo>
                <a:lnTo>
                  <a:pt x="9120506" y="0"/>
                </a:lnTo>
                <a:lnTo>
                  <a:pt x="9120506" y="5466594"/>
                </a:lnTo>
                <a:lnTo>
                  <a:pt x="0" y="5466594"/>
                </a:lnTo>
                <a:lnTo>
                  <a:pt x="0" y="0"/>
                </a:lnTo>
                <a:close/>
              </a:path>
            </a:pathLst>
          </a:custGeom>
          <a:blipFill rotWithShape="1">
            <a:blip r:embed="rId4">
              <a:alphaModFix/>
            </a:blip>
            <a:stretch>
              <a:fillRect b="0" l="0" r="0" t="0"/>
            </a:stretch>
          </a:blipFill>
          <a:ln>
            <a:noFill/>
          </a:ln>
        </p:spPr>
      </p:sp>
      <p:sp>
        <p:nvSpPr>
          <p:cNvPr id="200" name="Google Shape;200;p8"/>
          <p:cNvSpPr txBox="1"/>
          <p:nvPr/>
        </p:nvSpPr>
        <p:spPr>
          <a:xfrm>
            <a:off x="128468" y="-81005"/>
            <a:ext cx="10541675" cy="897909"/>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0" i="0" lang="en-US" sz="5149" u="none" cap="none" strike="noStrike">
                <a:solidFill>
                  <a:srgbClr val="F8F8F8"/>
                </a:solidFill>
                <a:latin typeface="Arial"/>
                <a:ea typeface="Arial"/>
                <a:cs typeface="Arial"/>
                <a:sym typeface="Arial"/>
              </a:rPr>
              <a:t>B. MOVIE DURATION ANALYSIS:</a:t>
            </a:r>
            <a:endParaRPr/>
          </a:p>
        </p:txBody>
      </p:sp>
      <p:sp>
        <p:nvSpPr>
          <p:cNvPr id="201" name="Google Shape;201;p8"/>
          <p:cNvSpPr txBox="1"/>
          <p:nvPr/>
        </p:nvSpPr>
        <p:spPr>
          <a:xfrm>
            <a:off x="1028700" y="1200595"/>
            <a:ext cx="11497465" cy="846269"/>
          </a:xfrm>
          <a:prstGeom prst="rect">
            <a:avLst/>
          </a:prstGeom>
          <a:noFill/>
          <a:ln>
            <a:noFill/>
          </a:ln>
        </p:spPr>
        <p:txBody>
          <a:bodyPr anchorCtr="0" anchor="t" bIns="0" lIns="0" spcFirstLastPara="1" rIns="0" wrap="square" tIns="0">
            <a:spAutoFit/>
          </a:bodyPr>
          <a:lstStyle/>
          <a:p>
            <a:pPr indent="0" lvl="0" marL="0" marR="0" rtl="0" algn="just">
              <a:lnSpc>
                <a:spcPct val="125975"/>
              </a:lnSpc>
              <a:spcBef>
                <a:spcPts val="0"/>
              </a:spcBef>
              <a:spcAft>
                <a:spcPts val="0"/>
              </a:spcAft>
              <a:buNone/>
            </a:pPr>
            <a:r>
              <a:rPr b="0" i="0" lang="en-US" sz="2691" u="none" cap="none" strike="noStrike">
                <a:solidFill>
                  <a:srgbClr val="F8F8F8"/>
                </a:solidFill>
                <a:latin typeface="Arial"/>
                <a:ea typeface="Arial"/>
                <a:cs typeface="Arial"/>
                <a:sym typeface="Arial"/>
              </a:rPr>
              <a:t>Analyze the distribution of movie durations and its impact on the IMDB score.</a:t>
            </a:r>
            <a:endParaRPr/>
          </a:p>
        </p:txBody>
      </p:sp>
      <p:sp>
        <p:nvSpPr>
          <p:cNvPr id="202" name="Google Shape;202;p8"/>
          <p:cNvSpPr txBox="1"/>
          <p:nvPr/>
        </p:nvSpPr>
        <p:spPr>
          <a:xfrm>
            <a:off x="0" y="9029085"/>
            <a:ext cx="952078" cy="429464"/>
          </a:xfrm>
          <a:prstGeom prst="rect">
            <a:avLst/>
          </a:prstGeom>
          <a:noFill/>
          <a:ln>
            <a:noFill/>
          </a:ln>
        </p:spPr>
        <p:txBody>
          <a:bodyPr anchorCtr="0" anchor="t" bIns="0" lIns="0" spcFirstLastPara="1" rIns="0" wrap="square" tIns="0">
            <a:spAutoFit/>
          </a:bodyPr>
          <a:lstStyle/>
          <a:p>
            <a:pPr indent="0" lvl="0" marL="0" marR="0" rtl="0" algn="r">
              <a:lnSpc>
                <a:spcPct val="142016"/>
              </a:lnSpc>
              <a:spcBef>
                <a:spcPts val="0"/>
              </a:spcBef>
              <a:spcAft>
                <a:spcPts val="0"/>
              </a:spcAft>
              <a:buNone/>
            </a:pPr>
            <a:r>
              <a:rPr b="0" i="0" lang="en-US" sz="2499" u="none" cap="none" strike="noStrike">
                <a:solidFill>
                  <a:srgbClr val="F8F8F8"/>
                </a:solidFill>
                <a:latin typeface="Arial"/>
                <a:ea typeface="Arial"/>
                <a:cs typeface="Arial"/>
                <a:sym typeface="Arial"/>
              </a:rPr>
              <a:t>08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D418"/>
        </a:solidFill>
      </p:bgPr>
    </p:bg>
    <p:spTree>
      <p:nvGrpSpPr>
        <p:cNvPr id="206" name="Shape 206"/>
        <p:cNvGrpSpPr/>
        <p:nvPr/>
      </p:nvGrpSpPr>
      <p:grpSpPr>
        <a:xfrm>
          <a:off x="0" y="0"/>
          <a:ext cx="0" cy="0"/>
          <a:chOff x="0" y="0"/>
          <a:chExt cx="0" cy="0"/>
        </a:xfrm>
      </p:grpSpPr>
      <p:sp>
        <p:nvSpPr>
          <p:cNvPr id="207" name="Google Shape;207;p9"/>
          <p:cNvSpPr/>
          <p:nvPr/>
        </p:nvSpPr>
        <p:spPr>
          <a:xfrm rot="10800000">
            <a:off x="2059933" y="1016421"/>
            <a:ext cx="16228067" cy="21787"/>
          </a:xfrm>
          <a:custGeom>
            <a:rect b="b" l="l" r="r" t="t"/>
            <a:pathLst>
              <a:path extrusionOk="0" h="69850" w="52028558">
                <a:moveTo>
                  <a:pt x="51737726" y="0"/>
                </a:moveTo>
                <a:lnTo>
                  <a:pt x="0" y="0"/>
                </a:lnTo>
                <a:lnTo>
                  <a:pt x="0" y="69850"/>
                </a:lnTo>
                <a:lnTo>
                  <a:pt x="52028558" y="69850"/>
                </a:lnTo>
                <a:lnTo>
                  <a:pt x="52028558" y="0"/>
                </a:lnTo>
                <a:close/>
              </a:path>
            </a:pathLst>
          </a:custGeom>
          <a:solidFill>
            <a:srgbClr val="1E1E1E"/>
          </a:solidFill>
          <a:ln>
            <a:noFill/>
          </a:ln>
        </p:spPr>
      </p:sp>
      <p:sp>
        <p:nvSpPr>
          <p:cNvPr id="208" name="Google Shape;208;p9"/>
          <p:cNvSpPr/>
          <p:nvPr/>
        </p:nvSpPr>
        <p:spPr>
          <a:xfrm>
            <a:off x="0" y="9514310"/>
            <a:ext cx="1593209" cy="206439"/>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0" y="9622115"/>
            <a:ext cx="16694792" cy="21787"/>
          </a:xfrm>
          <a:custGeom>
            <a:rect b="b" l="l" r="r" t="t"/>
            <a:pathLst>
              <a:path extrusionOk="0" h="69850" w="53524919">
                <a:moveTo>
                  <a:pt x="53234084" y="0"/>
                </a:moveTo>
                <a:lnTo>
                  <a:pt x="0" y="0"/>
                </a:lnTo>
                <a:lnTo>
                  <a:pt x="0" y="69850"/>
                </a:lnTo>
                <a:lnTo>
                  <a:pt x="53524919" y="69850"/>
                </a:lnTo>
                <a:lnTo>
                  <a:pt x="53524919" y="0"/>
                </a:lnTo>
                <a:close/>
              </a:path>
            </a:pathLst>
          </a:custGeom>
          <a:solidFill>
            <a:srgbClr val="1E1E1E"/>
          </a:solidFill>
          <a:ln>
            <a:noFill/>
          </a:ln>
        </p:spPr>
      </p:sp>
      <p:sp>
        <p:nvSpPr>
          <p:cNvPr id="210" name="Google Shape;210;p9"/>
          <p:cNvSpPr/>
          <p:nvPr/>
        </p:nvSpPr>
        <p:spPr>
          <a:xfrm>
            <a:off x="3483365" y="1117827"/>
            <a:ext cx="2982494" cy="8321448"/>
          </a:xfrm>
          <a:custGeom>
            <a:rect b="b" l="l" r="r" t="t"/>
            <a:pathLst>
              <a:path extrusionOk="0" h="8321448" w="2982494">
                <a:moveTo>
                  <a:pt x="0" y="0"/>
                </a:moveTo>
                <a:lnTo>
                  <a:pt x="2982494" y="0"/>
                </a:lnTo>
                <a:lnTo>
                  <a:pt x="2982494" y="8321448"/>
                </a:lnTo>
                <a:lnTo>
                  <a:pt x="0" y="8321448"/>
                </a:lnTo>
                <a:lnTo>
                  <a:pt x="0" y="0"/>
                </a:lnTo>
                <a:close/>
              </a:path>
            </a:pathLst>
          </a:custGeom>
          <a:blipFill rotWithShape="1">
            <a:blip r:embed="rId3">
              <a:alphaModFix/>
            </a:blip>
            <a:stretch>
              <a:fillRect b="-17457" l="0" r="0" t="0"/>
            </a:stretch>
          </a:blipFill>
          <a:ln>
            <a:noFill/>
          </a:ln>
        </p:spPr>
      </p:sp>
      <p:sp>
        <p:nvSpPr>
          <p:cNvPr id="211" name="Google Shape;211;p9"/>
          <p:cNvSpPr/>
          <p:nvPr/>
        </p:nvSpPr>
        <p:spPr>
          <a:xfrm>
            <a:off x="13719835" y="1066218"/>
            <a:ext cx="3771561" cy="8424667"/>
          </a:xfrm>
          <a:custGeom>
            <a:rect b="b" l="l" r="r" t="t"/>
            <a:pathLst>
              <a:path extrusionOk="0" h="8424667" w="3771561">
                <a:moveTo>
                  <a:pt x="0" y="0"/>
                </a:moveTo>
                <a:lnTo>
                  <a:pt x="3771561" y="0"/>
                </a:lnTo>
                <a:lnTo>
                  <a:pt x="3771561" y="8424667"/>
                </a:lnTo>
                <a:lnTo>
                  <a:pt x="0" y="8424667"/>
                </a:lnTo>
                <a:lnTo>
                  <a:pt x="0" y="0"/>
                </a:lnTo>
                <a:close/>
              </a:path>
            </a:pathLst>
          </a:custGeom>
          <a:blipFill rotWithShape="1">
            <a:blip r:embed="rId4">
              <a:alphaModFix/>
            </a:blip>
            <a:stretch>
              <a:fillRect b="0" l="0" r="0" t="0"/>
            </a:stretch>
          </a:blipFill>
          <a:ln>
            <a:noFill/>
          </a:ln>
        </p:spPr>
      </p:sp>
      <p:sp>
        <p:nvSpPr>
          <p:cNvPr id="212" name="Google Shape;212;p9"/>
          <p:cNvSpPr txBox="1"/>
          <p:nvPr/>
        </p:nvSpPr>
        <p:spPr>
          <a:xfrm>
            <a:off x="1035529" y="230913"/>
            <a:ext cx="7311866" cy="708660"/>
          </a:xfrm>
          <a:prstGeom prst="rect">
            <a:avLst/>
          </a:prstGeom>
          <a:noFill/>
          <a:ln>
            <a:noFill/>
          </a:ln>
        </p:spPr>
        <p:txBody>
          <a:bodyPr anchorCtr="0" anchor="t" bIns="0" lIns="0" spcFirstLastPara="1" rIns="0" wrap="square" tIns="0">
            <a:spAutoFit/>
          </a:bodyPr>
          <a:lstStyle/>
          <a:p>
            <a:pPr indent="0" lvl="0" marL="0" marR="0" rtl="0" algn="ctr">
              <a:lnSpc>
                <a:spcPct val="126000"/>
              </a:lnSpc>
              <a:spcBef>
                <a:spcPts val="0"/>
              </a:spcBef>
              <a:spcAft>
                <a:spcPts val="0"/>
              </a:spcAft>
              <a:buNone/>
            </a:pPr>
            <a:r>
              <a:rPr b="0" i="0" lang="en-US" sz="4500" u="none" cap="none" strike="noStrike">
                <a:solidFill>
                  <a:srgbClr val="000000"/>
                </a:solidFill>
                <a:latin typeface="Arial"/>
                <a:ea typeface="Arial"/>
                <a:cs typeface="Arial"/>
                <a:sym typeface="Arial"/>
              </a:rPr>
              <a:t>C. LANGUAGE ANALYSIS:</a:t>
            </a:r>
            <a:endParaRPr/>
          </a:p>
        </p:txBody>
      </p:sp>
      <p:sp>
        <p:nvSpPr>
          <p:cNvPr id="213" name="Google Shape;213;p9"/>
          <p:cNvSpPr txBox="1"/>
          <p:nvPr/>
        </p:nvSpPr>
        <p:spPr>
          <a:xfrm>
            <a:off x="190969" y="3426923"/>
            <a:ext cx="3075492" cy="118046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Count of Languages:</a:t>
            </a:r>
            <a:endParaRPr/>
          </a:p>
        </p:txBody>
      </p:sp>
      <p:sp>
        <p:nvSpPr>
          <p:cNvPr id="214" name="Google Shape;214;p9"/>
          <p:cNvSpPr txBox="1"/>
          <p:nvPr/>
        </p:nvSpPr>
        <p:spPr>
          <a:xfrm>
            <a:off x="6697452" y="3362960"/>
            <a:ext cx="6790790" cy="17805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Mean, Median, Standard deviation of Langauges using IMDB_Score:</a:t>
            </a:r>
            <a:endParaRPr/>
          </a:p>
        </p:txBody>
      </p:sp>
      <p:sp>
        <p:nvSpPr>
          <p:cNvPr id="215" name="Google Shape;215;p9"/>
          <p:cNvSpPr txBox="1"/>
          <p:nvPr/>
        </p:nvSpPr>
        <p:spPr>
          <a:xfrm>
            <a:off x="17015357" y="9485344"/>
            <a:ext cx="952078" cy="434975"/>
          </a:xfrm>
          <a:prstGeom prst="rect">
            <a:avLst/>
          </a:prstGeom>
          <a:noFill/>
          <a:ln>
            <a:noFill/>
          </a:ln>
        </p:spPr>
        <p:txBody>
          <a:bodyPr anchorCtr="0" anchor="t" bIns="0" lIns="0" spcFirstLastPara="1" rIns="0" wrap="square" tIns="0">
            <a:spAutoFit/>
          </a:bodyPr>
          <a:lstStyle/>
          <a:p>
            <a:pPr indent="0" lvl="0" marL="0" marR="0" rtl="0" algn="r">
              <a:lnSpc>
                <a:spcPct val="142016"/>
              </a:lnSpc>
              <a:spcBef>
                <a:spcPts val="0"/>
              </a:spcBef>
              <a:spcAft>
                <a:spcPts val="0"/>
              </a:spcAft>
              <a:buNone/>
            </a:pPr>
            <a:r>
              <a:rPr b="0" i="0" lang="en-US" sz="2499" u="none" cap="none" strike="noStrike">
                <a:solidFill>
                  <a:srgbClr val="000000"/>
                </a:solidFill>
                <a:latin typeface="Arial"/>
                <a:ea typeface="Arial"/>
                <a:cs typeface="Arial"/>
                <a:sym typeface="Arial"/>
              </a:rPr>
              <a:t>09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KOMAL BARHATE</dc:creator>
</cp:coreProperties>
</file>