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10287000" cx="18288000"/>
  <p:notesSz cx="6858000" cy="9144000"/>
  <p:embeddedFontLst>
    <p:embeddedFont>
      <p:font typeface="Montserrat"/>
      <p:bold r:id="rId31"/>
      <p:boldItalic r:id="rId32"/>
    </p:embeddedFont>
    <p:embeddedFont>
      <p:font typeface="Oswald"/>
      <p:bold r:id="rId33"/>
    </p:embeddedFont>
    <p:embeddedFont>
      <p:font typeface="Sansita"/>
      <p:regular r:id="rId34"/>
      <p:bold r:id="rId35"/>
      <p:italic r:id="rId36"/>
      <p:boldItalic r:id="rId37"/>
    </p:embeddedFont>
    <p:embeddedFont>
      <p:font typeface="DM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2" roundtripDataSignature="AMtx7mh0QaBiGrbvc3txw0/cvkz0w6+p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MSans-italic.fntdata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font" Target="fonts/DM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swald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Sansita-bold.fntdata"/><Relationship Id="rId12" Type="http://schemas.openxmlformats.org/officeDocument/2006/relationships/slide" Target="slides/slide7.xml"/><Relationship Id="rId34" Type="http://schemas.openxmlformats.org/officeDocument/2006/relationships/font" Target="fonts/Sansita-regular.fntdata"/><Relationship Id="rId15" Type="http://schemas.openxmlformats.org/officeDocument/2006/relationships/slide" Target="slides/slide10.xml"/><Relationship Id="rId37" Type="http://schemas.openxmlformats.org/officeDocument/2006/relationships/font" Target="fonts/Sansita-boldItalic.fntdata"/><Relationship Id="rId14" Type="http://schemas.openxmlformats.org/officeDocument/2006/relationships/slide" Target="slides/slide9.xml"/><Relationship Id="rId36" Type="http://schemas.openxmlformats.org/officeDocument/2006/relationships/font" Target="fonts/Sansita-italic.fntdata"/><Relationship Id="rId17" Type="http://schemas.openxmlformats.org/officeDocument/2006/relationships/slide" Target="slides/slide12.xml"/><Relationship Id="rId39" Type="http://schemas.openxmlformats.org/officeDocument/2006/relationships/font" Target="fonts/DMSans-bold.fntdata"/><Relationship Id="rId16" Type="http://schemas.openxmlformats.org/officeDocument/2006/relationships/slide" Target="slides/slide11.xml"/><Relationship Id="rId38" Type="http://schemas.openxmlformats.org/officeDocument/2006/relationships/font" Target="fonts/DM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3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6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6.png"/><Relationship Id="rId4" Type="http://schemas.openxmlformats.org/officeDocument/2006/relationships/image" Target="../media/image11.png"/><Relationship Id="rId5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6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6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6.png"/><Relationship Id="rId4" Type="http://schemas.openxmlformats.org/officeDocument/2006/relationships/image" Target="../media/image11.png"/><Relationship Id="rId5" Type="http://schemas.openxmlformats.org/officeDocument/2006/relationships/image" Target="../media/image28.png"/><Relationship Id="rId6" Type="http://schemas.openxmlformats.org/officeDocument/2006/relationships/image" Target="../media/image26.png"/><Relationship Id="rId7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6.png"/><Relationship Id="rId4" Type="http://schemas.openxmlformats.org/officeDocument/2006/relationships/image" Target="../media/image11.png"/><Relationship Id="rId5" Type="http://schemas.openxmlformats.org/officeDocument/2006/relationships/image" Target="../media/image24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6.png"/><Relationship Id="rId4" Type="http://schemas.openxmlformats.org/officeDocument/2006/relationships/image" Target="../media/image11.png"/><Relationship Id="rId5" Type="http://schemas.openxmlformats.org/officeDocument/2006/relationships/image" Target="../media/image31.png"/><Relationship Id="rId6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6.png"/><Relationship Id="rId4" Type="http://schemas.openxmlformats.org/officeDocument/2006/relationships/image" Target="../media/image11.png"/><Relationship Id="rId5" Type="http://schemas.openxmlformats.org/officeDocument/2006/relationships/image" Target="../media/image29.png"/><Relationship Id="rId6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6.png"/><Relationship Id="rId4" Type="http://schemas.openxmlformats.org/officeDocument/2006/relationships/image" Target="../media/image11.png"/><Relationship Id="rId5" Type="http://schemas.openxmlformats.org/officeDocument/2006/relationships/image" Target="../media/image33.png"/><Relationship Id="rId6" Type="http://schemas.openxmlformats.org/officeDocument/2006/relationships/image" Target="../media/image3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6.png"/><Relationship Id="rId4" Type="http://schemas.openxmlformats.org/officeDocument/2006/relationships/image" Target="../media/image11.png"/><Relationship Id="rId5" Type="http://schemas.openxmlformats.org/officeDocument/2006/relationships/image" Target="../media/image36.png"/><Relationship Id="rId6" Type="http://schemas.openxmlformats.org/officeDocument/2006/relationships/image" Target="../media/image3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6.png"/><Relationship Id="rId4" Type="http://schemas.openxmlformats.org/officeDocument/2006/relationships/image" Target="../media/image11.png"/><Relationship Id="rId5" Type="http://schemas.openxmlformats.org/officeDocument/2006/relationships/image" Target="../media/image39.png"/><Relationship Id="rId6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6.png"/><Relationship Id="rId4" Type="http://schemas.openxmlformats.org/officeDocument/2006/relationships/image" Target="../media/image11.png"/><Relationship Id="rId5" Type="http://schemas.openxmlformats.org/officeDocument/2006/relationships/image" Target="../media/image38.png"/><Relationship Id="rId6" Type="http://schemas.openxmlformats.org/officeDocument/2006/relationships/image" Target="../media/image4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6.png"/><Relationship Id="rId4" Type="http://schemas.openxmlformats.org/officeDocument/2006/relationships/image" Target="../media/image11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6.png"/><Relationship Id="rId4" Type="http://schemas.openxmlformats.org/officeDocument/2006/relationships/image" Target="../media/image11.png"/><Relationship Id="rId5" Type="http://schemas.openxmlformats.org/officeDocument/2006/relationships/image" Target="../media/image4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6.png"/><Relationship Id="rId4" Type="http://schemas.openxmlformats.org/officeDocument/2006/relationships/image" Target="../media/image53.png"/><Relationship Id="rId9" Type="http://schemas.openxmlformats.org/officeDocument/2006/relationships/image" Target="../media/image10.png"/><Relationship Id="rId5" Type="http://schemas.openxmlformats.org/officeDocument/2006/relationships/image" Target="../media/image55.png"/><Relationship Id="rId6" Type="http://schemas.openxmlformats.org/officeDocument/2006/relationships/image" Target="../media/image52.png"/><Relationship Id="rId7" Type="http://schemas.openxmlformats.org/officeDocument/2006/relationships/image" Target="../media/image48.png"/><Relationship Id="rId8" Type="http://schemas.openxmlformats.org/officeDocument/2006/relationships/image" Target="../media/image4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6.png"/><Relationship Id="rId4" Type="http://schemas.openxmlformats.org/officeDocument/2006/relationships/hyperlink" Target="https://docs.google.com/spreadsheets/d/1ZlP1KXVxIWoOA2xkZFd0pFAJUh_JK9rr/edit?usp=drive_link&amp;ouid=104159851622002118898&amp;rtpof=true&amp;sd=true" TargetMode="External"/><Relationship Id="rId5" Type="http://schemas.openxmlformats.org/officeDocument/2006/relationships/hyperlink" Target="https://docs.google.com/spreadsheets/d/1jjqhCYYmhBDtqm3-hWCvV1cAcTfKUXgC/edit?usp=sharing&amp;ouid=104159851622002118898&amp;rtpof=true&amp;sd=true" TargetMode="External"/><Relationship Id="rId6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6.png"/><Relationship Id="rId4" Type="http://schemas.openxmlformats.org/officeDocument/2006/relationships/image" Target="../media/image10.png"/><Relationship Id="rId9" Type="http://schemas.openxmlformats.org/officeDocument/2006/relationships/hyperlink" Target="https://www.linkedin.com/in/komal-barhate-18a36225a/" TargetMode="External"/><Relationship Id="rId5" Type="http://schemas.openxmlformats.org/officeDocument/2006/relationships/image" Target="../media/image45.png"/><Relationship Id="rId6" Type="http://schemas.openxmlformats.org/officeDocument/2006/relationships/image" Target="../media/image1.png"/><Relationship Id="rId7" Type="http://schemas.openxmlformats.org/officeDocument/2006/relationships/image" Target="../media/image50.png"/><Relationship Id="rId8" Type="http://schemas.openxmlformats.org/officeDocument/2006/relationships/image" Target="../media/image4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6.png"/><Relationship Id="rId4" Type="http://schemas.openxmlformats.org/officeDocument/2006/relationships/image" Target="../media/image7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6.png"/><Relationship Id="rId4" Type="http://schemas.openxmlformats.org/officeDocument/2006/relationships/image" Target="../media/image15.png"/><Relationship Id="rId5" Type="http://schemas.openxmlformats.org/officeDocument/2006/relationships/image" Target="../media/image12.jpg"/><Relationship Id="rId6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6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6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6.png"/><Relationship Id="rId4" Type="http://schemas.openxmlformats.org/officeDocument/2006/relationships/image" Target="../media/image11.png"/><Relationship Id="rId5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6.png"/><Relationship Id="rId4" Type="http://schemas.openxmlformats.org/officeDocument/2006/relationships/image" Target="../media/image11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 rot="7659121">
            <a:off x="15091031" y="5585714"/>
            <a:ext cx="7629294" cy="7828566"/>
          </a:xfrm>
          <a:custGeom>
            <a:rect b="b" l="l" r="r" t="t"/>
            <a:pathLst>
              <a:path extrusionOk="0"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"/>
          <p:cNvSpPr/>
          <p:nvPr/>
        </p:nvSpPr>
        <p:spPr>
          <a:xfrm>
            <a:off x="-3258071" y="-4629150"/>
            <a:ext cx="9022634" cy="9258300"/>
          </a:xfrm>
          <a:custGeom>
            <a:rect b="b" l="l" r="r" t="t"/>
            <a:pathLst>
              <a:path extrusionOk="0"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87" name="Google Shape;87;p1"/>
          <p:cNvGrpSpPr/>
          <p:nvPr/>
        </p:nvGrpSpPr>
        <p:grpSpPr>
          <a:xfrm>
            <a:off x="4236347" y="3103606"/>
            <a:ext cx="9815307" cy="4307509"/>
            <a:chOff x="0" y="-19050"/>
            <a:chExt cx="1895495" cy="831850"/>
          </a:xfrm>
        </p:grpSpPr>
        <p:sp>
          <p:nvSpPr>
            <p:cNvPr id="88" name="Google Shape;88;p1"/>
            <p:cNvSpPr/>
            <p:nvPr/>
          </p:nvSpPr>
          <p:spPr>
            <a:xfrm>
              <a:off x="0" y="0"/>
              <a:ext cx="1895495" cy="812800"/>
            </a:xfrm>
            <a:custGeom>
              <a:rect b="b" l="l" r="r" t="t"/>
              <a:pathLst>
                <a:path extrusionOk="0"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89" name="Google Shape;89;p1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1"/>
          <p:cNvSpPr/>
          <p:nvPr/>
        </p:nvSpPr>
        <p:spPr>
          <a:xfrm>
            <a:off x="15396551" y="876809"/>
            <a:ext cx="1862749" cy="620916"/>
          </a:xfrm>
          <a:custGeom>
            <a:rect b="b" l="l" r="r" t="t"/>
            <a:pathLst>
              <a:path extrusionOk="0" h="620916" w="1862749">
                <a:moveTo>
                  <a:pt x="0" y="0"/>
                </a:moveTo>
                <a:lnTo>
                  <a:pt x="1862749" y="0"/>
                </a:lnTo>
                <a:lnTo>
                  <a:pt x="1862749" y="620916"/>
                </a:lnTo>
                <a:lnTo>
                  <a:pt x="0" y="6209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" name="Google Shape;91;p1"/>
          <p:cNvSpPr txBox="1"/>
          <p:nvPr/>
        </p:nvSpPr>
        <p:spPr>
          <a:xfrm>
            <a:off x="4236347" y="4348786"/>
            <a:ext cx="9815307" cy="27666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437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STUDY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4236347" y="3438109"/>
            <a:ext cx="9815307" cy="11869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62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BANK LOAN CASE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2719596" y="7482578"/>
            <a:ext cx="12848809" cy="441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53" u="none" cap="none" strike="noStrike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WWW.TRAINITY.COM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219" name="Google Shape;219;p10"/>
          <p:cNvSpPr/>
          <p:nvPr/>
        </p:nvSpPr>
        <p:spPr>
          <a:xfrm rot="3407869">
            <a:off x="12052165" y="1118883"/>
            <a:ext cx="12471670" cy="5351480"/>
          </a:xfrm>
          <a:custGeom>
            <a:rect b="b" l="l" r="r" t="t"/>
            <a:pathLst>
              <a:path extrusionOk="0"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0" name="Google Shape;220;p10"/>
          <p:cNvSpPr/>
          <p:nvPr/>
        </p:nvSpPr>
        <p:spPr>
          <a:xfrm rot="3407869">
            <a:off x="-4696947" y="10150458"/>
            <a:ext cx="12471670" cy="5351480"/>
          </a:xfrm>
          <a:custGeom>
            <a:rect b="b" l="l" r="r" t="t"/>
            <a:pathLst>
              <a:path extrusionOk="0"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1" name="Google Shape;221;p10"/>
          <p:cNvSpPr/>
          <p:nvPr/>
        </p:nvSpPr>
        <p:spPr>
          <a:xfrm>
            <a:off x="510188" y="2596075"/>
            <a:ext cx="17388750" cy="4891068"/>
          </a:xfrm>
          <a:custGeom>
            <a:rect b="b" l="l" r="r" t="t"/>
            <a:pathLst>
              <a:path extrusionOk="0" h="4891068" w="17388750">
                <a:moveTo>
                  <a:pt x="0" y="0"/>
                </a:moveTo>
                <a:lnTo>
                  <a:pt x="17388750" y="0"/>
                </a:lnTo>
                <a:lnTo>
                  <a:pt x="17388750" y="4891069"/>
                </a:lnTo>
                <a:lnTo>
                  <a:pt x="0" y="48910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2" name="Google Shape;222;p10"/>
          <p:cNvSpPr txBox="1"/>
          <p:nvPr/>
        </p:nvSpPr>
        <p:spPr>
          <a:xfrm>
            <a:off x="803539" y="391348"/>
            <a:ext cx="14095434" cy="7846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89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PREVIOUS APPLICATION DATASET </a:t>
            </a:r>
            <a:endParaRPr/>
          </a:p>
        </p:txBody>
      </p:sp>
      <p:sp>
        <p:nvSpPr>
          <p:cNvPr id="223" name="Google Shape;223;p10"/>
          <p:cNvSpPr txBox="1"/>
          <p:nvPr/>
        </p:nvSpPr>
        <p:spPr>
          <a:xfrm>
            <a:off x="0" y="1260157"/>
            <a:ext cx="17095514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Task: Bivariate Analysis of WEEKDAYS VS NAME_CONTRACT_TYPES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229" name="Google Shape;229;p11"/>
          <p:cNvSpPr/>
          <p:nvPr/>
        </p:nvSpPr>
        <p:spPr>
          <a:xfrm rot="3407869">
            <a:off x="12052165" y="1118883"/>
            <a:ext cx="12471670" cy="5351480"/>
          </a:xfrm>
          <a:custGeom>
            <a:rect b="b" l="l" r="r" t="t"/>
            <a:pathLst>
              <a:path extrusionOk="0"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0" name="Google Shape;230;p11"/>
          <p:cNvSpPr/>
          <p:nvPr/>
        </p:nvSpPr>
        <p:spPr>
          <a:xfrm rot="3407869">
            <a:off x="-4696947" y="10150458"/>
            <a:ext cx="12471670" cy="5351480"/>
          </a:xfrm>
          <a:custGeom>
            <a:rect b="b" l="l" r="r" t="t"/>
            <a:pathLst>
              <a:path extrusionOk="0"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1" name="Google Shape;231;p11"/>
          <p:cNvSpPr txBox="1"/>
          <p:nvPr/>
        </p:nvSpPr>
        <p:spPr>
          <a:xfrm>
            <a:off x="803539" y="391348"/>
            <a:ext cx="14095434" cy="7846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89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APPLICATION DATASET </a:t>
            </a:r>
            <a:endParaRPr/>
          </a:p>
        </p:txBody>
      </p:sp>
      <p:sp>
        <p:nvSpPr>
          <p:cNvPr id="232" name="Google Shape;232;p11"/>
          <p:cNvSpPr txBox="1"/>
          <p:nvPr/>
        </p:nvSpPr>
        <p:spPr>
          <a:xfrm>
            <a:off x="-3210985" y="1339441"/>
            <a:ext cx="17095514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Task1: Identify Missing Data and dealing with it!!!</a:t>
            </a:r>
            <a:endParaRPr/>
          </a:p>
        </p:txBody>
      </p:sp>
      <p:sp>
        <p:nvSpPr>
          <p:cNvPr id="233" name="Google Shape;233;p11"/>
          <p:cNvSpPr txBox="1"/>
          <p:nvPr/>
        </p:nvSpPr>
        <p:spPr>
          <a:xfrm>
            <a:off x="497864" y="2356210"/>
            <a:ext cx="15894953" cy="6581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1.Removing Duplicates.</a:t>
            </a:r>
            <a:endParaRPr/>
          </a:p>
          <a:p>
            <a:pPr indent="0" lvl="0" marL="0" marR="0" rtl="0" algn="just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Finding Missing Value: Missing values are those which are not available in our dataset should be handled. First I found the count of null or missing values in each column using COUNTBLANK function in Excel and also calculated percentage of null values in each column.</a:t>
            </a:r>
            <a:endParaRPr/>
          </a:p>
          <a:p>
            <a:pPr indent="0" lvl="0" marL="0" marR="0" rtl="0" algn="just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3.Handling Missing Values: After finding the percentage of Missing values in each column and I deleted the columns which are having blanks percentage more than 50 %. </a:t>
            </a:r>
            <a:endParaRPr/>
          </a:p>
          <a:p>
            <a:pPr indent="0" lvl="0" marL="0" marR="0" rtl="0" algn="just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"/>
          <p:cNvSpPr/>
          <p:nvPr/>
        </p:nvSpPr>
        <p:spPr>
          <a:xfrm rot="10800000">
            <a:off x="0" y="-3810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239" name="Google Shape;239;p12"/>
          <p:cNvSpPr/>
          <p:nvPr/>
        </p:nvSpPr>
        <p:spPr>
          <a:xfrm rot="3407869">
            <a:off x="12052165" y="1118883"/>
            <a:ext cx="12471670" cy="5351480"/>
          </a:xfrm>
          <a:custGeom>
            <a:rect b="b" l="l" r="r" t="t"/>
            <a:pathLst>
              <a:path extrusionOk="0"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0" name="Google Shape;240;p12"/>
          <p:cNvSpPr/>
          <p:nvPr/>
        </p:nvSpPr>
        <p:spPr>
          <a:xfrm rot="3407869">
            <a:off x="-4696947" y="10150458"/>
            <a:ext cx="12471670" cy="5351480"/>
          </a:xfrm>
          <a:custGeom>
            <a:rect b="b" l="l" r="r" t="t"/>
            <a:pathLst>
              <a:path extrusionOk="0"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1" name="Google Shape;241;p12"/>
          <p:cNvSpPr txBox="1"/>
          <p:nvPr/>
        </p:nvSpPr>
        <p:spPr>
          <a:xfrm>
            <a:off x="803539" y="391348"/>
            <a:ext cx="14095434" cy="7846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89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APPLICATION DATASET </a:t>
            </a:r>
            <a:endParaRPr/>
          </a:p>
        </p:txBody>
      </p:sp>
      <p:sp>
        <p:nvSpPr>
          <p:cNvPr id="242" name="Google Shape;242;p12"/>
          <p:cNvSpPr txBox="1"/>
          <p:nvPr/>
        </p:nvSpPr>
        <p:spPr>
          <a:xfrm>
            <a:off x="-3210985" y="1339441"/>
            <a:ext cx="17095514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Task1: Identify Missing Data and dealing with it!!!</a:t>
            </a:r>
            <a:endParaRPr/>
          </a:p>
        </p:txBody>
      </p:sp>
      <p:sp>
        <p:nvSpPr>
          <p:cNvPr id="243" name="Google Shape;243;p12"/>
          <p:cNvSpPr txBox="1"/>
          <p:nvPr/>
        </p:nvSpPr>
        <p:spPr>
          <a:xfrm>
            <a:off x="558999" y="2376588"/>
            <a:ext cx="15894953" cy="54986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4.Removing irrelevant data: It is always beneficial to remove unnecessary columns which helps in better data analysis.</a:t>
            </a:r>
            <a:endParaRPr/>
          </a:p>
          <a:p>
            <a:pPr indent="0" lvl="0" marL="0" marR="0" rtl="0" algn="just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Dealing with Null Values: There are so many techniques to deal with null values a.k.a missing values like mean, median, mode, imputation, replacing, deletion ,etc.</a:t>
            </a:r>
            <a:endParaRPr/>
          </a:p>
          <a:p>
            <a:pPr indent="0" lvl="0" marL="0" marR="0" rtl="0" algn="just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this project, I have used median and mean to deal with continuous data and for categorical data, I used mode.</a:t>
            </a:r>
            <a:endParaRPr/>
          </a:p>
          <a:p>
            <a:pPr indent="0" lvl="0" marL="0" marR="0" rtl="0" algn="just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249" name="Google Shape;249;p13"/>
          <p:cNvSpPr/>
          <p:nvPr/>
        </p:nvSpPr>
        <p:spPr>
          <a:xfrm rot="3407869">
            <a:off x="12052165" y="1118883"/>
            <a:ext cx="12471670" cy="5351480"/>
          </a:xfrm>
          <a:custGeom>
            <a:rect b="b" l="l" r="r" t="t"/>
            <a:pathLst>
              <a:path extrusionOk="0"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0" name="Google Shape;250;p13"/>
          <p:cNvSpPr/>
          <p:nvPr/>
        </p:nvSpPr>
        <p:spPr>
          <a:xfrm rot="3407869">
            <a:off x="-4696947" y="10150458"/>
            <a:ext cx="12471670" cy="5351480"/>
          </a:xfrm>
          <a:custGeom>
            <a:rect b="b" l="l" r="r" t="t"/>
            <a:pathLst>
              <a:path extrusionOk="0"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1" name="Google Shape;251;p13"/>
          <p:cNvSpPr/>
          <p:nvPr/>
        </p:nvSpPr>
        <p:spPr>
          <a:xfrm>
            <a:off x="803539" y="2492532"/>
            <a:ext cx="9318460" cy="5529659"/>
          </a:xfrm>
          <a:custGeom>
            <a:rect b="b" l="l" r="r" t="t"/>
            <a:pathLst>
              <a:path extrusionOk="0" h="5529659" w="9318460">
                <a:moveTo>
                  <a:pt x="0" y="0"/>
                </a:moveTo>
                <a:lnTo>
                  <a:pt x="9318459" y="0"/>
                </a:lnTo>
                <a:lnTo>
                  <a:pt x="9318459" y="5529659"/>
                </a:lnTo>
                <a:lnTo>
                  <a:pt x="0" y="55296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-17493" t="0"/>
            </a:stretch>
          </a:blipFill>
          <a:ln>
            <a:noFill/>
          </a:ln>
        </p:spPr>
      </p:sp>
      <p:sp>
        <p:nvSpPr>
          <p:cNvPr id="252" name="Google Shape;252;p13"/>
          <p:cNvSpPr/>
          <p:nvPr/>
        </p:nvSpPr>
        <p:spPr>
          <a:xfrm>
            <a:off x="11192011" y="2748382"/>
            <a:ext cx="3706962" cy="2508980"/>
          </a:xfrm>
          <a:custGeom>
            <a:rect b="b" l="l" r="r" t="t"/>
            <a:pathLst>
              <a:path extrusionOk="0" h="2508980" w="3706962">
                <a:moveTo>
                  <a:pt x="0" y="0"/>
                </a:moveTo>
                <a:lnTo>
                  <a:pt x="3706961" y="0"/>
                </a:lnTo>
                <a:lnTo>
                  <a:pt x="3706961" y="2508980"/>
                </a:lnTo>
                <a:lnTo>
                  <a:pt x="0" y="25089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3" name="Google Shape;253;p13"/>
          <p:cNvSpPr/>
          <p:nvPr/>
        </p:nvSpPr>
        <p:spPr>
          <a:xfrm>
            <a:off x="2323644" y="8107916"/>
            <a:ext cx="14401735" cy="953076"/>
          </a:xfrm>
          <a:custGeom>
            <a:rect b="b" l="l" r="r" t="t"/>
            <a:pathLst>
              <a:path extrusionOk="0" h="953076" w="14401735">
                <a:moveTo>
                  <a:pt x="0" y="0"/>
                </a:moveTo>
                <a:lnTo>
                  <a:pt x="14401735" y="0"/>
                </a:lnTo>
                <a:lnTo>
                  <a:pt x="14401735" y="953076"/>
                </a:lnTo>
                <a:lnTo>
                  <a:pt x="0" y="9530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-20460" l="0" r="-1838" t="-20460"/>
            </a:stretch>
          </a:blipFill>
          <a:ln>
            <a:noFill/>
          </a:ln>
        </p:spPr>
      </p:sp>
      <p:sp>
        <p:nvSpPr>
          <p:cNvPr id="254" name="Google Shape;254;p13"/>
          <p:cNvSpPr txBox="1"/>
          <p:nvPr/>
        </p:nvSpPr>
        <p:spPr>
          <a:xfrm>
            <a:off x="803539" y="391348"/>
            <a:ext cx="14095434" cy="7846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89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APPLICATION DATASET </a:t>
            </a:r>
            <a:endParaRPr/>
          </a:p>
        </p:txBody>
      </p:sp>
      <p:sp>
        <p:nvSpPr>
          <p:cNvPr id="255" name="Google Shape;255;p13"/>
          <p:cNvSpPr txBox="1"/>
          <p:nvPr/>
        </p:nvSpPr>
        <p:spPr>
          <a:xfrm>
            <a:off x="803539" y="1278306"/>
            <a:ext cx="17095514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 2: Identify Outliers in the Dataset </a:t>
            </a:r>
            <a:endParaRPr/>
          </a:p>
        </p:txBody>
      </p:sp>
      <p:sp>
        <p:nvSpPr>
          <p:cNvPr id="256" name="Google Shape;256;p13"/>
          <p:cNvSpPr txBox="1"/>
          <p:nvPr/>
        </p:nvSpPr>
        <p:spPr>
          <a:xfrm>
            <a:off x="803539" y="1885472"/>
            <a:ext cx="4877395" cy="521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Box Plot for AMT_CREDIT: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262" name="Google Shape;262;p14"/>
          <p:cNvSpPr/>
          <p:nvPr/>
        </p:nvSpPr>
        <p:spPr>
          <a:xfrm rot="3407869">
            <a:off x="12052165" y="1118883"/>
            <a:ext cx="12471670" cy="5351480"/>
          </a:xfrm>
          <a:custGeom>
            <a:rect b="b" l="l" r="r" t="t"/>
            <a:pathLst>
              <a:path extrusionOk="0"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3" name="Google Shape;263;p14"/>
          <p:cNvSpPr/>
          <p:nvPr/>
        </p:nvSpPr>
        <p:spPr>
          <a:xfrm rot="3407869">
            <a:off x="-4696947" y="10150458"/>
            <a:ext cx="12471670" cy="5351480"/>
          </a:xfrm>
          <a:custGeom>
            <a:rect b="b" l="l" r="r" t="t"/>
            <a:pathLst>
              <a:path extrusionOk="0"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4" name="Google Shape;264;p14"/>
          <p:cNvSpPr/>
          <p:nvPr/>
        </p:nvSpPr>
        <p:spPr>
          <a:xfrm>
            <a:off x="254962" y="2492532"/>
            <a:ext cx="9426690" cy="5785150"/>
          </a:xfrm>
          <a:custGeom>
            <a:rect b="b" l="l" r="r" t="t"/>
            <a:pathLst>
              <a:path extrusionOk="0" h="5785150" w="9426690">
                <a:moveTo>
                  <a:pt x="0" y="0"/>
                </a:moveTo>
                <a:lnTo>
                  <a:pt x="9426690" y="0"/>
                </a:lnTo>
                <a:lnTo>
                  <a:pt x="9426690" y="5785151"/>
                </a:lnTo>
                <a:lnTo>
                  <a:pt x="0" y="57851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-12320" t="0"/>
            </a:stretch>
          </a:blipFill>
          <a:ln>
            <a:noFill/>
          </a:ln>
        </p:spPr>
      </p:sp>
      <p:sp>
        <p:nvSpPr>
          <p:cNvPr id="265" name="Google Shape;265;p14"/>
          <p:cNvSpPr/>
          <p:nvPr/>
        </p:nvSpPr>
        <p:spPr>
          <a:xfrm>
            <a:off x="11252932" y="2469999"/>
            <a:ext cx="4531669" cy="2915109"/>
          </a:xfrm>
          <a:custGeom>
            <a:rect b="b" l="l" r="r" t="t"/>
            <a:pathLst>
              <a:path extrusionOk="0" h="2915109" w="4531669">
                <a:moveTo>
                  <a:pt x="0" y="0"/>
                </a:moveTo>
                <a:lnTo>
                  <a:pt x="4531669" y="0"/>
                </a:lnTo>
                <a:lnTo>
                  <a:pt x="4531669" y="2915108"/>
                </a:lnTo>
                <a:lnTo>
                  <a:pt x="0" y="29151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6" name="Google Shape;266;p14"/>
          <p:cNvSpPr/>
          <p:nvPr/>
        </p:nvSpPr>
        <p:spPr>
          <a:xfrm>
            <a:off x="10059430" y="6143181"/>
            <a:ext cx="7839623" cy="1840169"/>
          </a:xfrm>
          <a:custGeom>
            <a:rect b="b" l="l" r="r" t="t"/>
            <a:pathLst>
              <a:path extrusionOk="0" h="1840169" w="7839623">
                <a:moveTo>
                  <a:pt x="0" y="0"/>
                </a:moveTo>
                <a:lnTo>
                  <a:pt x="7839623" y="0"/>
                </a:lnTo>
                <a:lnTo>
                  <a:pt x="7839623" y="1840169"/>
                </a:lnTo>
                <a:lnTo>
                  <a:pt x="0" y="18401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7" name="Google Shape;267;p14"/>
          <p:cNvSpPr txBox="1"/>
          <p:nvPr/>
        </p:nvSpPr>
        <p:spPr>
          <a:xfrm>
            <a:off x="803539" y="391348"/>
            <a:ext cx="14095434" cy="7846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89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APPLICATION DATASET </a:t>
            </a:r>
            <a:endParaRPr/>
          </a:p>
        </p:txBody>
      </p:sp>
      <p:sp>
        <p:nvSpPr>
          <p:cNvPr id="268" name="Google Shape;268;p14"/>
          <p:cNvSpPr txBox="1"/>
          <p:nvPr/>
        </p:nvSpPr>
        <p:spPr>
          <a:xfrm>
            <a:off x="803539" y="1278306"/>
            <a:ext cx="17095514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 2: Identify Outliers in the Dataset </a:t>
            </a:r>
            <a:endParaRPr/>
          </a:p>
        </p:txBody>
      </p:sp>
      <p:sp>
        <p:nvSpPr>
          <p:cNvPr id="269" name="Google Shape;269;p14"/>
          <p:cNvSpPr txBox="1"/>
          <p:nvPr/>
        </p:nvSpPr>
        <p:spPr>
          <a:xfrm>
            <a:off x="642149" y="1885472"/>
            <a:ext cx="5200174" cy="521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Box Plot for AMT_ANNUITY: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"/>
          <p:cNvSpPr/>
          <p:nvPr/>
        </p:nvSpPr>
        <p:spPr>
          <a:xfrm rot="10800000">
            <a:off x="0" y="-3810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275" name="Google Shape;275;p15"/>
          <p:cNvSpPr/>
          <p:nvPr/>
        </p:nvSpPr>
        <p:spPr>
          <a:xfrm rot="3407869">
            <a:off x="12052165" y="1118883"/>
            <a:ext cx="12471670" cy="5351480"/>
          </a:xfrm>
          <a:custGeom>
            <a:rect b="b" l="l" r="r" t="t"/>
            <a:pathLst>
              <a:path extrusionOk="0"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6" name="Google Shape;276;p15"/>
          <p:cNvSpPr/>
          <p:nvPr/>
        </p:nvSpPr>
        <p:spPr>
          <a:xfrm rot="3407869">
            <a:off x="-4696947" y="10150458"/>
            <a:ext cx="12471670" cy="5351480"/>
          </a:xfrm>
          <a:custGeom>
            <a:rect b="b" l="l" r="r" t="t"/>
            <a:pathLst>
              <a:path extrusionOk="0"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7" name="Google Shape;277;p15"/>
          <p:cNvSpPr/>
          <p:nvPr/>
        </p:nvSpPr>
        <p:spPr>
          <a:xfrm>
            <a:off x="575207" y="2720075"/>
            <a:ext cx="8776089" cy="5330065"/>
          </a:xfrm>
          <a:custGeom>
            <a:rect b="b" l="l" r="r" t="t"/>
            <a:pathLst>
              <a:path extrusionOk="0" h="5330065" w="8776089">
                <a:moveTo>
                  <a:pt x="0" y="0"/>
                </a:moveTo>
                <a:lnTo>
                  <a:pt x="8776089" y="0"/>
                </a:lnTo>
                <a:lnTo>
                  <a:pt x="8776089" y="5330065"/>
                </a:lnTo>
                <a:lnTo>
                  <a:pt x="0" y="53300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8" name="Google Shape;278;p15"/>
          <p:cNvSpPr/>
          <p:nvPr/>
        </p:nvSpPr>
        <p:spPr>
          <a:xfrm>
            <a:off x="10256749" y="3053719"/>
            <a:ext cx="3938615" cy="2680752"/>
          </a:xfrm>
          <a:custGeom>
            <a:rect b="b" l="l" r="r" t="t"/>
            <a:pathLst>
              <a:path extrusionOk="0" h="2680752" w="3938615">
                <a:moveTo>
                  <a:pt x="0" y="0"/>
                </a:moveTo>
                <a:lnTo>
                  <a:pt x="3938615" y="0"/>
                </a:lnTo>
                <a:lnTo>
                  <a:pt x="3938615" y="2680752"/>
                </a:lnTo>
                <a:lnTo>
                  <a:pt x="0" y="26807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4981" l="-2260" r="-3766" t="-3874"/>
            </a:stretch>
          </a:blipFill>
          <a:ln>
            <a:noFill/>
          </a:ln>
        </p:spPr>
      </p:sp>
      <p:sp>
        <p:nvSpPr>
          <p:cNvPr id="279" name="Google Shape;279;p15"/>
          <p:cNvSpPr txBox="1"/>
          <p:nvPr/>
        </p:nvSpPr>
        <p:spPr>
          <a:xfrm>
            <a:off x="803539" y="391348"/>
            <a:ext cx="14095434" cy="7846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89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APPLICATION DATASET </a:t>
            </a:r>
            <a:endParaRPr/>
          </a:p>
        </p:txBody>
      </p:sp>
      <p:sp>
        <p:nvSpPr>
          <p:cNvPr id="280" name="Google Shape;280;p15"/>
          <p:cNvSpPr txBox="1"/>
          <p:nvPr/>
        </p:nvSpPr>
        <p:spPr>
          <a:xfrm>
            <a:off x="803539" y="1278306"/>
            <a:ext cx="17095514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 2: Identify Outliers in the Dataset </a:t>
            </a:r>
            <a:endParaRPr/>
          </a:p>
        </p:txBody>
      </p:sp>
      <p:sp>
        <p:nvSpPr>
          <p:cNvPr id="281" name="Google Shape;281;p15"/>
          <p:cNvSpPr txBox="1"/>
          <p:nvPr/>
        </p:nvSpPr>
        <p:spPr>
          <a:xfrm>
            <a:off x="948081" y="1885472"/>
            <a:ext cx="4588312" cy="521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Box Plot for DAY_BIRTH:</a:t>
            </a:r>
            <a:endParaRPr/>
          </a:p>
        </p:txBody>
      </p:sp>
      <p:sp>
        <p:nvSpPr>
          <p:cNvPr id="282" name="Google Shape;282;p15"/>
          <p:cNvSpPr txBox="1"/>
          <p:nvPr/>
        </p:nvSpPr>
        <p:spPr>
          <a:xfrm>
            <a:off x="9464909" y="5889413"/>
            <a:ext cx="5522293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outlier present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6"/>
          <p:cNvSpPr/>
          <p:nvPr/>
        </p:nvSpPr>
        <p:spPr>
          <a:xfrm rot="10800000">
            <a:off x="0" y="-3810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288" name="Google Shape;288;p16"/>
          <p:cNvSpPr/>
          <p:nvPr/>
        </p:nvSpPr>
        <p:spPr>
          <a:xfrm rot="3407869">
            <a:off x="12052165" y="1118883"/>
            <a:ext cx="12471670" cy="5351480"/>
          </a:xfrm>
          <a:custGeom>
            <a:rect b="b" l="l" r="r" t="t"/>
            <a:pathLst>
              <a:path extrusionOk="0"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9" name="Google Shape;289;p16"/>
          <p:cNvSpPr/>
          <p:nvPr/>
        </p:nvSpPr>
        <p:spPr>
          <a:xfrm rot="3407869">
            <a:off x="-4696947" y="10150458"/>
            <a:ext cx="12471670" cy="5351480"/>
          </a:xfrm>
          <a:custGeom>
            <a:rect b="b" l="l" r="r" t="t"/>
            <a:pathLst>
              <a:path extrusionOk="0"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0" name="Google Shape;290;p16"/>
          <p:cNvSpPr/>
          <p:nvPr/>
        </p:nvSpPr>
        <p:spPr>
          <a:xfrm>
            <a:off x="178979" y="2672017"/>
            <a:ext cx="9208127" cy="5391289"/>
          </a:xfrm>
          <a:custGeom>
            <a:rect b="b" l="l" r="r" t="t"/>
            <a:pathLst>
              <a:path extrusionOk="0" h="5391289" w="9208127">
                <a:moveTo>
                  <a:pt x="0" y="0"/>
                </a:moveTo>
                <a:lnTo>
                  <a:pt x="9208127" y="0"/>
                </a:lnTo>
                <a:lnTo>
                  <a:pt x="9208127" y="5391289"/>
                </a:lnTo>
                <a:lnTo>
                  <a:pt x="0" y="53912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-2211" t="0"/>
            </a:stretch>
          </a:blipFill>
          <a:ln>
            <a:noFill/>
          </a:ln>
        </p:spPr>
      </p:sp>
      <p:sp>
        <p:nvSpPr>
          <p:cNvPr id="291" name="Google Shape;291;p16"/>
          <p:cNvSpPr/>
          <p:nvPr/>
        </p:nvSpPr>
        <p:spPr>
          <a:xfrm>
            <a:off x="9611268" y="2672017"/>
            <a:ext cx="9125625" cy="5396549"/>
          </a:xfrm>
          <a:custGeom>
            <a:rect b="b" l="l" r="r" t="t"/>
            <a:pathLst>
              <a:path extrusionOk="0" h="5396549" w="9125625">
                <a:moveTo>
                  <a:pt x="0" y="0"/>
                </a:moveTo>
                <a:lnTo>
                  <a:pt x="9125625" y="0"/>
                </a:lnTo>
                <a:lnTo>
                  <a:pt x="9125625" y="5396549"/>
                </a:lnTo>
                <a:lnTo>
                  <a:pt x="0" y="53965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2" name="Google Shape;292;p16"/>
          <p:cNvSpPr txBox="1"/>
          <p:nvPr/>
        </p:nvSpPr>
        <p:spPr>
          <a:xfrm>
            <a:off x="803539" y="391348"/>
            <a:ext cx="14095434" cy="7846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89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APPLICATION DATASET </a:t>
            </a:r>
            <a:endParaRPr/>
          </a:p>
        </p:txBody>
      </p:sp>
      <p:sp>
        <p:nvSpPr>
          <p:cNvPr id="293" name="Google Shape;293;p16"/>
          <p:cNvSpPr txBox="1"/>
          <p:nvPr/>
        </p:nvSpPr>
        <p:spPr>
          <a:xfrm>
            <a:off x="-2669558" y="1210310"/>
            <a:ext cx="17095514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Task: Exploratory Data Analysis</a:t>
            </a:r>
            <a:endParaRPr/>
          </a:p>
        </p:txBody>
      </p:sp>
      <p:sp>
        <p:nvSpPr>
          <p:cNvPr id="294" name="Google Shape;294;p16"/>
          <p:cNvSpPr txBox="1"/>
          <p:nvPr/>
        </p:nvSpPr>
        <p:spPr>
          <a:xfrm>
            <a:off x="304324" y="1933143"/>
            <a:ext cx="2134076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Target:</a:t>
            </a:r>
            <a:endParaRPr/>
          </a:p>
        </p:txBody>
      </p:sp>
      <p:sp>
        <p:nvSpPr>
          <p:cNvPr id="295" name="Google Shape;295;p16"/>
          <p:cNvSpPr txBox="1"/>
          <p:nvPr/>
        </p:nvSpPr>
        <p:spPr>
          <a:xfrm>
            <a:off x="9611268" y="1933143"/>
            <a:ext cx="5162074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NAME_CONTRACT_TYPE: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/>
          <p:nvPr/>
        </p:nvSpPr>
        <p:spPr>
          <a:xfrm rot="10800000">
            <a:off x="-21771" y="-3810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301" name="Google Shape;301;p17"/>
          <p:cNvSpPr/>
          <p:nvPr/>
        </p:nvSpPr>
        <p:spPr>
          <a:xfrm rot="3407869">
            <a:off x="12052165" y="1118883"/>
            <a:ext cx="12471670" cy="5351480"/>
          </a:xfrm>
          <a:custGeom>
            <a:rect b="b" l="l" r="r" t="t"/>
            <a:pathLst>
              <a:path extrusionOk="0"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2" name="Google Shape;302;p17"/>
          <p:cNvSpPr/>
          <p:nvPr/>
        </p:nvSpPr>
        <p:spPr>
          <a:xfrm rot="3407869">
            <a:off x="-4696947" y="10150458"/>
            <a:ext cx="12471670" cy="5351480"/>
          </a:xfrm>
          <a:custGeom>
            <a:rect b="b" l="l" r="r" t="t"/>
            <a:pathLst>
              <a:path extrusionOk="0"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3" name="Google Shape;303;p17"/>
          <p:cNvSpPr/>
          <p:nvPr/>
        </p:nvSpPr>
        <p:spPr>
          <a:xfrm>
            <a:off x="83312" y="2933342"/>
            <a:ext cx="9060688" cy="5134390"/>
          </a:xfrm>
          <a:custGeom>
            <a:rect b="b" l="l" r="r" t="t"/>
            <a:pathLst>
              <a:path extrusionOk="0" h="5134390" w="9060688">
                <a:moveTo>
                  <a:pt x="0" y="0"/>
                </a:moveTo>
                <a:lnTo>
                  <a:pt x="9060688" y="0"/>
                </a:lnTo>
                <a:lnTo>
                  <a:pt x="9060688" y="5134390"/>
                </a:lnTo>
                <a:lnTo>
                  <a:pt x="0" y="51343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4" name="Google Shape;304;p17"/>
          <p:cNvSpPr/>
          <p:nvPr/>
        </p:nvSpPr>
        <p:spPr>
          <a:xfrm>
            <a:off x="9269594" y="2723026"/>
            <a:ext cx="9018406" cy="5392274"/>
          </a:xfrm>
          <a:custGeom>
            <a:rect b="b" l="l" r="r" t="t"/>
            <a:pathLst>
              <a:path extrusionOk="0" h="5392274" w="9018406">
                <a:moveTo>
                  <a:pt x="0" y="0"/>
                </a:moveTo>
                <a:lnTo>
                  <a:pt x="9018406" y="0"/>
                </a:lnTo>
                <a:lnTo>
                  <a:pt x="9018406" y="5392274"/>
                </a:lnTo>
                <a:lnTo>
                  <a:pt x="0" y="53922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708" r="0" t="0"/>
            </a:stretch>
          </a:blipFill>
          <a:ln>
            <a:noFill/>
          </a:ln>
        </p:spPr>
      </p:sp>
      <p:sp>
        <p:nvSpPr>
          <p:cNvPr id="305" name="Google Shape;305;p17"/>
          <p:cNvSpPr txBox="1"/>
          <p:nvPr/>
        </p:nvSpPr>
        <p:spPr>
          <a:xfrm>
            <a:off x="803539" y="391348"/>
            <a:ext cx="14095434" cy="7846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89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APPLICATION DATASET </a:t>
            </a:r>
            <a:endParaRPr/>
          </a:p>
        </p:txBody>
      </p:sp>
      <p:sp>
        <p:nvSpPr>
          <p:cNvPr id="306" name="Google Shape;306;p17"/>
          <p:cNvSpPr txBox="1"/>
          <p:nvPr/>
        </p:nvSpPr>
        <p:spPr>
          <a:xfrm>
            <a:off x="-4461135" y="1286510"/>
            <a:ext cx="17095514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Task: Exploratory Data Analysis</a:t>
            </a:r>
            <a:endParaRPr/>
          </a:p>
        </p:txBody>
      </p:sp>
      <p:sp>
        <p:nvSpPr>
          <p:cNvPr id="307" name="Google Shape;307;p17"/>
          <p:cNvSpPr txBox="1"/>
          <p:nvPr/>
        </p:nvSpPr>
        <p:spPr>
          <a:xfrm>
            <a:off x="-241088" y="2271454"/>
            <a:ext cx="2389584" cy="5741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Gender:</a:t>
            </a:r>
            <a:endParaRPr/>
          </a:p>
        </p:txBody>
      </p:sp>
      <p:sp>
        <p:nvSpPr>
          <p:cNvPr id="308" name="Google Shape;308;p17"/>
          <p:cNvSpPr txBox="1"/>
          <p:nvPr/>
        </p:nvSpPr>
        <p:spPr>
          <a:xfrm>
            <a:off x="8805154" y="1943712"/>
            <a:ext cx="4168071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Family_ Status: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314" name="Google Shape;314;p18"/>
          <p:cNvSpPr/>
          <p:nvPr/>
        </p:nvSpPr>
        <p:spPr>
          <a:xfrm rot="3407869">
            <a:off x="12052165" y="1118883"/>
            <a:ext cx="12471670" cy="5351480"/>
          </a:xfrm>
          <a:custGeom>
            <a:rect b="b" l="l" r="r" t="t"/>
            <a:pathLst>
              <a:path extrusionOk="0"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5" name="Google Shape;315;p18"/>
          <p:cNvSpPr/>
          <p:nvPr/>
        </p:nvSpPr>
        <p:spPr>
          <a:xfrm rot="3407869">
            <a:off x="-4696947" y="10150458"/>
            <a:ext cx="12471670" cy="5351480"/>
          </a:xfrm>
          <a:custGeom>
            <a:rect b="b" l="l" r="r" t="t"/>
            <a:pathLst>
              <a:path extrusionOk="0"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6" name="Google Shape;316;p18"/>
          <p:cNvSpPr/>
          <p:nvPr/>
        </p:nvSpPr>
        <p:spPr>
          <a:xfrm>
            <a:off x="0" y="2675458"/>
            <a:ext cx="9086830" cy="5407039"/>
          </a:xfrm>
          <a:custGeom>
            <a:rect b="b" l="l" r="r" t="t"/>
            <a:pathLst>
              <a:path extrusionOk="0" h="5407039" w="9086830">
                <a:moveTo>
                  <a:pt x="0" y="0"/>
                </a:moveTo>
                <a:lnTo>
                  <a:pt x="9086830" y="0"/>
                </a:lnTo>
                <a:lnTo>
                  <a:pt x="9086830" y="5407039"/>
                </a:lnTo>
                <a:lnTo>
                  <a:pt x="0" y="54070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7" name="Google Shape;317;p18"/>
          <p:cNvSpPr/>
          <p:nvPr/>
        </p:nvSpPr>
        <p:spPr>
          <a:xfrm>
            <a:off x="9229998" y="2628900"/>
            <a:ext cx="9036073" cy="5409656"/>
          </a:xfrm>
          <a:custGeom>
            <a:rect b="b" l="l" r="r" t="t"/>
            <a:pathLst>
              <a:path extrusionOk="0" h="5409656" w="9036073">
                <a:moveTo>
                  <a:pt x="0" y="0"/>
                </a:moveTo>
                <a:lnTo>
                  <a:pt x="9036074" y="0"/>
                </a:lnTo>
                <a:lnTo>
                  <a:pt x="9036074" y="5409656"/>
                </a:lnTo>
                <a:lnTo>
                  <a:pt x="0" y="54096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8" name="Google Shape;318;p18"/>
          <p:cNvSpPr txBox="1"/>
          <p:nvPr/>
        </p:nvSpPr>
        <p:spPr>
          <a:xfrm>
            <a:off x="803539" y="391348"/>
            <a:ext cx="14095434" cy="7846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89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APPLICATION DATASET </a:t>
            </a:r>
            <a:endParaRPr/>
          </a:p>
        </p:txBody>
      </p:sp>
      <p:sp>
        <p:nvSpPr>
          <p:cNvPr id="319" name="Google Shape;319;p18"/>
          <p:cNvSpPr txBox="1"/>
          <p:nvPr/>
        </p:nvSpPr>
        <p:spPr>
          <a:xfrm>
            <a:off x="-4461135" y="1257503"/>
            <a:ext cx="17095514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Task: Exploratory Data Analysis</a:t>
            </a:r>
            <a:endParaRPr/>
          </a:p>
        </p:txBody>
      </p:sp>
      <p:sp>
        <p:nvSpPr>
          <p:cNvPr id="320" name="Google Shape;320;p18"/>
          <p:cNvSpPr txBox="1"/>
          <p:nvPr/>
        </p:nvSpPr>
        <p:spPr>
          <a:xfrm>
            <a:off x="-660714" y="1933143"/>
            <a:ext cx="4747336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Education Type:</a:t>
            </a:r>
            <a:endParaRPr/>
          </a:p>
        </p:txBody>
      </p:sp>
      <p:sp>
        <p:nvSpPr>
          <p:cNvPr id="321" name="Google Shape;321;p18"/>
          <p:cNvSpPr txBox="1"/>
          <p:nvPr/>
        </p:nvSpPr>
        <p:spPr>
          <a:xfrm>
            <a:off x="9319508" y="1933143"/>
            <a:ext cx="3014901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Housing_Type: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"/>
          <p:cNvSpPr/>
          <p:nvPr/>
        </p:nvSpPr>
        <p:spPr>
          <a:xfrm rot="10800000">
            <a:off x="0" y="11430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327" name="Google Shape;327;p19"/>
          <p:cNvSpPr/>
          <p:nvPr/>
        </p:nvSpPr>
        <p:spPr>
          <a:xfrm rot="3407869">
            <a:off x="12052165" y="1118883"/>
            <a:ext cx="12471670" cy="5351480"/>
          </a:xfrm>
          <a:custGeom>
            <a:rect b="b" l="l" r="r" t="t"/>
            <a:pathLst>
              <a:path extrusionOk="0"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8" name="Google Shape;328;p19"/>
          <p:cNvSpPr/>
          <p:nvPr/>
        </p:nvSpPr>
        <p:spPr>
          <a:xfrm rot="3407869">
            <a:off x="-4696947" y="10150458"/>
            <a:ext cx="12471670" cy="5351480"/>
          </a:xfrm>
          <a:custGeom>
            <a:rect b="b" l="l" r="r" t="t"/>
            <a:pathLst>
              <a:path extrusionOk="0"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9" name="Google Shape;329;p19"/>
          <p:cNvSpPr/>
          <p:nvPr/>
        </p:nvSpPr>
        <p:spPr>
          <a:xfrm>
            <a:off x="208700" y="2675458"/>
            <a:ext cx="8935300" cy="5414881"/>
          </a:xfrm>
          <a:custGeom>
            <a:rect b="b" l="l" r="r" t="t"/>
            <a:pathLst>
              <a:path extrusionOk="0" h="5414881" w="8935300">
                <a:moveTo>
                  <a:pt x="0" y="0"/>
                </a:moveTo>
                <a:lnTo>
                  <a:pt x="8935300" y="0"/>
                </a:lnTo>
                <a:lnTo>
                  <a:pt x="8935300" y="5414881"/>
                </a:lnTo>
                <a:lnTo>
                  <a:pt x="0" y="54148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0" name="Google Shape;330;p19"/>
          <p:cNvSpPr/>
          <p:nvPr/>
        </p:nvSpPr>
        <p:spPr>
          <a:xfrm>
            <a:off x="9261248" y="2683300"/>
            <a:ext cx="9026752" cy="5407039"/>
          </a:xfrm>
          <a:custGeom>
            <a:rect b="b" l="l" r="r" t="t"/>
            <a:pathLst>
              <a:path extrusionOk="0" h="5407039" w="9026752">
                <a:moveTo>
                  <a:pt x="0" y="0"/>
                </a:moveTo>
                <a:lnTo>
                  <a:pt x="9026752" y="0"/>
                </a:lnTo>
                <a:lnTo>
                  <a:pt x="9026752" y="5407039"/>
                </a:lnTo>
                <a:lnTo>
                  <a:pt x="0" y="54070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1" name="Google Shape;331;p19"/>
          <p:cNvSpPr txBox="1"/>
          <p:nvPr/>
        </p:nvSpPr>
        <p:spPr>
          <a:xfrm>
            <a:off x="803539" y="391348"/>
            <a:ext cx="14095434" cy="7846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89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APPLICATION DATASET </a:t>
            </a:r>
            <a:endParaRPr/>
          </a:p>
        </p:txBody>
      </p:sp>
      <p:sp>
        <p:nvSpPr>
          <p:cNvPr id="332" name="Google Shape;332;p19"/>
          <p:cNvSpPr txBox="1"/>
          <p:nvPr/>
        </p:nvSpPr>
        <p:spPr>
          <a:xfrm>
            <a:off x="-4461135" y="1257503"/>
            <a:ext cx="17095514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Task: Exploratory Data Analysis</a:t>
            </a:r>
            <a:endParaRPr/>
          </a:p>
        </p:txBody>
      </p:sp>
      <p:sp>
        <p:nvSpPr>
          <p:cNvPr id="333" name="Google Shape;333;p19"/>
          <p:cNvSpPr txBox="1"/>
          <p:nvPr/>
        </p:nvSpPr>
        <p:spPr>
          <a:xfrm>
            <a:off x="-232769" y="1933143"/>
            <a:ext cx="6153439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Live_City_Not_Work_City:</a:t>
            </a:r>
            <a:endParaRPr/>
          </a:p>
        </p:txBody>
      </p:sp>
      <p:sp>
        <p:nvSpPr>
          <p:cNvPr id="334" name="Google Shape;334;p19"/>
          <p:cNvSpPr txBox="1"/>
          <p:nvPr/>
        </p:nvSpPr>
        <p:spPr>
          <a:xfrm>
            <a:off x="9261248" y="1933143"/>
            <a:ext cx="3812381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Weekday Analysis: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5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290314" y="111508"/>
            <a:ext cx="17675516" cy="10556029"/>
          </a:xfrm>
          <a:custGeom>
            <a:rect b="b" l="l" r="r" t="t"/>
            <a:pathLst>
              <a:path extrusionOk="0" h="10556029" w="17675516">
                <a:moveTo>
                  <a:pt x="0" y="0"/>
                </a:moveTo>
                <a:lnTo>
                  <a:pt x="17675515" y="0"/>
                </a:lnTo>
                <a:lnTo>
                  <a:pt x="17675515" y="10556029"/>
                </a:lnTo>
                <a:lnTo>
                  <a:pt x="0" y="105560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587" r="-1586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0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340" name="Google Shape;340;p20"/>
          <p:cNvSpPr/>
          <p:nvPr/>
        </p:nvSpPr>
        <p:spPr>
          <a:xfrm rot="3407869">
            <a:off x="12052165" y="1118883"/>
            <a:ext cx="12471670" cy="5351480"/>
          </a:xfrm>
          <a:custGeom>
            <a:rect b="b" l="l" r="r" t="t"/>
            <a:pathLst>
              <a:path extrusionOk="0"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1" name="Google Shape;341;p20"/>
          <p:cNvSpPr/>
          <p:nvPr/>
        </p:nvSpPr>
        <p:spPr>
          <a:xfrm rot="3407869">
            <a:off x="-4696947" y="10150458"/>
            <a:ext cx="12471670" cy="5351480"/>
          </a:xfrm>
          <a:custGeom>
            <a:rect b="b" l="l" r="r" t="t"/>
            <a:pathLst>
              <a:path extrusionOk="0"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2" name="Google Shape;342;p20"/>
          <p:cNvSpPr/>
          <p:nvPr/>
        </p:nvSpPr>
        <p:spPr>
          <a:xfrm>
            <a:off x="472608" y="2683300"/>
            <a:ext cx="5654545" cy="6460566"/>
          </a:xfrm>
          <a:custGeom>
            <a:rect b="b" l="l" r="r" t="t"/>
            <a:pathLst>
              <a:path extrusionOk="0" h="6460566" w="5654545">
                <a:moveTo>
                  <a:pt x="0" y="0"/>
                </a:moveTo>
                <a:lnTo>
                  <a:pt x="5654545" y="0"/>
                </a:lnTo>
                <a:lnTo>
                  <a:pt x="5654545" y="6460565"/>
                </a:lnTo>
                <a:lnTo>
                  <a:pt x="0" y="64605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3" name="Google Shape;343;p20"/>
          <p:cNvSpPr/>
          <p:nvPr/>
        </p:nvSpPr>
        <p:spPr>
          <a:xfrm>
            <a:off x="7372813" y="2683300"/>
            <a:ext cx="9542670" cy="6460566"/>
          </a:xfrm>
          <a:custGeom>
            <a:rect b="b" l="l" r="r" t="t"/>
            <a:pathLst>
              <a:path extrusionOk="0" h="6460566" w="9542670">
                <a:moveTo>
                  <a:pt x="0" y="0"/>
                </a:moveTo>
                <a:lnTo>
                  <a:pt x="9542670" y="0"/>
                </a:lnTo>
                <a:lnTo>
                  <a:pt x="9542670" y="6460565"/>
                </a:lnTo>
                <a:lnTo>
                  <a:pt x="0" y="64605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4" name="Google Shape;344;p20"/>
          <p:cNvSpPr txBox="1"/>
          <p:nvPr/>
        </p:nvSpPr>
        <p:spPr>
          <a:xfrm>
            <a:off x="803539" y="391348"/>
            <a:ext cx="14095434" cy="7846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89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APPLICATION DATASET </a:t>
            </a:r>
            <a:endParaRPr/>
          </a:p>
        </p:txBody>
      </p:sp>
      <p:sp>
        <p:nvSpPr>
          <p:cNvPr id="345" name="Google Shape;345;p20"/>
          <p:cNvSpPr txBox="1"/>
          <p:nvPr/>
        </p:nvSpPr>
        <p:spPr>
          <a:xfrm>
            <a:off x="-4522514" y="1181100"/>
            <a:ext cx="17095514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Task: Exploratory Data Analysis</a:t>
            </a:r>
            <a:endParaRPr/>
          </a:p>
        </p:txBody>
      </p:sp>
      <p:sp>
        <p:nvSpPr>
          <p:cNvPr id="346" name="Google Shape;346;p20"/>
          <p:cNvSpPr txBox="1"/>
          <p:nvPr/>
        </p:nvSpPr>
        <p:spPr>
          <a:xfrm>
            <a:off x="-864497" y="1923618"/>
            <a:ext cx="6153439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Occupation Type: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1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352" name="Google Shape;352;p21"/>
          <p:cNvSpPr/>
          <p:nvPr/>
        </p:nvSpPr>
        <p:spPr>
          <a:xfrm rot="3407869">
            <a:off x="12052165" y="1118883"/>
            <a:ext cx="12471670" cy="5351480"/>
          </a:xfrm>
          <a:custGeom>
            <a:rect b="b" l="l" r="r" t="t"/>
            <a:pathLst>
              <a:path extrusionOk="0"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3" name="Google Shape;353;p21"/>
          <p:cNvSpPr/>
          <p:nvPr/>
        </p:nvSpPr>
        <p:spPr>
          <a:xfrm rot="3407869">
            <a:off x="-4696947" y="10150458"/>
            <a:ext cx="12471670" cy="5351480"/>
          </a:xfrm>
          <a:custGeom>
            <a:rect b="b" l="l" r="r" t="t"/>
            <a:pathLst>
              <a:path extrusionOk="0"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4" name="Google Shape;354;p21"/>
          <p:cNvSpPr/>
          <p:nvPr/>
        </p:nvSpPr>
        <p:spPr>
          <a:xfrm>
            <a:off x="417351" y="2788970"/>
            <a:ext cx="9964785" cy="5898886"/>
          </a:xfrm>
          <a:custGeom>
            <a:rect b="b" l="l" r="r" t="t"/>
            <a:pathLst>
              <a:path extrusionOk="0" h="5898886" w="9964785">
                <a:moveTo>
                  <a:pt x="0" y="0"/>
                </a:moveTo>
                <a:lnTo>
                  <a:pt x="9964785" y="0"/>
                </a:lnTo>
                <a:lnTo>
                  <a:pt x="9964785" y="5898886"/>
                </a:lnTo>
                <a:lnTo>
                  <a:pt x="0" y="58988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5" name="Google Shape;355;p21"/>
          <p:cNvSpPr/>
          <p:nvPr/>
        </p:nvSpPr>
        <p:spPr>
          <a:xfrm>
            <a:off x="10713593" y="3830234"/>
            <a:ext cx="6220320" cy="2626532"/>
          </a:xfrm>
          <a:custGeom>
            <a:rect b="b" l="l" r="r" t="t"/>
            <a:pathLst>
              <a:path extrusionOk="0" h="2626532" w="6220320">
                <a:moveTo>
                  <a:pt x="0" y="0"/>
                </a:moveTo>
                <a:lnTo>
                  <a:pt x="6220320" y="0"/>
                </a:lnTo>
                <a:lnTo>
                  <a:pt x="6220320" y="2626532"/>
                </a:lnTo>
                <a:lnTo>
                  <a:pt x="0" y="26265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-3602" t="0"/>
            </a:stretch>
          </a:blipFill>
          <a:ln>
            <a:noFill/>
          </a:ln>
        </p:spPr>
      </p:sp>
      <p:sp>
        <p:nvSpPr>
          <p:cNvPr id="356" name="Google Shape;356;p21"/>
          <p:cNvSpPr txBox="1"/>
          <p:nvPr/>
        </p:nvSpPr>
        <p:spPr>
          <a:xfrm>
            <a:off x="803539" y="391348"/>
            <a:ext cx="14095434" cy="7846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89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APPLICATION DATASET </a:t>
            </a:r>
            <a:endParaRPr/>
          </a:p>
        </p:txBody>
      </p:sp>
      <p:sp>
        <p:nvSpPr>
          <p:cNvPr id="357" name="Google Shape;357;p21"/>
          <p:cNvSpPr txBox="1"/>
          <p:nvPr/>
        </p:nvSpPr>
        <p:spPr>
          <a:xfrm>
            <a:off x="-2404640" y="1260944"/>
            <a:ext cx="17095514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Task: Bivariate Analysis of AMT_CREDIT VS AMT_INCOME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2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363" name="Google Shape;363;p22"/>
          <p:cNvSpPr/>
          <p:nvPr/>
        </p:nvSpPr>
        <p:spPr>
          <a:xfrm rot="3407869">
            <a:off x="12052165" y="1118883"/>
            <a:ext cx="12471670" cy="5351480"/>
          </a:xfrm>
          <a:custGeom>
            <a:rect b="b" l="l" r="r" t="t"/>
            <a:pathLst>
              <a:path extrusionOk="0"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4" name="Google Shape;364;p22"/>
          <p:cNvSpPr/>
          <p:nvPr/>
        </p:nvSpPr>
        <p:spPr>
          <a:xfrm rot="3407869">
            <a:off x="-4696947" y="10150458"/>
            <a:ext cx="12471670" cy="5351480"/>
          </a:xfrm>
          <a:custGeom>
            <a:rect b="b" l="l" r="r" t="t"/>
            <a:pathLst>
              <a:path extrusionOk="0"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5" name="Google Shape;365;p22"/>
          <p:cNvSpPr/>
          <p:nvPr/>
        </p:nvSpPr>
        <p:spPr>
          <a:xfrm>
            <a:off x="4733844" y="1880257"/>
            <a:ext cx="7900535" cy="7782421"/>
          </a:xfrm>
          <a:custGeom>
            <a:rect b="b" l="l" r="r" t="t"/>
            <a:pathLst>
              <a:path extrusionOk="0" h="7782421" w="7900535">
                <a:moveTo>
                  <a:pt x="0" y="0"/>
                </a:moveTo>
                <a:lnTo>
                  <a:pt x="7900536" y="0"/>
                </a:lnTo>
                <a:lnTo>
                  <a:pt x="7900536" y="7782421"/>
                </a:lnTo>
                <a:lnTo>
                  <a:pt x="0" y="77824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6" name="Google Shape;366;p22"/>
          <p:cNvSpPr txBox="1"/>
          <p:nvPr/>
        </p:nvSpPr>
        <p:spPr>
          <a:xfrm>
            <a:off x="803539" y="391348"/>
            <a:ext cx="14095434" cy="7846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89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APPLICATION DATASET </a:t>
            </a:r>
            <a:endParaRPr/>
          </a:p>
        </p:txBody>
      </p:sp>
      <p:sp>
        <p:nvSpPr>
          <p:cNvPr id="367" name="Google Shape;367;p22"/>
          <p:cNvSpPr txBox="1"/>
          <p:nvPr/>
        </p:nvSpPr>
        <p:spPr>
          <a:xfrm>
            <a:off x="-146287" y="1109330"/>
            <a:ext cx="17095514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Task: Segment Analysis of Name Contract Type :- It is done by filter method.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3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grpSp>
        <p:nvGrpSpPr>
          <p:cNvPr id="373" name="Google Shape;373;p23"/>
          <p:cNvGrpSpPr/>
          <p:nvPr/>
        </p:nvGrpSpPr>
        <p:grpSpPr>
          <a:xfrm>
            <a:off x="4510099" y="7199682"/>
            <a:ext cx="9267802" cy="8844636"/>
            <a:chOff x="0" y="0"/>
            <a:chExt cx="12357070" cy="11792847"/>
          </a:xfrm>
        </p:grpSpPr>
        <p:sp>
          <p:nvSpPr>
            <p:cNvPr id="374" name="Google Shape;374;p23"/>
            <p:cNvSpPr/>
            <p:nvPr/>
          </p:nvSpPr>
          <p:spPr>
            <a:xfrm>
              <a:off x="1063164" y="1562106"/>
              <a:ext cx="10230741" cy="10230741"/>
            </a:xfrm>
            <a:custGeom>
              <a:rect b="b" l="l" r="r" t="t"/>
              <a:pathLst>
                <a:path extrusionOk="0" h="10230741" w="10230741">
                  <a:moveTo>
                    <a:pt x="0" y="0"/>
                  </a:moveTo>
                  <a:lnTo>
                    <a:pt x="10230741" y="0"/>
                  </a:lnTo>
                  <a:lnTo>
                    <a:pt x="10230741" y="10230741"/>
                  </a:lnTo>
                  <a:lnTo>
                    <a:pt x="0" y="102307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75" name="Google Shape;375;p23"/>
            <p:cNvSpPr/>
            <p:nvPr/>
          </p:nvSpPr>
          <p:spPr>
            <a:xfrm>
              <a:off x="4686290" y="0"/>
              <a:ext cx="2984490" cy="2984490"/>
            </a:xfrm>
            <a:custGeom>
              <a:rect b="b" l="l" r="r" t="t"/>
              <a:pathLst>
                <a:path extrusionOk="0" h="2984490" w="2984490">
                  <a:moveTo>
                    <a:pt x="0" y="0"/>
                  </a:moveTo>
                  <a:lnTo>
                    <a:pt x="2984490" y="0"/>
                  </a:lnTo>
                  <a:lnTo>
                    <a:pt x="2984490" y="2984490"/>
                  </a:lnTo>
                  <a:lnTo>
                    <a:pt x="0" y="298449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76" name="Google Shape;376;p23"/>
            <p:cNvSpPr/>
            <p:nvPr/>
          </p:nvSpPr>
          <p:spPr>
            <a:xfrm>
              <a:off x="5538080" y="761140"/>
              <a:ext cx="1280910" cy="1403387"/>
            </a:xfrm>
            <a:custGeom>
              <a:rect b="b" l="l" r="r" t="t"/>
              <a:pathLst>
                <a:path extrusionOk="0" h="1403387" w="1280910">
                  <a:moveTo>
                    <a:pt x="0" y="0"/>
                  </a:moveTo>
                  <a:lnTo>
                    <a:pt x="1280910" y="0"/>
                  </a:lnTo>
                  <a:lnTo>
                    <a:pt x="1280910" y="1403387"/>
                  </a:lnTo>
                  <a:lnTo>
                    <a:pt x="0" y="140338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77" name="Google Shape;377;p23"/>
            <p:cNvSpPr/>
            <p:nvPr/>
          </p:nvSpPr>
          <p:spPr>
            <a:xfrm>
              <a:off x="9372580" y="2501910"/>
              <a:ext cx="2984490" cy="2984490"/>
            </a:xfrm>
            <a:custGeom>
              <a:rect b="b" l="l" r="r" t="t"/>
              <a:pathLst>
                <a:path extrusionOk="0" h="2984490" w="2984490">
                  <a:moveTo>
                    <a:pt x="0" y="0"/>
                  </a:moveTo>
                  <a:lnTo>
                    <a:pt x="2984490" y="0"/>
                  </a:lnTo>
                  <a:lnTo>
                    <a:pt x="2984490" y="2984490"/>
                  </a:lnTo>
                  <a:lnTo>
                    <a:pt x="0" y="298449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78" name="Google Shape;378;p23"/>
            <p:cNvSpPr/>
            <p:nvPr/>
          </p:nvSpPr>
          <p:spPr>
            <a:xfrm>
              <a:off x="0" y="2501910"/>
              <a:ext cx="2984490" cy="2984490"/>
            </a:xfrm>
            <a:custGeom>
              <a:rect b="b" l="l" r="r" t="t"/>
              <a:pathLst>
                <a:path extrusionOk="0" h="2984490" w="2984490">
                  <a:moveTo>
                    <a:pt x="0" y="0"/>
                  </a:moveTo>
                  <a:lnTo>
                    <a:pt x="2984490" y="0"/>
                  </a:lnTo>
                  <a:lnTo>
                    <a:pt x="2984490" y="2984490"/>
                  </a:lnTo>
                  <a:lnTo>
                    <a:pt x="0" y="298449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79" name="Google Shape;379;p23"/>
            <p:cNvSpPr/>
            <p:nvPr/>
          </p:nvSpPr>
          <p:spPr>
            <a:xfrm>
              <a:off x="646450" y="3186805"/>
              <a:ext cx="1691591" cy="1614700"/>
            </a:xfrm>
            <a:custGeom>
              <a:rect b="b" l="l" r="r" t="t"/>
              <a:pathLst>
                <a:path extrusionOk="0" h="1614700" w="1691591">
                  <a:moveTo>
                    <a:pt x="0" y="0"/>
                  </a:moveTo>
                  <a:lnTo>
                    <a:pt x="1691590" y="0"/>
                  </a:lnTo>
                  <a:lnTo>
                    <a:pt x="1691590" y="1614700"/>
                  </a:lnTo>
                  <a:lnTo>
                    <a:pt x="0" y="16147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80" name="Google Shape;380;p23"/>
            <p:cNvSpPr/>
            <p:nvPr/>
          </p:nvSpPr>
          <p:spPr>
            <a:xfrm>
              <a:off x="10128289" y="3246747"/>
              <a:ext cx="1473072" cy="1494815"/>
            </a:xfrm>
            <a:custGeom>
              <a:rect b="b" l="l" r="r" t="t"/>
              <a:pathLst>
                <a:path extrusionOk="0" h="1494815" w="1473072">
                  <a:moveTo>
                    <a:pt x="0" y="0"/>
                  </a:moveTo>
                  <a:lnTo>
                    <a:pt x="1473072" y="0"/>
                  </a:lnTo>
                  <a:lnTo>
                    <a:pt x="1473072" y="1494816"/>
                  </a:lnTo>
                  <a:lnTo>
                    <a:pt x="0" y="149481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381" name="Google Shape;381;p23"/>
          <p:cNvGrpSpPr/>
          <p:nvPr/>
        </p:nvGrpSpPr>
        <p:grpSpPr>
          <a:xfrm>
            <a:off x="1746960" y="2665339"/>
            <a:ext cx="5892152" cy="864710"/>
            <a:chOff x="0" y="-57150"/>
            <a:chExt cx="1551843" cy="227743"/>
          </a:xfrm>
        </p:grpSpPr>
        <p:sp>
          <p:nvSpPr>
            <p:cNvPr id="382" name="Google Shape;382;p23"/>
            <p:cNvSpPr/>
            <p:nvPr/>
          </p:nvSpPr>
          <p:spPr>
            <a:xfrm>
              <a:off x="0" y="0"/>
              <a:ext cx="1551843" cy="170593"/>
            </a:xfrm>
            <a:custGeom>
              <a:rect b="b" l="l" r="r" t="t"/>
              <a:pathLst>
                <a:path extrusionOk="0" h="170593" w="1551843">
                  <a:moveTo>
                    <a:pt x="0" y="0"/>
                  </a:moveTo>
                  <a:lnTo>
                    <a:pt x="1551843" y="0"/>
                  </a:lnTo>
                  <a:lnTo>
                    <a:pt x="1551843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383" name="Google Shape;383;p23"/>
            <p:cNvSpPr txBox="1"/>
            <p:nvPr/>
          </p:nvSpPr>
          <p:spPr>
            <a:xfrm>
              <a:off x="0" y="-57150"/>
              <a:ext cx="1551843" cy="227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8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981" u="none" cap="none" strike="noStrike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Application dataset:</a:t>
              </a:r>
              <a:endParaRPr/>
            </a:p>
          </p:txBody>
        </p:sp>
      </p:grpSp>
      <p:sp>
        <p:nvSpPr>
          <p:cNvPr id="384" name="Google Shape;384;p23"/>
          <p:cNvSpPr txBox="1"/>
          <p:nvPr/>
        </p:nvSpPr>
        <p:spPr>
          <a:xfrm>
            <a:off x="2887170" y="1277407"/>
            <a:ext cx="11552977" cy="1166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947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RESULTS AND CONCLUSIONS</a:t>
            </a:r>
            <a:endParaRPr/>
          </a:p>
        </p:txBody>
      </p:sp>
      <p:sp>
        <p:nvSpPr>
          <p:cNvPr id="385" name="Google Shape;385;p23"/>
          <p:cNvSpPr txBox="1"/>
          <p:nvPr/>
        </p:nvSpPr>
        <p:spPr>
          <a:xfrm>
            <a:off x="1028700" y="3806284"/>
            <a:ext cx="9715993" cy="3560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42972" lvl="1" marL="485947" marR="0" rtl="0" algn="just">
              <a:lnSpc>
                <a:spcPct val="1380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DM Sans"/>
              <a:buAutoNum type="arabicPeriod"/>
            </a:pPr>
            <a:r>
              <a:rPr b="0" i="0" lang="en-US" sz="22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Clients with Academic degrees have a strong track record of timely loan repayments.</a:t>
            </a:r>
            <a:endParaRPr/>
          </a:p>
          <a:p>
            <a:pPr indent="-242972" lvl="1" marL="485947" marR="0" rtl="0" algn="just">
              <a:lnSpc>
                <a:spcPct val="1380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DM Sans"/>
              <a:buAutoNum type="arabicPeriod"/>
            </a:pPr>
            <a:r>
              <a:rPr b="0" i="0" lang="en-US" sz="22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Female clients show higher loan repayment reliability compared to males.</a:t>
            </a:r>
            <a:endParaRPr/>
          </a:p>
          <a:p>
            <a:pPr indent="-242972" lvl="1" marL="485947" marR="0" rtl="0" algn="just">
              <a:lnSpc>
                <a:spcPct val="1380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DM Sans"/>
              <a:buAutoNum type="arabicPeriod"/>
            </a:pPr>
            <a:r>
              <a:rPr b="0" i="0" lang="en-US" sz="22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Revolving loan clients face fewer repayment difficulties.</a:t>
            </a:r>
            <a:endParaRPr/>
          </a:p>
          <a:p>
            <a:pPr indent="-242972" lvl="1" marL="485947" marR="0" rtl="0" algn="just">
              <a:lnSpc>
                <a:spcPct val="1380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DM Sans"/>
              <a:buAutoNum type="arabicPeriod"/>
            </a:pPr>
            <a:r>
              <a:rPr b="0" i="0" lang="en-US" sz="22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Older clients (above 60) exhibit robust loan repayment capabilities.</a:t>
            </a:r>
            <a:endParaRPr/>
          </a:p>
          <a:p>
            <a:pPr indent="-242972" lvl="1" marL="485947" marR="0" rtl="0" algn="just">
              <a:lnSpc>
                <a:spcPct val="1380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DM Sans"/>
              <a:buAutoNum type="arabicPeriod"/>
            </a:pPr>
            <a:r>
              <a:rPr b="0" i="0" lang="en-US" sz="22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Students and business owners demonstrate smooth loan repayment experiences.</a:t>
            </a:r>
            <a:endParaRPr/>
          </a:p>
        </p:txBody>
      </p:sp>
      <p:grpSp>
        <p:nvGrpSpPr>
          <p:cNvPr id="386" name="Google Shape;386;p23"/>
          <p:cNvGrpSpPr/>
          <p:nvPr/>
        </p:nvGrpSpPr>
        <p:grpSpPr>
          <a:xfrm>
            <a:off x="11602346" y="2665339"/>
            <a:ext cx="5277704" cy="864710"/>
            <a:chOff x="0" y="-57150"/>
            <a:chExt cx="1390013" cy="227743"/>
          </a:xfrm>
        </p:grpSpPr>
        <p:sp>
          <p:nvSpPr>
            <p:cNvPr id="387" name="Google Shape;387;p23"/>
            <p:cNvSpPr/>
            <p:nvPr/>
          </p:nvSpPr>
          <p:spPr>
            <a:xfrm>
              <a:off x="0" y="0"/>
              <a:ext cx="1390013" cy="170593"/>
            </a:xfrm>
            <a:custGeom>
              <a:rect b="b" l="l" r="r" t="t"/>
              <a:pathLst>
                <a:path extrusionOk="0" h="170593" w="1390013">
                  <a:moveTo>
                    <a:pt x="0" y="0"/>
                  </a:moveTo>
                  <a:lnTo>
                    <a:pt x="1390013" y="0"/>
                  </a:lnTo>
                  <a:lnTo>
                    <a:pt x="1390013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388" name="Google Shape;388;p23"/>
            <p:cNvSpPr txBox="1"/>
            <p:nvPr/>
          </p:nvSpPr>
          <p:spPr>
            <a:xfrm>
              <a:off x="0" y="-57150"/>
              <a:ext cx="1390013" cy="227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8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981" u="none" cap="none" strike="noStrike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Previous Dataset:</a:t>
              </a:r>
              <a:endParaRPr/>
            </a:p>
          </p:txBody>
        </p:sp>
      </p:grpSp>
      <p:sp>
        <p:nvSpPr>
          <p:cNvPr id="389" name="Google Shape;389;p23"/>
          <p:cNvSpPr txBox="1"/>
          <p:nvPr/>
        </p:nvSpPr>
        <p:spPr>
          <a:xfrm>
            <a:off x="11035997" y="3920574"/>
            <a:ext cx="6808301" cy="30457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35485" lvl="1" marL="470970" marR="0" rtl="0" algn="just">
              <a:lnSpc>
                <a:spcPct val="138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1"/>
              <a:buFont typeface="DM Sans"/>
              <a:buAutoNum type="arabicPeriod"/>
            </a:pPr>
            <a:r>
              <a:rPr b="0" i="0" lang="en-US" sz="2181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 higher credit amount is positively correlated with a higher approval likelihood.</a:t>
            </a:r>
            <a:endParaRPr/>
          </a:p>
          <a:p>
            <a:pPr indent="-235485" lvl="1" marL="470970" marR="0" rtl="0" algn="just">
              <a:lnSpc>
                <a:spcPct val="138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1"/>
              <a:buFont typeface="DM Sans"/>
              <a:buAutoNum type="arabicPeriod"/>
            </a:pPr>
            <a:r>
              <a:rPr b="0" i="0" lang="en-US" sz="2181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New clients enjoy a high approval rate, reaching up to 90%.</a:t>
            </a:r>
            <a:endParaRPr/>
          </a:p>
          <a:p>
            <a:pPr indent="-235485" lvl="1" marL="470970" marR="0" rtl="0" algn="just">
              <a:lnSpc>
                <a:spcPct val="138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1"/>
              <a:buFont typeface="DM Sans"/>
              <a:buAutoNum type="arabicPeriod"/>
            </a:pPr>
            <a:r>
              <a:rPr b="0" i="0" lang="en-US" sz="2181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Corporate sales applications experience the highest rejection rates, up to 55%.</a:t>
            </a:r>
            <a:endParaRPr/>
          </a:p>
          <a:p>
            <a:pPr indent="0" lvl="0" marL="0" marR="0" rtl="0" algn="just">
              <a:lnSpc>
                <a:spcPct val="138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81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0" name="Google Shape;390;p23"/>
          <p:cNvSpPr/>
          <p:nvPr/>
        </p:nvSpPr>
        <p:spPr>
          <a:xfrm>
            <a:off x="14479722" y="-4833750"/>
            <a:ext cx="7616557" cy="7815497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1" name="Google Shape;391;p23"/>
          <p:cNvSpPr/>
          <p:nvPr/>
        </p:nvSpPr>
        <p:spPr>
          <a:xfrm rot="-4176364">
            <a:off x="-4105129" y="6530238"/>
            <a:ext cx="7616557" cy="7815497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4"/>
          <p:cNvSpPr/>
          <p:nvPr/>
        </p:nvSpPr>
        <p:spPr>
          <a:xfrm rot="10800000">
            <a:off x="0" y="-16151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grpSp>
        <p:nvGrpSpPr>
          <p:cNvPr id="397" name="Google Shape;397;p24"/>
          <p:cNvGrpSpPr/>
          <p:nvPr/>
        </p:nvGrpSpPr>
        <p:grpSpPr>
          <a:xfrm>
            <a:off x="1746960" y="2665339"/>
            <a:ext cx="5892152" cy="864710"/>
            <a:chOff x="0" y="-57150"/>
            <a:chExt cx="1551843" cy="227743"/>
          </a:xfrm>
        </p:grpSpPr>
        <p:sp>
          <p:nvSpPr>
            <p:cNvPr id="398" name="Google Shape;398;p24"/>
            <p:cNvSpPr/>
            <p:nvPr/>
          </p:nvSpPr>
          <p:spPr>
            <a:xfrm>
              <a:off x="0" y="0"/>
              <a:ext cx="1551843" cy="170593"/>
            </a:xfrm>
            <a:custGeom>
              <a:rect b="b" l="l" r="r" t="t"/>
              <a:pathLst>
                <a:path extrusionOk="0" h="170593" w="1551843">
                  <a:moveTo>
                    <a:pt x="0" y="0"/>
                  </a:moveTo>
                  <a:lnTo>
                    <a:pt x="1551843" y="0"/>
                  </a:lnTo>
                  <a:lnTo>
                    <a:pt x="1551843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399" name="Google Shape;399;p24"/>
            <p:cNvSpPr txBox="1"/>
            <p:nvPr/>
          </p:nvSpPr>
          <p:spPr>
            <a:xfrm>
              <a:off x="0" y="-57150"/>
              <a:ext cx="1551843" cy="227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8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981" u="none" cap="none" strike="noStrike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Application dataset:</a:t>
              </a:r>
              <a:endParaRPr/>
            </a:p>
          </p:txBody>
        </p:sp>
      </p:grpSp>
      <p:sp>
        <p:nvSpPr>
          <p:cNvPr id="400" name="Google Shape;400;p24"/>
          <p:cNvSpPr txBox="1"/>
          <p:nvPr/>
        </p:nvSpPr>
        <p:spPr>
          <a:xfrm>
            <a:off x="2887170" y="1277407"/>
            <a:ext cx="11552977" cy="1166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947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DRIVE LINKS</a:t>
            </a:r>
            <a:endParaRPr/>
          </a:p>
        </p:txBody>
      </p:sp>
      <p:sp>
        <p:nvSpPr>
          <p:cNvPr id="401" name="Google Shape;401;p24"/>
          <p:cNvSpPr txBox="1"/>
          <p:nvPr/>
        </p:nvSpPr>
        <p:spPr>
          <a:xfrm>
            <a:off x="1028700" y="3806284"/>
            <a:ext cx="9715993" cy="11757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242974" marR="0" rtl="0" algn="just">
              <a:lnSpc>
                <a:spcPct val="1380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50" u="sng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https://docs.google.com/spreadsheets/d/1ZlP1KXVxIWoOA2xkZFd0pFAJUh_JK9rr/edit?usp=drive_link&amp;ouid=104159851622002118898&amp;rtpof=true&amp;sd=true</a:t>
            </a:r>
            <a:endParaRPr b="0" i="0" sz="22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402" name="Google Shape;402;p24"/>
          <p:cNvGrpSpPr/>
          <p:nvPr/>
        </p:nvGrpSpPr>
        <p:grpSpPr>
          <a:xfrm>
            <a:off x="11602346" y="2665339"/>
            <a:ext cx="5277704" cy="864710"/>
            <a:chOff x="0" y="-57150"/>
            <a:chExt cx="1390013" cy="227743"/>
          </a:xfrm>
        </p:grpSpPr>
        <p:sp>
          <p:nvSpPr>
            <p:cNvPr id="403" name="Google Shape;403;p24"/>
            <p:cNvSpPr/>
            <p:nvPr/>
          </p:nvSpPr>
          <p:spPr>
            <a:xfrm>
              <a:off x="0" y="0"/>
              <a:ext cx="1390013" cy="170593"/>
            </a:xfrm>
            <a:custGeom>
              <a:rect b="b" l="l" r="r" t="t"/>
              <a:pathLst>
                <a:path extrusionOk="0" h="170593" w="1390013">
                  <a:moveTo>
                    <a:pt x="0" y="0"/>
                  </a:moveTo>
                  <a:lnTo>
                    <a:pt x="1390013" y="0"/>
                  </a:lnTo>
                  <a:lnTo>
                    <a:pt x="1390013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404" name="Google Shape;404;p24"/>
            <p:cNvSpPr txBox="1"/>
            <p:nvPr/>
          </p:nvSpPr>
          <p:spPr>
            <a:xfrm>
              <a:off x="0" y="-57150"/>
              <a:ext cx="1390013" cy="227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8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981" u="none" cap="none" strike="noStrike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Previous Dataset:</a:t>
              </a:r>
              <a:endParaRPr/>
            </a:p>
          </p:txBody>
        </p:sp>
      </p:grpSp>
      <p:sp>
        <p:nvSpPr>
          <p:cNvPr id="405" name="Google Shape;405;p24"/>
          <p:cNvSpPr txBox="1"/>
          <p:nvPr/>
        </p:nvSpPr>
        <p:spPr>
          <a:xfrm>
            <a:off x="11035997" y="3920574"/>
            <a:ext cx="6808301" cy="1907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8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81" u="sng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https://docs.google.com/spreadsheets/d/1jjqhCYYmhBDtqm3-hWCvV1cAcTfKUXgC/edit?usp=sharing&amp;ouid=104159851622002118898&amp;rtpof=true&amp;sd=true</a:t>
            </a:r>
            <a:endParaRPr b="0" i="0" sz="2181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6" name="Google Shape;406;p24"/>
          <p:cNvSpPr/>
          <p:nvPr/>
        </p:nvSpPr>
        <p:spPr>
          <a:xfrm>
            <a:off x="14479722" y="-4833750"/>
            <a:ext cx="7616557" cy="7815497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07" name="Google Shape;407;p24"/>
          <p:cNvSpPr/>
          <p:nvPr/>
        </p:nvSpPr>
        <p:spPr>
          <a:xfrm rot="-4176364">
            <a:off x="-4105129" y="6530238"/>
            <a:ext cx="7616557" cy="7815497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5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413" name="Google Shape;413;p25"/>
          <p:cNvSpPr/>
          <p:nvPr/>
        </p:nvSpPr>
        <p:spPr>
          <a:xfrm rot="-10580377">
            <a:off x="9407140" y="-9309963"/>
            <a:ext cx="24036383" cy="24664199"/>
          </a:xfrm>
          <a:custGeom>
            <a:rect b="b" l="l" r="r" t="t"/>
            <a:pathLst>
              <a:path extrusionOk="0"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4" name="Google Shape;414;p25"/>
          <p:cNvSpPr/>
          <p:nvPr/>
        </p:nvSpPr>
        <p:spPr>
          <a:xfrm flipH="1">
            <a:off x="-4254153" y="7476061"/>
            <a:ext cx="11881594" cy="3564478"/>
          </a:xfrm>
          <a:custGeom>
            <a:rect b="b" l="l" r="r" t="t"/>
            <a:pathLst>
              <a:path extrusionOk="0"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5" name="Google Shape;415;p25"/>
          <p:cNvSpPr/>
          <p:nvPr/>
        </p:nvSpPr>
        <p:spPr>
          <a:xfrm>
            <a:off x="14623536" y="3699183"/>
            <a:ext cx="1862749" cy="620916"/>
          </a:xfrm>
          <a:custGeom>
            <a:rect b="b" l="l" r="r" t="t"/>
            <a:pathLst>
              <a:path extrusionOk="0" h="620916" w="1862749">
                <a:moveTo>
                  <a:pt x="0" y="0"/>
                </a:moveTo>
                <a:lnTo>
                  <a:pt x="1862749" y="0"/>
                </a:lnTo>
                <a:lnTo>
                  <a:pt x="1862749" y="620916"/>
                </a:lnTo>
                <a:lnTo>
                  <a:pt x="0" y="6209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6" name="Google Shape;416;p25"/>
          <p:cNvSpPr/>
          <p:nvPr/>
        </p:nvSpPr>
        <p:spPr>
          <a:xfrm>
            <a:off x="1013237" y="4711352"/>
            <a:ext cx="1096991" cy="864296"/>
          </a:xfrm>
          <a:custGeom>
            <a:rect b="b" l="l" r="r" t="t"/>
            <a:pathLst>
              <a:path extrusionOk="0" h="864296" w="1096991">
                <a:moveTo>
                  <a:pt x="0" y="0"/>
                </a:moveTo>
                <a:lnTo>
                  <a:pt x="1096991" y="0"/>
                </a:lnTo>
                <a:lnTo>
                  <a:pt x="1096991" y="864296"/>
                </a:lnTo>
                <a:lnTo>
                  <a:pt x="0" y="8642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7" name="Google Shape;417;p25"/>
          <p:cNvSpPr/>
          <p:nvPr/>
        </p:nvSpPr>
        <p:spPr>
          <a:xfrm>
            <a:off x="1013237" y="6012456"/>
            <a:ext cx="1273161" cy="1273161"/>
          </a:xfrm>
          <a:custGeom>
            <a:rect b="b" l="l" r="r" t="t"/>
            <a:pathLst>
              <a:path extrusionOk="0" h="1273161" w="1273161">
                <a:moveTo>
                  <a:pt x="0" y="0"/>
                </a:moveTo>
                <a:lnTo>
                  <a:pt x="1273161" y="0"/>
                </a:lnTo>
                <a:lnTo>
                  <a:pt x="1273161" y="1273161"/>
                </a:lnTo>
                <a:lnTo>
                  <a:pt x="0" y="12731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8" name="Google Shape;418;p25"/>
          <p:cNvSpPr txBox="1"/>
          <p:nvPr/>
        </p:nvSpPr>
        <p:spPr>
          <a:xfrm>
            <a:off x="2577722" y="4889907"/>
            <a:ext cx="6065708" cy="459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44" u="none" cap="none" strike="noStrike">
                <a:solidFill>
                  <a:srgbClr val="000000"/>
                </a:solidFill>
                <a:latin typeface="Sansita"/>
                <a:ea typeface="Sansita"/>
                <a:cs typeface="Sansita"/>
                <a:sym typeface="Sansita"/>
              </a:rPr>
              <a:t>komalbarhate2004@gmail.com</a:t>
            </a:r>
            <a:endParaRPr/>
          </a:p>
        </p:txBody>
      </p:sp>
      <p:sp>
        <p:nvSpPr>
          <p:cNvPr id="419" name="Google Shape;419;p25"/>
          <p:cNvSpPr txBox="1"/>
          <p:nvPr/>
        </p:nvSpPr>
        <p:spPr>
          <a:xfrm>
            <a:off x="1561733" y="2105045"/>
            <a:ext cx="8097687" cy="1594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431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THANK YOU</a:t>
            </a:r>
            <a:endParaRPr/>
          </a:p>
        </p:txBody>
      </p:sp>
      <p:sp>
        <p:nvSpPr>
          <p:cNvPr id="420" name="Google Shape;420;p25"/>
          <p:cNvSpPr txBox="1"/>
          <p:nvPr/>
        </p:nvSpPr>
        <p:spPr>
          <a:xfrm>
            <a:off x="2578640" y="6150491"/>
            <a:ext cx="6065708" cy="949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44" u="sng" cap="none" strike="noStrike">
                <a:solidFill>
                  <a:srgbClr val="000000"/>
                </a:solidFill>
                <a:latin typeface="Sansita"/>
                <a:ea typeface="Sansita"/>
                <a:cs typeface="Sansita"/>
                <a:sym typeface="Sansita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https://www.linkedin.com/in/komal-barhate-18a36225a/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5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/>
          <p:nvPr/>
        </p:nvSpPr>
        <p:spPr>
          <a:xfrm rot="7659121">
            <a:off x="-4012602" y="5585714"/>
            <a:ext cx="7629294" cy="7828566"/>
          </a:xfrm>
          <a:custGeom>
            <a:rect b="b" l="l" r="r" t="t"/>
            <a:pathLst>
              <a:path extrusionOk="0"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04" name="Google Shape;104;p3"/>
          <p:cNvGrpSpPr/>
          <p:nvPr/>
        </p:nvGrpSpPr>
        <p:grpSpPr>
          <a:xfrm>
            <a:off x="5019320" y="2829367"/>
            <a:ext cx="1400485" cy="6228553"/>
            <a:chOff x="0" y="-19050"/>
            <a:chExt cx="368852" cy="1640442"/>
          </a:xfrm>
        </p:grpSpPr>
        <p:sp>
          <p:nvSpPr>
            <p:cNvPr id="105" name="Google Shape;105;p3"/>
            <p:cNvSpPr/>
            <p:nvPr/>
          </p:nvSpPr>
          <p:spPr>
            <a:xfrm>
              <a:off x="0" y="0"/>
              <a:ext cx="368852" cy="1621392"/>
            </a:xfrm>
            <a:custGeom>
              <a:rect b="b" l="l" r="r" t="t"/>
              <a:pathLst>
                <a:path extrusionOk="0" h="1621392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621392"/>
                  </a:lnTo>
                  <a:lnTo>
                    <a:pt x="0" y="162139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</p:sp>
        <p:sp>
          <p:nvSpPr>
            <p:cNvPr id="106" name="Google Shape;106;p3"/>
            <p:cNvSpPr txBox="1"/>
            <p:nvPr/>
          </p:nvSpPr>
          <p:spPr>
            <a:xfrm>
              <a:off x="0" y="-19050"/>
              <a:ext cx="368852" cy="1640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3"/>
          <p:cNvSpPr txBox="1"/>
          <p:nvPr/>
        </p:nvSpPr>
        <p:spPr>
          <a:xfrm>
            <a:off x="4980992" y="836969"/>
            <a:ext cx="7416941" cy="16837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981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CONTENT</a:t>
            </a:r>
            <a:endParaRPr/>
          </a:p>
        </p:txBody>
      </p:sp>
      <p:sp>
        <p:nvSpPr>
          <p:cNvPr id="108" name="Google Shape;108;p3"/>
          <p:cNvSpPr/>
          <p:nvPr/>
        </p:nvSpPr>
        <p:spPr>
          <a:xfrm rot="2016048">
            <a:off x="12243487" y="-1005305"/>
            <a:ext cx="10749463" cy="2687366"/>
          </a:xfrm>
          <a:custGeom>
            <a:rect b="b" l="l" r="r" t="t"/>
            <a:pathLst>
              <a:path extrusionOk="0"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9" name="Google Shape;109;p3"/>
          <p:cNvSpPr txBox="1"/>
          <p:nvPr/>
        </p:nvSpPr>
        <p:spPr>
          <a:xfrm>
            <a:off x="5231353" y="3225185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71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5250954" y="4150602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71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5250954" y="5108057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71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03</a:t>
            </a:r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5250954" y="6065511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71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04</a:t>
            </a:r>
            <a:endParaRPr/>
          </a:p>
        </p:txBody>
      </p:sp>
      <p:sp>
        <p:nvSpPr>
          <p:cNvPr id="113" name="Google Shape;113;p3"/>
          <p:cNvSpPr txBox="1"/>
          <p:nvPr/>
        </p:nvSpPr>
        <p:spPr>
          <a:xfrm>
            <a:off x="5250954" y="7051531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71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05</a:t>
            </a:r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5250954" y="8083632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71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06</a:t>
            </a:r>
            <a:endParaRPr/>
          </a:p>
        </p:txBody>
      </p:sp>
      <p:sp>
        <p:nvSpPr>
          <p:cNvPr id="115" name="Google Shape;115;p3"/>
          <p:cNvSpPr txBox="1"/>
          <p:nvPr/>
        </p:nvSpPr>
        <p:spPr>
          <a:xfrm>
            <a:off x="6607430" y="3333731"/>
            <a:ext cx="5790503" cy="418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PROJECT DESCRIPTION</a:t>
            </a:r>
            <a:endParaRPr/>
          </a:p>
        </p:txBody>
      </p:sp>
      <p:sp>
        <p:nvSpPr>
          <p:cNvPr id="116" name="Google Shape;116;p3"/>
          <p:cNvSpPr txBox="1"/>
          <p:nvPr/>
        </p:nvSpPr>
        <p:spPr>
          <a:xfrm>
            <a:off x="6750493" y="4257104"/>
            <a:ext cx="6076629" cy="418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APPROACH</a:t>
            </a:r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6750493" y="5181071"/>
            <a:ext cx="5790503" cy="418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TECH STACK USED</a:t>
            </a:r>
            <a:endParaRPr/>
          </a:p>
        </p:txBody>
      </p:sp>
      <p:sp>
        <p:nvSpPr>
          <p:cNvPr id="118" name="Google Shape;118;p3"/>
          <p:cNvSpPr txBox="1"/>
          <p:nvPr/>
        </p:nvSpPr>
        <p:spPr>
          <a:xfrm>
            <a:off x="6750493" y="6209220"/>
            <a:ext cx="6076629" cy="418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INSIGHTS</a:t>
            </a:r>
            <a:endParaRPr/>
          </a:p>
        </p:txBody>
      </p:sp>
      <p:sp>
        <p:nvSpPr>
          <p:cNvPr id="119" name="Google Shape;119;p3"/>
          <p:cNvSpPr txBox="1"/>
          <p:nvPr/>
        </p:nvSpPr>
        <p:spPr>
          <a:xfrm>
            <a:off x="6750493" y="7156581"/>
            <a:ext cx="6076629" cy="418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RESULT</a:t>
            </a:r>
            <a:endParaRPr/>
          </a:p>
        </p:txBody>
      </p:sp>
      <p:sp>
        <p:nvSpPr>
          <p:cNvPr id="120" name="Google Shape;120;p3"/>
          <p:cNvSpPr txBox="1"/>
          <p:nvPr/>
        </p:nvSpPr>
        <p:spPr>
          <a:xfrm>
            <a:off x="6750493" y="8188683"/>
            <a:ext cx="5790503" cy="418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grpSp>
        <p:nvGrpSpPr>
          <p:cNvPr id="126" name="Google Shape;126;p4"/>
          <p:cNvGrpSpPr/>
          <p:nvPr/>
        </p:nvGrpSpPr>
        <p:grpSpPr>
          <a:xfrm>
            <a:off x="13662994" y="265144"/>
            <a:ext cx="4296549" cy="9642576"/>
            <a:chOff x="0" y="-19050"/>
            <a:chExt cx="1131601" cy="2539609"/>
          </a:xfrm>
        </p:grpSpPr>
        <p:sp>
          <p:nvSpPr>
            <p:cNvPr id="127" name="Google Shape;127;p4"/>
            <p:cNvSpPr/>
            <p:nvPr/>
          </p:nvSpPr>
          <p:spPr>
            <a:xfrm>
              <a:off x="0" y="0"/>
              <a:ext cx="1131601" cy="2520559"/>
            </a:xfrm>
            <a:custGeom>
              <a:rect b="b" l="l" r="r" t="t"/>
              <a:pathLst>
                <a:path extrusionOk="0"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</p:sp>
        <p:sp>
          <p:nvSpPr>
            <p:cNvPr id="128" name="Google Shape;128;p4"/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9" name="Google Shape;129;p4"/>
          <p:cNvSpPr/>
          <p:nvPr/>
        </p:nvSpPr>
        <p:spPr>
          <a:xfrm>
            <a:off x="10758785" y="1049603"/>
            <a:ext cx="6176060" cy="8208697"/>
          </a:xfrm>
          <a:custGeom>
            <a:rect b="b" l="l" r="r" t="t"/>
            <a:pathLst>
              <a:path extrusionOk="0" h="8208697" w="6176060">
                <a:moveTo>
                  <a:pt x="0" y="0"/>
                </a:moveTo>
                <a:lnTo>
                  <a:pt x="6176060" y="0"/>
                </a:lnTo>
                <a:lnTo>
                  <a:pt x="6176060" y="8208697"/>
                </a:lnTo>
                <a:lnTo>
                  <a:pt x="0" y="82086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49741" r="-49743" t="0"/>
            </a:stretch>
          </a:blipFill>
          <a:ln>
            <a:noFill/>
          </a:ln>
        </p:spPr>
      </p:sp>
      <p:grpSp>
        <p:nvGrpSpPr>
          <p:cNvPr id="130" name="Google Shape;130;p4"/>
          <p:cNvGrpSpPr/>
          <p:nvPr/>
        </p:nvGrpSpPr>
        <p:grpSpPr>
          <a:xfrm>
            <a:off x="2142191" y="3346585"/>
            <a:ext cx="9610044" cy="1998718"/>
            <a:chOff x="0" y="-19050"/>
            <a:chExt cx="3682024" cy="765796"/>
          </a:xfrm>
        </p:grpSpPr>
        <p:sp>
          <p:nvSpPr>
            <p:cNvPr id="131" name="Google Shape;131;p4"/>
            <p:cNvSpPr/>
            <p:nvPr/>
          </p:nvSpPr>
          <p:spPr>
            <a:xfrm>
              <a:off x="0" y="0"/>
              <a:ext cx="3682024" cy="746746"/>
            </a:xfrm>
            <a:custGeom>
              <a:rect b="b" l="l" r="r" t="t"/>
              <a:pathLst>
                <a:path extrusionOk="0"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132" name="Google Shape;132;p4"/>
            <p:cNvSpPr txBox="1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" name="Google Shape;133;p4"/>
          <p:cNvSpPr/>
          <p:nvPr/>
        </p:nvSpPr>
        <p:spPr>
          <a:xfrm>
            <a:off x="612461" y="3204976"/>
            <a:ext cx="1156649" cy="1173721"/>
          </a:xfrm>
          <a:custGeom>
            <a:rect b="b" l="l" r="r" t="t"/>
            <a:pathLst>
              <a:path extrusionOk="0" h="1173721" w="1156649">
                <a:moveTo>
                  <a:pt x="0" y="0"/>
                </a:moveTo>
                <a:lnTo>
                  <a:pt x="1156649" y="0"/>
                </a:lnTo>
                <a:lnTo>
                  <a:pt x="1156649" y="1173720"/>
                </a:lnTo>
                <a:lnTo>
                  <a:pt x="0" y="11737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4" name="Google Shape;134;p4"/>
          <p:cNvSpPr/>
          <p:nvPr/>
        </p:nvSpPr>
        <p:spPr>
          <a:xfrm>
            <a:off x="2142191" y="7210022"/>
            <a:ext cx="9752965" cy="1032847"/>
          </a:xfrm>
          <a:custGeom>
            <a:rect b="b" l="l" r="r" t="t"/>
            <a:pathLst>
              <a:path extrusionOk="0"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-86494"/>
            </a:stretch>
          </a:blipFill>
          <a:ln>
            <a:noFill/>
          </a:ln>
        </p:spPr>
      </p:sp>
      <p:grpSp>
        <p:nvGrpSpPr>
          <p:cNvPr id="135" name="Google Shape;135;p4"/>
          <p:cNvGrpSpPr/>
          <p:nvPr/>
        </p:nvGrpSpPr>
        <p:grpSpPr>
          <a:xfrm>
            <a:off x="2142191" y="5727727"/>
            <a:ext cx="9610044" cy="1998718"/>
            <a:chOff x="0" y="-19050"/>
            <a:chExt cx="3682024" cy="765796"/>
          </a:xfrm>
        </p:grpSpPr>
        <p:sp>
          <p:nvSpPr>
            <p:cNvPr id="136" name="Google Shape;136;p4"/>
            <p:cNvSpPr/>
            <p:nvPr/>
          </p:nvSpPr>
          <p:spPr>
            <a:xfrm>
              <a:off x="0" y="0"/>
              <a:ext cx="3682024" cy="746746"/>
            </a:xfrm>
            <a:custGeom>
              <a:rect b="b" l="l" r="r" t="t"/>
              <a:pathLst>
                <a:path extrusionOk="0"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137" name="Google Shape;137;p4"/>
            <p:cNvSpPr txBox="1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4"/>
          <p:cNvSpPr txBox="1"/>
          <p:nvPr/>
        </p:nvSpPr>
        <p:spPr>
          <a:xfrm>
            <a:off x="2142191" y="974330"/>
            <a:ext cx="7746159" cy="7934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663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PROJECT DESCRIPTION:</a:t>
            </a:r>
            <a:endParaRPr/>
          </a:p>
        </p:txBody>
      </p:sp>
      <p:sp>
        <p:nvSpPr>
          <p:cNvPr id="139" name="Google Shape;139;p4"/>
          <p:cNvSpPr txBox="1"/>
          <p:nvPr/>
        </p:nvSpPr>
        <p:spPr>
          <a:xfrm>
            <a:off x="2330254" y="2845592"/>
            <a:ext cx="7132181" cy="4569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8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1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Analysis done on the following points: To identify patterns which indicate if a client has difficulty paying their installments which may be used for taking actions such as denying the loan, reducing the amount of loan, lending (to risky applicants) at a higher interest rate, etc. This will ensure that the consumers capable of repaying the loan are not rejected. Analysis is being done into two parts or say two dataset :</a:t>
            </a:r>
            <a:endParaRPr/>
          </a:p>
          <a:p>
            <a:pPr indent="0" lvl="0" marL="0" marR="0" rtl="0" algn="just">
              <a:lnSpc>
                <a:spcPct val="138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1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1. Application data </a:t>
            </a:r>
            <a:endParaRPr/>
          </a:p>
          <a:p>
            <a:pPr indent="0" lvl="0" marL="0" marR="0" rtl="0" algn="just">
              <a:lnSpc>
                <a:spcPct val="138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1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2. Previous application data</a:t>
            </a:r>
            <a:endParaRPr/>
          </a:p>
        </p:txBody>
      </p:sp>
      <p:sp>
        <p:nvSpPr>
          <p:cNvPr id="140" name="Google Shape;140;p4"/>
          <p:cNvSpPr/>
          <p:nvPr/>
        </p:nvSpPr>
        <p:spPr>
          <a:xfrm>
            <a:off x="-2779578" y="7341318"/>
            <a:ext cx="7616557" cy="7815497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grpSp>
        <p:nvGrpSpPr>
          <p:cNvPr id="146" name="Google Shape;146;p5"/>
          <p:cNvGrpSpPr/>
          <p:nvPr/>
        </p:nvGrpSpPr>
        <p:grpSpPr>
          <a:xfrm>
            <a:off x="0" y="-72330"/>
            <a:ext cx="18288000" cy="3158430"/>
            <a:chOff x="0" y="-19050"/>
            <a:chExt cx="4816593" cy="831850"/>
          </a:xfrm>
        </p:grpSpPr>
        <p:sp>
          <p:nvSpPr>
            <p:cNvPr id="147" name="Google Shape;147;p5"/>
            <p:cNvSpPr/>
            <p:nvPr/>
          </p:nvSpPr>
          <p:spPr>
            <a:xfrm>
              <a:off x="0" y="0"/>
              <a:ext cx="4816592" cy="812800"/>
            </a:xfrm>
            <a:custGeom>
              <a:rect b="b" l="l" r="r" t="t"/>
              <a:pathLst>
                <a:path extrusionOk="0"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148" name="Google Shape;148;p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" name="Google Shape;149;p5"/>
          <p:cNvSpPr/>
          <p:nvPr/>
        </p:nvSpPr>
        <p:spPr>
          <a:xfrm>
            <a:off x="13451022" y="-4729397"/>
            <a:ext cx="7616557" cy="7815497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0" name="Google Shape;150;p5"/>
          <p:cNvSpPr/>
          <p:nvPr/>
        </p:nvSpPr>
        <p:spPr>
          <a:xfrm>
            <a:off x="-2851369" y="-3442596"/>
            <a:ext cx="6709932" cy="6885191"/>
          </a:xfrm>
          <a:custGeom>
            <a:rect b="b" l="l" r="r" t="t"/>
            <a:pathLst>
              <a:path extrusionOk="0"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1" name="Google Shape;151;p5"/>
          <p:cNvSpPr/>
          <p:nvPr/>
        </p:nvSpPr>
        <p:spPr>
          <a:xfrm>
            <a:off x="2163000" y="3875422"/>
            <a:ext cx="4473739" cy="2443073"/>
          </a:xfrm>
          <a:custGeom>
            <a:rect b="b" l="l" r="r" t="t"/>
            <a:pathLst>
              <a:path extrusionOk="0" h="2443073" w="4473739">
                <a:moveTo>
                  <a:pt x="0" y="0"/>
                </a:moveTo>
                <a:lnTo>
                  <a:pt x="4473739" y="0"/>
                </a:lnTo>
                <a:lnTo>
                  <a:pt x="4473739" y="2443073"/>
                </a:lnTo>
                <a:lnTo>
                  <a:pt x="0" y="24430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18471" l="0" r="0" t="-3526"/>
            </a:stretch>
          </a:blipFill>
          <a:ln>
            <a:noFill/>
          </a:ln>
        </p:spPr>
      </p:sp>
      <p:grpSp>
        <p:nvGrpSpPr>
          <p:cNvPr id="152" name="Google Shape;152;p5"/>
          <p:cNvGrpSpPr/>
          <p:nvPr/>
        </p:nvGrpSpPr>
        <p:grpSpPr>
          <a:xfrm>
            <a:off x="2163000" y="3225604"/>
            <a:ext cx="4473739" cy="853740"/>
            <a:chOff x="0" y="-57150"/>
            <a:chExt cx="1178269" cy="224853"/>
          </a:xfrm>
        </p:grpSpPr>
        <p:sp>
          <p:nvSpPr>
            <p:cNvPr id="153" name="Google Shape;153;p5"/>
            <p:cNvSpPr/>
            <p:nvPr/>
          </p:nvSpPr>
          <p:spPr>
            <a:xfrm>
              <a:off x="0" y="0"/>
              <a:ext cx="1178269" cy="167703"/>
            </a:xfrm>
            <a:custGeom>
              <a:rect b="b" l="l" r="r" t="t"/>
              <a:pathLst>
                <a:path extrusionOk="0"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154" name="Google Shape;154;p5"/>
            <p:cNvSpPr txBox="1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8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981" u="none" cap="none" strike="noStrike">
                  <a:solidFill>
                    <a:srgbClr val="FFFFFF"/>
                  </a:solidFill>
                  <a:latin typeface="Sansita"/>
                  <a:ea typeface="Sansita"/>
                  <a:cs typeface="Sansita"/>
                  <a:sym typeface="Sansita"/>
                </a:rPr>
                <a:t>Approach</a:t>
              </a:r>
              <a:endParaRPr/>
            </a:p>
          </p:txBody>
        </p:sp>
      </p:grpSp>
      <p:grpSp>
        <p:nvGrpSpPr>
          <p:cNvPr id="155" name="Google Shape;155;p5"/>
          <p:cNvGrpSpPr/>
          <p:nvPr/>
        </p:nvGrpSpPr>
        <p:grpSpPr>
          <a:xfrm>
            <a:off x="6893475" y="3411746"/>
            <a:ext cx="9034431" cy="2906748"/>
            <a:chOff x="0" y="-19050"/>
            <a:chExt cx="1744696" cy="561340"/>
          </a:xfrm>
        </p:grpSpPr>
        <p:sp>
          <p:nvSpPr>
            <p:cNvPr id="156" name="Google Shape;156;p5"/>
            <p:cNvSpPr/>
            <p:nvPr/>
          </p:nvSpPr>
          <p:spPr>
            <a:xfrm>
              <a:off x="0" y="0"/>
              <a:ext cx="1744696" cy="542290"/>
            </a:xfrm>
            <a:custGeom>
              <a:rect b="b" l="l" r="r" t="t"/>
              <a:pathLst>
                <a:path extrusionOk="0" h="542290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57" name="Google Shape;157;p5"/>
            <p:cNvSpPr txBox="1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" name="Google Shape;158;p5"/>
          <p:cNvGrpSpPr/>
          <p:nvPr/>
        </p:nvGrpSpPr>
        <p:grpSpPr>
          <a:xfrm>
            <a:off x="11410691" y="6510941"/>
            <a:ext cx="4473739" cy="2971026"/>
            <a:chOff x="0" y="-289322"/>
            <a:chExt cx="5964986" cy="3961367"/>
          </a:xfrm>
        </p:grpSpPr>
        <p:sp>
          <p:nvSpPr>
            <p:cNvPr id="159" name="Google Shape;159;p5"/>
            <p:cNvSpPr/>
            <p:nvPr/>
          </p:nvSpPr>
          <p:spPr>
            <a:xfrm>
              <a:off x="0" y="577102"/>
              <a:ext cx="5964986" cy="3094943"/>
            </a:xfrm>
            <a:custGeom>
              <a:rect b="b" l="l" r="r" t="t"/>
              <a:pathLst>
                <a:path extrusionOk="0" h="3094943" w="5964986">
                  <a:moveTo>
                    <a:pt x="0" y="0"/>
                  </a:moveTo>
                  <a:lnTo>
                    <a:pt x="5964986" y="0"/>
                  </a:lnTo>
                  <a:lnTo>
                    <a:pt x="5964986" y="3094943"/>
                  </a:lnTo>
                  <a:lnTo>
                    <a:pt x="0" y="30949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-16867" l="0" r="0" t="-11617"/>
              </a:stretch>
            </a:blipFill>
            <a:ln>
              <a:noFill/>
            </a:ln>
          </p:spPr>
        </p:sp>
        <p:grpSp>
          <p:nvGrpSpPr>
            <p:cNvPr id="160" name="Google Shape;160;p5"/>
            <p:cNvGrpSpPr/>
            <p:nvPr/>
          </p:nvGrpSpPr>
          <p:grpSpPr>
            <a:xfrm>
              <a:off x="0" y="-289322"/>
              <a:ext cx="5964986" cy="1138319"/>
              <a:chOff x="0" y="-57150"/>
              <a:chExt cx="1178269" cy="224853"/>
            </a:xfrm>
          </p:grpSpPr>
          <p:sp>
            <p:nvSpPr>
              <p:cNvPr id="161" name="Google Shape;161;p5"/>
              <p:cNvSpPr/>
              <p:nvPr/>
            </p:nvSpPr>
            <p:spPr>
              <a:xfrm>
                <a:off x="0" y="0"/>
                <a:ext cx="1178269" cy="167703"/>
              </a:xfrm>
              <a:custGeom>
                <a:rect b="b" l="l" r="r" t="t"/>
                <a:pathLst>
                  <a:path extrusionOk="0" h="167703" w="1178269">
                    <a:moveTo>
                      <a:pt x="0" y="0"/>
                    </a:moveTo>
                    <a:lnTo>
                      <a:pt x="1178269" y="0"/>
                    </a:lnTo>
                    <a:lnTo>
                      <a:pt x="1178269" y="167703"/>
                    </a:lnTo>
                    <a:lnTo>
                      <a:pt x="0" y="167703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</p:sp>
          <p:sp>
            <p:nvSpPr>
              <p:cNvPr id="162" name="Google Shape;162;p5"/>
              <p:cNvSpPr txBox="1"/>
              <p:nvPr/>
            </p:nvSpPr>
            <p:spPr>
              <a:xfrm>
                <a:off x="0" y="-57150"/>
                <a:ext cx="1178269" cy="2248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3800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2981" u="none" cap="none" strike="noStrike">
                    <a:solidFill>
                      <a:srgbClr val="FFFFFF"/>
                    </a:solidFill>
                    <a:latin typeface="Sansita"/>
                    <a:ea typeface="Sansita"/>
                    <a:cs typeface="Sansita"/>
                    <a:sym typeface="Sansita"/>
                  </a:rPr>
                  <a:t>Tech-Stack Used</a:t>
                </a:r>
                <a:endParaRPr/>
              </a:p>
            </p:txBody>
          </p:sp>
        </p:grpSp>
      </p:grpSp>
      <p:grpSp>
        <p:nvGrpSpPr>
          <p:cNvPr id="163" name="Google Shape;163;p5"/>
          <p:cNvGrpSpPr/>
          <p:nvPr/>
        </p:nvGrpSpPr>
        <p:grpSpPr>
          <a:xfrm>
            <a:off x="2163000" y="6731089"/>
            <a:ext cx="9034431" cy="2649077"/>
            <a:chOff x="0" y="-19050"/>
            <a:chExt cx="1744696" cy="511580"/>
          </a:xfrm>
        </p:grpSpPr>
        <p:sp>
          <p:nvSpPr>
            <p:cNvPr id="164" name="Google Shape;164;p5"/>
            <p:cNvSpPr/>
            <p:nvPr/>
          </p:nvSpPr>
          <p:spPr>
            <a:xfrm>
              <a:off x="0" y="0"/>
              <a:ext cx="1744696" cy="492530"/>
            </a:xfrm>
            <a:custGeom>
              <a:rect b="b" l="l" r="r" t="t"/>
              <a:pathLst>
                <a:path extrusionOk="0" h="492530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492530"/>
                  </a:lnTo>
                  <a:lnTo>
                    <a:pt x="0" y="49253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65" name="Google Shape;165;p5"/>
            <p:cNvSpPr txBox="1"/>
            <p:nvPr/>
          </p:nvSpPr>
          <p:spPr>
            <a:xfrm>
              <a:off x="0" y="-19050"/>
              <a:ext cx="1744696" cy="511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" name="Google Shape;166;p5"/>
          <p:cNvSpPr txBox="1"/>
          <p:nvPr/>
        </p:nvSpPr>
        <p:spPr>
          <a:xfrm>
            <a:off x="3074092" y="1131896"/>
            <a:ext cx="12428276" cy="941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48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APPROACH AND TECH-STACK USED</a:t>
            </a:r>
            <a:endParaRPr/>
          </a:p>
        </p:txBody>
      </p:sp>
      <p:sp>
        <p:nvSpPr>
          <p:cNvPr id="167" name="Google Shape;167;p5"/>
          <p:cNvSpPr txBox="1"/>
          <p:nvPr/>
        </p:nvSpPr>
        <p:spPr>
          <a:xfrm>
            <a:off x="7208286" y="3715453"/>
            <a:ext cx="8294083" cy="2589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32161" lvl="1" marL="464322" marR="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Char char="•"/>
            </a:pPr>
            <a:r>
              <a:rPr b="0" i="0" lang="en-US" sz="21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 will begin by understanding the loan application dataset, then clean and preprocess the data.</a:t>
            </a:r>
            <a:endParaRPr/>
          </a:p>
          <a:p>
            <a:pPr indent="-232161" lvl="1" marL="464322" marR="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Char char="•"/>
            </a:pPr>
            <a:r>
              <a:rPr b="0" i="0" lang="en-US" sz="21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After that, I'll use exploratory data analysis (EDA) to uncover patterns linking customer and loan attributes to approval outcomes, aiming to improve decision-making and minimize defaults.</a:t>
            </a:r>
            <a:endParaRPr/>
          </a:p>
          <a:p>
            <a:pPr indent="0" lvl="0" marL="0" marR="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8" name="Google Shape;168;p5"/>
          <p:cNvSpPr txBox="1"/>
          <p:nvPr/>
        </p:nvSpPr>
        <p:spPr>
          <a:xfrm>
            <a:off x="2424000" y="7191187"/>
            <a:ext cx="8512431" cy="114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35474" lvl="1" marL="470948" marR="0" rtl="0" algn="just">
              <a:lnSpc>
                <a:spcPct val="13801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181"/>
              <a:buFont typeface="Arial"/>
              <a:buChar char="•"/>
            </a:pPr>
            <a:r>
              <a:rPr b="0" i="0" lang="en-US" sz="2181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Tech-Stack Used in this project is MS Excel for data cleaning, preprocessing, and initial data analysis tasks.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/>
          <p:nvPr/>
        </p:nvSpPr>
        <p:spPr>
          <a:xfrm rot="10800000">
            <a:off x="-283607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174" name="Google Shape;174;p6"/>
          <p:cNvSpPr/>
          <p:nvPr/>
        </p:nvSpPr>
        <p:spPr>
          <a:xfrm rot="3407869">
            <a:off x="12052165" y="1118883"/>
            <a:ext cx="12471670" cy="5351480"/>
          </a:xfrm>
          <a:custGeom>
            <a:rect b="b" l="l" r="r" t="t"/>
            <a:pathLst>
              <a:path extrusionOk="0"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5" name="Google Shape;175;p6"/>
          <p:cNvSpPr/>
          <p:nvPr/>
        </p:nvSpPr>
        <p:spPr>
          <a:xfrm rot="3407869">
            <a:off x="-4696947" y="10150458"/>
            <a:ext cx="12471670" cy="5351480"/>
          </a:xfrm>
          <a:custGeom>
            <a:rect b="b" l="l" r="r" t="t"/>
            <a:pathLst>
              <a:path extrusionOk="0"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6" name="Google Shape;176;p6"/>
          <p:cNvSpPr txBox="1"/>
          <p:nvPr/>
        </p:nvSpPr>
        <p:spPr>
          <a:xfrm>
            <a:off x="0" y="2211560"/>
            <a:ext cx="9365769" cy="4180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Dropping the irrelevant columns:</a:t>
            </a:r>
            <a:endParaRPr/>
          </a:p>
          <a:p>
            <a:pPr indent="0" lvl="0" marL="0" marR="0" rtl="0" algn="just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1.HOUR_APPR_PROCESS_START 2.WEEKDAY_APPR_PROCESS_START_PREV</a:t>
            </a:r>
            <a:endParaRPr/>
          </a:p>
          <a:p>
            <a:pPr indent="0" lvl="0" marL="0" marR="0" rtl="0" algn="just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3.FLAG_LAST_APPL_PER_CONTRACT</a:t>
            </a:r>
            <a:endParaRPr/>
          </a:p>
          <a:p>
            <a:pPr indent="0" lvl="0" marL="0" marR="0" rtl="0" algn="just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4.NFLAG_LAST_APPL_IN_DAY</a:t>
            </a:r>
            <a:endParaRPr/>
          </a:p>
          <a:p>
            <a:pPr indent="0" lvl="0" marL="0" marR="0" rtl="0" algn="just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5.SK_ID_CURR</a:t>
            </a:r>
            <a:endParaRPr/>
          </a:p>
          <a:p>
            <a:pPr indent="0" lvl="0" marL="0" marR="0" rtl="0" algn="just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6.WEEKDAY_APPR_PROCESS_START</a:t>
            </a:r>
            <a:endParaRPr/>
          </a:p>
        </p:txBody>
      </p:sp>
      <p:cxnSp>
        <p:nvCxnSpPr>
          <p:cNvPr id="177" name="Google Shape;177;p6"/>
          <p:cNvCxnSpPr/>
          <p:nvPr/>
        </p:nvCxnSpPr>
        <p:spPr>
          <a:xfrm rot="10800000">
            <a:off x="8860393" y="2278235"/>
            <a:ext cx="0" cy="6007593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8" name="Google Shape;178;p6"/>
          <p:cNvSpPr/>
          <p:nvPr/>
        </p:nvSpPr>
        <p:spPr>
          <a:xfrm>
            <a:off x="9743266" y="3702222"/>
            <a:ext cx="6069108" cy="5256436"/>
          </a:xfrm>
          <a:custGeom>
            <a:rect b="b" l="l" r="r" t="t"/>
            <a:pathLst>
              <a:path extrusionOk="0" h="5256436" w="6069108">
                <a:moveTo>
                  <a:pt x="0" y="0"/>
                </a:moveTo>
                <a:lnTo>
                  <a:pt x="6069108" y="0"/>
                </a:lnTo>
                <a:lnTo>
                  <a:pt x="6069108" y="5256435"/>
                </a:lnTo>
                <a:lnTo>
                  <a:pt x="0" y="52564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9" name="Google Shape;179;p6"/>
          <p:cNvSpPr txBox="1"/>
          <p:nvPr/>
        </p:nvSpPr>
        <p:spPr>
          <a:xfrm>
            <a:off x="803539" y="391348"/>
            <a:ext cx="14095434" cy="7846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89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PREVIOUS APPLICATION DATASET </a:t>
            </a:r>
            <a:endParaRPr/>
          </a:p>
        </p:txBody>
      </p:sp>
      <p:sp>
        <p:nvSpPr>
          <p:cNvPr id="180" name="Google Shape;180;p6"/>
          <p:cNvSpPr txBox="1"/>
          <p:nvPr/>
        </p:nvSpPr>
        <p:spPr>
          <a:xfrm>
            <a:off x="-978453" y="1242680"/>
            <a:ext cx="14235107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 1:Dropping, Imputing and analyzing Null values</a:t>
            </a:r>
            <a:endParaRPr/>
          </a:p>
        </p:txBody>
      </p:sp>
      <p:sp>
        <p:nvSpPr>
          <p:cNvPr id="181" name="Google Shape;181;p6"/>
          <p:cNvSpPr txBox="1"/>
          <p:nvPr/>
        </p:nvSpPr>
        <p:spPr>
          <a:xfrm>
            <a:off x="9144000" y="2350307"/>
            <a:ext cx="6668374" cy="1180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Analyzing Null Values and replacing it with median: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/>
          <p:nvPr/>
        </p:nvSpPr>
        <p:spPr>
          <a:xfrm rot="10800000">
            <a:off x="0" y="-3810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187" name="Google Shape;187;p7"/>
          <p:cNvSpPr/>
          <p:nvPr/>
        </p:nvSpPr>
        <p:spPr>
          <a:xfrm rot="3407869">
            <a:off x="12052165" y="1118883"/>
            <a:ext cx="12471670" cy="5351480"/>
          </a:xfrm>
          <a:custGeom>
            <a:rect b="b" l="l" r="r" t="t"/>
            <a:pathLst>
              <a:path extrusionOk="0"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8" name="Google Shape;188;p7"/>
          <p:cNvSpPr/>
          <p:nvPr/>
        </p:nvSpPr>
        <p:spPr>
          <a:xfrm rot="3407869">
            <a:off x="-4696947" y="10150458"/>
            <a:ext cx="12471670" cy="5351480"/>
          </a:xfrm>
          <a:custGeom>
            <a:rect b="b" l="l" r="r" t="t"/>
            <a:pathLst>
              <a:path extrusionOk="0"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9" name="Google Shape;189;p7"/>
          <p:cNvSpPr/>
          <p:nvPr/>
        </p:nvSpPr>
        <p:spPr>
          <a:xfrm>
            <a:off x="2168814" y="3019114"/>
            <a:ext cx="11732362" cy="5524057"/>
          </a:xfrm>
          <a:custGeom>
            <a:rect b="b" l="l" r="r" t="t"/>
            <a:pathLst>
              <a:path extrusionOk="0" h="5524057" w="11732362">
                <a:moveTo>
                  <a:pt x="0" y="0"/>
                </a:moveTo>
                <a:lnTo>
                  <a:pt x="11732362" y="0"/>
                </a:lnTo>
                <a:lnTo>
                  <a:pt x="11732362" y="5524057"/>
                </a:lnTo>
                <a:lnTo>
                  <a:pt x="0" y="55240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0" name="Google Shape;190;p7"/>
          <p:cNvSpPr txBox="1"/>
          <p:nvPr/>
        </p:nvSpPr>
        <p:spPr>
          <a:xfrm>
            <a:off x="455881" y="2092635"/>
            <a:ext cx="13865113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NAME_TYPE_SUITE: Replace Null values using Unaccompanied.</a:t>
            </a:r>
            <a:endParaRPr/>
          </a:p>
        </p:txBody>
      </p:sp>
      <p:sp>
        <p:nvSpPr>
          <p:cNvPr id="191" name="Google Shape;191;p7"/>
          <p:cNvSpPr txBox="1"/>
          <p:nvPr/>
        </p:nvSpPr>
        <p:spPr>
          <a:xfrm>
            <a:off x="803539" y="391348"/>
            <a:ext cx="14095434" cy="7846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89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PREVIOUS APPLICATION DATASET </a:t>
            </a:r>
            <a:endParaRPr/>
          </a:p>
        </p:txBody>
      </p:sp>
      <p:sp>
        <p:nvSpPr>
          <p:cNvPr id="192" name="Google Shape;192;p7"/>
          <p:cNvSpPr txBox="1"/>
          <p:nvPr/>
        </p:nvSpPr>
        <p:spPr>
          <a:xfrm>
            <a:off x="795699" y="1279978"/>
            <a:ext cx="11838679" cy="5741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 1:Dropping, Imputing and analyzing Null values: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198" name="Google Shape;198;p8"/>
          <p:cNvSpPr/>
          <p:nvPr/>
        </p:nvSpPr>
        <p:spPr>
          <a:xfrm rot="3407869">
            <a:off x="12052165" y="1118883"/>
            <a:ext cx="12471670" cy="5351480"/>
          </a:xfrm>
          <a:custGeom>
            <a:rect b="b" l="l" r="r" t="t"/>
            <a:pathLst>
              <a:path extrusionOk="0"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9" name="Google Shape;199;p8"/>
          <p:cNvSpPr/>
          <p:nvPr/>
        </p:nvSpPr>
        <p:spPr>
          <a:xfrm rot="3407869">
            <a:off x="-4696947" y="10150458"/>
            <a:ext cx="12471670" cy="5351480"/>
          </a:xfrm>
          <a:custGeom>
            <a:rect b="b" l="l" r="r" t="t"/>
            <a:pathLst>
              <a:path extrusionOk="0"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0" name="Google Shape;200;p8"/>
          <p:cNvSpPr/>
          <p:nvPr/>
        </p:nvSpPr>
        <p:spPr>
          <a:xfrm>
            <a:off x="3873035" y="1992947"/>
            <a:ext cx="11190524" cy="7265353"/>
          </a:xfrm>
          <a:custGeom>
            <a:rect b="b" l="l" r="r" t="t"/>
            <a:pathLst>
              <a:path extrusionOk="0" h="7265353" w="11190524">
                <a:moveTo>
                  <a:pt x="0" y="0"/>
                </a:moveTo>
                <a:lnTo>
                  <a:pt x="11190524" y="0"/>
                </a:lnTo>
                <a:lnTo>
                  <a:pt x="11190524" y="7265353"/>
                </a:lnTo>
                <a:lnTo>
                  <a:pt x="0" y="72653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361" l="-884" r="-337" t="-360"/>
            </a:stretch>
          </a:blipFill>
          <a:ln>
            <a:noFill/>
          </a:ln>
        </p:spPr>
      </p:sp>
      <p:sp>
        <p:nvSpPr>
          <p:cNvPr id="201" name="Google Shape;201;p8"/>
          <p:cNvSpPr txBox="1"/>
          <p:nvPr/>
        </p:nvSpPr>
        <p:spPr>
          <a:xfrm>
            <a:off x="803539" y="391348"/>
            <a:ext cx="14095434" cy="7846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89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PREVIOUS APPLICATION DATASET </a:t>
            </a:r>
            <a:endParaRPr/>
          </a:p>
        </p:txBody>
      </p:sp>
      <p:sp>
        <p:nvSpPr>
          <p:cNvPr id="202" name="Google Shape;202;p8"/>
          <p:cNvSpPr txBox="1"/>
          <p:nvPr/>
        </p:nvSpPr>
        <p:spPr>
          <a:xfrm>
            <a:off x="0" y="1260157"/>
            <a:ext cx="17095514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Task: Bivariate Analysis of NAME_PAYMENT_TYPE VS NAME_CONTRACT_STATUS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208" name="Google Shape;208;p9"/>
          <p:cNvSpPr/>
          <p:nvPr/>
        </p:nvSpPr>
        <p:spPr>
          <a:xfrm rot="3407869">
            <a:off x="12052165" y="1118883"/>
            <a:ext cx="12471670" cy="5351480"/>
          </a:xfrm>
          <a:custGeom>
            <a:rect b="b" l="l" r="r" t="t"/>
            <a:pathLst>
              <a:path extrusionOk="0"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9" name="Google Shape;209;p9"/>
          <p:cNvSpPr/>
          <p:nvPr/>
        </p:nvSpPr>
        <p:spPr>
          <a:xfrm rot="3407869">
            <a:off x="-4696947" y="10150458"/>
            <a:ext cx="12471670" cy="5351480"/>
          </a:xfrm>
          <a:custGeom>
            <a:rect b="b" l="l" r="r" t="t"/>
            <a:pathLst>
              <a:path extrusionOk="0"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0" name="Google Shape;210;p9"/>
          <p:cNvSpPr/>
          <p:nvPr/>
        </p:nvSpPr>
        <p:spPr>
          <a:xfrm>
            <a:off x="182500" y="3107885"/>
            <a:ext cx="9198328" cy="2816540"/>
          </a:xfrm>
          <a:custGeom>
            <a:rect b="b" l="l" r="r" t="t"/>
            <a:pathLst>
              <a:path extrusionOk="0" h="2816540" w="9198328">
                <a:moveTo>
                  <a:pt x="0" y="0"/>
                </a:moveTo>
                <a:lnTo>
                  <a:pt x="9198327" y="0"/>
                </a:lnTo>
                <a:lnTo>
                  <a:pt x="9198327" y="2816540"/>
                </a:lnTo>
                <a:lnTo>
                  <a:pt x="0" y="28165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84" l="0" r="0" t="-83"/>
            </a:stretch>
          </a:blipFill>
          <a:ln>
            <a:noFill/>
          </a:ln>
        </p:spPr>
      </p:sp>
      <p:sp>
        <p:nvSpPr>
          <p:cNvPr id="211" name="Google Shape;211;p9"/>
          <p:cNvSpPr/>
          <p:nvPr/>
        </p:nvSpPr>
        <p:spPr>
          <a:xfrm>
            <a:off x="9561226" y="2592541"/>
            <a:ext cx="8392148" cy="5036252"/>
          </a:xfrm>
          <a:custGeom>
            <a:rect b="b" l="l" r="r" t="t"/>
            <a:pathLst>
              <a:path extrusionOk="0" h="5036252" w="8392148">
                <a:moveTo>
                  <a:pt x="0" y="0"/>
                </a:moveTo>
                <a:lnTo>
                  <a:pt x="8392148" y="0"/>
                </a:lnTo>
                <a:lnTo>
                  <a:pt x="8392148" y="5036253"/>
                </a:lnTo>
                <a:lnTo>
                  <a:pt x="0" y="50362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2359" l="0" r="0" t="-1055"/>
            </a:stretch>
          </a:blipFill>
          <a:ln>
            <a:noFill/>
          </a:ln>
        </p:spPr>
      </p:sp>
      <p:sp>
        <p:nvSpPr>
          <p:cNvPr id="212" name="Google Shape;212;p9"/>
          <p:cNvSpPr txBox="1"/>
          <p:nvPr/>
        </p:nvSpPr>
        <p:spPr>
          <a:xfrm>
            <a:off x="803539" y="391348"/>
            <a:ext cx="14095434" cy="7846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89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PREVIOUS APPLICATION DATASET </a:t>
            </a:r>
            <a:endParaRPr/>
          </a:p>
        </p:txBody>
      </p:sp>
      <p:sp>
        <p:nvSpPr>
          <p:cNvPr id="213" name="Google Shape;213;p9"/>
          <p:cNvSpPr txBox="1"/>
          <p:nvPr/>
        </p:nvSpPr>
        <p:spPr>
          <a:xfrm>
            <a:off x="0" y="1260157"/>
            <a:ext cx="17095514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Task: Bivariate Analysis of CHANNEL_TYPE VS NAME_CONTRACT_STATUS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KOMAL BARHATE</dc:creator>
</cp:coreProperties>
</file>