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Heebo"/>
      <p:bold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hfgL4+uDq+2X5tvWGPBZA8Z9ip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font" Target="fonts/Heebo-bold.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83" name="Shape 83"/>
        <p:cNvGrpSpPr/>
        <p:nvPr/>
      </p:nvGrpSpPr>
      <p:grpSpPr>
        <a:xfrm>
          <a:off x="0" y="0"/>
          <a:ext cx="0" cy="0"/>
          <a:chOff x="0" y="0"/>
          <a:chExt cx="0" cy="0"/>
        </a:xfrm>
      </p:grpSpPr>
      <p:grpSp>
        <p:nvGrpSpPr>
          <p:cNvPr id="84" name="Google Shape;84;p1"/>
          <p:cNvGrpSpPr/>
          <p:nvPr/>
        </p:nvGrpSpPr>
        <p:grpSpPr>
          <a:xfrm>
            <a:off x="-3451154" y="258319"/>
            <a:ext cx="21203378" cy="8528766"/>
            <a:chOff x="0" y="-47625"/>
            <a:chExt cx="1128752" cy="454025"/>
          </a:xfrm>
        </p:grpSpPr>
        <p:sp>
          <p:nvSpPr>
            <p:cNvPr id="85" name="Google Shape;85;p1"/>
            <p:cNvSpPr/>
            <p:nvPr/>
          </p:nvSpPr>
          <p:spPr>
            <a:xfrm>
              <a:off x="0" y="0"/>
              <a:ext cx="1128752" cy="406400"/>
            </a:xfrm>
            <a:custGeom>
              <a:rect b="b" l="l" r="r" t="t"/>
              <a:pathLst>
                <a:path extrusionOk="0"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0" y="-47625"/>
              <a:ext cx="1128752"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1028700" y="8995250"/>
            <a:ext cx="248490" cy="263050"/>
            <a:chOff x="0" y="-47625"/>
            <a:chExt cx="812800" cy="860425"/>
          </a:xfrm>
        </p:grpSpPr>
        <p:sp>
          <p:nvSpPr>
            <p:cNvPr id="88" name="Google Shape;88;p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89" name="Google Shape;89;p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a:off x="17010810" y="1014140"/>
            <a:ext cx="248490" cy="263050"/>
            <a:chOff x="0" y="-47625"/>
            <a:chExt cx="812800" cy="860425"/>
          </a:xfrm>
        </p:grpSpPr>
        <p:sp>
          <p:nvSpPr>
            <p:cNvPr id="91" name="Google Shape;91;p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92" name="Google Shape;92;p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3" name="Google Shape;93;p1"/>
          <p:cNvSpPr txBox="1"/>
          <p:nvPr/>
        </p:nvSpPr>
        <p:spPr>
          <a:xfrm>
            <a:off x="3761214" y="3668971"/>
            <a:ext cx="10765571" cy="280469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5221" u="none" cap="none" strike="noStrike">
                <a:solidFill>
                  <a:srgbClr val="000000"/>
                </a:solidFill>
                <a:latin typeface="Arial"/>
                <a:ea typeface="Arial"/>
                <a:cs typeface="Arial"/>
                <a:sym typeface="Arial"/>
              </a:rPr>
              <a:t>OPERATION ANALYTICS AND INVESTIGATING METRIC SPIKE</a:t>
            </a:r>
            <a:endParaRPr/>
          </a:p>
        </p:txBody>
      </p:sp>
      <p:sp>
        <p:nvSpPr>
          <p:cNvPr id="94" name="Google Shape;94;p1"/>
          <p:cNvSpPr/>
          <p:nvPr/>
        </p:nvSpPr>
        <p:spPr>
          <a:xfrm>
            <a:off x="7910403" y="2355232"/>
            <a:ext cx="2467194" cy="822398"/>
          </a:xfrm>
          <a:custGeom>
            <a:rect b="b" l="l" r="r" t="t"/>
            <a:pathLst>
              <a:path extrusionOk="0" h="822398" w="2467194">
                <a:moveTo>
                  <a:pt x="0" y="0"/>
                </a:moveTo>
                <a:lnTo>
                  <a:pt x="2467194" y="0"/>
                </a:lnTo>
                <a:lnTo>
                  <a:pt x="2467194" y="822398"/>
                </a:lnTo>
                <a:lnTo>
                  <a:pt x="0" y="822398"/>
                </a:lnTo>
                <a:lnTo>
                  <a:pt x="0" y="0"/>
                </a:lnTo>
                <a:close/>
              </a:path>
            </a:pathLst>
          </a:custGeom>
          <a:blipFill rotWithShape="1">
            <a:blip r:embed="rId3">
              <a:alphaModFix/>
            </a:blip>
            <a:stretch>
              <a:fillRect b="0" l="0" r="0" t="0"/>
            </a:stretch>
          </a:blipFill>
          <a:ln>
            <a:noFill/>
          </a:ln>
        </p:spPr>
      </p:sp>
      <p:sp>
        <p:nvSpPr>
          <p:cNvPr id="95" name="Google Shape;95;p1"/>
          <p:cNvSpPr txBox="1"/>
          <p:nvPr/>
        </p:nvSpPr>
        <p:spPr>
          <a:xfrm>
            <a:off x="2958126" y="3130005"/>
            <a:ext cx="12371749" cy="40576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399" u="none" cap="none" strike="noStrike">
                <a:solidFill>
                  <a:srgbClr val="000000"/>
                </a:solidFill>
                <a:latin typeface="Lato"/>
                <a:ea typeface="Lato"/>
                <a:cs typeface="Lato"/>
                <a:sym typeface="Lato"/>
              </a:rPr>
              <a:t>Trainity.in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245" name="Shape 245"/>
        <p:cNvGrpSpPr/>
        <p:nvPr/>
      </p:nvGrpSpPr>
      <p:grpSpPr>
        <a:xfrm>
          <a:off x="0" y="0"/>
          <a:ext cx="0" cy="0"/>
          <a:chOff x="0" y="0"/>
          <a:chExt cx="0" cy="0"/>
        </a:xfrm>
      </p:grpSpPr>
      <p:grpSp>
        <p:nvGrpSpPr>
          <p:cNvPr id="246" name="Google Shape;246;p10"/>
          <p:cNvGrpSpPr/>
          <p:nvPr/>
        </p:nvGrpSpPr>
        <p:grpSpPr>
          <a:xfrm>
            <a:off x="11944789" y="-894626"/>
            <a:ext cx="10383384" cy="8528766"/>
            <a:chOff x="0" y="-47625"/>
            <a:chExt cx="552755" cy="454025"/>
          </a:xfrm>
        </p:grpSpPr>
        <p:sp>
          <p:nvSpPr>
            <p:cNvPr id="247" name="Google Shape;247;p10"/>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9" name="Google Shape;249;p10"/>
          <p:cNvGrpSpPr/>
          <p:nvPr/>
        </p:nvGrpSpPr>
        <p:grpSpPr>
          <a:xfrm>
            <a:off x="780210" y="765650"/>
            <a:ext cx="248490" cy="263050"/>
            <a:chOff x="0" y="-47625"/>
            <a:chExt cx="812800" cy="860425"/>
          </a:xfrm>
        </p:grpSpPr>
        <p:sp>
          <p:nvSpPr>
            <p:cNvPr id="250" name="Google Shape;250;p10"/>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51" name="Google Shape;251;p1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p10"/>
          <p:cNvGrpSpPr/>
          <p:nvPr/>
        </p:nvGrpSpPr>
        <p:grpSpPr>
          <a:xfrm>
            <a:off x="17259300" y="9318832"/>
            <a:ext cx="248490" cy="263050"/>
            <a:chOff x="0" y="-47625"/>
            <a:chExt cx="812800" cy="860425"/>
          </a:xfrm>
        </p:grpSpPr>
        <p:sp>
          <p:nvSpPr>
            <p:cNvPr id="253" name="Google Shape;253;p10"/>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54" name="Google Shape;254;p10"/>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0"/>
          <p:cNvSpPr/>
          <p:nvPr/>
        </p:nvSpPr>
        <p:spPr>
          <a:xfrm>
            <a:off x="221932" y="4348191"/>
            <a:ext cx="13219978" cy="2760708"/>
          </a:xfrm>
          <a:custGeom>
            <a:rect b="b" l="l" r="r" t="t"/>
            <a:pathLst>
              <a:path extrusionOk="0" h="2760708" w="13219978">
                <a:moveTo>
                  <a:pt x="0" y="0"/>
                </a:moveTo>
                <a:lnTo>
                  <a:pt x="13219978" y="0"/>
                </a:lnTo>
                <a:lnTo>
                  <a:pt x="13219978" y="2760708"/>
                </a:lnTo>
                <a:lnTo>
                  <a:pt x="0" y="2760708"/>
                </a:lnTo>
                <a:lnTo>
                  <a:pt x="0" y="0"/>
                </a:lnTo>
                <a:close/>
              </a:path>
            </a:pathLst>
          </a:custGeom>
          <a:blipFill rotWithShape="1">
            <a:blip r:embed="rId3">
              <a:alphaModFix/>
            </a:blip>
            <a:stretch>
              <a:fillRect b="0" l="0" r="0" t="0"/>
            </a:stretch>
          </a:blipFill>
          <a:ln>
            <a:noFill/>
          </a:ln>
        </p:spPr>
      </p:sp>
      <p:sp>
        <p:nvSpPr>
          <p:cNvPr id="256" name="Google Shape;256;p10"/>
          <p:cNvSpPr/>
          <p:nvPr/>
        </p:nvSpPr>
        <p:spPr>
          <a:xfrm>
            <a:off x="14046496" y="3330803"/>
            <a:ext cx="3461294" cy="5640166"/>
          </a:xfrm>
          <a:custGeom>
            <a:rect b="b" l="l" r="r" t="t"/>
            <a:pathLst>
              <a:path extrusionOk="0" h="5640166" w="3461294">
                <a:moveTo>
                  <a:pt x="0" y="0"/>
                </a:moveTo>
                <a:lnTo>
                  <a:pt x="3461294" y="0"/>
                </a:lnTo>
                <a:lnTo>
                  <a:pt x="3461294" y="5640166"/>
                </a:lnTo>
                <a:lnTo>
                  <a:pt x="0" y="5640166"/>
                </a:lnTo>
                <a:lnTo>
                  <a:pt x="0" y="0"/>
                </a:lnTo>
                <a:close/>
              </a:path>
            </a:pathLst>
          </a:custGeom>
          <a:blipFill rotWithShape="1">
            <a:blip r:embed="rId4">
              <a:alphaModFix/>
            </a:blip>
            <a:stretch>
              <a:fillRect b="0" l="0" r="0" t="0"/>
            </a:stretch>
          </a:blipFill>
          <a:ln>
            <a:noFill/>
          </a:ln>
        </p:spPr>
      </p:sp>
      <p:sp>
        <p:nvSpPr>
          <p:cNvPr id="257" name="Google Shape;257;p10"/>
          <p:cNvSpPr txBox="1"/>
          <p:nvPr/>
        </p:nvSpPr>
        <p:spPr>
          <a:xfrm>
            <a:off x="609600" y="3152938"/>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258" name="Google Shape;258;p10"/>
          <p:cNvSpPr txBox="1"/>
          <p:nvPr/>
        </p:nvSpPr>
        <p:spPr>
          <a:xfrm>
            <a:off x="14008705" y="2236063"/>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259" name="Google Shape;259;p10"/>
          <p:cNvSpPr txBox="1"/>
          <p:nvPr/>
        </p:nvSpPr>
        <p:spPr>
          <a:xfrm>
            <a:off x="1288998" y="413283"/>
            <a:ext cx="12152912" cy="861070"/>
          </a:xfrm>
          <a:prstGeom prst="rect">
            <a:avLst/>
          </a:prstGeom>
          <a:noFill/>
          <a:ln>
            <a:noFill/>
          </a:ln>
        </p:spPr>
        <p:txBody>
          <a:bodyPr anchorCtr="0" anchor="t" bIns="0" lIns="0" spcFirstLastPara="1" rIns="0" wrap="square" tIns="0">
            <a:spAutoFit/>
          </a:bodyPr>
          <a:lstStyle/>
          <a:p>
            <a:pPr indent="0" lvl="0" marL="0" marR="0" rtl="0" algn="ctr">
              <a:lnSpc>
                <a:spcPct val="151645"/>
              </a:lnSpc>
              <a:spcBef>
                <a:spcPts val="0"/>
              </a:spcBef>
              <a:spcAft>
                <a:spcPts val="0"/>
              </a:spcAft>
              <a:buNone/>
            </a:pPr>
            <a:r>
              <a:rPr b="0" i="0" lang="en-US" sz="4800" u="none" cap="none" strike="noStrike">
                <a:solidFill>
                  <a:srgbClr val="000000"/>
                </a:solidFill>
                <a:latin typeface="Arial"/>
                <a:ea typeface="Arial"/>
                <a:cs typeface="Arial"/>
                <a:sym typeface="Arial"/>
              </a:rPr>
              <a:t>Case Study 2: Investigating Metric Spike</a:t>
            </a:r>
            <a:endParaRPr/>
          </a:p>
        </p:txBody>
      </p:sp>
      <p:sp>
        <p:nvSpPr>
          <p:cNvPr id="260" name="Google Shape;260;p10"/>
          <p:cNvSpPr txBox="1"/>
          <p:nvPr/>
        </p:nvSpPr>
        <p:spPr>
          <a:xfrm>
            <a:off x="2427819" y="1352727"/>
            <a:ext cx="7037237" cy="1487971"/>
          </a:xfrm>
          <a:prstGeom prst="rect">
            <a:avLst/>
          </a:prstGeom>
          <a:noFill/>
          <a:ln>
            <a:noFill/>
          </a:ln>
        </p:spPr>
        <p:txBody>
          <a:bodyPr anchorCtr="0" anchor="t" bIns="0" lIns="0" spcFirstLastPara="1" rIns="0" wrap="square" tIns="0">
            <a:spAutoFit/>
          </a:bodyPr>
          <a:lstStyle/>
          <a:p>
            <a:pPr indent="0" lvl="0" marL="0" marR="0" rtl="0" algn="ctr">
              <a:lnSpc>
                <a:spcPct val="166166"/>
              </a:lnSpc>
              <a:spcBef>
                <a:spcPts val="0"/>
              </a:spcBef>
              <a:spcAft>
                <a:spcPts val="0"/>
              </a:spcAft>
              <a:buNone/>
            </a:pPr>
            <a:r>
              <a:rPr b="0" i="0" lang="en-US" sz="3600" u="none" cap="none" strike="noStrike">
                <a:solidFill>
                  <a:srgbClr val="000000"/>
                </a:solidFill>
                <a:latin typeface="Arial"/>
                <a:ea typeface="Arial"/>
                <a:cs typeface="Arial"/>
                <a:sym typeface="Arial"/>
              </a:rPr>
              <a:t>Task 1-Weekly User Engagement: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264" name="Shape 264"/>
        <p:cNvGrpSpPr/>
        <p:nvPr/>
      </p:nvGrpSpPr>
      <p:grpSpPr>
        <a:xfrm>
          <a:off x="0" y="0"/>
          <a:ext cx="0" cy="0"/>
          <a:chOff x="0" y="0"/>
          <a:chExt cx="0" cy="0"/>
        </a:xfrm>
      </p:grpSpPr>
      <p:grpSp>
        <p:nvGrpSpPr>
          <p:cNvPr id="265" name="Google Shape;265;p11"/>
          <p:cNvGrpSpPr/>
          <p:nvPr/>
        </p:nvGrpSpPr>
        <p:grpSpPr>
          <a:xfrm>
            <a:off x="11944789" y="-894626"/>
            <a:ext cx="10383384" cy="8528766"/>
            <a:chOff x="0" y="-47625"/>
            <a:chExt cx="552755" cy="454025"/>
          </a:xfrm>
        </p:grpSpPr>
        <p:sp>
          <p:nvSpPr>
            <p:cNvPr id="266" name="Google Shape;266;p11"/>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8" name="Google Shape;268;p11"/>
          <p:cNvGrpSpPr/>
          <p:nvPr/>
        </p:nvGrpSpPr>
        <p:grpSpPr>
          <a:xfrm>
            <a:off x="780210" y="765650"/>
            <a:ext cx="248490" cy="263050"/>
            <a:chOff x="0" y="-47625"/>
            <a:chExt cx="812800" cy="860425"/>
          </a:xfrm>
        </p:grpSpPr>
        <p:sp>
          <p:nvSpPr>
            <p:cNvPr id="269" name="Google Shape;269;p1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70" name="Google Shape;270;p1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1" name="Google Shape;271;p11"/>
          <p:cNvGrpSpPr/>
          <p:nvPr/>
        </p:nvGrpSpPr>
        <p:grpSpPr>
          <a:xfrm>
            <a:off x="17259300" y="9318832"/>
            <a:ext cx="248490" cy="263050"/>
            <a:chOff x="0" y="-47625"/>
            <a:chExt cx="812800" cy="860425"/>
          </a:xfrm>
        </p:grpSpPr>
        <p:sp>
          <p:nvSpPr>
            <p:cNvPr id="272" name="Google Shape;272;p1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73" name="Google Shape;273;p11"/>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4" name="Google Shape;274;p11"/>
          <p:cNvSpPr/>
          <p:nvPr/>
        </p:nvSpPr>
        <p:spPr>
          <a:xfrm>
            <a:off x="356297" y="2605147"/>
            <a:ext cx="11354789" cy="4818275"/>
          </a:xfrm>
          <a:custGeom>
            <a:rect b="b" l="l" r="r" t="t"/>
            <a:pathLst>
              <a:path extrusionOk="0" h="4818275" w="11354789">
                <a:moveTo>
                  <a:pt x="0" y="0"/>
                </a:moveTo>
                <a:lnTo>
                  <a:pt x="11354789" y="0"/>
                </a:lnTo>
                <a:lnTo>
                  <a:pt x="11354789" y="4818276"/>
                </a:lnTo>
                <a:lnTo>
                  <a:pt x="0" y="4818276"/>
                </a:lnTo>
                <a:lnTo>
                  <a:pt x="0" y="0"/>
                </a:lnTo>
                <a:close/>
              </a:path>
            </a:pathLst>
          </a:custGeom>
          <a:blipFill rotWithShape="1">
            <a:blip r:embed="rId3">
              <a:alphaModFix/>
            </a:blip>
            <a:stretch>
              <a:fillRect b="0" l="0" r="0" t="0"/>
            </a:stretch>
          </a:blipFill>
          <a:ln>
            <a:noFill/>
          </a:ln>
        </p:spPr>
      </p:sp>
      <p:sp>
        <p:nvSpPr>
          <p:cNvPr id="275" name="Google Shape;275;p11"/>
          <p:cNvSpPr/>
          <p:nvPr/>
        </p:nvSpPr>
        <p:spPr>
          <a:xfrm>
            <a:off x="12916560" y="2482306"/>
            <a:ext cx="3879200" cy="6653153"/>
          </a:xfrm>
          <a:custGeom>
            <a:rect b="b" l="l" r="r" t="t"/>
            <a:pathLst>
              <a:path extrusionOk="0" h="6653153" w="3879200">
                <a:moveTo>
                  <a:pt x="0" y="0"/>
                </a:moveTo>
                <a:lnTo>
                  <a:pt x="3879200" y="0"/>
                </a:lnTo>
                <a:lnTo>
                  <a:pt x="3879200" y="6653153"/>
                </a:lnTo>
                <a:lnTo>
                  <a:pt x="0" y="6653153"/>
                </a:lnTo>
                <a:lnTo>
                  <a:pt x="0" y="0"/>
                </a:lnTo>
                <a:close/>
              </a:path>
            </a:pathLst>
          </a:custGeom>
          <a:blipFill rotWithShape="1">
            <a:blip r:embed="rId4">
              <a:alphaModFix/>
            </a:blip>
            <a:stretch>
              <a:fillRect b="0" l="0" r="0" t="0"/>
            </a:stretch>
          </a:blipFill>
          <a:ln>
            <a:noFill/>
          </a:ln>
        </p:spPr>
      </p:sp>
      <p:sp>
        <p:nvSpPr>
          <p:cNvPr id="276" name="Google Shape;276;p11"/>
          <p:cNvSpPr txBox="1"/>
          <p:nvPr/>
        </p:nvSpPr>
        <p:spPr>
          <a:xfrm>
            <a:off x="847662" y="1671009"/>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277" name="Google Shape;277;p11"/>
          <p:cNvSpPr txBox="1"/>
          <p:nvPr/>
        </p:nvSpPr>
        <p:spPr>
          <a:xfrm>
            <a:off x="12916560" y="1671009"/>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278" name="Google Shape;278;p11"/>
          <p:cNvSpPr txBox="1"/>
          <p:nvPr/>
        </p:nvSpPr>
        <p:spPr>
          <a:xfrm>
            <a:off x="1838128" y="537527"/>
            <a:ext cx="9297234"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Task 2-User Growth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282" name="Shape 282"/>
        <p:cNvGrpSpPr/>
        <p:nvPr/>
      </p:nvGrpSpPr>
      <p:grpSpPr>
        <a:xfrm>
          <a:off x="0" y="0"/>
          <a:ext cx="0" cy="0"/>
          <a:chOff x="0" y="0"/>
          <a:chExt cx="0" cy="0"/>
        </a:xfrm>
      </p:grpSpPr>
      <p:grpSp>
        <p:nvGrpSpPr>
          <p:cNvPr id="283" name="Google Shape;283;p12"/>
          <p:cNvGrpSpPr/>
          <p:nvPr/>
        </p:nvGrpSpPr>
        <p:grpSpPr>
          <a:xfrm>
            <a:off x="11944789" y="-894626"/>
            <a:ext cx="10383384" cy="8528766"/>
            <a:chOff x="0" y="-47625"/>
            <a:chExt cx="552755" cy="454025"/>
          </a:xfrm>
        </p:grpSpPr>
        <p:sp>
          <p:nvSpPr>
            <p:cNvPr id="284" name="Google Shape;284;p12"/>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2"/>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6" name="Google Shape;286;p12"/>
          <p:cNvGrpSpPr/>
          <p:nvPr/>
        </p:nvGrpSpPr>
        <p:grpSpPr>
          <a:xfrm>
            <a:off x="780210" y="765650"/>
            <a:ext cx="248490" cy="263050"/>
            <a:chOff x="0" y="-47625"/>
            <a:chExt cx="812800" cy="860425"/>
          </a:xfrm>
        </p:grpSpPr>
        <p:sp>
          <p:nvSpPr>
            <p:cNvPr id="287" name="Google Shape;287;p12"/>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88" name="Google Shape;288;p1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9" name="Google Shape;289;p12"/>
          <p:cNvGrpSpPr/>
          <p:nvPr/>
        </p:nvGrpSpPr>
        <p:grpSpPr>
          <a:xfrm>
            <a:off x="17259300" y="9318832"/>
            <a:ext cx="248490" cy="263050"/>
            <a:chOff x="0" y="-47625"/>
            <a:chExt cx="812800" cy="860425"/>
          </a:xfrm>
        </p:grpSpPr>
        <p:sp>
          <p:nvSpPr>
            <p:cNvPr id="290" name="Google Shape;290;p12"/>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91" name="Google Shape;291;p1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2" name="Google Shape;292;p12"/>
          <p:cNvSpPr/>
          <p:nvPr/>
        </p:nvSpPr>
        <p:spPr>
          <a:xfrm>
            <a:off x="420964" y="3352169"/>
            <a:ext cx="12035305" cy="2635296"/>
          </a:xfrm>
          <a:custGeom>
            <a:rect b="b" l="l" r="r" t="t"/>
            <a:pathLst>
              <a:path extrusionOk="0" h="2635296" w="12035305">
                <a:moveTo>
                  <a:pt x="0" y="0"/>
                </a:moveTo>
                <a:lnTo>
                  <a:pt x="12035305" y="0"/>
                </a:lnTo>
                <a:lnTo>
                  <a:pt x="12035305" y="2635296"/>
                </a:lnTo>
                <a:lnTo>
                  <a:pt x="0" y="2635296"/>
                </a:lnTo>
                <a:lnTo>
                  <a:pt x="0" y="0"/>
                </a:lnTo>
                <a:close/>
              </a:path>
            </a:pathLst>
          </a:custGeom>
          <a:blipFill rotWithShape="1">
            <a:blip r:embed="rId3">
              <a:alphaModFix/>
            </a:blip>
            <a:stretch>
              <a:fillRect b="0" l="0" r="0" t="0"/>
            </a:stretch>
          </a:blipFill>
          <a:ln>
            <a:noFill/>
          </a:ln>
        </p:spPr>
      </p:sp>
      <p:sp>
        <p:nvSpPr>
          <p:cNvPr id="293" name="Google Shape;293;p12"/>
          <p:cNvSpPr/>
          <p:nvPr/>
        </p:nvSpPr>
        <p:spPr>
          <a:xfrm>
            <a:off x="13203190" y="2333054"/>
            <a:ext cx="3534822" cy="7248828"/>
          </a:xfrm>
          <a:custGeom>
            <a:rect b="b" l="l" r="r" t="t"/>
            <a:pathLst>
              <a:path extrusionOk="0" h="7248828" w="3534822">
                <a:moveTo>
                  <a:pt x="0" y="0"/>
                </a:moveTo>
                <a:lnTo>
                  <a:pt x="3534822" y="0"/>
                </a:lnTo>
                <a:lnTo>
                  <a:pt x="3534822" y="7248828"/>
                </a:lnTo>
                <a:lnTo>
                  <a:pt x="0" y="7248828"/>
                </a:lnTo>
                <a:lnTo>
                  <a:pt x="0" y="0"/>
                </a:lnTo>
                <a:close/>
              </a:path>
            </a:pathLst>
          </a:custGeom>
          <a:blipFill rotWithShape="1">
            <a:blip r:embed="rId4">
              <a:alphaModFix/>
            </a:blip>
            <a:stretch>
              <a:fillRect b="0" l="0" r="0" t="0"/>
            </a:stretch>
          </a:blipFill>
          <a:ln>
            <a:noFill/>
          </a:ln>
        </p:spPr>
      </p:sp>
      <p:sp>
        <p:nvSpPr>
          <p:cNvPr id="294" name="Google Shape;294;p12"/>
          <p:cNvSpPr txBox="1"/>
          <p:nvPr/>
        </p:nvSpPr>
        <p:spPr>
          <a:xfrm>
            <a:off x="780210" y="2184724"/>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295" name="Google Shape;295;p12"/>
          <p:cNvSpPr txBox="1"/>
          <p:nvPr/>
        </p:nvSpPr>
        <p:spPr>
          <a:xfrm>
            <a:off x="13203190" y="1671009"/>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296" name="Google Shape;296;p12"/>
          <p:cNvSpPr txBox="1"/>
          <p:nvPr/>
        </p:nvSpPr>
        <p:spPr>
          <a:xfrm>
            <a:off x="1269180" y="537527"/>
            <a:ext cx="10967442"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Task 3-Weekly Retention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300" name="Shape 300"/>
        <p:cNvGrpSpPr/>
        <p:nvPr/>
      </p:nvGrpSpPr>
      <p:grpSpPr>
        <a:xfrm>
          <a:off x="0" y="0"/>
          <a:ext cx="0" cy="0"/>
          <a:chOff x="0" y="0"/>
          <a:chExt cx="0" cy="0"/>
        </a:xfrm>
      </p:grpSpPr>
      <p:grpSp>
        <p:nvGrpSpPr>
          <p:cNvPr id="301" name="Google Shape;301;p13"/>
          <p:cNvGrpSpPr/>
          <p:nvPr/>
        </p:nvGrpSpPr>
        <p:grpSpPr>
          <a:xfrm>
            <a:off x="11944789" y="-894626"/>
            <a:ext cx="10383384" cy="8528766"/>
            <a:chOff x="0" y="-47625"/>
            <a:chExt cx="552755" cy="454025"/>
          </a:xfrm>
        </p:grpSpPr>
        <p:sp>
          <p:nvSpPr>
            <p:cNvPr id="302" name="Google Shape;302;p13"/>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4" name="Google Shape;304;p13"/>
          <p:cNvGrpSpPr/>
          <p:nvPr/>
        </p:nvGrpSpPr>
        <p:grpSpPr>
          <a:xfrm>
            <a:off x="780210" y="765650"/>
            <a:ext cx="248490" cy="263050"/>
            <a:chOff x="0" y="-47625"/>
            <a:chExt cx="812800" cy="860425"/>
          </a:xfrm>
        </p:grpSpPr>
        <p:sp>
          <p:nvSpPr>
            <p:cNvPr id="305" name="Google Shape;305;p13"/>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306" name="Google Shape;306;p1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7" name="Google Shape;307;p13"/>
          <p:cNvGrpSpPr/>
          <p:nvPr/>
        </p:nvGrpSpPr>
        <p:grpSpPr>
          <a:xfrm>
            <a:off x="17259300" y="9318832"/>
            <a:ext cx="248490" cy="263050"/>
            <a:chOff x="0" y="-47625"/>
            <a:chExt cx="812800" cy="860425"/>
          </a:xfrm>
        </p:grpSpPr>
        <p:sp>
          <p:nvSpPr>
            <p:cNvPr id="308" name="Google Shape;308;p13"/>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309" name="Google Shape;309;p13"/>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13"/>
          <p:cNvSpPr/>
          <p:nvPr/>
        </p:nvSpPr>
        <p:spPr>
          <a:xfrm>
            <a:off x="639434" y="3197953"/>
            <a:ext cx="10989908" cy="4177724"/>
          </a:xfrm>
          <a:custGeom>
            <a:rect b="b" l="l" r="r" t="t"/>
            <a:pathLst>
              <a:path extrusionOk="0" h="4177724" w="10989908">
                <a:moveTo>
                  <a:pt x="0" y="0"/>
                </a:moveTo>
                <a:lnTo>
                  <a:pt x="10989908" y="0"/>
                </a:lnTo>
                <a:lnTo>
                  <a:pt x="10989908" y="4177724"/>
                </a:lnTo>
                <a:lnTo>
                  <a:pt x="0" y="4177724"/>
                </a:lnTo>
                <a:lnTo>
                  <a:pt x="0" y="0"/>
                </a:lnTo>
                <a:close/>
              </a:path>
            </a:pathLst>
          </a:custGeom>
          <a:blipFill rotWithShape="1">
            <a:blip r:embed="rId3">
              <a:alphaModFix/>
            </a:blip>
            <a:stretch>
              <a:fillRect b="0" l="0" r="0" t="0"/>
            </a:stretch>
          </a:blipFill>
          <a:ln>
            <a:noFill/>
          </a:ln>
        </p:spPr>
      </p:sp>
      <p:sp>
        <p:nvSpPr>
          <p:cNvPr id="311" name="Google Shape;311;p13"/>
          <p:cNvSpPr/>
          <p:nvPr/>
        </p:nvSpPr>
        <p:spPr>
          <a:xfrm>
            <a:off x="12471025" y="2308548"/>
            <a:ext cx="4665456" cy="7024844"/>
          </a:xfrm>
          <a:custGeom>
            <a:rect b="b" l="l" r="r" t="t"/>
            <a:pathLst>
              <a:path extrusionOk="0" h="7024844" w="4665456">
                <a:moveTo>
                  <a:pt x="0" y="0"/>
                </a:moveTo>
                <a:lnTo>
                  <a:pt x="4665456" y="0"/>
                </a:lnTo>
                <a:lnTo>
                  <a:pt x="4665456" y="7024844"/>
                </a:lnTo>
                <a:lnTo>
                  <a:pt x="0" y="7024844"/>
                </a:lnTo>
                <a:lnTo>
                  <a:pt x="0" y="0"/>
                </a:lnTo>
                <a:close/>
              </a:path>
            </a:pathLst>
          </a:custGeom>
          <a:blipFill rotWithShape="1">
            <a:blip r:embed="rId4">
              <a:alphaModFix/>
            </a:blip>
            <a:stretch>
              <a:fillRect b="0" l="0" r="0" t="0"/>
            </a:stretch>
          </a:blipFill>
          <a:ln>
            <a:noFill/>
          </a:ln>
        </p:spPr>
      </p:sp>
      <p:sp>
        <p:nvSpPr>
          <p:cNvPr id="312" name="Google Shape;312;p13"/>
          <p:cNvSpPr txBox="1"/>
          <p:nvPr/>
        </p:nvSpPr>
        <p:spPr>
          <a:xfrm>
            <a:off x="780210" y="2184724"/>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313" name="Google Shape;313;p13"/>
          <p:cNvSpPr txBox="1"/>
          <p:nvPr/>
        </p:nvSpPr>
        <p:spPr>
          <a:xfrm>
            <a:off x="13203190" y="1671009"/>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314" name="Google Shape;314;p13"/>
          <p:cNvSpPr txBox="1"/>
          <p:nvPr/>
        </p:nvSpPr>
        <p:spPr>
          <a:xfrm>
            <a:off x="1196781" y="684960"/>
            <a:ext cx="12586335"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Task 4-Weekly Engagement Per Device: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318" name="Shape 318"/>
        <p:cNvGrpSpPr/>
        <p:nvPr/>
      </p:nvGrpSpPr>
      <p:grpSpPr>
        <a:xfrm>
          <a:off x="0" y="0"/>
          <a:ext cx="0" cy="0"/>
          <a:chOff x="0" y="0"/>
          <a:chExt cx="0" cy="0"/>
        </a:xfrm>
      </p:grpSpPr>
      <p:grpSp>
        <p:nvGrpSpPr>
          <p:cNvPr id="319" name="Google Shape;319;p14"/>
          <p:cNvGrpSpPr/>
          <p:nvPr/>
        </p:nvGrpSpPr>
        <p:grpSpPr>
          <a:xfrm>
            <a:off x="11944789" y="-894626"/>
            <a:ext cx="10383384" cy="8528766"/>
            <a:chOff x="0" y="-47625"/>
            <a:chExt cx="552755" cy="454025"/>
          </a:xfrm>
        </p:grpSpPr>
        <p:sp>
          <p:nvSpPr>
            <p:cNvPr id="320" name="Google Shape;320;p14"/>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2" name="Google Shape;322;p14"/>
          <p:cNvGrpSpPr/>
          <p:nvPr/>
        </p:nvGrpSpPr>
        <p:grpSpPr>
          <a:xfrm>
            <a:off x="780210" y="765650"/>
            <a:ext cx="248490" cy="263050"/>
            <a:chOff x="0" y="-47625"/>
            <a:chExt cx="812800" cy="860425"/>
          </a:xfrm>
        </p:grpSpPr>
        <p:sp>
          <p:nvSpPr>
            <p:cNvPr id="323" name="Google Shape;323;p14"/>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324" name="Google Shape;324;p1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5" name="Google Shape;325;p14"/>
          <p:cNvGrpSpPr/>
          <p:nvPr/>
        </p:nvGrpSpPr>
        <p:grpSpPr>
          <a:xfrm>
            <a:off x="17259300" y="9318832"/>
            <a:ext cx="248490" cy="263050"/>
            <a:chOff x="0" y="-47625"/>
            <a:chExt cx="812800" cy="860425"/>
          </a:xfrm>
        </p:grpSpPr>
        <p:sp>
          <p:nvSpPr>
            <p:cNvPr id="326" name="Google Shape;326;p14"/>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327" name="Google Shape;327;p1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8" name="Google Shape;328;p14"/>
          <p:cNvSpPr/>
          <p:nvPr/>
        </p:nvSpPr>
        <p:spPr>
          <a:xfrm>
            <a:off x="456683" y="2559425"/>
            <a:ext cx="12501928" cy="2834165"/>
          </a:xfrm>
          <a:custGeom>
            <a:rect b="b" l="l" r="r" t="t"/>
            <a:pathLst>
              <a:path extrusionOk="0" h="2834165" w="12501928">
                <a:moveTo>
                  <a:pt x="0" y="0"/>
                </a:moveTo>
                <a:lnTo>
                  <a:pt x="12501928" y="0"/>
                </a:lnTo>
                <a:lnTo>
                  <a:pt x="12501928" y="2834165"/>
                </a:lnTo>
                <a:lnTo>
                  <a:pt x="0" y="2834165"/>
                </a:lnTo>
                <a:lnTo>
                  <a:pt x="0" y="0"/>
                </a:lnTo>
                <a:close/>
              </a:path>
            </a:pathLst>
          </a:custGeom>
          <a:blipFill rotWithShape="1">
            <a:blip r:embed="rId3">
              <a:alphaModFix/>
            </a:blip>
            <a:stretch>
              <a:fillRect b="0" l="0" r="0" t="0"/>
            </a:stretch>
          </a:blipFill>
          <a:ln>
            <a:noFill/>
          </a:ln>
        </p:spPr>
      </p:sp>
      <p:sp>
        <p:nvSpPr>
          <p:cNvPr id="329" name="Google Shape;329;p14"/>
          <p:cNvSpPr/>
          <p:nvPr/>
        </p:nvSpPr>
        <p:spPr>
          <a:xfrm>
            <a:off x="456683" y="7634140"/>
            <a:ext cx="10714364" cy="939856"/>
          </a:xfrm>
          <a:custGeom>
            <a:rect b="b" l="l" r="r" t="t"/>
            <a:pathLst>
              <a:path extrusionOk="0" h="939856" w="10714364">
                <a:moveTo>
                  <a:pt x="0" y="0"/>
                </a:moveTo>
                <a:lnTo>
                  <a:pt x="10714364" y="0"/>
                </a:lnTo>
                <a:lnTo>
                  <a:pt x="10714364" y="939857"/>
                </a:lnTo>
                <a:lnTo>
                  <a:pt x="0" y="939857"/>
                </a:lnTo>
                <a:lnTo>
                  <a:pt x="0" y="0"/>
                </a:lnTo>
                <a:close/>
              </a:path>
            </a:pathLst>
          </a:custGeom>
          <a:blipFill rotWithShape="1">
            <a:blip r:embed="rId4">
              <a:alphaModFix/>
            </a:blip>
            <a:stretch>
              <a:fillRect b="0" l="0" r="0" t="0"/>
            </a:stretch>
          </a:blipFill>
          <a:ln>
            <a:noFill/>
          </a:ln>
        </p:spPr>
      </p:sp>
      <p:sp>
        <p:nvSpPr>
          <p:cNvPr id="330" name="Google Shape;330;p14"/>
          <p:cNvSpPr txBox="1"/>
          <p:nvPr/>
        </p:nvSpPr>
        <p:spPr>
          <a:xfrm>
            <a:off x="780210" y="1671009"/>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331" name="Google Shape;331;p14"/>
          <p:cNvSpPr txBox="1"/>
          <p:nvPr/>
        </p:nvSpPr>
        <p:spPr>
          <a:xfrm>
            <a:off x="780210" y="6584662"/>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332" name="Google Shape;332;p14"/>
          <p:cNvSpPr txBox="1"/>
          <p:nvPr/>
        </p:nvSpPr>
        <p:spPr>
          <a:xfrm>
            <a:off x="1641092" y="684960"/>
            <a:ext cx="11063526"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Task 5-Email Engagement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336" name="Shape 336"/>
        <p:cNvGrpSpPr/>
        <p:nvPr/>
      </p:nvGrpSpPr>
      <p:grpSpPr>
        <a:xfrm>
          <a:off x="0" y="0"/>
          <a:ext cx="0" cy="0"/>
          <a:chOff x="0" y="0"/>
          <a:chExt cx="0" cy="0"/>
        </a:xfrm>
      </p:grpSpPr>
      <p:grpSp>
        <p:nvGrpSpPr>
          <p:cNvPr id="337" name="Google Shape;337;p15"/>
          <p:cNvGrpSpPr/>
          <p:nvPr/>
        </p:nvGrpSpPr>
        <p:grpSpPr>
          <a:xfrm>
            <a:off x="-3944078" y="431804"/>
            <a:ext cx="21203378" cy="8528766"/>
            <a:chOff x="0" y="-47625"/>
            <a:chExt cx="1128752" cy="454025"/>
          </a:xfrm>
        </p:grpSpPr>
        <p:sp>
          <p:nvSpPr>
            <p:cNvPr id="338" name="Google Shape;338;p15"/>
            <p:cNvSpPr/>
            <p:nvPr/>
          </p:nvSpPr>
          <p:spPr>
            <a:xfrm>
              <a:off x="0" y="0"/>
              <a:ext cx="1128752" cy="406400"/>
            </a:xfrm>
            <a:custGeom>
              <a:rect b="b" l="l" r="r" t="t"/>
              <a:pathLst>
                <a:path extrusionOk="0"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txBox="1"/>
            <p:nvPr/>
          </p:nvSpPr>
          <p:spPr>
            <a:xfrm>
              <a:off x="0" y="-47625"/>
              <a:ext cx="1128752"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0" name="Google Shape;340;p15"/>
          <p:cNvGrpSpPr/>
          <p:nvPr/>
        </p:nvGrpSpPr>
        <p:grpSpPr>
          <a:xfrm>
            <a:off x="1028700" y="8995250"/>
            <a:ext cx="248490" cy="263050"/>
            <a:chOff x="0" y="-47625"/>
            <a:chExt cx="812800" cy="860425"/>
          </a:xfrm>
        </p:grpSpPr>
        <p:sp>
          <p:nvSpPr>
            <p:cNvPr id="341" name="Google Shape;341;p15"/>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342" name="Google Shape;342;p1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3" name="Google Shape;343;p15"/>
          <p:cNvGrpSpPr/>
          <p:nvPr/>
        </p:nvGrpSpPr>
        <p:grpSpPr>
          <a:xfrm>
            <a:off x="17010810" y="1014140"/>
            <a:ext cx="248490" cy="263050"/>
            <a:chOff x="0" y="-47625"/>
            <a:chExt cx="812800" cy="860425"/>
          </a:xfrm>
        </p:grpSpPr>
        <p:sp>
          <p:nvSpPr>
            <p:cNvPr id="344" name="Google Shape;344;p15"/>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345" name="Google Shape;345;p1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6" name="Google Shape;346;p15"/>
          <p:cNvSpPr/>
          <p:nvPr/>
        </p:nvSpPr>
        <p:spPr>
          <a:xfrm>
            <a:off x="4450501" y="3869116"/>
            <a:ext cx="1777068" cy="1586468"/>
          </a:xfrm>
          <a:custGeom>
            <a:rect b="b" l="l" r="r" t="t"/>
            <a:pathLst>
              <a:path extrusionOk="0" h="1586468" w="1777068">
                <a:moveTo>
                  <a:pt x="0" y="0"/>
                </a:moveTo>
                <a:lnTo>
                  <a:pt x="1777068" y="0"/>
                </a:lnTo>
                <a:lnTo>
                  <a:pt x="1777068" y="1586468"/>
                </a:lnTo>
                <a:lnTo>
                  <a:pt x="0" y="1586468"/>
                </a:lnTo>
                <a:lnTo>
                  <a:pt x="0" y="0"/>
                </a:lnTo>
                <a:close/>
              </a:path>
            </a:pathLst>
          </a:custGeom>
          <a:blipFill rotWithShape="1">
            <a:blip r:embed="rId3">
              <a:alphaModFix/>
            </a:blip>
            <a:stretch>
              <a:fillRect b="0" l="0" r="0" t="0"/>
            </a:stretch>
          </a:blipFill>
          <a:ln>
            <a:noFill/>
          </a:ln>
        </p:spPr>
      </p:sp>
      <p:sp>
        <p:nvSpPr>
          <p:cNvPr id="347" name="Google Shape;347;p15"/>
          <p:cNvSpPr/>
          <p:nvPr/>
        </p:nvSpPr>
        <p:spPr>
          <a:xfrm>
            <a:off x="4563686" y="5975902"/>
            <a:ext cx="1550698" cy="996877"/>
          </a:xfrm>
          <a:custGeom>
            <a:rect b="b" l="l" r="r" t="t"/>
            <a:pathLst>
              <a:path extrusionOk="0" h="996877" w="1550698">
                <a:moveTo>
                  <a:pt x="0" y="0"/>
                </a:moveTo>
                <a:lnTo>
                  <a:pt x="1550698" y="0"/>
                </a:lnTo>
                <a:lnTo>
                  <a:pt x="1550698" y="996877"/>
                </a:lnTo>
                <a:lnTo>
                  <a:pt x="0" y="996877"/>
                </a:lnTo>
                <a:lnTo>
                  <a:pt x="0" y="0"/>
                </a:lnTo>
                <a:close/>
              </a:path>
            </a:pathLst>
          </a:custGeom>
          <a:blipFill rotWithShape="1">
            <a:blip r:embed="rId4">
              <a:alphaModFix/>
            </a:blip>
            <a:stretch>
              <a:fillRect b="0" l="0" r="0" t="0"/>
            </a:stretch>
          </a:blipFill>
          <a:ln>
            <a:noFill/>
          </a:ln>
        </p:spPr>
      </p:sp>
      <p:sp>
        <p:nvSpPr>
          <p:cNvPr id="348" name="Google Shape;348;p15"/>
          <p:cNvSpPr/>
          <p:nvPr/>
        </p:nvSpPr>
        <p:spPr>
          <a:xfrm>
            <a:off x="4419230" y="7351130"/>
            <a:ext cx="2034710" cy="1164113"/>
          </a:xfrm>
          <a:custGeom>
            <a:rect b="b" l="l" r="r" t="t"/>
            <a:pathLst>
              <a:path extrusionOk="0" h="1164113" w="2034710">
                <a:moveTo>
                  <a:pt x="0" y="0"/>
                </a:moveTo>
                <a:lnTo>
                  <a:pt x="2034710" y="0"/>
                </a:lnTo>
                <a:lnTo>
                  <a:pt x="2034710" y="1164112"/>
                </a:lnTo>
                <a:lnTo>
                  <a:pt x="0" y="1164112"/>
                </a:lnTo>
                <a:lnTo>
                  <a:pt x="0" y="0"/>
                </a:lnTo>
                <a:close/>
              </a:path>
            </a:pathLst>
          </a:custGeom>
          <a:blipFill rotWithShape="1">
            <a:blip r:embed="rId5">
              <a:alphaModFix/>
            </a:blip>
            <a:stretch>
              <a:fillRect b="0" l="0" r="0" t="0"/>
            </a:stretch>
          </a:blipFill>
          <a:ln>
            <a:noFill/>
          </a:ln>
        </p:spPr>
      </p:sp>
      <p:sp>
        <p:nvSpPr>
          <p:cNvPr id="349" name="Google Shape;349;p15"/>
          <p:cNvSpPr txBox="1"/>
          <p:nvPr/>
        </p:nvSpPr>
        <p:spPr>
          <a:xfrm>
            <a:off x="2958126" y="1742930"/>
            <a:ext cx="12279913" cy="2056757"/>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11512" u="none" cap="none" strike="noStrike">
                <a:solidFill>
                  <a:srgbClr val="000000"/>
                </a:solidFill>
                <a:latin typeface="Arial"/>
                <a:ea typeface="Arial"/>
                <a:cs typeface="Arial"/>
                <a:sym typeface="Arial"/>
              </a:rPr>
              <a:t>THANK YOU</a:t>
            </a:r>
            <a:endParaRPr/>
          </a:p>
        </p:txBody>
      </p:sp>
      <p:sp>
        <p:nvSpPr>
          <p:cNvPr id="350" name="Google Shape;350;p15"/>
          <p:cNvSpPr txBox="1"/>
          <p:nvPr/>
        </p:nvSpPr>
        <p:spPr>
          <a:xfrm>
            <a:off x="7214868" y="4140104"/>
            <a:ext cx="6753211" cy="1315480"/>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0" i="0" lang="en-US" sz="2524" u="none" cap="none" strike="noStrike">
                <a:solidFill>
                  <a:srgbClr val="000000"/>
                </a:solidFill>
                <a:latin typeface="Lato"/>
                <a:ea typeface="Lato"/>
                <a:cs typeface="Lato"/>
                <a:sym typeface="Lato"/>
              </a:rPr>
              <a:t>Linkedin:</a:t>
            </a:r>
            <a:endParaRPr/>
          </a:p>
          <a:p>
            <a:pPr indent="0" lvl="0" marL="0" marR="0" rtl="0" algn="ctr">
              <a:lnSpc>
                <a:spcPct val="140015"/>
              </a:lnSpc>
              <a:spcBef>
                <a:spcPts val="0"/>
              </a:spcBef>
              <a:spcAft>
                <a:spcPts val="0"/>
              </a:spcAft>
              <a:buNone/>
            </a:pPr>
            <a:r>
              <a:rPr b="0" i="0" lang="en-US" sz="2524" u="none" cap="none" strike="noStrike">
                <a:solidFill>
                  <a:srgbClr val="000000"/>
                </a:solidFill>
                <a:latin typeface="Lato"/>
                <a:ea typeface="Lato"/>
                <a:cs typeface="Lato"/>
                <a:sym typeface="Lato"/>
              </a:rPr>
              <a:t>https://www.linkedin.com/in/komal-barhate-18a36225a/n</a:t>
            </a:r>
            <a:endParaRPr/>
          </a:p>
        </p:txBody>
      </p:sp>
      <p:sp>
        <p:nvSpPr>
          <p:cNvPr id="351" name="Google Shape;351;p15"/>
          <p:cNvSpPr txBox="1"/>
          <p:nvPr/>
        </p:nvSpPr>
        <p:spPr>
          <a:xfrm>
            <a:off x="7485112" y="5909227"/>
            <a:ext cx="6212723" cy="1046731"/>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0" i="0" lang="en-US" sz="3026" u="none" cap="none" strike="noStrike">
                <a:solidFill>
                  <a:srgbClr val="000000"/>
                </a:solidFill>
                <a:latin typeface="Lato"/>
                <a:ea typeface="Lato"/>
                <a:cs typeface="Lato"/>
                <a:sym typeface="Lato"/>
              </a:rPr>
              <a:t>Email:</a:t>
            </a:r>
            <a:endParaRPr/>
          </a:p>
          <a:p>
            <a:pPr indent="0" lvl="0" marL="0" marR="0" rtl="0" algn="ctr">
              <a:lnSpc>
                <a:spcPct val="139986"/>
              </a:lnSpc>
              <a:spcBef>
                <a:spcPts val="0"/>
              </a:spcBef>
              <a:spcAft>
                <a:spcPts val="0"/>
              </a:spcAft>
              <a:buNone/>
            </a:pPr>
            <a:r>
              <a:rPr b="0" i="0" lang="en-US" sz="3026" u="none" cap="none" strike="noStrike">
                <a:solidFill>
                  <a:srgbClr val="000000"/>
                </a:solidFill>
                <a:latin typeface="Lato"/>
                <a:ea typeface="Lato"/>
                <a:cs typeface="Lato"/>
                <a:sym typeface="Lato"/>
              </a:rPr>
              <a:t>komalbarhate2004@gmail.com</a:t>
            </a:r>
            <a:endParaRPr/>
          </a:p>
        </p:txBody>
      </p:sp>
      <p:sp>
        <p:nvSpPr>
          <p:cNvPr id="352" name="Google Shape;352;p15"/>
          <p:cNvSpPr txBox="1"/>
          <p:nvPr/>
        </p:nvSpPr>
        <p:spPr>
          <a:xfrm>
            <a:off x="7485112" y="7582914"/>
            <a:ext cx="6212723" cy="932329"/>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2702" u="none" cap="none" strike="noStrike">
                <a:solidFill>
                  <a:srgbClr val="000000"/>
                </a:solidFill>
                <a:latin typeface="Lato"/>
                <a:ea typeface="Lato"/>
                <a:cs typeface="Lato"/>
                <a:sym typeface="Lato"/>
              </a:rPr>
              <a:t>GitHub:</a:t>
            </a:r>
            <a:endParaRPr/>
          </a:p>
          <a:p>
            <a:pPr indent="0" lvl="0" marL="0" marR="0" rtl="0" algn="ctr">
              <a:lnSpc>
                <a:spcPct val="140007"/>
              </a:lnSpc>
              <a:spcBef>
                <a:spcPts val="0"/>
              </a:spcBef>
              <a:spcAft>
                <a:spcPts val="0"/>
              </a:spcAft>
              <a:buNone/>
            </a:pPr>
            <a:r>
              <a:rPr b="0" i="0" lang="en-US" sz="2702" u="none" cap="none" strike="noStrike">
                <a:solidFill>
                  <a:srgbClr val="000000"/>
                </a:solidFill>
                <a:latin typeface="Lato"/>
                <a:ea typeface="Lato"/>
                <a:cs typeface="Lato"/>
                <a:sym typeface="Lato"/>
              </a:rPr>
              <a:t>https://github.com/BarhateKomal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99" name="Shape 99"/>
        <p:cNvGrpSpPr/>
        <p:nvPr/>
      </p:nvGrpSpPr>
      <p:grpSpPr>
        <a:xfrm>
          <a:off x="0" y="0"/>
          <a:ext cx="0" cy="0"/>
          <a:chOff x="0" y="0"/>
          <a:chExt cx="0" cy="0"/>
        </a:xfrm>
      </p:grpSpPr>
      <p:sp>
        <p:nvSpPr>
          <p:cNvPr id="100" name="Google Shape;100;p2"/>
          <p:cNvSpPr txBox="1"/>
          <p:nvPr/>
        </p:nvSpPr>
        <p:spPr>
          <a:xfrm>
            <a:off x="1882226" y="945354"/>
            <a:ext cx="14523548" cy="107625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000" u="none" cap="none" strike="noStrike">
                <a:solidFill>
                  <a:srgbClr val="000000"/>
                </a:solidFill>
                <a:latin typeface="Arial"/>
                <a:ea typeface="Arial"/>
                <a:cs typeface="Arial"/>
                <a:sym typeface="Arial"/>
              </a:rPr>
              <a:t>AGENDA OVERVIEW</a:t>
            </a:r>
            <a:endParaRPr/>
          </a:p>
        </p:txBody>
      </p:sp>
      <p:sp>
        <p:nvSpPr>
          <p:cNvPr id="101" name="Google Shape;101;p2"/>
          <p:cNvSpPr txBox="1"/>
          <p:nvPr/>
        </p:nvSpPr>
        <p:spPr>
          <a:xfrm>
            <a:off x="1882226" y="2129873"/>
            <a:ext cx="4775418" cy="10762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6000" u="none" cap="none" strike="noStrike">
                <a:solidFill>
                  <a:srgbClr val="2B1A07"/>
                </a:solidFill>
                <a:latin typeface="Arial"/>
                <a:ea typeface="Arial"/>
                <a:cs typeface="Arial"/>
                <a:sym typeface="Arial"/>
              </a:rPr>
              <a:t>01</a:t>
            </a:r>
            <a:endParaRPr/>
          </a:p>
        </p:txBody>
      </p:sp>
      <p:sp>
        <p:nvSpPr>
          <p:cNvPr id="102" name="Google Shape;102;p2"/>
          <p:cNvSpPr txBox="1"/>
          <p:nvPr/>
        </p:nvSpPr>
        <p:spPr>
          <a:xfrm>
            <a:off x="11630356" y="4424639"/>
            <a:ext cx="4775418" cy="10762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6000" u="none" cap="none" strike="noStrike">
                <a:solidFill>
                  <a:srgbClr val="2B1A07"/>
                </a:solidFill>
                <a:latin typeface="Arial"/>
                <a:ea typeface="Arial"/>
                <a:cs typeface="Arial"/>
                <a:sym typeface="Arial"/>
              </a:rPr>
              <a:t>05</a:t>
            </a:r>
            <a:endParaRPr/>
          </a:p>
        </p:txBody>
      </p:sp>
      <p:sp>
        <p:nvSpPr>
          <p:cNvPr id="103" name="Google Shape;103;p2"/>
          <p:cNvSpPr txBox="1"/>
          <p:nvPr/>
        </p:nvSpPr>
        <p:spPr>
          <a:xfrm>
            <a:off x="1882226" y="4396624"/>
            <a:ext cx="4775418" cy="10762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6000" u="none" cap="none" strike="noStrike">
                <a:solidFill>
                  <a:srgbClr val="2B1A07"/>
                </a:solidFill>
                <a:latin typeface="Arial"/>
                <a:ea typeface="Arial"/>
                <a:cs typeface="Arial"/>
                <a:sym typeface="Arial"/>
              </a:rPr>
              <a:t>02</a:t>
            </a:r>
            <a:endParaRPr/>
          </a:p>
        </p:txBody>
      </p:sp>
      <p:sp>
        <p:nvSpPr>
          <p:cNvPr id="104" name="Google Shape;104;p2"/>
          <p:cNvSpPr txBox="1"/>
          <p:nvPr/>
        </p:nvSpPr>
        <p:spPr>
          <a:xfrm>
            <a:off x="11630356" y="6836787"/>
            <a:ext cx="4775418" cy="10762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6000" u="none" cap="none" strike="noStrike">
                <a:solidFill>
                  <a:srgbClr val="2B1A07"/>
                </a:solidFill>
                <a:latin typeface="Arial"/>
                <a:ea typeface="Arial"/>
                <a:cs typeface="Arial"/>
                <a:sym typeface="Arial"/>
              </a:rPr>
              <a:t>06</a:t>
            </a:r>
            <a:endParaRPr/>
          </a:p>
        </p:txBody>
      </p:sp>
      <p:sp>
        <p:nvSpPr>
          <p:cNvPr id="105" name="Google Shape;105;p2"/>
          <p:cNvSpPr txBox="1"/>
          <p:nvPr/>
        </p:nvSpPr>
        <p:spPr>
          <a:xfrm>
            <a:off x="1882226" y="6984345"/>
            <a:ext cx="4775418" cy="10762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6000" u="none" cap="none" strike="noStrike">
                <a:solidFill>
                  <a:srgbClr val="2B1A07"/>
                </a:solidFill>
                <a:latin typeface="Arial"/>
                <a:ea typeface="Arial"/>
                <a:cs typeface="Arial"/>
                <a:sym typeface="Arial"/>
              </a:rPr>
              <a:t>03</a:t>
            </a:r>
            <a:endParaRPr/>
          </a:p>
        </p:txBody>
      </p:sp>
      <p:sp>
        <p:nvSpPr>
          <p:cNvPr id="106" name="Google Shape;106;p2"/>
          <p:cNvSpPr txBox="1"/>
          <p:nvPr/>
        </p:nvSpPr>
        <p:spPr>
          <a:xfrm>
            <a:off x="1882226" y="3275345"/>
            <a:ext cx="4775418" cy="389255"/>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1" i="0" lang="en-US" sz="2299" u="none" cap="none" strike="noStrike">
                <a:solidFill>
                  <a:srgbClr val="000000"/>
                </a:solidFill>
                <a:latin typeface="Heebo"/>
                <a:ea typeface="Heebo"/>
                <a:cs typeface="Heebo"/>
                <a:sym typeface="Heebo"/>
              </a:rPr>
              <a:t>PROJECT DESCRIPTION</a:t>
            </a:r>
            <a:endParaRPr/>
          </a:p>
        </p:txBody>
      </p:sp>
      <p:sp>
        <p:nvSpPr>
          <p:cNvPr id="107" name="Google Shape;107;p2"/>
          <p:cNvSpPr txBox="1"/>
          <p:nvPr/>
        </p:nvSpPr>
        <p:spPr>
          <a:xfrm>
            <a:off x="11630356" y="5919915"/>
            <a:ext cx="4775418" cy="389255"/>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1" i="0" lang="en-US" sz="2299" u="none" cap="none" strike="noStrike">
                <a:solidFill>
                  <a:srgbClr val="000000"/>
                </a:solidFill>
                <a:latin typeface="Heebo"/>
                <a:ea typeface="Heebo"/>
                <a:cs typeface="Heebo"/>
                <a:sym typeface="Heebo"/>
              </a:rPr>
              <a:t>RESULT</a:t>
            </a:r>
            <a:endParaRPr/>
          </a:p>
        </p:txBody>
      </p:sp>
      <p:sp>
        <p:nvSpPr>
          <p:cNvPr id="108" name="Google Shape;108;p2"/>
          <p:cNvSpPr txBox="1"/>
          <p:nvPr/>
        </p:nvSpPr>
        <p:spPr>
          <a:xfrm>
            <a:off x="1882226" y="5749100"/>
            <a:ext cx="4775418" cy="389255"/>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1" i="0" lang="en-US" sz="2299" u="none" cap="none" strike="noStrike">
                <a:solidFill>
                  <a:srgbClr val="000000"/>
                </a:solidFill>
                <a:latin typeface="Heebo"/>
                <a:ea typeface="Heebo"/>
                <a:cs typeface="Heebo"/>
                <a:sym typeface="Heebo"/>
              </a:rPr>
              <a:t>APPROACH</a:t>
            </a:r>
            <a:endParaRPr/>
          </a:p>
        </p:txBody>
      </p:sp>
      <p:sp>
        <p:nvSpPr>
          <p:cNvPr id="109" name="Google Shape;109;p2"/>
          <p:cNvSpPr txBox="1"/>
          <p:nvPr/>
        </p:nvSpPr>
        <p:spPr>
          <a:xfrm>
            <a:off x="11630356" y="8332063"/>
            <a:ext cx="4775418" cy="389255"/>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1" i="0" lang="en-US" sz="2299" u="none" cap="none" strike="noStrike">
                <a:solidFill>
                  <a:srgbClr val="000000"/>
                </a:solidFill>
                <a:latin typeface="Heebo"/>
                <a:ea typeface="Heebo"/>
                <a:cs typeface="Heebo"/>
                <a:sym typeface="Heebo"/>
              </a:rPr>
              <a:t>CONCLUSION</a:t>
            </a:r>
            <a:endParaRPr/>
          </a:p>
        </p:txBody>
      </p:sp>
      <p:sp>
        <p:nvSpPr>
          <p:cNvPr id="110" name="Google Shape;110;p2"/>
          <p:cNvSpPr txBox="1"/>
          <p:nvPr/>
        </p:nvSpPr>
        <p:spPr>
          <a:xfrm>
            <a:off x="1732206" y="8332063"/>
            <a:ext cx="4775418" cy="389255"/>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1" i="0" lang="en-US" sz="2299" u="none" cap="none" strike="noStrike">
                <a:solidFill>
                  <a:srgbClr val="000000"/>
                </a:solidFill>
                <a:latin typeface="Heebo"/>
                <a:ea typeface="Heebo"/>
                <a:cs typeface="Heebo"/>
                <a:sym typeface="Heebo"/>
              </a:rPr>
              <a:t>TECH STACK USED</a:t>
            </a:r>
            <a:endParaRPr/>
          </a:p>
        </p:txBody>
      </p:sp>
      <p:sp>
        <p:nvSpPr>
          <p:cNvPr id="111" name="Google Shape;111;p2"/>
          <p:cNvSpPr txBox="1"/>
          <p:nvPr/>
        </p:nvSpPr>
        <p:spPr>
          <a:xfrm>
            <a:off x="11630356" y="2129873"/>
            <a:ext cx="4775418" cy="10762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6000" u="none" cap="none" strike="noStrike">
                <a:solidFill>
                  <a:srgbClr val="2B1A07"/>
                </a:solidFill>
                <a:latin typeface="Arial"/>
                <a:ea typeface="Arial"/>
                <a:cs typeface="Arial"/>
                <a:sym typeface="Arial"/>
              </a:rPr>
              <a:t>04</a:t>
            </a:r>
            <a:endParaRPr/>
          </a:p>
        </p:txBody>
      </p:sp>
      <p:sp>
        <p:nvSpPr>
          <p:cNvPr id="112" name="Google Shape;112;p2"/>
          <p:cNvSpPr txBox="1"/>
          <p:nvPr/>
        </p:nvSpPr>
        <p:spPr>
          <a:xfrm>
            <a:off x="11630356" y="3425199"/>
            <a:ext cx="4775418" cy="389255"/>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1" i="0" lang="en-US" sz="2299" u="none" cap="none" strike="noStrike">
                <a:solidFill>
                  <a:srgbClr val="000000"/>
                </a:solidFill>
                <a:latin typeface="Heebo"/>
                <a:ea typeface="Heebo"/>
                <a:cs typeface="Heebo"/>
                <a:sym typeface="Heebo"/>
              </a:rPr>
              <a:t>INSIGHTS</a:t>
            </a:r>
            <a:endParaRPr/>
          </a:p>
        </p:txBody>
      </p:sp>
      <p:cxnSp>
        <p:nvCxnSpPr>
          <p:cNvPr id="113" name="Google Shape;113;p2"/>
          <p:cNvCxnSpPr/>
          <p:nvPr/>
        </p:nvCxnSpPr>
        <p:spPr>
          <a:xfrm>
            <a:off x="9144000" y="5967540"/>
            <a:ext cx="28575" cy="4319460"/>
          </a:xfrm>
          <a:prstGeom prst="straightConnector1">
            <a:avLst/>
          </a:prstGeom>
          <a:noFill/>
          <a:ln cap="flat" cmpd="sng" w="57150">
            <a:solidFill>
              <a:srgbClr val="4E6E81"/>
            </a:solidFill>
            <a:prstDash val="dash"/>
            <a:round/>
            <a:headEnd len="sm" w="sm" type="none"/>
            <a:tailEnd len="sm" w="sm" type="none"/>
          </a:ln>
        </p:spPr>
      </p:cxnSp>
      <p:grpSp>
        <p:nvGrpSpPr>
          <p:cNvPr id="114" name="Google Shape;114;p2"/>
          <p:cNvGrpSpPr/>
          <p:nvPr/>
        </p:nvGrpSpPr>
        <p:grpSpPr>
          <a:xfrm>
            <a:off x="17259300" y="9243740"/>
            <a:ext cx="248490" cy="263050"/>
            <a:chOff x="0" y="-47625"/>
            <a:chExt cx="812800" cy="860425"/>
          </a:xfrm>
        </p:grpSpPr>
        <p:sp>
          <p:nvSpPr>
            <p:cNvPr id="115" name="Google Shape;115;p2"/>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16" name="Google Shape;116;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 name="Google Shape;117;p2"/>
          <p:cNvGrpSpPr/>
          <p:nvPr/>
        </p:nvGrpSpPr>
        <p:grpSpPr>
          <a:xfrm>
            <a:off x="780210" y="765650"/>
            <a:ext cx="248490" cy="263050"/>
            <a:chOff x="0" y="-47625"/>
            <a:chExt cx="812800" cy="860425"/>
          </a:xfrm>
        </p:grpSpPr>
        <p:sp>
          <p:nvSpPr>
            <p:cNvPr id="118" name="Google Shape;118;p2"/>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19" name="Google Shape;119;p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123" name="Shape 123"/>
        <p:cNvGrpSpPr/>
        <p:nvPr/>
      </p:nvGrpSpPr>
      <p:grpSpPr>
        <a:xfrm>
          <a:off x="0" y="0"/>
          <a:ext cx="0" cy="0"/>
          <a:chOff x="0" y="0"/>
          <a:chExt cx="0" cy="0"/>
        </a:xfrm>
      </p:grpSpPr>
      <p:sp>
        <p:nvSpPr>
          <p:cNvPr id="124" name="Google Shape;124;p3"/>
          <p:cNvSpPr/>
          <p:nvPr/>
        </p:nvSpPr>
        <p:spPr>
          <a:xfrm>
            <a:off x="1028700" y="0"/>
            <a:ext cx="7141841" cy="10287000"/>
          </a:xfrm>
          <a:custGeom>
            <a:rect b="b" l="l" r="r" t="t"/>
            <a:pathLst>
              <a:path extrusionOk="0" h="1593725" w="1106458">
                <a:moveTo>
                  <a:pt x="0" y="0"/>
                </a:moveTo>
                <a:lnTo>
                  <a:pt x="1106458" y="0"/>
                </a:lnTo>
                <a:lnTo>
                  <a:pt x="1106458" y="1593725"/>
                </a:lnTo>
                <a:lnTo>
                  <a:pt x="0" y="1593725"/>
                </a:lnTo>
                <a:close/>
              </a:path>
            </a:pathLst>
          </a:custGeom>
          <a:blipFill rotWithShape="1">
            <a:blip r:embed="rId3">
              <a:alphaModFix/>
            </a:blip>
            <a:stretch>
              <a:fillRect b="0" l="-86692" r="-69362" t="0"/>
            </a:stretch>
          </a:blipFill>
          <a:ln>
            <a:noFill/>
          </a:ln>
        </p:spPr>
      </p:sp>
      <p:sp>
        <p:nvSpPr>
          <p:cNvPr id="125" name="Google Shape;125;p3"/>
          <p:cNvSpPr txBox="1"/>
          <p:nvPr/>
        </p:nvSpPr>
        <p:spPr>
          <a:xfrm>
            <a:off x="8618216" y="673892"/>
            <a:ext cx="8693050" cy="21431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6000" u="none" cap="none" strike="noStrike">
                <a:solidFill>
                  <a:srgbClr val="000000"/>
                </a:solidFill>
                <a:latin typeface="Arial"/>
                <a:ea typeface="Arial"/>
                <a:cs typeface="Arial"/>
                <a:sym typeface="Arial"/>
              </a:rPr>
              <a:t>PROJECT DESCRIPTION:</a:t>
            </a:r>
            <a:endParaRPr/>
          </a:p>
        </p:txBody>
      </p:sp>
      <p:sp>
        <p:nvSpPr>
          <p:cNvPr id="126" name="Google Shape;126;p3"/>
          <p:cNvSpPr txBox="1"/>
          <p:nvPr/>
        </p:nvSpPr>
        <p:spPr>
          <a:xfrm>
            <a:off x="8618216" y="3518362"/>
            <a:ext cx="8951931" cy="4943342"/>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265" u="none" cap="none" strike="noStrike">
                <a:solidFill>
                  <a:srgbClr val="000000"/>
                </a:solidFill>
                <a:latin typeface="Lato"/>
                <a:ea typeface="Lato"/>
                <a:cs typeface="Lato"/>
                <a:sym typeface="Lato"/>
              </a:rPr>
              <a:t>Operational Analytics plays a critical role in optimizing company operations by analyzing end-to-end processes. As a Lead Data Analyst at a company like Microsoft, I delve into various datasets to uncover insights that drive operational improvements. This involves collaborating with teams like operations, support, and marketing to understand and explain sudden changes in key metrics, such as user engagement or sales. Using advanced SQL skills, I investigate metric spikes, providing valuable insights that enhance decision-making and operational efficiency.</a:t>
            </a:r>
            <a:endParaRPr/>
          </a:p>
        </p:txBody>
      </p:sp>
      <p:cxnSp>
        <p:nvCxnSpPr>
          <p:cNvPr id="127" name="Google Shape;127;p3"/>
          <p:cNvCxnSpPr/>
          <p:nvPr/>
        </p:nvCxnSpPr>
        <p:spPr>
          <a:xfrm>
            <a:off x="550043" y="0"/>
            <a:ext cx="0" cy="3768928"/>
          </a:xfrm>
          <a:prstGeom prst="straightConnector1">
            <a:avLst/>
          </a:prstGeom>
          <a:noFill/>
          <a:ln cap="flat" cmpd="sng" w="57150">
            <a:solidFill>
              <a:srgbClr val="4E6E81"/>
            </a:solidFill>
            <a:prstDash val="dash"/>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131" name="Shape 131"/>
        <p:cNvGrpSpPr/>
        <p:nvPr/>
      </p:nvGrpSpPr>
      <p:grpSpPr>
        <a:xfrm>
          <a:off x="0" y="0"/>
          <a:ext cx="0" cy="0"/>
          <a:chOff x="0" y="0"/>
          <a:chExt cx="0" cy="0"/>
        </a:xfrm>
      </p:grpSpPr>
      <p:sp>
        <p:nvSpPr>
          <p:cNvPr id="132" name="Google Shape;132;p4"/>
          <p:cNvSpPr txBox="1"/>
          <p:nvPr/>
        </p:nvSpPr>
        <p:spPr>
          <a:xfrm>
            <a:off x="1379470" y="1353860"/>
            <a:ext cx="15529061" cy="10763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000" u="none" cap="none" strike="noStrike">
                <a:solidFill>
                  <a:srgbClr val="000000"/>
                </a:solidFill>
                <a:latin typeface="Arial"/>
                <a:ea typeface="Arial"/>
                <a:cs typeface="Arial"/>
                <a:sym typeface="Arial"/>
              </a:rPr>
              <a:t>APPROACH</a:t>
            </a:r>
            <a:endParaRPr/>
          </a:p>
        </p:txBody>
      </p:sp>
      <p:sp>
        <p:nvSpPr>
          <p:cNvPr id="133" name="Google Shape;133;p4"/>
          <p:cNvSpPr txBox="1"/>
          <p:nvPr/>
        </p:nvSpPr>
        <p:spPr>
          <a:xfrm>
            <a:off x="1379470" y="3999053"/>
            <a:ext cx="4775418" cy="141590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0000"/>
                </a:solidFill>
                <a:latin typeface="Arial"/>
                <a:ea typeface="Arial"/>
                <a:cs typeface="Arial"/>
                <a:sym typeface="Arial"/>
              </a:rPr>
              <a:t>01</a:t>
            </a:r>
            <a:endParaRPr/>
          </a:p>
        </p:txBody>
      </p:sp>
      <p:sp>
        <p:nvSpPr>
          <p:cNvPr id="134" name="Google Shape;134;p4"/>
          <p:cNvSpPr txBox="1"/>
          <p:nvPr/>
        </p:nvSpPr>
        <p:spPr>
          <a:xfrm>
            <a:off x="6627702" y="3999053"/>
            <a:ext cx="4775418" cy="141590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0000"/>
                </a:solidFill>
                <a:latin typeface="Arial"/>
                <a:ea typeface="Arial"/>
                <a:cs typeface="Arial"/>
                <a:sym typeface="Arial"/>
              </a:rPr>
              <a:t>02</a:t>
            </a:r>
            <a:endParaRPr/>
          </a:p>
        </p:txBody>
      </p:sp>
      <p:sp>
        <p:nvSpPr>
          <p:cNvPr id="135" name="Google Shape;135;p4"/>
          <p:cNvSpPr txBox="1"/>
          <p:nvPr/>
        </p:nvSpPr>
        <p:spPr>
          <a:xfrm>
            <a:off x="1379470" y="2535495"/>
            <a:ext cx="15529061" cy="798681"/>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0" i="0" lang="en-US" sz="2299" u="none" cap="none" strike="noStrike">
                <a:solidFill>
                  <a:srgbClr val="000000"/>
                </a:solidFill>
                <a:latin typeface="Lato"/>
                <a:ea typeface="Lato"/>
                <a:cs typeface="Lato"/>
                <a:sym typeface="Lato"/>
              </a:rPr>
              <a:t>Our study focuses on evaluating the market landscape, consumer trends, and competition pertinent to the new product.</a:t>
            </a:r>
            <a:endParaRPr/>
          </a:p>
        </p:txBody>
      </p:sp>
      <p:sp>
        <p:nvSpPr>
          <p:cNvPr id="136" name="Google Shape;136;p4"/>
          <p:cNvSpPr txBox="1"/>
          <p:nvPr/>
        </p:nvSpPr>
        <p:spPr>
          <a:xfrm>
            <a:off x="1379470" y="5661328"/>
            <a:ext cx="4775418" cy="789305"/>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i="0" lang="en-US" sz="2299" u="none" cap="none" strike="noStrike">
                <a:solidFill>
                  <a:srgbClr val="4E6E81"/>
                </a:solidFill>
                <a:latin typeface="Heebo"/>
                <a:ea typeface="Heebo"/>
                <a:cs typeface="Heebo"/>
                <a:sym typeface="Heebo"/>
              </a:rPr>
              <a:t>DATA COLLECTION &amp; PREPARATION</a:t>
            </a:r>
            <a:endParaRPr/>
          </a:p>
        </p:txBody>
      </p:sp>
      <p:sp>
        <p:nvSpPr>
          <p:cNvPr id="137" name="Google Shape;137;p4"/>
          <p:cNvSpPr txBox="1"/>
          <p:nvPr/>
        </p:nvSpPr>
        <p:spPr>
          <a:xfrm>
            <a:off x="6627702" y="5661328"/>
            <a:ext cx="4775418" cy="789305"/>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i="0" lang="en-US" sz="2299" u="none" cap="none" strike="noStrike">
                <a:solidFill>
                  <a:srgbClr val="4E6E81"/>
                </a:solidFill>
                <a:latin typeface="Heebo"/>
                <a:ea typeface="Heebo"/>
                <a:cs typeface="Heebo"/>
                <a:sym typeface="Heebo"/>
              </a:rPr>
              <a:t>UNDERSTANDING THE PROBLEM STATEMENTS</a:t>
            </a:r>
            <a:endParaRPr/>
          </a:p>
        </p:txBody>
      </p:sp>
      <p:sp>
        <p:nvSpPr>
          <p:cNvPr id="138" name="Google Shape;138;p4"/>
          <p:cNvSpPr txBox="1"/>
          <p:nvPr/>
        </p:nvSpPr>
        <p:spPr>
          <a:xfrm>
            <a:off x="12133113" y="5661328"/>
            <a:ext cx="4775418" cy="789305"/>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1" i="0" lang="en-US" sz="2299" u="none" cap="none" strike="noStrike">
                <a:solidFill>
                  <a:srgbClr val="4E6E81"/>
                </a:solidFill>
                <a:latin typeface="Heebo"/>
                <a:ea typeface="Heebo"/>
                <a:cs typeface="Heebo"/>
                <a:sym typeface="Heebo"/>
              </a:rPr>
              <a:t>USING ADVANCED MYSQL QUERIES</a:t>
            </a:r>
            <a:endParaRPr/>
          </a:p>
        </p:txBody>
      </p:sp>
      <p:sp>
        <p:nvSpPr>
          <p:cNvPr id="139" name="Google Shape;139;p4"/>
          <p:cNvSpPr txBox="1"/>
          <p:nvPr/>
        </p:nvSpPr>
        <p:spPr>
          <a:xfrm>
            <a:off x="1379470" y="6650658"/>
            <a:ext cx="4775418" cy="1736090"/>
          </a:xfrm>
          <a:prstGeom prst="rect">
            <a:avLst/>
          </a:prstGeom>
          <a:noFill/>
          <a:ln>
            <a:noFill/>
          </a:ln>
        </p:spPr>
        <p:txBody>
          <a:bodyPr anchorCtr="0" anchor="t" bIns="0" lIns="0" spcFirstLastPara="1" rIns="0" wrap="square" tIns="0">
            <a:spAutoFit/>
          </a:bodyPr>
          <a:lstStyle/>
          <a:p>
            <a:pPr indent="0" lvl="0" marL="0" marR="0" rtl="0" algn="ctr">
              <a:lnSpc>
                <a:spcPct val="160027"/>
              </a:lnSpc>
              <a:spcBef>
                <a:spcPts val="0"/>
              </a:spcBef>
              <a:spcAft>
                <a:spcPts val="0"/>
              </a:spcAft>
              <a:buNone/>
            </a:pPr>
            <a:r>
              <a:rPr b="0" i="0" lang="en-US" sz="2199" u="none" cap="none" strike="noStrike">
                <a:solidFill>
                  <a:srgbClr val="000000"/>
                </a:solidFill>
                <a:latin typeface="Lato"/>
                <a:ea typeface="Lato"/>
                <a:cs typeface="Lato"/>
                <a:sym typeface="Lato"/>
              </a:rPr>
              <a:t> Gathered and cleaned relevant datasets using MySQL to ensure data accuracy and consistency.</a:t>
            </a:r>
            <a:endParaRPr/>
          </a:p>
        </p:txBody>
      </p:sp>
      <p:sp>
        <p:nvSpPr>
          <p:cNvPr id="140" name="Google Shape;140;p4"/>
          <p:cNvSpPr txBox="1"/>
          <p:nvPr/>
        </p:nvSpPr>
        <p:spPr>
          <a:xfrm>
            <a:off x="6756291" y="6597161"/>
            <a:ext cx="4775418" cy="1736090"/>
          </a:xfrm>
          <a:prstGeom prst="rect">
            <a:avLst/>
          </a:prstGeom>
          <a:noFill/>
          <a:ln>
            <a:noFill/>
          </a:ln>
        </p:spPr>
        <p:txBody>
          <a:bodyPr anchorCtr="0" anchor="t" bIns="0" lIns="0" spcFirstLastPara="1" rIns="0" wrap="square" tIns="0">
            <a:spAutoFit/>
          </a:bodyPr>
          <a:lstStyle/>
          <a:p>
            <a:pPr indent="0" lvl="0" marL="0" marR="0" rtl="0" algn="ctr">
              <a:lnSpc>
                <a:spcPct val="160027"/>
              </a:lnSpc>
              <a:spcBef>
                <a:spcPts val="0"/>
              </a:spcBef>
              <a:spcAft>
                <a:spcPts val="0"/>
              </a:spcAft>
              <a:buNone/>
            </a:pPr>
            <a:r>
              <a:rPr b="0" i="0" lang="en-US" sz="2199" u="none" cap="none" strike="noStrike">
                <a:solidFill>
                  <a:srgbClr val="000000"/>
                </a:solidFill>
                <a:latin typeface="Lato"/>
                <a:ea typeface="Lato"/>
                <a:cs typeface="Lato"/>
                <a:sym typeface="Lato"/>
              </a:rPr>
              <a:t> Defined key operational metrics and identified areas for improvement through data analysis using MySQL.</a:t>
            </a:r>
            <a:endParaRPr/>
          </a:p>
        </p:txBody>
      </p:sp>
      <p:sp>
        <p:nvSpPr>
          <p:cNvPr id="141" name="Google Shape;141;p4"/>
          <p:cNvSpPr txBox="1"/>
          <p:nvPr/>
        </p:nvSpPr>
        <p:spPr>
          <a:xfrm>
            <a:off x="12235393" y="6597161"/>
            <a:ext cx="4775418" cy="1736090"/>
          </a:xfrm>
          <a:prstGeom prst="rect">
            <a:avLst/>
          </a:prstGeom>
          <a:noFill/>
          <a:ln>
            <a:noFill/>
          </a:ln>
        </p:spPr>
        <p:txBody>
          <a:bodyPr anchorCtr="0" anchor="t" bIns="0" lIns="0" spcFirstLastPara="1" rIns="0" wrap="square" tIns="0">
            <a:spAutoFit/>
          </a:bodyPr>
          <a:lstStyle/>
          <a:p>
            <a:pPr indent="0" lvl="0" marL="0" marR="0" rtl="0" algn="ctr">
              <a:lnSpc>
                <a:spcPct val="160027"/>
              </a:lnSpc>
              <a:spcBef>
                <a:spcPts val="0"/>
              </a:spcBef>
              <a:spcAft>
                <a:spcPts val="0"/>
              </a:spcAft>
              <a:buNone/>
            </a:pPr>
            <a:r>
              <a:rPr b="0" i="0" lang="en-US" sz="2199" u="none" cap="none" strike="noStrike">
                <a:solidFill>
                  <a:srgbClr val="000000"/>
                </a:solidFill>
                <a:latin typeface="Lato"/>
                <a:ea typeface="Lato"/>
                <a:cs typeface="Lato"/>
                <a:sym typeface="Lato"/>
              </a:rPr>
              <a:t>Developed queries to aggregate metrics, detect anomalies, and investigate sudden changes in key operational metrics.</a:t>
            </a:r>
            <a:endParaRPr/>
          </a:p>
        </p:txBody>
      </p:sp>
      <p:sp>
        <p:nvSpPr>
          <p:cNvPr id="142" name="Google Shape;142;p4"/>
          <p:cNvSpPr txBox="1"/>
          <p:nvPr/>
        </p:nvSpPr>
        <p:spPr>
          <a:xfrm>
            <a:off x="11879370" y="3999053"/>
            <a:ext cx="4775418" cy="141590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8000" u="none" cap="none" strike="noStrike">
                <a:solidFill>
                  <a:srgbClr val="000000"/>
                </a:solidFill>
                <a:latin typeface="Arial"/>
                <a:ea typeface="Arial"/>
                <a:cs typeface="Arial"/>
                <a:sym typeface="Arial"/>
              </a:rPr>
              <a:t>03</a:t>
            </a:r>
            <a:endParaRPr/>
          </a:p>
        </p:txBody>
      </p:sp>
      <p:grpSp>
        <p:nvGrpSpPr>
          <p:cNvPr id="143" name="Google Shape;143;p4"/>
          <p:cNvGrpSpPr/>
          <p:nvPr/>
        </p:nvGrpSpPr>
        <p:grpSpPr>
          <a:xfrm>
            <a:off x="1028700" y="8995250"/>
            <a:ext cx="248490" cy="263050"/>
            <a:chOff x="0" y="-47625"/>
            <a:chExt cx="812800" cy="860425"/>
          </a:xfrm>
        </p:grpSpPr>
        <p:sp>
          <p:nvSpPr>
            <p:cNvPr id="144" name="Google Shape;144;p4"/>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45" name="Google Shape;145;p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4"/>
          <p:cNvGrpSpPr/>
          <p:nvPr/>
        </p:nvGrpSpPr>
        <p:grpSpPr>
          <a:xfrm>
            <a:off x="17010810" y="1014140"/>
            <a:ext cx="248490" cy="263050"/>
            <a:chOff x="0" y="-47625"/>
            <a:chExt cx="812800" cy="860425"/>
          </a:xfrm>
        </p:grpSpPr>
        <p:sp>
          <p:nvSpPr>
            <p:cNvPr id="147" name="Google Shape;147;p4"/>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48" name="Google Shape;148;p4"/>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49" name="Google Shape;149;p4"/>
          <p:cNvCxnSpPr/>
          <p:nvPr/>
        </p:nvCxnSpPr>
        <p:spPr>
          <a:xfrm>
            <a:off x="1033463" y="0"/>
            <a:ext cx="0" cy="3334176"/>
          </a:xfrm>
          <a:prstGeom prst="straightConnector1">
            <a:avLst/>
          </a:prstGeom>
          <a:noFill/>
          <a:ln cap="flat" cmpd="sng" w="57150">
            <a:solidFill>
              <a:srgbClr val="4E6E81"/>
            </a:solidFill>
            <a:prstDash val="dash"/>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153" name="Shape 153"/>
        <p:cNvGrpSpPr/>
        <p:nvPr/>
      </p:nvGrpSpPr>
      <p:grpSpPr>
        <a:xfrm>
          <a:off x="0" y="0"/>
          <a:ext cx="0" cy="0"/>
          <a:chOff x="0" y="0"/>
          <a:chExt cx="0" cy="0"/>
        </a:xfrm>
      </p:grpSpPr>
      <p:grpSp>
        <p:nvGrpSpPr>
          <p:cNvPr id="154" name="Google Shape;154;p5"/>
          <p:cNvGrpSpPr/>
          <p:nvPr/>
        </p:nvGrpSpPr>
        <p:grpSpPr>
          <a:xfrm>
            <a:off x="-388997" y="-324141"/>
            <a:ext cx="6806369" cy="10467826"/>
            <a:chOff x="0" y="-47625"/>
            <a:chExt cx="1792624" cy="2756958"/>
          </a:xfrm>
        </p:grpSpPr>
        <p:sp>
          <p:nvSpPr>
            <p:cNvPr id="155" name="Google Shape;155;p5"/>
            <p:cNvSpPr/>
            <p:nvPr/>
          </p:nvSpPr>
          <p:spPr>
            <a:xfrm>
              <a:off x="0" y="0"/>
              <a:ext cx="1792624" cy="2709333"/>
            </a:xfrm>
            <a:custGeom>
              <a:rect b="b" l="l" r="r" t="t"/>
              <a:pathLst>
                <a:path extrusionOk="0" h="2709333" w="1792624">
                  <a:moveTo>
                    <a:pt x="0" y="0"/>
                  </a:moveTo>
                  <a:lnTo>
                    <a:pt x="1792624" y="0"/>
                  </a:lnTo>
                  <a:lnTo>
                    <a:pt x="1792624" y="2709333"/>
                  </a:lnTo>
                  <a:lnTo>
                    <a:pt x="0" y="2709333"/>
                  </a:lnTo>
                  <a:close/>
                </a:path>
              </a:pathLst>
            </a:custGeom>
            <a:solidFill>
              <a:srgbClr val="F2F1F1">
                <a:alpha val="80000"/>
              </a:srgbClr>
            </a:solidFill>
            <a:ln>
              <a:noFill/>
            </a:ln>
          </p:spPr>
        </p:sp>
        <p:sp>
          <p:nvSpPr>
            <p:cNvPr id="156" name="Google Shape;156;p5"/>
            <p:cNvSpPr txBox="1"/>
            <p:nvPr/>
          </p:nvSpPr>
          <p:spPr>
            <a:xfrm>
              <a:off x="0" y="-47625"/>
              <a:ext cx="1792624"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5"/>
          <p:cNvSpPr/>
          <p:nvPr/>
        </p:nvSpPr>
        <p:spPr>
          <a:xfrm>
            <a:off x="639703" y="885385"/>
            <a:ext cx="6842696" cy="8229600"/>
          </a:xfrm>
          <a:custGeom>
            <a:rect b="b" l="l" r="r" t="t"/>
            <a:pathLst>
              <a:path extrusionOk="0" h="1294148" w="1076050">
                <a:moveTo>
                  <a:pt x="0" y="0"/>
                </a:moveTo>
                <a:lnTo>
                  <a:pt x="1076050" y="0"/>
                </a:lnTo>
                <a:lnTo>
                  <a:pt x="1076050" y="1294148"/>
                </a:lnTo>
                <a:lnTo>
                  <a:pt x="0" y="1294148"/>
                </a:lnTo>
                <a:close/>
              </a:path>
            </a:pathLst>
          </a:custGeom>
          <a:blipFill rotWithShape="1">
            <a:blip r:embed="rId3">
              <a:alphaModFix/>
            </a:blip>
            <a:stretch>
              <a:fillRect b="0" l="-40253" r="-40255" t="0"/>
            </a:stretch>
          </a:blipFill>
          <a:ln>
            <a:noFill/>
          </a:ln>
        </p:spPr>
      </p:sp>
      <p:sp>
        <p:nvSpPr>
          <p:cNvPr id="158" name="Google Shape;158;p5"/>
          <p:cNvSpPr txBox="1"/>
          <p:nvPr/>
        </p:nvSpPr>
        <p:spPr>
          <a:xfrm>
            <a:off x="8370621" y="2964596"/>
            <a:ext cx="8499682" cy="81724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100" u="none" cap="none" strike="noStrike">
                <a:solidFill>
                  <a:srgbClr val="000000"/>
                </a:solidFill>
                <a:latin typeface="Lato"/>
                <a:ea typeface="Lato"/>
                <a:cs typeface="Lato"/>
                <a:sym typeface="Lato"/>
              </a:rPr>
              <a:t>MySQL Workbench 8.0 CE -MySQL Shell -MySQL Command Line Client.</a:t>
            </a:r>
            <a:endParaRPr/>
          </a:p>
        </p:txBody>
      </p:sp>
      <p:sp>
        <p:nvSpPr>
          <p:cNvPr id="159" name="Google Shape;159;p5"/>
          <p:cNvSpPr txBox="1"/>
          <p:nvPr/>
        </p:nvSpPr>
        <p:spPr>
          <a:xfrm>
            <a:off x="8370621" y="4914460"/>
            <a:ext cx="8499682" cy="4170045"/>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100" u="none" cap="none" strike="noStrike">
                <a:solidFill>
                  <a:srgbClr val="000000"/>
                </a:solidFill>
                <a:latin typeface="Lato"/>
                <a:ea typeface="Lato"/>
                <a:cs typeface="Lato"/>
                <a:sym typeface="Lato"/>
              </a:rPr>
              <a:t>The project was instrumental in solidifying my understanding of MySQL basics, including its structure and essential keywords like week and day. I gained proficiency in using important SQL commands such as BETWEEN, GROUP BY, ORDER BY, CASE, and Window functions, including partition by, over, and rows between. This experience significantly boosted my confidence in SQL. Additionally, I learned how to import CSV files into MySQL Workbench, although processing large files with a high number of rows proved time-consuming.</a:t>
            </a:r>
            <a:endParaRPr/>
          </a:p>
        </p:txBody>
      </p:sp>
      <p:sp>
        <p:nvSpPr>
          <p:cNvPr id="160" name="Google Shape;160;p5"/>
          <p:cNvSpPr txBox="1"/>
          <p:nvPr/>
        </p:nvSpPr>
        <p:spPr>
          <a:xfrm>
            <a:off x="8370621" y="2501012"/>
            <a:ext cx="8499682" cy="4127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4E6E81"/>
                </a:solidFill>
                <a:latin typeface="Heebo"/>
                <a:ea typeface="Heebo"/>
                <a:cs typeface="Heebo"/>
                <a:sym typeface="Heebo"/>
              </a:rPr>
              <a:t>TECH-STACK USED</a:t>
            </a:r>
            <a:endParaRPr/>
          </a:p>
        </p:txBody>
      </p:sp>
      <p:sp>
        <p:nvSpPr>
          <p:cNvPr id="161" name="Google Shape;161;p5"/>
          <p:cNvSpPr txBox="1"/>
          <p:nvPr/>
        </p:nvSpPr>
        <p:spPr>
          <a:xfrm>
            <a:off x="8370621" y="4397923"/>
            <a:ext cx="8499682" cy="4127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4E6E81"/>
                </a:solidFill>
                <a:latin typeface="Heebo"/>
                <a:ea typeface="Heebo"/>
                <a:cs typeface="Heebo"/>
                <a:sym typeface="Heebo"/>
              </a:rPr>
              <a:t>INSIGHTS</a:t>
            </a:r>
            <a:endParaRPr/>
          </a:p>
        </p:txBody>
      </p:sp>
      <p:grpSp>
        <p:nvGrpSpPr>
          <p:cNvPr id="162" name="Google Shape;162;p5"/>
          <p:cNvGrpSpPr/>
          <p:nvPr/>
        </p:nvGrpSpPr>
        <p:grpSpPr>
          <a:xfrm>
            <a:off x="391213" y="622336"/>
            <a:ext cx="248490" cy="263050"/>
            <a:chOff x="0" y="-47625"/>
            <a:chExt cx="812800" cy="860425"/>
          </a:xfrm>
        </p:grpSpPr>
        <p:sp>
          <p:nvSpPr>
            <p:cNvPr id="163" name="Google Shape;163;p5"/>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64" name="Google Shape;164;p5"/>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168" name="Shape 168"/>
        <p:cNvGrpSpPr/>
        <p:nvPr/>
      </p:nvGrpSpPr>
      <p:grpSpPr>
        <a:xfrm>
          <a:off x="0" y="0"/>
          <a:ext cx="0" cy="0"/>
          <a:chOff x="0" y="0"/>
          <a:chExt cx="0" cy="0"/>
        </a:xfrm>
      </p:grpSpPr>
      <p:grpSp>
        <p:nvGrpSpPr>
          <p:cNvPr id="169" name="Google Shape;169;p6"/>
          <p:cNvGrpSpPr/>
          <p:nvPr/>
        </p:nvGrpSpPr>
        <p:grpSpPr>
          <a:xfrm>
            <a:off x="11944789" y="-894626"/>
            <a:ext cx="10383384" cy="8528766"/>
            <a:chOff x="0" y="-47625"/>
            <a:chExt cx="552755" cy="454025"/>
          </a:xfrm>
        </p:grpSpPr>
        <p:sp>
          <p:nvSpPr>
            <p:cNvPr id="170" name="Google Shape;170;p6"/>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2" name="Google Shape;172;p6"/>
          <p:cNvGrpSpPr/>
          <p:nvPr/>
        </p:nvGrpSpPr>
        <p:grpSpPr>
          <a:xfrm>
            <a:off x="780210" y="765650"/>
            <a:ext cx="248490" cy="263050"/>
            <a:chOff x="0" y="-47625"/>
            <a:chExt cx="812800" cy="860425"/>
          </a:xfrm>
        </p:grpSpPr>
        <p:sp>
          <p:nvSpPr>
            <p:cNvPr id="173" name="Google Shape;173;p6"/>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74" name="Google Shape;174;p6"/>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5" name="Google Shape;175;p6"/>
          <p:cNvGrpSpPr/>
          <p:nvPr/>
        </p:nvGrpSpPr>
        <p:grpSpPr>
          <a:xfrm>
            <a:off x="17259300" y="9318832"/>
            <a:ext cx="248490" cy="263050"/>
            <a:chOff x="0" y="-47625"/>
            <a:chExt cx="812800" cy="860425"/>
          </a:xfrm>
        </p:grpSpPr>
        <p:sp>
          <p:nvSpPr>
            <p:cNvPr id="176" name="Google Shape;176;p6"/>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77" name="Google Shape;177;p6"/>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8" name="Google Shape;178;p6"/>
          <p:cNvSpPr/>
          <p:nvPr/>
        </p:nvSpPr>
        <p:spPr>
          <a:xfrm>
            <a:off x="904455" y="3134047"/>
            <a:ext cx="12194730" cy="1960837"/>
          </a:xfrm>
          <a:custGeom>
            <a:rect b="b" l="l" r="r" t="t"/>
            <a:pathLst>
              <a:path extrusionOk="0" h="1960837" w="12194730">
                <a:moveTo>
                  <a:pt x="0" y="0"/>
                </a:moveTo>
                <a:lnTo>
                  <a:pt x="12194730" y="0"/>
                </a:lnTo>
                <a:lnTo>
                  <a:pt x="12194730" y="1960837"/>
                </a:lnTo>
                <a:lnTo>
                  <a:pt x="0" y="1960837"/>
                </a:lnTo>
                <a:lnTo>
                  <a:pt x="0" y="0"/>
                </a:lnTo>
                <a:close/>
              </a:path>
            </a:pathLst>
          </a:custGeom>
          <a:blipFill rotWithShape="1">
            <a:blip r:embed="rId3">
              <a:alphaModFix/>
            </a:blip>
            <a:stretch>
              <a:fillRect b="-2230" l="-463" r="-464" t="0"/>
            </a:stretch>
          </a:blipFill>
          <a:ln>
            <a:noFill/>
          </a:ln>
        </p:spPr>
      </p:sp>
      <p:sp>
        <p:nvSpPr>
          <p:cNvPr id="179" name="Google Shape;179;p6"/>
          <p:cNvSpPr/>
          <p:nvPr/>
        </p:nvSpPr>
        <p:spPr>
          <a:xfrm>
            <a:off x="904455" y="6304559"/>
            <a:ext cx="7176816" cy="3400351"/>
          </a:xfrm>
          <a:custGeom>
            <a:rect b="b" l="l" r="r" t="t"/>
            <a:pathLst>
              <a:path extrusionOk="0" h="3400351" w="7176816">
                <a:moveTo>
                  <a:pt x="0" y="0"/>
                </a:moveTo>
                <a:lnTo>
                  <a:pt x="7176817" y="0"/>
                </a:lnTo>
                <a:lnTo>
                  <a:pt x="7176817" y="3400351"/>
                </a:lnTo>
                <a:lnTo>
                  <a:pt x="0" y="3400351"/>
                </a:lnTo>
                <a:lnTo>
                  <a:pt x="0" y="0"/>
                </a:lnTo>
                <a:close/>
              </a:path>
            </a:pathLst>
          </a:custGeom>
          <a:blipFill rotWithShape="1">
            <a:blip r:embed="rId4">
              <a:alphaModFix/>
            </a:blip>
            <a:stretch>
              <a:fillRect b="-5194" l="0" r="0" t="-5194"/>
            </a:stretch>
          </a:blipFill>
          <a:ln>
            <a:noFill/>
          </a:ln>
        </p:spPr>
      </p:sp>
      <p:sp>
        <p:nvSpPr>
          <p:cNvPr id="180" name="Google Shape;180;p6"/>
          <p:cNvSpPr txBox="1"/>
          <p:nvPr/>
        </p:nvSpPr>
        <p:spPr>
          <a:xfrm>
            <a:off x="1337911" y="366505"/>
            <a:ext cx="11630878" cy="10242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800" u="none" cap="none" strike="noStrike">
                <a:solidFill>
                  <a:srgbClr val="000000"/>
                </a:solidFill>
                <a:latin typeface="Arial"/>
                <a:ea typeface="Arial"/>
                <a:cs typeface="Arial"/>
                <a:sym typeface="Arial"/>
              </a:rPr>
              <a:t>RESULT:CASE STUDY-1</a:t>
            </a:r>
            <a:endParaRPr/>
          </a:p>
        </p:txBody>
      </p:sp>
      <p:sp>
        <p:nvSpPr>
          <p:cNvPr id="181" name="Google Shape;181;p6"/>
          <p:cNvSpPr txBox="1"/>
          <p:nvPr/>
        </p:nvSpPr>
        <p:spPr>
          <a:xfrm>
            <a:off x="1337911" y="1357253"/>
            <a:ext cx="9285595" cy="628857"/>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3691" u="none" cap="none" strike="noStrike">
                <a:solidFill>
                  <a:srgbClr val="000000"/>
                </a:solidFill>
                <a:latin typeface="Arial"/>
                <a:ea typeface="Arial"/>
                <a:cs typeface="Arial"/>
                <a:sym typeface="Arial"/>
              </a:rPr>
              <a:t>Task 1: Jobs Reviewed Over Time</a:t>
            </a:r>
            <a:endParaRPr/>
          </a:p>
        </p:txBody>
      </p:sp>
      <p:sp>
        <p:nvSpPr>
          <p:cNvPr id="182" name="Google Shape;182;p6"/>
          <p:cNvSpPr txBox="1"/>
          <p:nvPr/>
        </p:nvSpPr>
        <p:spPr>
          <a:xfrm>
            <a:off x="847662" y="2367110"/>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183" name="Google Shape;183;p6"/>
          <p:cNvSpPr txBox="1"/>
          <p:nvPr/>
        </p:nvSpPr>
        <p:spPr>
          <a:xfrm>
            <a:off x="826186" y="5475884"/>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184" name="Google Shape;184;p6"/>
          <p:cNvSpPr txBox="1"/>
          <p:nvPr/>
        </p:nvSpPr>
        <p:spPr>
          <a:xfrm>
            <a:off x="9770211" y="478433"/>
            <a:ext cx="59895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Job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188" name="Shape 188"/>
        <p:cNvGrpSpPr/>
        <p:nvPr/>
      </p:nvGrpSpPr>
      <p:grpSpPr>
        <a:xfrm>
          <a:off x="0" y="0"/>
          <a:ext cx="0" cy="0"/>
          <a:chOff x="0" y="0"/>
          <a:chExt cx="0" cy="0"/>
        </a:xfrm>
      </p:grpSpPr>
      <p:grpSp>
        <p:nvGrpSpPr>
          <p:cNvPr id="189" name="Google Shape;189;p7"/>
          <p:cNvGrpSpPr/>
          <p:nvPr/>
        </p:nvGrpSpPr>
        <p:grpSpPr>
          <a:xfrm>
            <a:off x="11944789" y="-894626"/>
            <a:ext cx="10383384" cy="8528766"/>
            <a:chOff x="0" y="-47625"/>
            <a:chExt cx="552755" cy="454025"/>
          </a:xfrm>
        </p:grpSpPr>
        <p:sp>
          <p:nvSpPr>
            <p:cNvPr id="190" name="Google Shape;190;p7"/>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7"/>
          <p:cNvGrpSpPr/>
          <p:nvPr/>
        </p:nvGrpSpPr>
        <p:grpSpPr>
          <a:xfrm>
            <a:off x="780210" y="765650"/>
            <a:ext cx="248490" cy="263050"/>
            <a:chOff x="0" y="-47625"/>
            <a:chExt cx="812800" cy="860425"/>
          </a:xfrm>
        </p:grpSpPr>
        <p:sp>
          <p:nvSpPr>
            <p:cNvPr id="193" name="Google Shape;193;p7"/>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94" name="Google Shape;194;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5" name="Google Shape;195;p7"/>
          <p:cNvGrpSpPr/>
          <p:nvPr/>
        </p:nvGrpSpPr>
        <p:grpSpPr>
          <a:xfrm>
            <a:off x="17259300" y="9318832"/>
            <a:ext cx="248490" cy="263050"/>
            <a:chOff x="0" y="-47625"/>
            <a:chExt cx="812800" cy="860425"/>
          </a:xfrm>
        </p:grpSpPr>
        <p:sp>
          <p:nvSpPr>
            <p:cNvPr id="196" name="Google Shape;196;p7"/>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197" name="Google Shape;197;p7"/>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7"/>
          <p:cNvSpPr/>
          <p:nvPr/>
        </p:nvSpPr>
        <p:spPr>
          <a:xfrm>
            <a:off x="423723" y="3305501"/>
            <a:ext cx="11272627" cy="3001232"/>
          </a:xfrm>
          <a:custGeom>
            <a:rect b="b" l="l" r="r" t="t"/>
            <a:pathLst>
              <a:path extrusionOk="0" h="3001232" w="11272627">
                <a:moveTo>
                  <a:pt x="0" y="0"/>
                </a:moveTo>
                <a:lnTo>
                  <a:pt x="11272627" y="0"/>
                </a:lnTo>
                <a:lnTo>
                  <a:pt x="11272627" y="3001232"/>
                </a:lnTo>
                <a:lnTo>
                  <a:pt x="0" y="3001232"/>
                </a:lnTo>
                <a:lnTo>
                  <a:pt x="0" y="0"/>
                </a:lnTo>
                <a:close/>
              </a:path>
            </a:pathLst>
          </a:custGeom>
          <a:blipFill rotWithShape="1">
            <a:blip r:embed="rId3">
              <a:alphaModFix/>
            </a:blip>
            <a:stretch>
              <a:fillRect b="0" l="0" r="0" t="0"/>
            </a:stretch>
          </a:blipFill>
          <a:ln>
            <a:noFill/>
          </a:ln>
        </p:spPr>
      </p:sp>
      <p:sp>
        <p:nvSpPr>
          <p:cNvPr id="199" name="Google Shape;199;p7"/>
          <p:cNvSpPr/>
          <p:nvPr/>
        </p:nvSpPr>
        <p:spPr>
          <a:xfrm>
            <a:off x="12091689" y="3305501"/>
            <a:ext cx="5044792" cy="3985386"/>
          </a:xfrm>
          <a:custGeom>
            <a:rect b="b" l="l" r="r" t="t"/>
            <a:pathLst>
              <a:path extrusionOk="0" h="3985386" w="5044792">
                <a:moveTo>
                  <a:pt x="0" y="0"/>
                </a:moveTo>
                <a:lnTo>
                  <a:pt x="5044792" y="0"/>
                </a:lnTo>
                <a:lnTo>
                  <a:pt x="5044792" y="3985386"/>
                </a:lnTo>
                <a:lnTo>
                  <a:pt x="0" y="3985386"/>
                </a:lnTo>
                <a:lnTo>
                  <a:pt x="0" y="0"/>
                </a:lnTo>
                <a:close/>
              </a:path>
            </a:pathLst>
          </a:custGeom>
          <a:blipFill rotWithShape="1">
            <a:blip r:embed="rId4">
              <a:alphaModFix/>
            </a:blip>
            <a:stretch>
              <a:fillRect b="0" l="0" r="0" t="0"/>
            </a:stretch>
          </a:blipFill>
          <a:ln>
            <a:noFill/>
          </a:ln>
        </p:spPr>
      </p:sp>
      <p:sp>
        <p:nvSpPr>
          <p:cNvPr id="200" name="Google Shape;200;p7"/>
          <p:cNvSpPr txBox="1"/>
          <p:nvPr/>
        </p:nvSpPr>
        <p:spPr>
          <a:xfrm>
            <a:off x="847662" y="2367110"/>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201" name="Google Shape;201;p7"/>
          <p:cNvSpPr txBox="1"/>
          <p:nvPr/>
        </p:nvSpPr>
        <p:spPr>
          <a:xfrm>
            <a:off x="12231419" y="2367110"/>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202" name="Google Shape;202;p7"/>
          <p:cNvSpPr txBox="1"/>
          <p:nvPr/>
        </p:nvSpPr>
        <p:spPr>
          <a:xfrm>
            <a:off x="941682" y="637077"/>
            <a:ext cx="93738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Task 2 - Throughput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206" name="Shape 206"/>
        <p:cNvGrpSpPr/>
        <p:nvPr/>
      </p:nvGrpSpPr>
      <p:grpSpPr>
        <a:xfrm>
          <a:off x="0" y="0"/>
          <a:ext cx="0" cy="0"/>
          <a:chOff x="0" y="0"/>
          <a:chExt cx="0" cy="0"/>
        </a:xfrm>
      </p:grpSpPr>
      <p:grpSp>
        <p:nvGrpSpPr>
          <p:cNvPr id="207" name="Google Shape;207;p8"/>
          <p:cNvGrpSpPr/>
          <p:nvPr/>
        </p:nvGrpSpPr>
        <p:grpSpPr>
          <a:xfrm>
            <a:off x="11944789" y="-894626"/>
            <a:ext cx="10383384" cy="8528766"/>
            <a:chOff x="0" y="-47625"/>
            <a:chExt cx="552755" cy="454025"/>
          </a:xfrm>
        </p:grpSpPr>
        <p:sp>
          <p:nvSpPr>
            <p:cNvPr id="208" name="Google Shape;208;p8"/>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0" name="Google Shape;210;p8"/>
          <p:cNvGrpSpPr/>
          <p:nvPr/>
        </p:nvGrpSpPr>
        <p:grpSpPr>
          <a:xfrm>
            <a:off x="780210" y="765650"/>
            <a:ext cx="248490" cy="263050"/>
            <a:chOff x="0" y="-47625"/>
            <a:chExt cx="812800" cy="860425"/>
          </a:xfrm>
        </p:grpSpPr>
        <p:sp>
          <p:nvSpPr>
            <p:cNvPr id="211" name="Google Shape;211;p8"/>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12" name="Google Shape;212;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3" name="Google Shape;213;p8"/>
          <p:cNvGrpSpPr/>
          <p:nvPr/>
        </p:nvGrpSpPr>
        <p:grpSpPr>
          <a:xfrm>
            <a:off x="17259300" y="9318832"/>
            <a:ext cx="248490" cy="263050"/>
            <a:chOff x="0" y="-47625"/>
            <a:chExt cx="812800" cy="860425"/>
          </a:xfrm>
        </p:grpSpPr>
        <p:sp>
          <p:nvSpPr>
            <p:cNvPr id="214" name="Google Shape;214;p8"/>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15" name="Google Shape;215;p8"/>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8"/>
          <p:cNvSpPr/>
          <p:nvPr/>
        </p:nvSpPr>
        <p:spPr>
          <a:xfrm>
            <a:off x="529034" y="2423632"/>
            <a:ext cx="11415755" cy="2632307"/>
          </a:xfrm>
          <a:custGeom>
            <a:rect b="b" l="l" r="r" t="t"/>
            <a:pathLst>
              <a:path extrusionOk="0" h="2632307" w="11415755">
                <a:moveTo>
                  <a:pt x="0" y="0"/>
                </a:moveTo>
                <a:lnTo>
                  <a:pt x="11415755" y="0"/>
                </a:lnTo>
                <a:lnTo>
                  <a:pt x="11415755" y="2632306"/>
                </a:lnTo>
                <a:lnTo>
                  <a:pt x="0" y="2632306"/>
                </a:lnTo>
                <a:lnTo>
                  <a:pt x="0" y="0"/>
                </a:lnTo>
                <a:close/>
              </a:path>
            </a:pathLst>
          </a:custGeom>
          <a:blipFill rotWithShape="1">
            <a:blip r:embed="rId3">
              <a:alphaModFix/>
            </a:blip>
            <a:stretch>
              <a:fillRect b="0" l="0" r="0" t="0"/>
            </a:stretch>
          </a:blipFill>
          <a:ln>
            <a:noFill/>
          </a:ln>
        </p:spPr>
      </p:sp>
      <p:sp>
        <p:nvSpPr>
          <p:cNvPr id="217" name="Google Shape;217;p8"/>
          <p:cNvSpPr/>
          <p:nvPr/>
        </p:nvSpPr>
        <p:spPr>
          <a:xfrm>
            <a:off x="529034" y="6448412"/>
            <a:ext cx="7527866" cy="3584214"/>
          </a:xfrm>
          <a:custGeom>
            <a:rect b="b" l="l" r="r" t="t"/>
            <a:pathLst>
              <a:path extrusionOk="0" h="3584214" w="7527866">
                <a:moveTo>
                  <a:pt x="0" y="0"/>
                </a:moveTo>
                <a:lnTo>
                  <a:pt x="7527866" y="0"/>
                </a:lnTo>
                <a:lnTo>
                  <a:pt x="7527866" y="3584214"/>
                </a:lnTo>
                <a:lnTo>
                  <a:pt x="0" y="3584214"/>
                </a:lnTo>
                <a:lnTo>
                  <a:pt x="0" y="0"/>
                </a:lnTo>
                <a:close/>
              </a:path>
            </a:pathLst>
          </a:custGeom>
          <a:blipFill rotWithShape="1">
            <a:blip r:embed="rId4">
              <a:alphaModFix/>
            </a:blip>
            <a:stretch>
              <a:fillRect b="-938" l="0" r="0" t="-937"/>
            </a:stretch>
          </a:blipFill>
          <a:ln>
            <a:noFill/>
          </a:ln>
        </p:spPr>
      </p:sp>
      <p:sp>
        <p:nvSpPr>
          <p:cNvPr id="218" name="Google Shape;218;p8"/>
          <p:cNvSpPr txBox="1"/>
          <p:nvPr/>
        </p:nvSpPr>
        <p:spPr>
          <a:xfrm>
            <a:off x="847662" y="1671009"/>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219" name="Google Shape;219;p8"/>
          <p:cNvSpPr txBox="1"/>
          <p:nvPr/>
        </p:nvSpPr>
        <p:spPr>
          <a:xfrm>
            <a:off x="904455" y="5429872"/>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220" name="Google Shape;220;p8"/>
          <p:cNvSpPr txBox="1"/>
          <p:nvPr/>
        </p:nvSpPr>
        <p:spPr>
          <a:xfrm>
            <a:off x="1142327" y="537527"/>
            <a:ext cx="10688836"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Task 3 - Language Share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9E9C"/>
        </a:solidFill>
      </p:bgPr>
    </p:bg>
    <p:spTree>
      <p:nvGrpSpPr>
        <p:cNvPr id="224" name="Shape 224"/>
        <p:cNvGrpSpPr/>
        <p:nvPr/>
      </p:nvGrpSpPr>
      <p:grpSpPr>
        <a:xfrm>
          <a:off x="0" y="0"/>
          <a:ext cx="0" cy="0"/>
          <a:chOff x="0" y="0"/>
          <a:chExt cx="0" cy="0"/>
        </a:xfrm>
      </p:grpSpPr>
      <p:grpSp>
        <p:nvGrpSpPr>
          <p:cNvPr id="225" name="Google Shape;225;p9"/>
          <p:cNvGrpSpPr/>
          <p:nvPr/>
        </p:nvGrpSpPr>
        <p:grpSpPr>
          <a:xfrm>
            <a:off x="11944789" y="-894626"/>
            <a:ext cx="10383384" cy="8528766"/>
            <a:chOff x="0" y="-47625"/>
            <a:chExt cx="552755" cy="454025"/>
          </a:xfrm>
        </p:grpSpPr>
        <p:sp>
          <p:nvSpPr>
            <p:cNvPr id="226" name="Google Shape;226;p9"/>
            <p:cNvSpPr/>
            <p:nvPr/>
          </p:nvSpPr>
          <p:spPr>
            <a:xfrm>
              <a:off x="0" y="0"/>
              <a:ext cx="552755" cy="406400"/>
            </a:xfrm>
            <a:custGeom>
              <a:rect b="b" l="l" r="r" t="t"/>
              <a:pathLst>
                <a:path extrusionOk="0" h="406400" w="552755">
                  <a:moveTo>
                    <a:pt x="349555" y="0"/>
                  </a:moveTo>
                  <a:cubicBezTo>
                    <a:pt x="461779" y="0"/>
                    <a:pt x="552755" y="90976"/>
                    <a:pt x="552755" y="203200"/>
                  </a:cubicBezTo>
                  <a:cubicBezTo>
                    <a:pt x="552755" y="315424"/>
                    <a:pt x="461779" y="406400"/>
                    <a:pt x="349555"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txBox="1"/>
            <p:nvPr/>
          </p:nvSpPr>
          <p:spPr>
            <a:xfrm>
              <a:off x="0" y="-47625"/>
              <a:ext cx="552755"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9"/>
          <p:cNvGrpSpPr/>
          <p:nvPr/>
        </p:nvGrpSpPr>
        <p:grpSpPr>
          <a:xfrm>
            <a:off x="780210" y="765650"/>
            <a:ext cx="248490" cy="263050"/>
            <a:chOff x="0" y="-47625"/>
            <a:chExt cx="812800" cy="860425"/>
          </a:xfrm>
        </p:grpSpPr>
        <p:sp>
          <p:nvSpPr>
            <p:cNvPr id="229" name="Google Shape;229;p9"/>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30" name="Google Shape;230;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1" name="Google Shape;231;p9"/>
          <p:cNvGrpSpPr/>
          <p:nvPr/>
        </p:nvGrpSpPr>
        <p:grpSpPr>
          <a:xfrm>
            <a:off x="17259300" y="9318832"/>
            <a:ext cx="248490" cy="263050"/>
            <a:chOff x="0" y="-47625"/>
            <a:chExt cx="812800" cy="860425"/>
          </a:xfrm>
        </p:grpSpPr>
        <p:sp>
          <p:nvSpPr>
            <p:cNvPr id="232" name="Google Shape;232;p9"/>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00000"/>
            </a:solidFill>
            <a:ln>
              <a:noFill/>
            </a:ln>
          </p:spPr>
        </p:sp>
        <p:sp>
          <p:nvSpPr>
            <p:cNvPr id="233" name="Google Shape;233;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4" name="Google Shape;234;p9"/>
          <p:cNvSpPr/>
          <p:nvPr/>
        </p:nvSpPr>
        <p:spPr>
          <a:xfrm>
            <a:off x="477006" y="2184724"/>
            <a:ext cx="5267436" cy="7718062"/>
          </a:xfrm>
          <a:custGeom>
            <a:rect b="b" l="l" r="r" t="t"/>
            <a:pathLst>
              <a:path extrusionOk="0" h="7718062" w="5267436">
                <a:moveTo>
                  <a:pt x="0" y="0"/>
                </a:moveTo>
                <a:lnTo>
                  <a:pt x="5267436" y="0"/>
                </a:lnTo>
                <a:lnTo>
                  <a:pt x="5267436" y="7718062"/>
                </a:lnTo>
                <a:lnTo>
                  <a:pt x="0" y="7718062"/>
                </a:lnTo>
                <a:lnTo>
                  <a:pt x="0" y="0"/>
                </a:lnTo>
                <a:close/>
              </a:path>
            </a:pathLst>
          </a:custGeom>
          <a:blipFill rotWithShape="1">
            <a:blip r:embed="rId3">
              <a:alphaModFix/>
            </a:blip>
            <a:stretch>
              <a:fillRect b="0" l="0" r="0" t="0"/>
            </a:stretch>
          </a:blipFill>
          <a:ln>
            <a:noFill/>
          </a:ln>
        </p:spPr>
      </p:sp>
      <p:sp>
        <p:nvSpPr>
          <p:cNvPr id="235" name="Google Shape;235;p9"/>
          <p:cNvSpPr/>
          <p:nvPr/>
        </p:nvSpPr>
        <p:spPr>
          <a:xfrm>
            <a:off x="7031244" y="2681307"/>
            <a:ext cx="10352300" cy="1478900"/>
          </a:xfrm>
          <a:custGeom>
            <a:rect b="b" l="l" r="r" t="t"/>
            <a:pathLst>
              <a:path extrusionOk="0" h="1478900" w="10352300">
                <a:moveTo>
                  <a:pt x="0" y="0"/>
                </a:moveTo>
                <a:lnTo>
                  <a:pt x="10352301" y="0"/>
                </a:lnTo>
                <a:lnTo>
                  <a:pt x="10352301" y="1478900"/>
                </a:lnTo>
                <a:lnTo>
                  <a:pt x="0" y="1478900"/>
                </a:lnTo>
                <a:lnTo>
                  <a:pt x="0" y="0"/>
                </a:lnTo>
                <a:close/>
              </a:path>
            </a:pathLst>
          </a:custGeom>
          <a:blipFill rotWithShape="1">
            <a:blip r:embed="rId4">
              <a:alphaModFix/>
            </a:blip>
            <a:stretch>
              <a:fillRect b="0" l="0" r="0" t="0"/>
            </a:stretch>
          </a:blipFill>
          <a:ln>
            <a:noFill/>
          </a:ln>
        </p:spPr>
      </p:sp>
      <p:sp>
        <p:nvSpPr>
          <p:cNvPr id="236" name="Google Shape;236;p9"/>
          <p:cNvSpPr/>
          <p:nvPr/>
        </p:nvSpPr>
        <p:spPr>
          <a:xfrm>
            <a:off x="7175402" y="6310318"/>
            <a:ext cx="10332387" cy="1842968"/>
          </a:xfrm>
          <a:custGeom>
            <a:rect b="b" l="l" r="r" t="t"/>
            <a:pathLst>
              <a:path extrusionOk="0" h="1842968" w="10332387">
                <a:moveTo>
                  <a:pt x="0" y="0"/>
                </a:moveTo>
                <a:lnTo>
                  <a:pt x="10332388" y="0"/>
                </a:lnTo>
                <a:lnTo>
                  <a:pt x="10332388" y="1842969"/>
                </a:lnTo>
                <a:lnTo>
                  <a:pt x="0" y="1842969"/>
                </a:lnTo>
                <a:lnTo>
                  <a:pt x="0" y="0"/>
                </a:lnTo>
                <a:close/>
              </a:path>
            </a:pathLst>
          </a:custGeom>
          <a:blipFill rotWithShape="1">
            <a:blip r:embed="rId5">
              <a:alphaModFix/>
            </a:blip>
            <a:stretch>
              <a:fillRect b="0" l="0" r="0" t="0"/>
            </a:stretch>
          </a:blipFill>
          <a:ln>
            <a:noFill/>
          </a:ln>
        </p:spPr>
      </p:sp>
      <p:sp>
        <p:nvSpPr>
          <p:cNvPr id="237" name="Google Shape;237;p9"/>
          <p:cNvSpPr txBox="1"/>
          <p:nvPr/>
        </p:nvSpPr>
        <p:spPr>
          <a:xfrm>
            <a:off x="780210" y="1514478"/>
            <a:ext cx="1721763"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Queries:</a:t>
            </a:r>
            <a:endParaRPr/>
          </a:p>
        </p:txBody>
      </p:sp>
      <p:sp>
        <p:nvSpPr>
          <p:cNvPr id="238" name="Google Shape;238;p9"/>
          <p:cNvSpPr txBox="1"/>
          <p:nvPr/>
        </p:nvSpPr>
        <p:spPr>
          <a:xfrm>
            <a:off x="8036427" y="1514478"/>
            <a:ext cx="650118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Output:</a:t>
            </a:r>
            <a:endParaRPr/>
          </a:p>
        </p:txBody>
      </p:sp>
      <p:sp>
        <p:nvSpPr>
          <p:cNvPr id="239" name="Google Shape;239;p9"/>
          <p:cNvSpPr txBox="1"/>
          <p:nvPr/>
        </p:nvSpPr>
        <p:spPr>
          <a:xfrm>
            <a:off x="1326829" y="537527"/>
            <a:ext cx="11138774"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0000"/>
                </a:solidFill>
                <a:latin typeface="Arial"/>
                <a:ea typeface="Arial"/>
                <a:cs typeface="Arial"/>
                <a:sym typeface="Arial"/>
              </a:rPr>
              <a:t>Task 4 -Duplicate Rows Detection: </a:t>
            </a:r>
            <a:endParaRPr/>
          </a:p>
        </p:txBody>
      </p:sp>
      <p:sp>
        <p:nvSpPr>
          <p:cNvPr id="240" name="Google Shape;240;p9"/>
          <p:cNvSpPr txBox="1"/>
          <p:nvPr/>
        </p:nvSpPr>
        <p:spPr>
          <a:xfrm>
            <a:off x="6498932" y="2103455"/>
            <a:ext cx="10352300"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For Actor:</a:t>
            </a:r>
            <a:endParaRPr/>
          </a:p>
        </p:txBody>
      </p:sp>
      <p:sp>
        <p:nvSpPr>
          <p:cNvPr id="241" name="Google Shape;241;p9"/>
          <p:cNvSpPr txBox="1"/>
          <p:nvPr/>
        </p:nvSpPr>
        <p:spPr>
          <a:xfrm>
            <a:off x="10673166" y="5416868"/>
            <a:ext cx="2738034" cy="671787"/>
          </a:xfrm>
          <a:prstGeom prst="rect">
            <a:avLst/>
          </a:prstGeom>
          <a:noFill/>
          <a:ln>
            <a:noFill/>
          </a:ln>
        </p:spPr>
        <p:txBody>
          <a:bodyPr anchorCtr="0" anchor="t" bIns="0" lIns="0" spcFirstLastPara="1" rIns="0" wrap="square" tIns="0">
            <a:spAutoFit/>
          </a:bodyPr>
          <a:lstStyle/>
          <a:p>
            <a:pPr indent="0" lvl="0" marL="0" marR="0" rtl="0" algn="ctr">
              <a:lnSpc>
                <a:spcPct val="140029"/>
              </a:lnSpc>
              <a:spcBef>
                <a:spcPts val="0"/>
              </a:spcBef>
              <a:spcAft>
                <a:spcPts val="0"/>
              </a:spcAft>
              <a:buNone/>
            </a:pPr>
            <a:r>
              <a:rPr b="0" i="0" lang="en-US" sz="4022" u="none" cap="none" strike="noStrike">
                <a:solidFill>
                  <a:srgbClr val="000000"/>
                </a:solidFill>
                <a:latin typeface="Arial"/>
                <a:ea typeface="Arial"/>
                <a:cs typeface="Arial"/>
                <a:sym typeface="Arial"/>
              </a:rPr>
              <a:t>For Job: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KOMAL BARHATE</dc:creator>
</cp:coreProperties>
</file>