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7" r:id="rId2"/>
    <p:sldId id="383" r:id="rId3"/>
    <p:sldId id="390" r:id="rId4"/>
    <p:sldId id="450" r:id="rId5"/>
    <p:sldId id="407" r:id="rId6"/>
    <p:sldId id="267" r:id="rId7"/>
    <p:sldId id="406" r:id="rId8"/>
    <p:sldId id="409" r:id="rId9"/>
    <p:sldId id="416" r:id="rId10"/>
    <p:sldId id="451" r:id="rId11"/>
    <p:sldId id="447" r:id="rId12"/>
    <p:sldId id="415" r:id="rId13"/>
    <p:sldId id="431" r:id="rId14"/>
    <p:sldId id="402" r:id="rId15"/>
    <p:sldId id="422" r:id="rId16"/>
    <p:sldId id="449" r:id="rId17"/>
    <p:sldId id="454" r:id="rId18"/>
    <p:sldId id="455" r:id="rId19"/>
    <p:sldId id="460" r:id="rId20"/>
    <p:sldId id="458" r:id="rId21"/>
    <p:sldId id="438" r:id="rId22"/>
    <p:sldId id="461" r:id="rId23"/>
    <p:sldId id="424" r:id="rId24"/>
    <p:sldId id="426" r:id="rId25"/>
    <p:sldId id="29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CF976"/>
    <a:srgbClr val="FF0066"/>
    <a:srgbClr val="00FF00"/>
    <a:srgbClr val="FF3399"/>
    <a:srgbClr val="00CCFF"/>
    <a:srgbClr val="0033CC"/>
    <a:srgbClr val="FF99CC"/>
    <a:srgbClr val="99FF66"/>
    <a:srgbClr val="6F8660"/>
    <a:srgbClr val="DE27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42115" autoAdjust="0"/>
  </p:normalViewPr>
  <p:slideViewPr>
    <p:cSldViewPr>
      <p:cViewPr varScale="1">
        <p:scale>
          <a:sx n="73" d="100"/>
          <a:sy n="73" d="100"/>
        </p:scale>
        <p:origin x="-15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E08F-3163-4566-9022-EBC58456E1D2}" type="datetimeFigureOut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D91EC-6FFB-4F3F-84D9-E3C599EB4D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95628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C87D-70BC-49BC-80E4-6787D302086A}" type="datetimeFigureOut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0FD9-4ECA-4085-9700-CBE4E9CC584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2245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0854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77227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665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1610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6833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39609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690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3832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601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07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5339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929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409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3584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0FD9-4ECA-4085-9700-CBE4E9CC5844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60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09A-64CD-4ACE-B614-F63075AD8267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F463-1A62-44AB-8073-83A75873BF6E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B43-58D0-4644-93DA-625A329224E7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5C8D-0663-4BCF-9D0A-4569157F50DE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F767-25B2-4EEC-8DAF-FF4C6BB5502F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3153-B09E-46F3-9B9C-6C020E0979D6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7EB7-02E6-4D90-8711-D3529E9ED7E7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DB4F-285E-4D61-B138-52881663814E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6A17-57D6-4E06-AC69-78841ED021D6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0801-ED0E-4FD9-844B-E4362D60D4EB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F63A-D610-46C6-92F3-BABA40701D6D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9E9E-2C41-4E8E-90C9-88FF5E392F47}" type="datetime1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8BD7-8274-434B-9C4E-B785A0FECA2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gif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NSI\Documents\Camtasia%20Studio\meddebloua\meddebloua.mp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jpeg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gif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1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596" y="1857364"/>
            <a:ext cx="8388424" cy="122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fr-FR" sz="3200" b="1" dirty="0">
              <a:solidFill>
                <a:schemeClr val="tx2">
                  <a:lumMod val="5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251474" y="3545868"/>
            <a:ext cx="4714908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Réalisé  par :</a:t>
            </a:r>
          </a:p>
          <a:p>
            <a:pPr algn="ctr"/>
            <a:r>
              <a:rPr lang="fr-F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Chayma Lounissi</a:t>
            </a:r>
          </a:p>
          <a:p>
            <a:pPr algn="ctr"/>
            <a:r>
              <a:rPr lang="fr-F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Loua  Mouaddeb</a:t>
            </a:r>
            <a:endParaRPr lang="fr-FR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29058" y="3658088"/>
            <a:ext cx="492922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Encadré par : </a:t>
            </a:r>
          </a:p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Mme. </a:t>
            </a:r>
            <a:r>
              <a:rPr lang="fr-FR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Inès Mouakher Abdelmoula   </a:t>
            </a:r>
            <a:endParaRPr lang="fr-FR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AbdelMajid ABBES</a:t>
            </a:r>
          </a:p>
        </p:txBody>
      </p:sp>
      <p:pic>
        <p:nvPicPr>
          <p:cNvPr id="10" name="Imag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-10194"/>
            <a:ext cx="2051720" cy="1350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10825" y="127324"/>
            <a:ext cx="5341496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1200" b="1" dirty="0"/>
              <a:t>   </a:t>
            </a:r>
            <a:r>
              <a:rPr lang="fr-FR" sz="1200" b="1" dirty="0" smtClean="0"/>
              <a:t>Licence fondamentale en informatique applique de gestion</a:t>
            </a:r>
            <a:endParaRPr lang="fr-FR" sz="1200" b="1" dirty="0"/>
          </a:p>
          <a:p>
            <a:pPr algn="ctr"/>
            <a:endParaRPr lang="fr-FR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FR" sz="1400" b="1" cap="small" dirty="0"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600" b="1" cap="small" dirty="0">
                <a:ea typeface="Open Sans Light" panose="020B0306030504020204" pitchFamily="34" charset="0"/>
                <a:cs typeface="Open Sans Light" panose="020B0306030504020204" pitchFamily="34" charset="0"/>
              </a:rPr>
              <a:t>Projet de Fin </a:t>
            </a:r>
            <a:r>
              <a:rPr lang="fr-FR" sz="3600" b="1" cap="small" dirty="0">
                <a:ea typeface="Open Sans Light" panose="020B0306030504020204" pitchFamily="34" charset="0"/>
                <a:cs typeface="Open Sans Light" panose="020B0306030504020204" pitchFamily="34" charset="0"/>
              </a:rPr>
              <a:t>d’Etudes</a:t>
            </a:r>
          </a:p>
          <a:p>
            <a:pPr algn="ctr"/>
            <a:r>
              <a:rPr lang="fr-FR" dirty="0"/>
              <a:t>Pour l’obtention du Diplôme </a:t>
            </a:r>
            <a:r>
              <a:rPr lang="fr-FR" dirty="0" smtClean="0"/>
              <a:t>National de l’informatique de gestion</a:t>
            </a:r>
            <a:endParaRPr lang="fr-FR" dirty="0"/>
          </a:p>
          <a:p>
            <a:pPr algn="ctr"/>
            <a:endParaRPr lang="fr-FR" sz="3600" b="1" cap="small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85978"/>
            <a:ext cx="1975350" cy="123622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55764" y="6122204"/>
            <a:ext cx="17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Soutenu le : </a:t>
            </a:r>
            <a:r>
              <a:rPr lang="fr-FR" sz="1200" dirty="0" smtClean="0">
                <a:latin typeface="+mj-lt"/>
              </a:rPr>
              <a:t>29/05/2017</a:t>
            </a:r>
            <a:endParaRPr lang="fr-FR" sz="1200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88223" y="6122204"/>
            <a:ext cx="210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+mj-lt"/>
              </a:rPr>
              <a:t>Année universitaire </a:t>
            </a:r>
            <a:r>
              <a:rPr lang="fr-FR" sz="1200" dirty="0" smtClean="0">
                <a:latin typeface="+mj-lt"/>
              </a:rPr>
              <a:t>2016-2017</a:t>
            </a:r>
            <a:endParaRPr lang="fr-FR" sz="1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30672"/>
            <a:ext cx="9144001" cy="111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346444" y="2101759"/>
            <a:ext cx="6609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2000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et réalisation d’une plateforme de vente en ligne « E-Market »</a:t>
            </a:r>
          </a:p>
        </p:txBody>
      </p:sp>
      <p:sp>
        <p:nvSpPr>
          <p:cNvPr id="19" name="Espace réservé du numéro de diapositive 42"/>
          <p:cNvSpPr>
            <a:spLocks noGrp="1"/>
          </p:cNvSpPr>
          <p:nvPr>
            <p:ph type="sldNum" sz="quarter" idx="12"/>
          </p:nvPr>
        </p:nvSpPr>
        <p:spPr>
          <a:xfrm>
            <a:off x="6573687" y="6462658"/>
            <a:ext cx="2133600" cy="365125"/>
          </a:xfrm>
        </p:spPr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5" name="Image 14" descr="téléchargement (15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10"/>
          <p:cNvSpPr/>
          <p:nvPr/>
        </p:nvSpPr>
        <p:spPr>
          <a:xfrm>
            <a:off x="357158" y="257174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5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428596" y="1500174"/>
            <a:ext cx="1676400" cy="71438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7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8" name="Rounded Rectangle 5"/>
          <p:cNvSpPr/>
          <p:nvPr/>
        </p:nvSpPr>
        <p:spPr>
          <a:xfrm>
            <a:off x="2057400" y="1365201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13"/>
          <p:cNvSpPr/>
          <p:nvPr/>
        </p:nvSpPr>
        <p:spPr>
          <a:xfrm>
            <a:off x="357158" y="357187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Besoins Fonctionnels 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2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DE2708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4" name="Espace réservé du numéro de diapositive 25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F8BD7-8274-434B-9C4E-B785A0FECA21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e 15"/>
          <p:cNvGrpSpPr/>
          <p:nvPr/>
        </p:nvGrpSpPr>
        <p:grpSpPr>
          <a:xfrm>
            <a:off x="2008479" y="2263609"/>
            <a:ext cx="1576302" cy="1519495"/>
            <a:chOff x="379475" y="1484784"/>
            <a:chExt cx="1882478" cy="1519495"/>
          </a:xfrm>
        </p:grpSpPr>
        <p:grpSp>
          <p:nvGrpSpPr>
            <p:cNvPr id="16" name="Groupe 17"/>
            <p:cNvGrpSpPr/>
            <p:nvPr/>
          </p:nvGrpSpPr>
          <p:grpSpPr>
            <a:xfrm>
              <a:off x="379475" y="1484784"/>
              <a:ext cx="1882478" cy="1519495"/>
              <a:chOff x="1397542" y="2132855"/>
              <a:chExt cx="2022330" cy="1896281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1397542" y="3595116"/>
                <a:ext cx="1900292" cy="43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Administrateur</a:t>
                </a:r>
                <a:endParaRPr lang="fr-FR" dirty="0"/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>
                <a:off x="3419872" y="2132855"/>
                <a:ext cx="0" cy="17920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7084" y="1514211"/>
              <a:ext cx="1170355" cy="1170355"/>
            </a:xfrm>
            <a:prstGeom prst="rect">
              <a:avLst/>
            </a:prstGeom>
          </p:spPr>
        </p:pic>
      </p:grpSp>
      <p:sp>
        <p:nvSpPr>
          <p:cNvPr id="22" name="Ellipse 15"/>
          <p:cNvSpPr/>
          <p:nvPr/>
        </p:nvSpPr>
        <p:spPr>
          <a:xfrm>
            <a:off x="4283968" y="2214554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23" name="Connecteur droit 22"/>
          <p:cNvCxnSpPr>
            <a:cxnSpLocks/>
          </p:cNvCxnSpPr>
          <p:nvPr/>
        </p:nvCxnSpPr>
        <p:spPr>
          <a:xfrm flipV="1">
            <a:off x="3643956" y="2818137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14"/>
          <p:cNvSpPr txBox="1"/>
          <p:nvPr/>
        </p:nvSpPr>
        <p:spPr>
          <a:xfrm>
            <a:off x="4232164" y="2285992"/>
            <a:ext cx="21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Validation des </a:t>
            </a:r>
            <a:r>
              <a:rPr lang="fr-FR" b="1" dirty="0" smtClean="0">
                <a:latin typeface="Cambria" panose="02040503050406030204" pitchFamily="18" charset="0"/>
              </a:rPr>
              <a:t>inscriptions fournisseurs</a:t>
            </a:r>
            <a:endParaRPr lang="fr-FR" b="1" dirty="0">
              <a:latin typeface="Cambria" panose="02040503050406030204" pitchFamily="18" charset="0"/>
            </a:endParaRPr>
          </a:p>
        </p:txBody>
      </p:sp>
      <p:sp>
        <p:nvSpPr>
          <p:cNvPr id="26" name="Ellipse 15"/>
          <p:cNvSpPr/>
          <p:nvPr/>
        </p:nvSpPr>
        <p:spPr>
          <a:xfrm>
            <a:off x="6503974" y="2421128"/>
            <a:ext cx="2297638" cy="1111889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27" name="Connecteur droit 22"/>
          <p:cNvCxnSpPr>
            <a:cxnSpLocks/>
          </p:cNvCxnSpPr>
          <p:nvPr/>
        </p:nvCxnSpPr>
        <p:spPr>
          <a:xfrm flipV="1">
            <a:off x="5561572" y="3006248"/>
            <a:ext cx="942401" cy="372138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14"/>
          <p:cNvSpPr txBox="1"/>
          <p:nvPr/>
        </p:nvSpPr>
        <p:spPr>
          <a:xfrm>
            <a:off x="6543307" y="2571744"/>
            <a:ext cx="206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Consultation et </a:t>
            </a:r>
            <a:r>
              <a:rPr lang="fr-FR" b="1" dirty="0" smtClean="0">
                <a:latin typeface="Cambria" panose="02040503050406030204" pitchFamily="18" charset="0"/>
              </a:rPr>
              <a:t>annulation </a:t>
            </a:r>
            <a:r>
              <a:rPr lang="fr-FR" b="1" dirty="0">
                <a:latin typeface="Cambria" panose="02040503050406030204" pitchFamily="18" charset="0"/>
              </a:rPr>
              <a:t>des </a:t>
            </a:r>
            <a:r>
              <a:rPr lang="fr-FR" b="1" dirty="0" smtClean="0">
                <a:latin typeface="Cambria" panose="02040503050406030204" pitchFamily="18" charset="0"/>
              </a:rPr>
              <a:t>produits</a:t>
            </a:r>
            <a:endParaRPr lang="fr-FR" b="1" dirty="0">
              <a:latin typeface="Cambria" panose="02040503050406030204" pitchFamily="18" charset="0"/>
            </a:endParaRPr>
          </a:p>
        </p:txBody>
      </p:sp>
      <p:sp>
        <p:nvSpPr>
          <p:cNvPr id="36" name="Ellipse 15"/>
          <p:cNvSpPr/>
          <p:nvPr/>
        </p:nvSpPr>
        <p:spPr>
          <a:xfrm>
            <a:off x="3869939" y="3533017"/>
            <a:ext cx="2542081" cy="1038991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37" name="Connecteur droit 22"/>
          <p:cNvCxnSpPr>
            <a:cxnSpLocks/>
          </p:cNvCxnSpPr>
          <p:nvPr/>
        </p:nvCxnSpPr>
        <p:spPr>
          <a:xfrm flipV="1">
            <a:off x="3176383" y="4106917"/>
            <a:ext cx="719515" cy="61972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14"/>
          <p:cNvSpPr txBox="1"/>
          <p:nvPr/>
        </p:nvSpPr>
        <p:spPr>
          <a:xfrm>
            <a:off x="3798322" y="3784298"/>
            <a:ext cx="254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Gestion des familles </a:t>
            </a:r>
          </a:p>
        </p:txBody>
      </p:sp>
      <p:sp>
        <p:nvSpPr>
          <p:cNvPr id="44" name="Ellipse 15"/>
          <p:cNvSpPr/>
          <p:nvPr/>
        </p:nvSpPr>
        <p:spPr>
          <a:xfrm>
            <a:off x="5985514" y="4248842"/>
            <a:ext cx="2542081" cy="1038991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45" name="Connecteur droit 22"/>
          <p:cNvCxnSpPr>
            <a:cxnSpLocks/>
          </p:cNvCxnSpPr>
          <p:nvPr/>
        </p:nvCxnSpPr>
        <p:spPr>
          <a:xfrm flipV="1">
            <a:off x="5291958" y="4822742"/>
            <a:ext cx="719515" cy="61972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14"/>
          <p:cNvSpPr txBox="1"/>
          <p:nvPr/>
        </p:nvSpPr>
        <p:spPr>
          <a:xfrm>
            <a:off x="5953298" y="4499577"/>
            <a:ext cx="254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Gestion des </a:t>
            </a:r>
            <a:r>
              <a:rPr lang="fr-FR" b="1" dirty="0" smtClean="0">
                <a:latin typeface="Cambria" panose="02040503050406030204" pitchFamily="18" charset="0"/>
              </a:rPr>
              <a:t>activités </a:t>
            </a:r>
            <a:endParaRPr lang="fr-FR" b="1" dirty="0">
              <a:latin typeface="Cambria" panose="02040503050406030204" pitchFamily="18" charset="0"/>
            </a:endParaRPr>
          </a:p>
        </p:txBody>
      </p:sp>
      <p:grpSp>
        <p:nvGrpSpPr>
          <p:cNvPr id="17" name="Groupe 46"/>
          <p:cNvGrpSpPr/>
          <p:nvPr/>
        </p:nvGrpSpPr>
        <p:grpSpPr>
          <a:xfrm>
            <a:off x="2107135" y="2309043"/>
            <a:ext cx="1384745" cy="1536784"/>
            <a:chOff x="1896949" y="2096130"/>
            <a:chExt cx="2285560" cy="1917856"/>
          </a:xfrm>
        </p:grpSpPr>
        <p:cxnSp>
          <p:nvCxnSpPr>
            <p:cNvPr id="48" name="Connecteur droit 47"/>
            <p:cNvCxnSpPr/>
            <p:nvPr/>
          </p:nvCxnSpPr>
          <p:spPr>
            <a:xfrm>
              <a:off x="4182509" y="2096130"/>
              <a:ext cx="0" cy="17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1896949" y="3553072"/>
              <a:ext cx="1395653" cy="46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Fournisseur</a:t>
              </a:r>
              <a:endParaRPr lang="fr-FR" dirty="0"/>
            </a:p>
          </p:txBody>
        </p:sp>
      </p:grp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402" y="2306061"/>
            <a:ext cx="1167712" cy="1170434"/>
          </a:xfrm>
          <a:prstGeom prst="rect">
            <a:avLst/>
          </a:prstGeom>
        </p:spPr>
      </p:pic>
      <p:sp>
        <p:nvSpPr>
          <p:cNvPr id="51" name="Ellipse 15"/>
          <p:cNvSpPr/>
          <p:nvPr/>
        </p:nvSpPr>
        <p:spPr>
          <a:xfrm>
            <a:off x="4283968" y="2214554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52" name="Connecteur droit 51"/>
          <p:cNvCxnSpPr>
            <a:cxnSpLocks/>
          </p:cNvCxnSpPr>
          <p:nvPr/>
        </p:nvCxnSpPr>
        <p:spPr>
          <a:xfrm flipV="1">
            <a:off x="3643956" y="2818137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14"/>
          <p:cNvSpPr txBox="1"/>
          <p:nvPr/>
        </p:nvSpPr>
        <p:spPr>
          <a:xfrm>
            <a:off x="4303602" y="2354041"/>
            <a:ext cx="21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Inscription sur la plateforme </a:t>
            </a:r>
          </a:p>
        </p:txBody>
      </p:sp>
      <p:sp>
        <p:nvSpPr>
          <p:cNvPr id="54" name="Ellipse 15"/>
          <p:cNvSpPr/>
          <p:nvPr/>
        </p:nvSpPr>
        <p:spPr>
          <a:xfrm>
            <a:off x="6485445" y="2471950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55" name="Connecteur droit 54"/>
          <p:cNvCxnSpPr>
            <a:cxnSpLocks/>
          </p:cNvCxnSpPr>
          <p:nvPr/>
        </p:nvCxnSpPr>
        <p:spPr>
          <a:xfrm flipV="1">
            <a:off x="5845433" y="3075533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14"/>
          <p:cNvSpPr txBox="1"/>
          <p:nvPr/>
        </p:nvSpPr>
        <p:spPr>
          <a:xfrm>
            <a:off x="6429388" y="2786058"/>
            <a:ext cx="21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Authentification</a:t>
            </a:r>
          </a:p>
        </p:txBody>
      </p:sp>
      <p:sp>
        <p:nvSpPr>
          <p:cNvPr id="57" name="Ellipse 15"/>
          <p:cNvSpPr/>
          <p:nvPr/>
        </p:nvSpPr>
        <p:spPr>
          <a:xfrm>
            <a:off x="3959535" y="3567463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 flipV="1">
            <a:off x="3319523" y="4171046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14"/>
          <p:cNvSpPr txBox="1"/>
          <p:nvPr/>
        </p:nvSpPr>
        <p:spPr>
          <a:xfrm>
            <a:off x="4000496" y="3714752"/>
            <a:ext cx="21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Consultation des Familles</a:t>
            </a:r>
          </a:p>
        </p:txBody>
      </p:sp>
      <p:sp>
        <p:nvSpPr>
          <p:cNvPr id="60" name="Ellipse 15"/>
          <p:cNvSpPr/>
          <p:nvPr/>
        </p:nvSpPr>
        <p:spPr>
          <a:xfrm>
            <a:off x="6291261" y="3567849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61" name="Connecteur droit 60"/>
          <p:cNvCxnSpPr>
            <a:cxnSpLocks/>
          </p:cNvCxnSpPr>
          <p:nvPr/>
        </p:nvCxnSpPr>
        <p:spPr>
          <a:xfrm flipV="1">
            <a:off x="5651249" y="4171432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14"/>
          <p:cNvSpPr txBox="1"/>
          <p:nvPr/>
        </p:nvSpPr>
        <p:spPr>
          <a:xfrm>
            <a:off x="6218999" y="3772559"/>
            <a:ext cx="21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mbria" panose="02040503050406030204" pitchFamily="18" charset="0"/>
              </a:rPr>
              <a:t>Gestion des produits</a:t>
            </a:r>
            <a:endParaRPr lang="fr-FR" b="1" dirty="0">
              <a:latin typeface="Cambria" panose="02040503050406030204" pitchFamily="18" charset="0"/>
            </a:endParaRPr>
          </a:p>
        </p:txBody>
      </p:sp>
      <p:grpSp>
        <p:nvGrpSpPr>
          <p:cNvPr id="18" name="Groupe 68"/>
          <p:cNvGrpSpPr/>
          <p:nvPr/>
        </p:nvGrpSpPr>
        <p:grpSpPr>
          <a:xfrm>
            <a:off x="2055499" y="2371524"/>
            <a:ext cx="1644975" cy="1514138"/>
            <a:chOff x="1550256" y="1987066"/>
            <a:chExt cx="2311151" cy="1889594"/>
          </a:xfrm>
        </p:grpSpPr>
        <p:grpSp>
          <p:nvGrpSpPr>
            <p:cNvPr id="25" name="Groupe 69"/>
            <p:cNvGrpSpPr/>
            <p:nvPr/>
          </p:nvGrpSpPr>
          <p:grpSpPr>
            <a:xfrm>
              <a:off x="1788588" y="1987066"/>
              <a:ext cx="2072819" cy="1889594"/>
              <a:chOff x="2109690" y="2096130"/>
              <a:chExt cx="2072819" cy="1889594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2109690" y="3524810"/>
                <a:ext cx="1126587" cy="4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Client</a:t>
                </a:r>
                <a:endParaRPr lang="fr-FR" dirty="0"/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>
                <a:off x="4182509" y="2096130"/>
                <a:ext cx="0" cy="17920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2" descr="C:\Users\Ahmed Khalil\Desktop\png\Administrato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256" y="2192776"/>
              <a:ext cx="1257304" cy="125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Ellipse 15"/>
          <p:cNvSpPr/>
          <p:nvPr/>
        </p:nvSpPr>
        <p:spPr>
          <a:xfrm>
            <a:off x="4353021" y="2069471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75" name="Connecteur droit 74"/>
          <p:cNvCxnSpPr>
            <a:cxnSpLocks/>
          </p:cNvCxnSpPr>
          <p:nvPr/>
        </p:nvCxnSpPr>
        <p:spPr>
          <a:xfrm flipV="1">
            <a:off x="3713009" y="2673054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14"/>
          <p:cNvSpPr txBox="1"/>
          <p:nvPr/>
        </p:nvSpPr>
        <p:spPr>
          <a:xfrm>
            <a:off x="4286248" y="2500306"/>
            <a:ext cx="21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Inscriptions </a:t>
            </a:r>
          </a:p>
        </p:txBody>
      </p:sp>
      <p:sp>
        <p:nvSpPr>
          <p:cNvPr id="77" name="Ellipse 15"/>
          <p:cNvSpPr/>
          <p:nvPr/>
        </p:nvSpPr>
        <p:spPr>
          <a:xfrm>
            <a:off x="6486357" y="2417756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78" name="Connecteur droit 77"/>
          <p:cNvCxnSpPr>
            <a:cxnSpLocks/>
          </p:cNvCxnSpPr>
          <p:nvPr/>
        </p:nvCxnSpPr>
        <p:spPr>
          <a:xfrm flipV="1">
            <a:off x="5846345" y="3021339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14"/>
          <p:cNvSpPr txBox="1"/>
          <p:nvPr/>
        </p:nvSpPr>
        <p:spPr>
          <a:xfrm>
            <a:off x="6500826" y="2786058"/>
            <a:ext cx="21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Authentification</a:t>
            </a:r>
          </a:p>
        </p:txBody>
      </p:sp>
      <p:sp>
        <p:nvSpPr>
          <p:cNvPr id="80" name="Ellipse 15"/>
          <p:cNvSpPr/>
          <p:nvPr/>
        </p:nvSpPr>
        <p:spPr>
          <a:xfrm>
            <a:off x="6395327" y="3683721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81" name="Connecteur droit 80"/>
          <p:cNvCxnSpPr>
            <a:cxnSpLocks/>
          </p:cNvCxnSpPr>
          <p:nvPr/>
        </p:nvCxnSpPr>
        <p:spPr>
          <a:xfrm flipV="1">
            <a:off x="5755315" y="4287304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14"/>
          <p:cNvSpPr txBox="1"/>
          <p:nvPr/>
        </p:nvSpPr>
        <p:spPr>
          <a:xfrm>
            <a:off x="6215074" y="3786190"/>
            <a:ext cx="21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Commander </a:t>
            </a:r>
            <a:r>
              <a:rPr lang="fr-FR" b="1" dirty="0" smtClean="0">
                <a:latin typeface="Cambria" panose="02040503050406030204" pitchFamily="18" charset="0"/>
              </a:rPr>
              <a:t>produits</a:t>
            </a:r>
            <a:endParaRPr lang="fr-FR" b="1" dirty="0">
              <a:latin typeface="Cambria" panose="02040503050406030204" pitchFamily="18" charset="0"/>
            </a:endParaRPr>
          </a:p>
        </p:txBody>
      </p:sp>
      <p:sp>
        <p:nvSpPr>
          <p:cNvPr id="83" name="Ellipse 15"/>
          <p:cNvSpPr/>
          <p:nvPr/>
        </p:nvSpPr>
        <p:spPr>
          <a:xfrm>
            <a:off x="4046304" y="3462111"/>
            <a:ext cx="2076168" cy="1004545"/>
          </a:xfrm>
          <a:prstGeom prst="ellipse">
            <a:avLst/>
          </a:prstGeom>
          <a:noFill/>
          <a:ln w="28575" cmpd="sng">
            <a:solidFill>
              <a:srgbClr val="1C4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fr-FR" sz="1351" dirty="0">
              <a:solidFill>
                <a:srgbClr val="000000"/>
              </a:solidFill>
            </a:endParaRPr>
          </a:p>
        </p:txBody>
      </p:sp>
      <p:cxnSp>
        <p:nvCxnSpPr>
          <p:cNvPr id="84" name="Connecteur droit 83"/>
          <p:cNvCxnSpPr>
            <a:cxnSpLocks/>
          </p:cNvCxnSpPr>
          <p:nvPr/>
        </p:nvCxnSpPr>
        <p:spPr>
          <a:xfrm flipV="1">
            <a:off x="3406292" y="4065694"/>
            <a:ext cx="658780" cy="400962"/>
          </a:xfrm>
          <a:prstGeom prst="line">
            <a:avLst/>
          </a:prstGeom>
          <a:ln w="28575" cmpd="sng">
            <a:solidFill>
              <a:srgbClr val="1C4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ZoneTexte 14"/>
          <p:cNvSpPr txBox="1"/>
          <p:nvPr/>
        </p:nvSpPr>
        <p:spPr>
          <a:xfrm>
            <a:off x="4000496" y="3714752"/>
            <a:ext cx="21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mbria" panose="02040503050406030204" pitchFamily="18" charset="0"/>
              </a:rPr>
              <a:t>Consultation des </a:t>
            </a:r>
            <a:r>
              <a:rPr lang="fr-FR" b="1" dirty="0" smtClean="0">
                <a:latin typeface="Cambria" panose="02040503050406030204" pitchFamily="18" charset="0"/>
              </a:rPr>
              <a:t>produits</a:t>
            </a:r>
            <a:endParaRPr lang="fr-FR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/>
      <p:bldP spid="24" grpId="1"/>
      <p:bldP spid="26" grpId="0" animBg="1"/>
      <p:bldP spid="26" grpId="1" animBg="1"/>
      <p:bldP spid="28" grpId="0"/>
      <p:bldP spid="28" grpId="1"/>
      <p:bldP spid="36" grpId="0" animBg="1"/>
      <p:bldP spid="36" grpId="1" animBg="1"/>
      <p:bldP spid="38" grpId="0"/>
      <p:bldP spid="38" grpId="1"/>
      <p:bldP spid="44" grpId="0" animBg="1"/>
      <p:bldP spid="44" grpId="1" animBg="1"/>
      <p:bldP spid="46" grpId="0"/>
      <p:bldP spid="46" grpId="1"/>
      <p:bldP spid="51" grpId="0" animBg="1"/>
      <p:bldP spid="51" grpId="1" animBg="1"/>
      <p:bldP spid="53" grpId="0"/>
      <p:bldP spid="53" grpId="1"/>
      <p:bldP spid="54" grpId="0" animBg="1"/>
      <p:bldP spid="54" grpId="1" animBg="1"/>
      <p:bldP spid="56" grpId="0"/>
      <p:bldP spid="56" grpId="1"/>
      <p:bldP spid="57" grpId="0" animBg="1"/>
      <p:bldP spid="57" grpId="1" animBg="1"/>
      <p:bldP spid="59" grpId="0"/>
      <p:bldP spid="59" grpId="1"/>
      <p:bldP spid="60" grpId="0" animBg="1"/>
      <p:bldP spid="60" grpId="1" animBg="1"/>
      <p:bldP spid="62" grpId="0"/>
      <p:bldP spid="62" grpId="1"/>
      <p:bldP spid="74" grpId="0" animBg="1"/>
      <p:bldP spid="76" grpId="0"/>
      <p:bldP spid="77" grpId="0" animBg="1"/>
      <p:bldP spid="79" grpId="0"/>
      <p:bldP spid="80" grpId="0" animBg="1"/>
      <p:bldP spid="82" grpId="0"/>
      <p:bldP spid="83" grpId="0" animBg="1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10"/>
          <p:cNvSpPr/>
          <p:nvPr/>
        </p:nvSpPr>
        <p:spPr>
          <a:xfrm>
            <a:off x="357158" y="257174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5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428596" y="1500174"/>
            <a:ext cx="1676400" cy="71438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7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8" name="Rounded Rectangle 5"/>
          <p:cNvSpPr/>
          <p:nvPr/>
        </p:nvSpPr>
        <p:spPr>
          <a:xfrm>
            <a:off x="2057400" y="1365201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13"/>
          <p:cNvSpPr/>
          <p:nvPr/>
        </p:nvSpPr>
        <p:spPr>
          <a:xfrm>
            <a:off x="357158" y="357187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Besoins Non Fonctionnels 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2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DE2708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4" name="Espace réservé du numéro de diapositive 25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F8BD7-8274-434B-9C4E-B785A0FECA21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AutoShape 8"/>
          <p:cNvSpPr>
            <a:spLocks/>
          </p:cNvSpPr>
          <p:nvPr/>
        </p:nvSpPr>
        <p:spPr bwMode="auto">
          <a:xfrm>
            <a:off x="7041072" y="3698509"/>
            <a:ext cx="1631543" cy="248434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6" y="0"/>
                </a:moveTo>
                <a:lnTo>
                  <a:pt x="0" y="0"/>
                </a:lnTo>
                <a:lnTo>
                  <a:pt x="0" y="17496"/>
                </a:lnTo>
                <a:lnTo>
                  <a:pt x="10806" y="21600"/>
                </a:lnTo>
                <a:lnTo>
                  <a:pt x="21600" y="17496"/>
                </a:lnTo>
                <a:lnTo>
                  <a:pt x="21600" y="0"/>
                </a:lnTo>
                <a:lnTo>
                  <a:pt x="10806" y="0"/>
                </a:lnTo>
              </a:path>
            </a:pathLst>
          </a:custGeom>
          <a:solidFill>
            <a:srgbClr val="298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fr-FR" dirty="0"/>
          </a:p>
        </p:txBody>
      </p:sp>
      <p:sp>
        <p:nvSpPr>
          <p:cNvPr id="132" name="AutoShape 6"/>
          <p:cNvSpPr>
            <a:spLocks/>
          </p:cNvSpPr>
          <p:nvPr/>
        </p:nvSpPr>
        <p:spPr bwMode="auto">
          <a:xfrm>
            <a:off x="5182826" y="3687250"/>
            <a:ext cx="1775447" cy="2524463"/>
          </a:xfrm>
          <a:custGeom>
            <a:avLst/>
            <a:gdLst>
              <a:gd name="T0" fmla="*/ 113687982 w 21600"/>
              <a:gd name="T1" fmla="*/ 206405591 h 21600"/>
              <a:gd name="T2" fmla="*/ 113687982 w 21600"/>
              <a:gd name="T3" fmla="*/ 206405591 h 21600"/>
              <a:gd name="T4" fmla="*/ 113687982 w 21600"/>
              <a:gd name="T5" fmla="*/ 206405591 h 21600"/>
              <a:gd name="T6" fmla="*/ 113687982 w 21600"/>
              <a:gd name="T7" fmla="*/ 2064055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6" y="0"/>
                </a:moveTo>
                <a:lnTo>
                  <a:pt x="0" y="0"/>
                </a:lnTo>
                <a:lnTo>
                  <a:pt x="0" y="17496"/>
                </a:lnTo>
                <a:lnTo>
                  <a:pt x="10806" y="21600"/>
                </a:lnTo>
                <a:lnTo>
                  <a:pt x="21600" y="17496"/>
                </a:lnTo>
                <a:lnTo>
                  <a:pt x="21600" y="0"/>
                </a:lnTo>
                <a:lnTo>
                  <a:pt x="10806" y="0"/>
                </a:ln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endParaRPr lang="fr-FR" dirty="0"/>
          </a:p>
        </p:txBody>
      </p:sp>
      <p:sp>
        <p:nvSpPr>
          <p:cNvPr id="133" name="AutoShape 4"/>
          <p:cNvSpPr>
            <a:spLocks/>
          </p:cNvSpPr>
          <p:nvPr/>
        </p:nvSpPr>
        <p:spPr bwMode="auto">
          <a:xfrm>
            <a:off x="3549431" y="3698509"/>
            <a:ext cx="1576003" cy="247210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6" y="0"/>
                </a:moveTo>
                <a:lnTo>
                  <a:pt x="0" y="0"/>
                </a:lnTo>
                <a:lnTo>
                  <a:pt x="0" y="17496"/>
                </a:lnTo>
                <a:lnTo>
                  <a:pt x="10806" y="21600"/>
                </a:lnTo>
                <a:lnTo>
                  <a:pt x="21600" y="17496"/>
                </a:lnTo>
                <a:lnTo>
                  <a:pt x="21600" y="0"/>
                </a:lnTo>
                <a:lnTo>
                  <a:pt x="10806" y="0"/>
                </a:lnTo>
              </a:path>
            </a:pathLst>
          </a:custGeom>
          <a:solidFill>
            <a:srgbClr val="16A0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fr-FR" dirty="0"/>
          </a:p>
        </p:txBody>
      </p:sp>
      <p:sp>
        <p:nvSpPr>
          <p:cNvPr id="134" name="AutoShape 2"/>
          <p:cNvSpPr>
            <a:spLocks/>
          </p:cNvSpPr>
          <p:nvPr/>
        </p:nvSpPr>
        <p:spPr bwMode="auto">
          <a:xfrm>
            <a:off x="2094301" y="3714728"/>
            <a:ext cx="1372668" cy="243351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6" y="0"/>
                </a:moveTo>
                <a:lnTo>
                  <a:pt x="0" y="0"/>
                </a:lnTo>
                <a:lnTo>
                  <a:pt x="0" y="17496"/>
                </a:lnTo>
                <a:lnTo>
                  <a:pt x="10806" y="21600"/>
                </a:lnTo>
                <a:lnTo>
                  <a:pt x="21600" y="17496"/>
                </a:lnTo>
                <a:lnTo>
                  <a:pt x="21600" y="0"/>
                </a:lnTo>
                <a:lnTo>
                  <a:pt x="10806" y="0"/>
                </a:lnTo>
              </a:path>
            </a:pathLst>
          </a:custGeom>
          <a:solidFill>
            <a:srgbClr val="BF392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endParaRPr lang="fr-FR" dirty="0"/>
          </a:p>
        </p:txBody>
      </p:sp>
      <p:pic>
        <p:nvPicPr>
          <p:cNvPr id="135" name="Picture 6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4537" y="2319548"/>
            <a:ext cx="1045684" cy="10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38" descr="internet, marketing, puzzle, solution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7058" y="2188556"/>
            <a:ext cx="1288118" cy="128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3678" y="2327451"/>
            <a:ext cx="1217444" cy="1349395"/>
          </a:xfrm>
          <a:prstGeom prst="rect">
            <a:avLst/>
          </a:prstGeom>
        </p:spPr>
      </p:pic>
      <p:pic>
        <p:nvPicPr>
          <p:cNvPr id="13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5907" y="2257024"/>
            <a:ext cx="1888289" cy="1314852"/>
          </a:xfrm>
          <a:prstGeom prst="rect">
            <a:avLst/>
          </a:prstGeom>
        </p:spPr>
      </p:pic>
      <p:sp>
        <p:nvSpPr>
          <p:cNvPr id="139" name="Rectangle 11"/>
          <p:cNvSpPr>
            <a:spLocks/>
          </p:cNvSpPr>
          <p:nvPr/>
        </p:nvSpPr>
        <p:spPr bwMode="auto">
          <a:xfrm>
            <a:off x="2064976" y="4185917"/>
            <a:ext cx="14547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/>
          <a:p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rgbClr val="FFFFFF"/>
                </a:solidFill>
              </a:rPr>
              <a:t>L’extensibilité </a:t>
            </a:r>
          </a:p>
          <a:p>
            <a:pPr algn="ctr">
              <a:lnSpc>
                <a:spcPct val="150000"/>
              </a:lnSpc>
            </a:pPr>
            <a:endParaRPr lang="en-US" altLang="fr-FR" b="1" dirty="0">
              <a:solidFill>
                <a:srgbClr val="FFFFFF"/>
              </a:solidFill>
            </a:endParaRPr>
          </a:p>
        </p:txBody>
      </p:sp>
      <p:sp>
        <p:nvSpPr>
          <p:cNvPr id="140" name="Rectangle 11"/>
          <p:cNvSpPr>
            <a:spLocks/>
          </p:cNvSpPr>
          <p:nvPr/>
        </p:nvSpPr>
        <p:spPr bwMode="auto">
          <a:xfrm>
            <a:off x="3261143" y="4234576"/>
            <a:ext cx="2143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rgbClr val="FFFFFF"/>
                </a:solidFill>
              </a:rPr>
              <a:t>La sécurité </a:t>
            </a:r>
          </a:p>
          <a:p>
            <a:pPr algn="ctr">
              <a:lnSpc>
                <a:spcPct val="150000"/>
              </a:lnSpc>
            </a:pPr>
            <a:endParaRPr lang="en-US" altLang="fr-FR" b="1" dirty="0">
              <a:solidFill>
                <a:srgbClr val="FFFFFF"/>
              </a:solidFill>
            </a:endParaRPr>
          </a:p>
        </p:txBody>
      </p:sp>
      <p:sp>
        <p:nvSpPr>
          <p:cNvPr id="141" name="Rectangle 11"/>
          <p:cNvSpPr>
            <a:spLocks/>
          </p:cNvSpPr>
          <p:nvPr/>
        </p:nvSpPr>
        <p:spPr bwMode="auto">
          <a:xfrm>
            <a:off x="5255851" y="4210766"/>
            <a:ext cx="1771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/>
          <a:p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rgbClr val="FFFFFF"/>
                </a:solidFill>
              </a:rPr>
              <a:t>La performance</a:t>
            </a:r>
          </a:p>
          <a:p>
            <a:pPr algn="ctr">
              <a:lnSpc>
                <a:spcPct val="150000"/>
              </a:lnSpc>
            </a:pPr>
            <a:endParaRPr lang="en-US" altLang="fr-FR" b="1" dirty="0">
              <a:solidFill>
                <a:srgbClr val="FFFFFF"/>
              </a:solidFill>
            </a:endParaRPr>
          </a:p>
        </p:txBody>
      </p:sp>
      <p:sp>
        <p:nvSpPr>
          <p:cNvPr id="142" name="Rectangle 11"/>
          <p:cNvSpPr>
            <a:spLocks/>
          </p:cNvSpPr>
          <p:nvPr/>
        </p:nvSpPr>
        <p:spPr bwMode="auto">
          <a:xfrm>
            <a:off x="7051094" y="4210766"/>
            <a:ext cx="1574331" cy="74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/>
          <a:p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rgbClr val="FFFFFF"/>
                </a:solidFill>
              </a:rPr>
              <a:t>L’ergonomie</a:t>
            </a:r>
            <a:endParaRPr lang="en-US" altLang="fr-F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8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9" grpId="0"/>
      <p:bldP spid="140" grpId="0"/>
      <p:bldP spid="141" grpId="0"/>
      <p:bldP spid="1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7174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428596" y="1523992"/>
            <a:ext cx="1676400" cy="690562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57400" y="1365201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357187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Méthodologie de travail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DE2708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2357422" y="1438275"/>
            <a:ext cx="34334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pPr>
              <a:buBlip>
                <a:blip r:embed="rId4"/>
              </a:buBlip>
            </a:pPr>
            <a:endParaRPr lang="fr-FR" b="0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1800" b="1" smtClean="0">
                <a:solidFill>
                  <a:schemeClr val="tx1"/>
                </a:solidFill>
              </a:rPr>
              <a:pPr/>
              <a:t>12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501" y="3202712"/>
            <a:ext cx="1152269" cy="101917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7697" y="2080463"/>
            <a:ext cx="1826103" cy="9525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3660" y="4069565"/>
            <a:ext cx="1253977" cy="183832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0546" y="5504043"/>
            <a:ext cx="1304901" cy="581005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0546" y="4072423"/>
            <a:ext cx="1514214" cy="1346745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6771" y="3145640"/>
            <a:ext cx="867420" cy="92392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7008" y="4052903"/>
            <a:ext cx="833797" cy="159067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3562" y="3032963"/>
            <a:ext cx="1957984" cy="296235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5740" y="4181727"/>
            <a:ext cx="1311060" cy="1009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2693" y="1407608"/>
            <a:ext cx="23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0.00417 -0.05996 0.00851 -0.11991 0.01024 -0.1435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71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7174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428596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1928794" y="1071546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357187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799277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Planification en sprints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DE2708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500298" y="4000504"/>
            <a:ext cx="27146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pPr marL="228600" indent="-228600"/>
            <a:r>
              <a:rPr lang="fr-FR" sz="1600" dirty="0" smtClean="0">
                <a:solidFill>
                  <a:srgbClr val="C00000"/>
                </a:solidFill>
              </a:rPr>
              <a:t>sprint1</a:t>
            </a:r>
            <a:r>
              <a:rPr lang="fr-FR" sz="1200" dirty="0" smtClean="0"/>
              <a:t>  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fr-FR" sz="1200" dirty="0" smtClean="0"/>
              <a:t>Gérer </a:t>
            </a:r>
            <a:r>
              <a:rPr lang="fr-FR" sz="1200" dirty="0"/>
              <a:t>les familles</a:t>
            </a:r>
          </a:p>
          <a:p>
            <a:endParaRPr lang="fr-FR" sz="1200" dirty="0"/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   Gérer </a:t>
            </a:r>
            <a:r>
              <a:rPr lang="fr-FR" sz="1200" dirty="0"/>
              <a:t>les </a:t>
            </a:r>
            <a:r>
              <a:rPr lang="fr-FR" sz="1200" dirty="0" smtClean="0"/>
              <a:t>activités</a:t>
            </a:r>
          </a:p>
          <a:p>
            <a:endParaRPr lang="fr-FR" sz="1200" dirty="0"/>
          </a:p>
          <a:p>
            <a:r>
              <a:rPr lang="fr-FR" sz="1600" dirty="0" smtClean="0">
                <a:solidFill>
                  <a:srgbClr val="C00000"/>
                </a:solidFill>
              </a:rPr>
              <a:t>Sprint 2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Gérer </a:t>
            </a:r>
            <a:r>
              <a:rPr lang="fr-FR" sz="1200" dirty="0"/>
              <a:t>les </a:t>
            </a:r>
            <a:r>
              <a:rPr lang="fr-FR" sz="1200" dirty="0" smtClean="0"/>
              <a:t>fournisseurs</a:t>
            </a:r>
          </a:p>
          <a:p>
            <a:endParaRPr lang="fr-FR" sz="1200" dirty="0" smtClean="0"/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Gérer  les produits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5500694" y="4000504"/>
            <a:ext cx="27146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600" dirty="0" smtClean="0">
                <a:solidFill>
                  <a:srgbClr val="C00000"/>
                </a:solidFill>
              </a:rPr>
              <a:t>Sprint 3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Gérer </a:t>
            </a:r>
            <a:r>
              <a:rPr lang="fr-FR" sz="1200" dirty="0"/>
              <a:t>les </a:t>
            </a:r>
            <a:r>
              <a:rPr lang="fr-FR" sz="1200" dirty="0" smtClean="0"/>
              <a:t> </a:t>
            </a:r>
            <a:r>
              <a:rPr lang="fr-FR" sz="1200" dirty="0"/>
              <a:t>clients</a:t>
            </a:r>
          </a:p>
          <a:p>
            <a:endParaRPr lang="fr-FR" sz="1200" dirty="0"/>
          </a:p>
          <a:p>
            <a:r>
              <a:rPr lang="fr-FR" sz="1600" dirty="0" smtClean="0">
                <a:solidFill>
                  <a:srgbClr val="C00000"/>
                </a:solidFill>
              </a:rPr>
              <a:t>Sprint 4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Gérer </a:t>
            </a:r>
            <a:r>
              <a:rPr lang="fr-FR" sz="1200" dirty="0"/>
              <a:t>les </a:t>
            </a:r>
            <a:r>
              <a:rPr lang="fr-FR" sz="1200" dirty="0" smtClean="0"/>
              <a:t>paniers</a:t>
            </a:r>
          </a:p>
          <a:p>
            <a:endParaRPr lang="fr-FR" sz="1200" dirty="0"/>
          </a:p>
          <a:p>
            <a:r>
              <a:rPr lang="fr-FR" sz="1600" dirty="0" smtClean="0">
                <a:solidFill>
                  <a:srgbClr val="C00000"/>
                </a:solidFill>
              </a:rPr>
              <a:t>Sprint 5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Gérer </a:t>
            </a:r>
            <a:r>
              <a:rPr lang="fr-FR" sz="1200" dirty="0"/>
              <a:t>le paiement</a:t>
            </a:r>
          </a:p>
          <a:p>
            <a:endParaRPr lang="fr-FR" dirty="0"/>
          </a:p>
        </p:txBody>
      </p:sp>
      <p:sp>
        <p:nvSpPr>
          <p:cNvPr id="19" name="Flèche droite 55"/>
          <p:cNvSpPr>
            <a:spLocks/>
          </p:cNvSpPr>
          <p:nvPr/>
        </p:nvSpPr>
        <p:spPr>
          <a:xfrm>
            <a:off x="2357422" y="3214686"/>
            <a:ext cx="5786478" cy="81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0" name="Zone de texte 56"/>
          <p:cNvSpPr txBox="1">
            <a:spLocks/>
          </p:cNvSpPr>
          <p:nvPr/>
        </p:nvSpPr>
        <p:spPr>
          <a:xfrm>
            <a:off x="2500298" y="3429000"/>
            <a:ext cx="1143009" cy="34798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200" b="1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01/02/2017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Zone de texte 59"/>
          <p:cNvSpPr txBox="1">
            <a:spLocks/>
          </p:cNvSpPr>
          <p:nvPr/>
        </p:nvSpPr>
        <p:spPr>
          <a:xfrm>
            <a:off x="6992166" y="3423026"/>
            <a:ext cx="1028700" cy="337185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200" b="1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31/04/2017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Chevron 51"/>
          <p:cNvSpPr>
            <a:spLocks/>
          </p:cNvSpPr>
          <p:nvPr/>
        </p:nvSpPr>
        <p:spPr>
          <a:xfrm>
            <a:off x="2928926" y="1928802"/>
            <a:ext cx="1500198" cy="1428760"/>
          </a:xfrm>
          <a:prstGeom prst="chevron">
            <a:avLst>
              <a:gd name="adj" fmla="val 22028"/>
            </a:avLst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170" indent="-138430" algn="just" rtl="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Sprint 1</a:t>
            </a:r>
            <a:endParaRPr lang="fr-F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0170" indent="-138430" algn="just">
              <a:lnSpc>
                <a:spcPct val="150000"/>
              </a:lnSpc>
              <a:spcAft>
                <a:spcPts val="6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Sprint 2</a:t>
            </a:r>
            <a:endParaRPr lang="fr-F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0170" algn="just">
              <a:lnSpc>
                <a:spcPct val="150000"/>
              </a:lnSpc>
              <a:spcAft>
                <a:spcPts val="6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2928926" y="1500174"/>
            <a:ext cx="120491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2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Release </a:t>
            </a:r>
            <a:r>
              <a:rPr lang="fr-FR" sz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5143504" y="1571612"/>
            <a:ext cx="121444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2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Release </a:t>
            </a:r>
            <a:r>
              <a:rPr lang="fr-FR" sz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hevron 51"/>
          <p:cNvSpPr>
            <a:spLocks/>
          </p:cNvSpPr>
          <p:nvPr/>
        </p:nvSpPr>
        <p:spPr>
          <a:xfrm>
            <a:off x="5072066" y="2000240"/>
            <a:ext cx="1500198" cy="1357322"/>
          </a:xfrm>
          <a:prstGeom prst="chevron">
            <a:avLst>
              <a:gd name="adj" fmla="val 22028"/>
            </a:avLst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170" indent="-138430" algn="just" rtl="0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</a:pPr>
            <a:r>
              <a:rPr lang="fr-FR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Sprint 3</a:t>
            </a:r>
          </a:p>
          <a:p>
            <a:pPr marL="90170" indent="-138430" algn="just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</a:pPr>
            <a:r>
              <a:rPr lang="fr-FR" sz="1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Sprint 4     </a:t>
            </a:r>
            <a:endParaRPr lang="fr-FR" sz="1000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0170" indent="-138430" algn="just">
              <a:lnSpc>
                <a:spcPct val="150000"/>
              </a:lnSpc>
              <a:spcAft>
                <a:spcPts val="600"/>
              </a:spcAft>
            </a:pPr>
            <a:r>
              <a:rPr lang="fr-FR" sz="1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Sprint 5</a:t>
            </a:r>
            <a:endParaRPr lang="fr-F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0170" algn="just">
              <a:lnSpc>
                <a:spcPct val="150000"/>
              </a:lnSpc>
              <a:spcAft>
                <a:spcPts val="6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9" grpId="0" animBg="1"/>
      <p:bldP spid="20" grpId="0" animBg="1"/>
      <p:bldP spid="21" grpId="0" animBg="1"/>
      <p:bldP spid="38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3214677" y="500042"/>
            <a:ext cx="2786083" cy="21431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1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8" name="Arc 13"/>
          <p:cNvSpPr>
            <a:spLocks/>
          </p:cNvSpPr>
          <p:nvPr/>
        </p:nvSpPr>
        <p:spPr bwMode="auto">
          <a:xfrm>
            <a:off x="-396874" y="1012827"/>
            <a:ext cx="2160588" cy="5845175"/>
          </a:xfrm>
          <a:custGeom>
            <a:avLst/>
            <a:gdLst>
              <a:gd name="T0" fmla="*/ 2147483647 w 21600"/>
              <a:gd name="T1" fmla="*/ 0 h 41705"/>
              <a:gd name="T2" fmla="*/ 2147483647 w 21600"/>
              <a:gd name="T3" fmla="*/ 2147483647 h 41705"/>
              <a:gd name="T4" fmla="*/ 0 w 21600"/>
              <a:gd name="T5" fmla="*/ 2147483647 h 41705"/>
              <a:gd name="T6" fmla="*/ 0 60000 65536"/>
              <a:gd name="T7" fmla="*/ 0 60000 65536"/>
              <a:gd name="T8" fmla="*/ 0 60000 65536"/>
              <a:gd name="T9" fmla="*/ 0 w 21600"/>
              <a:gd name="T10" fmla="*/ 0 h 41705"/>
              <a:gd name="T11" fmla="*/ 21600 w 21600"/>
              <a:gd name="T12" fmla="*/ 41705 h 4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705" fill="none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</a:path>
              <a:path w="21600" h="41705" stroke="0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  <a:lnTo>
                  <a:pt x="0" y="20946"/>
                </a:lnTo>
                <a:close/>
              </a:path>
            </a:pathLst>
          </a:custGeom>
          <a:noFill/>
          <a:ln w="76200" cmpd="thinThick">
            <a:solidFill>
              <a:srgbClr val="BFDBD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214546" y="5214950"/>
            <a:ext cx="6000792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1736" y="4214818"/>
            <a:ext cx="5929354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14612" y="3143248"/>
            <a:ext cx="5572164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5984" y="2214554"/>
            <a:ext cx="5715040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ZoneTexte 5"/>
          <p:cNvSpPr txBox="1"/>
          <p:nvPr/>
        </p:nvSpPr>
        <p:spPr>
          <a:xfrm>
            <a:off x="2500298" y="2214554"/>
            <a:ext cx="453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Introduction</a:t>
            </a:r>
            <a:r>
              <a:rPr lang="fr-FR" sz="28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8"/>
            <a:ext cx="9144000" cy="1102030"/>
          </a:xfrm>
          <a:prstGeom prst="rect">
            <a:avLst/>
          </a:prstGeom>
          <a:solidFill>
            <a:srgbClr val="5FD4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88773" y="13927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5"/>
          <p:cNvSpPr txBox="1"/>
          <p:nvPr/>
        </p:nvSpPr>
        <p:spPr>
          <a:xfrm>
            <a:off x="2764800" y="3286124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Contexte du projet</a:t>
            </a:r>
          </a:p>
        </p:txBody>
      </p:sp>
      <p:sp>
        <p:nvSpPr>
          <p:cNvPr id="33" name="ZoneTexte 5"/>
          <p:cNvSpPr txBox="1"/>
          <p:nvPr/>
        </p:nvSpPr>
        <p:spPr>
          <a:xfrm>
            <a:off x="2979146" y="3691598"/>
            <a:ext cx="637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latin typeface="Arial" pitchFamily="34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34" name="ZoneTexte 5"/>
          <p:cNvSpPr txBox="1"/>
          <p:nvPr/>
        </p:nvSpPr>
        <p:spPr>
          <a:xfrm>
            <a:off x="2214546" y="521495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Etude conceptuelle &amp; Réalisation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089610"/>
            <a:ext cx="9144000" cy="5337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-4071998" y="1571612"/>
            <a:ext cx="5357850" cy="485775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Étoile à 5 branches 36"/>
          <p:cNvSpPr/>
          <p:nvPr/>
        </p:nvSpPr>
        <p:spPr bwMode="auto">
          <a:xfrm>
            <a:off x="1928794" y="3143248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Étoile à 5 branches 37"/>
          <p:cNvSpPr/>
          <p:nvPr/>
        </p:nvSpPr>
        <p:spPr bwMode="auto">
          <a:xfrm>
            <a:off x="1857356" y="4071942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Étoile à 5 branches 39"/>
          <p:cNvSpPr/>
          <p:nvPr/>
        </p:nvSpPr>
        <p:spPr bwMode="auto">
          <a:xfrm>
            <a:off x="1571604" y="5143512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Soleil 41"/>
          <p:cNvSpPr/>
          <p:nvPr/>
        </p:nvSpPr>
        <p:spPr bwMode="auto">
          <a:xfrm>
            <a:off x="-1844731" y="2436798"/>
            <a:ext cx="2751138" cy="2879725"/>
          </a:xfrm>
          <a:prstGeom prst="su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rot="5400000">
            <a:off x="-2607502" y="3855264"/>
            <a:ext cx="4824412" cy="180976"/>
            <a:chOff x="-3200400" y="3314700"/>
            <a:chExt cx="6473285" cy="286552"/>
          </a:xfrm>
          <a:solidFill>
            <a:schemeClr val="accent3"/>
          </a:solidFill>
        </p:grpSpPr>
        <p:sp>
          <p:nvSpPr>
            <p:cNvPr id="44" name="Rounded Rectangle 12"/>
            <p:cNvSpPr/>
            <p:nvPr/>
          </p:nvSpPr>
          <p:spPr>
            <a:xfrm rot="5400000">
              <a:off x="1558385" y="1886753"/>
              <a:ext cx="228599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Étoile à 5 branches 45"/>
          <p:cNvSpPr/>
          <p:nvPr/>
        </p:nvSpPr>
        <p:spPr bwMode="auto">
          <a:xfrm>
            <a:off x="1643042" y="2214554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5"/>
          <p:cNvSpPr txBox="1"/>
          <p:nvPr/>
        </p:nvSpPr>
        <p:spPr>
          <a:xfrm>
            <a:off x="2764800" y="4214818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Spécifications des besoins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85984" y="6273225"/>
            <a:ext cx="5643602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ZoneTexte 5"/>
          <p:cNvSpPr txBox="1"/>
          <p:nvPr/>
        </p:nvSpPr>
        <p:spPr>
          <a:xfrm>
            <a:off x="2285984" y="6143644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Conclusion &amp; Perspectives</a:t>
            </a:r>
          </a:p>
        </p:txBody>
      </p:sp>
      <p:sp>
        <p:nvSpPr>
          <p:cNvPr id="47" name="Étoile à 5 branches 46"/>
          <p:cNvSpPr/>
          <p:nvPr/>
        </p:nvSpPr>
        <p:spPr bwMode="auto">
          <a:xfrm>
            <a:off x="1357290" y="6000768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5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571472" y="264318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571472" y="364331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571472" y="1643050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571472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286000" y="1500174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571472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Architecture Physique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15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063" y="2041719"/>
            <a:ext cx="1689582" cy="1504950"/>
          </a:xfrm>
          <a:prstGeom prst="rect">
            <a:avLst/>
          </a:prstGeom>
        </p:spPr>
      </p:pic>
      <p:sp>
        <p:nvSpPr>
          <p:cNvPr id="47" name="Double flèche horizontale 9"/>
          <p:cNvSpPr/>
          <p:nvPr/>
        </p:nvSpPr>
        <p:spPr>
          <a:xfrm rot="1352810">
            <a:off x="4419509" y="3711529"/>
            <a:ext cx="1156332" cy="395363"/>
          </a:xfrm>
          <a:prstGeom prst="leftRightArrow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48" name="ZoneTexte 19"/>
          <p:cNvSpPr txBox="1"/>
          <p:nvPr/>
        </p:nvSpPr>
        <p:spPr>
          <a:xfrm>
            <a:off x="2248273" y="3503023"/>
            <a:ext cx="2180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59" name="ZoneTexte 4"/>
          <p:cNvSpPr txBox="1"/>
          <p:nvPr/>
        </p:nvSpPr>
        <p:spPr>
          <a:xfrm>
            <a:off x="4345188" y="2795775"/>
            <a:ext cx="15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C0066"/>
                </a:solidFill>
              </a:rPr>
              <a:t>HTTP/HTTPS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9814" y="4270896"/>
            <a:ext cx="1504950" cy="1257300"/>
          </a:xfrm>
          <a:prstGeom prst="rect">
            <a:avLst/>
          </a:prstGeom>
        </p:spPr>
      </p:pic>
      <p:sp>
        <p:nvSpPr>
          <p:cNvPr id="61" name="ZoneTexte 20"/>
          <p:cNvSpPr txBox="1"/>
          <p:nvPr/>
        </p:nvSpPr>
        <p:spPr>
          <a:xfrm>
            <a:off x="4782450" y="5516988"/>
            <a:ext cx="2180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 Web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1427" y="2810932"/>
            <a:ext cx="1114425" cy="1171575"/>
          </a:xfrm>
          <a:prstGeom prst="rect">
            <a:avLst/>
          </a:prstGeom>
        </p:spPr>
      </p:pic>
      <p:sp>
        <p:nvSpPr>
          <p:cNvPr id="64" name="Double flèche horizontale 16"/>
          <p:cNvSpPr/>
          <p:nvPr/>
        </p:nvSpPr>
        <p:spPr>
          <a:xfrm rot="20274838">
            <a:off x="6157536" y="3658928"/>
            <a:ext cx="1111897" cy="395363"/>
          </a:xfrm>
          <a:prstGeom prst="leftRightArrow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65" name="ZoneTexte 21"/>
          <p:cNvSpPr txBox="1"/>
          <p:nvPr/>
        </p:nvSpPr>
        <p:spPr>
          <a:xfrm>
            <a:off x="6853898" y="4146806"/>
            <a:ext cx="2038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Accès aux données</a:t>
            </a:r>
          </a:p>
        </p:txBody>
      </p:sp>
      <p:sp>
        <p:nvSpPr>
          <p:cNvPr id="67" name="ZoneTexte 28"/>
          <p:cNvSpPr txBox="1"/>
          <p:nvPr/>
        </p:nvSpPr>
        <p:spPr>
          <a:xfrm>
            <a:off x="6412038" y="3082815"/>
            <a:ext cx="14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C0066"/>
                </a:solidFill>
              </a:rPr>
              <a:t>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9" grpId="0"/>
      <p:bldP spid="61" grpId="0" animBg="1"/>
      <p:bldP spid="64" grpId="0" animBg="1"/>
      <p:bldP spid="65" grpId="0" animBg="1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571472" y="264318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571472" y="364331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571472" y="1643050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571472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286000" y="1500174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571472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Architecture Logique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16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C:\Users\NSI\Desktop\386515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2714620"/>
            <a:ext cx="597600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02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571472" y="264318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571472" y="364331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571472" y="1643050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571472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286000" y="1500174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571472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Environnement de travail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9" name="Pentagone 4"/>
          <p:cNvSpPr/>
          <p:nvPr/>
        </p:nvSpPr>
        <p:spPr>
          <a:xfrm>
            <a:off x="5095191" y="2714620"/>
            <a:ext cx="3173459" cy="7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7757" tIns="198120" rIns="369824" bIns="198120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200" kern="1200" dirty="0"/>
          </a:p>
        </p:txBody>
      </p:sp>
      <p:sp>
        <p:nvSpPr>
          <p:cNvPr id="50" name="Rectangle à coins arrondis 49"/>
          <p:cNvSpPr/>
          <p:nvPr/>
        </p:nvSpPr>
        <p:spPr>
          <a:xfrm rot="514773">
            <a:off x="4535447" y="2837136"/>
            <a:ext cx="1759318" cy="1557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Image 50" descr="tron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86380" y="2285992"/>
            <a:ext cx="476633" cy="965810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 rot="21085227" flipH="1">
            <a:off x="6609280" y="2263888"/>
            <a:ext cx="1737956" cy="158433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3" name="Image 52" descr="tron2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786578" y="1928802"/>
            <a:ext cx="476633" cy="965810"/>
          </a:xfrm>
          <a:prstGeom prst="rect">
            <a:avLst/>
          </a:prstGeom>
          <a:ln>
            <a:noFill/>
          </a:ln>
        </p:spPr>
      </p:pic>
      <p:sp>
        <p:nvSpPr>
          <p:cNvPr id="54" name="Rectangle à coins arrondis 53"/>
          <p:cNvSpPr/>
          <p:nvPr/>
        </p:nvSpPr>
        <p:spPr>
          <a:xfrm rot="514773">
            <a:off x="2239483" y="2132822"/>
            <a:ext cx="1884965" cy="143345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5" name="Image 54" descr="tron2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928926" y="1643050"/>
            <a:ext cx="476633" cy="965810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 rot="514773">
            <a:off x="6543661" y="4342063"/>
            <a:ext cx="1831117" cy="166933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Image 56" descr="tron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58082" y="4000504"/>
            <a:ext cx="476633" cy="96581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86771" y="4576840"/>
            <a:ext cx="1370183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fr-FR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5" name="Rectangle à coins arrondis 84"/>
          <p:cNvSpPr/>
          <p:nvPr/>
        </p:nvSpPr>
        <p:spPr>
          <a:xfrm rot="514773">
            <a:off x="2543133" y="4056310"/>
            <a:ext cx="1831117" cy="166933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6" name="Image 85" descr="tron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28992" y="3571876"/>
            <a:ext cx="476633" cy="965810"/>
          </a:xfrm>
          <a:prstGeom prst="rect">
            <a:avLst/>
          </a:prstGeom>
        </p:spPr>
      </p:pic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17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7141" y="2681282"/>
            <a:ext cx="1552863" cy="723900"/>
          </a:xfrm>
          <a:prstGeom prst="rect">
            <a:avLst/>
          </a:prstGeom>
        </p:spPr>
      </p:pic>
      <p:pic>
        <p:nvPicPr>
          <p:cNvPr id="31" name="Picture 5" descr="D:\net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8069">
            <a:off x="2265875" y="2353953"/>
            <a:ext cx="1819460" cy="792000"/>
          </a:xfrm>
          <a:prstGeom prst="rect">
            <a:avLst/>
          </a:prstGeom>
          <a:noFill/>
        </p:spPr>
      </p:pic>
      <p:pic>
        <p:nvPicPr>
          <p:cNvPr id="32" name="Image 31" descr="eZ-Publish-Symfony-le-duo-gagnant.png"/>
          <p:cNvPicPr/>
          <p:nvPr/>
        </p:nvPicPr>
        <p:blipFill>
          <a:blip r:embed="rId6" cstate="print"/>
          <a:stretch>
            <a:fillRect/>
          </a:stretch>
        </p:blipFill>
        <p:spPr>
          <a:xfrm rot="666943">
            <a:off x="4611990" y="3226038"/>
            <a:ext cx="1656000" cy="576000"/>
          </a:xfrm>
          <a:prstGeom prst="rect">
            <a:avLst/>
          </a:prstGeom>
        </p:spPr>
      </p:pic>
      <p:pic>
        <p:nvPicPr>
          <p:cNvPr id="33" name="Picture 3" descr="C:\Users\admin\Desktop\h5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488" y="4429132"/>
            <a:ext cx="1057276" cy="1057276"/>
          </a:xfrm>
          <a:prstGeom prst="rect">
            <a:avLst/>
          </a:prstGeom>
          <a:noFill/>
        </p:spPr>
      </p:pic>
      <p:pic>
        <p:nvPicPr>
          <p:cNvPr id="35" name="Picture 4" descr="C:\Users\admin\Desktop\css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3702" y="4714884"/>
            <a:ext cx="1571636" cy="1070191"/>
          </a:xfrm>
          <a:prstGeom prst="rect">
            <a:avLst/>
          </a:prstGeom>
          <a:noFill/>
        </p:spPr>
      </p:pic>
      <p:sp>
        <p:nvSpPr>
          <p:cNvPr id="34" name="Rectangle à coins arrondis 33"/>
          <p:cNvSpPr/>
          <p:nvPr/>
        </p:nvSpPr>
        <p:spPr>
          <a:xfrm rot="514773">
            <a:off x="4454063" y="4847465"/>
            <a:ext cx="1884965" cy="143345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Image 35" descr="tron2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072066" y="4429132"/>
            <a:ext cx="476633" cy="965810"/>
          </a:xfrm>
          <a:prstGeom prst="rect">
            <a:avLst/>
          </a:prstGeom>
          <a:ln>
            <a:noFill/>
          </a:ln>
        </p:spPr>
      </p:pic>
      <p:pic>
        <p:nvPicPr>
          <p:cNvPr id="37" name="Image 7" descr="uml_logo.gif"/>
          <p:cNvPicPr preferRelativeResize="0"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30002">
            <a:off x="4564688" y="5301008"/>
            <a:ext cx="1704955" cy="6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8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4" grpId="0" animBg="1"/>
      <p:bldP spid="56" grpId="0" animBg="1"/>
      <p:bldP spid="85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357187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57158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71718" y="1508077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17601" y="1513570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Diagramme de cas d’utilisation global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9" name="Pentagone 4"/>
          <p:cNvSpPr/>
          <p:nvPr/>
        </p:nvSpPr>
        <p:spPr>
          <a:xfrm>
            <a:off x="5095191" y="2714620"/>
            <a:ext cx="3173459" cy="7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7757" tIns="198120" rIns="369824" bIns="198120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200" kern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18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0" name="Image 19" descr="C:\Users\NSI\Desktop\loua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500174"/>
            <a:ext cx="5760720" cy="518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17" descr="lo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8992" y="3428999"/>
            <a:ext cx="4643470" cy="178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357187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57158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71718" y="1508077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13778" y="1589748"/>
            <a:ext cx="5643602" cy="6958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Diagramme de cas d’utilisation                     « Gérer produit »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9" name="Pentagone 4"/>
          <p:cNvSpPr/>
          <p:nvPr/>
        </p:nvSpPr>
        <p:spPr>
          <a:xfrm>
            <a:off x="5095191" y="2714620"/>
            <a:ext cx="3173459" cy="7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7757" tIns="198120" rIns="369824" bIns="198120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200" kern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19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8" name="Image 17" descr="lo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2714620"/>
            <a:ext cx="3643338" cy="1785951"/>
          </a:xfrm>
          <a:prstGeom prst="rect">
            <a:avLst/>
          </a:prstGeom>
        </p:spPr>
      </p:pic>
      <p:pic>
        <p:nvPicPr>
          <p:cNvPr id="73729" name="Picture 1" descr="C:\Users\NSI\Desktop\pfe\Nouveau dossier\ger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4550" y="2357430"/>
            <a:ext cx="702945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3214677" y="500042"/>
            <a:ext cx="2786083" cy="21431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1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8" name="Arc 13"/>
          <p:cNvSpPr>
            <a:spLocks/>
          </p:cNvSpPr>
          <p:nvPr/>
        </p:nvSpPr>
        <p:spPr bwMode="auto">
          <a:xfrm>
            <a:off x="-396874" y="1012827"/>
            <a:ext cx="2160588" cy="5845175"/>
          </a:xfrm>
          <a:custGeom>
            <a:avLst/>
            <a:gdLst>
              <a:gd name="T0" fmla="*/ 2147483647 w 21600"/>
              <a:gd name="T1" fmla="*/ 0 h 41705"/>
              <a:gd name="T2" fmla="*/ 2147483647 w 21600"/>
              <a:gd name="T3" fmla="*/ 2147483647 h 41705"/>
              <a:gd name="T4" fmla="*/ 0 w 21600"/>
              <a:gd name="T5" fmla="*/ 2147483647 h 41705"/>
              <a:gd name="T6" fmla="*/ 0 60000 65536"/>
              <a:gd name="T7" fmla="*/ 0 60000 65536"/>
              <a:gd name="T8" fmla="*/ 0 60000 65536"/>
              <a:gd name="T9" fmla="*/ 0 w 21600"/>
              <a:gd name="T10" fmla="*/ 0 h 41705"/>
              <a:gd name="T11" fmla="*/ 21600 w 21600"/>
              <a:gd name="T12" fmla="*/ 41705 h 4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705" fill="none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</a:path>
              <a:path w="21600" h="41705" stroke="0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  <a:lnTo>
                  <a:pt x="0" y="20946"/>
                </a:lnTo>
                <a:close/>
              </a:path>
            </a:pathLst>
          </a:custGeom>
          <a:noFill/>
          <a:ln w="76200" cmpd="thinThick">
            <a:solidFill>
              <a:srgbClr val="BFDBD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089894" y="478632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28926" y="371475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8926" y="2857496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488" y="2071678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ZoneTexte 5"/>
          <p:cNvSpPr txBox="1"/>
          <p:nvPr/>
        </p:nvSpPr>
        <p:spPr>
          <a:xfrm>
            <a:off x="3034026" y="2122520"/>
            <a:ext cx="453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8"/>
            <a:ext cx="9144000" cy="1102030"/>
          </a:xfrm>
          <a:prstGeom prst="rect">
            <a:avLst/>
          </a:prstGeom>
          <a:solidFill>
            <a:srgbClr val="5FD4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88773" y="13927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5"/>
          <p:cNvSpPr txBox="1"/>
          <p:nvPr/>
        </p:nvSpPr>
        <p:spPr>
          <a:xfrm>
            <a:off x="2979146" y="290578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Contexte du projet</a:t>
            </a:r>
          </a:p>
        </p:txBody>
      </p:sp>
      <p:sp>
        <p:nvSpPr>
          <p:cNvPr id="33" name="ZoneTexte 5"/>
          <p:cNvSpPr txBox="1"/>
          <p:nvPr/>
        </p:nvSpPr>
        <p:spPr>
          <a:xfrm>
            <a:off x="2979146" y="3691598"/>
            <a:ext cx="637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latin typeface="Arial" pitchFamily="34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34" name="ZoneTexte 5"/>
          <p:cNvSpPr txBox="1"/>
          <p:nvPr/>
        </p:nvSpPr>
        <p:spPr>
          <a:xfrm>
            <a:off x="2928926" y="4786322"/>
            <a:ext cx="566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Etude Conceptuelle &amp; Réalisation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1089610"/>
            <a:ext cx="9144000" cy="5337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-4071998" y="1571612"/>
            <a:ext cx="5357850" cy="485775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Étoile à 5 branches 36"/>
          <p:cNvSpPr/>
          <p:nvPr/>
        </p:nvSpPr>
        <p:spPr bwMode="auto">
          <a:xfrm>
            <a:off x="1971843" y="270949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Étoile à 5 branches 37"/>
          <p:cNvSpPr/>
          <p:nvPr/>
        </p:nvSpPr>
        <p:spPr bwMode="auto">
          <a:xfrm>
            <a:off x="2187867" y="3571876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Étoile à 5 branches 39"/>
          <p:cNvSpPr/>
          <p:nvPr/>
        </p:nvSpPr>
        <p:spPr bwMode="auto">
          <a:xfrm>
            <a:off x="1785918" y="4643446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Soleil 41"/>
          <p:cNvSpPr/>
          <p:nvPr/>
        </p:nvSpPr>
        <p:spPr bwMode="auto">
          <a:xfrm>
            <a:off x="-1844731" y="2436798"/>
            <a:ext cx="2751138" cy="2879725"/>
          </a:xfrm>
          <a:prstGeom prst="su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 rot="5400000">
            <a:off x="-2645182" y="3854183"/>
            <a:ext cx="4824411" cy="183140"/>
            <a:chOff x="-3200399" y="3372653"/>
            <a:chExt cx="6473284" cy="289979"/>
          </a:xfrm>
          <a:solidFill>
            <a:schemeClr val="accent3"/>
          </a:solidFill>
        </p:grpSpPr>
        <p:sp>
          <p:nvSpPr>
            <p:cNvPr id="44" name="Rounded Rectangle 12"/>
            <p:cNvSpPr/>
            <p:nvPr/>
          </p:nvSpPr>
          <p:spPr>
            <a:xfrm rot="5400000">
              <a:off x="1558385" y="1886753"/>
              <a:ext cx="228599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ounded Rectangle 23"/>
            <p:cNvSpPr/>
            <p:nvPr/>
          </p:nvSpPr>
          <p:spPr>
            <a:xfrm rot="5400000">
              <a:off x="-1714500" y="1948132"/>
              <a:ext cx="228601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Étoile à 5 branches 45"/>
          <p:cNvSpPr/>
          <p:nvPr/>
        </p:nvSpPr>
        <p:spPr bwMode="auto">
          <a:xfrm>
            <a:off x="1566474" y="200024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5"/>
          <p:cNvSpPr txBox="1"/>
          <p:nvPr/>
        </p:nvSpPr>
        <p:spPr>
          <a:xfrm>
            <a:off x="3000364" y="378619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Spécifications des Besoins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89894" y="550070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ZoneTexte 5"/>
          <p:cNvSpPr txBox="1"/>
          <p:nvPr/>
        </p:nvSpPr>
        <p:spPr>
          <a:xfrm>
            <a:off x="3000364" y="557214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Conclusion &amp; Perspectives</a:t>
            </a:r>
          </a:p>
        </p:txBody>
      </p:sp>
      <p:sp>
        <p:nvSpPr>
          <p:cNvPr id="49" name="Étoile à 5 branches 48"/>
          <p:cNvSpPr/>
          <p:nvPr/>
        </p:nvSpPr>
        <p:spPr bwMode="auto">
          <a:xfrm>
            <a:off x="1571604" y="5429264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500000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3" grpId="1" animBg="1"/>
      <p:bldP spid="25" grpId="0" animBg="1"/>
      <p:bldP spid="26" grpId="0" animBg="1"/>
      <p:bldP spid="26" grpId="1" animBg="1"/>
      <p:bldP spid="27" grpId="0"/>
      <p:bldP spid="27" grpId="1" animBg="1"/>
      <p:bldP spid="4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357187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57158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71718" y="1508077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13778" y="1589748"/>
            <a:ext cx="5643602" cy="6958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Diagramme de séquence </a:t>
            </a:r>
          </a:p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« Ajout un produit »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9" name="Pentagone 4"/>
          <p:cNvSpPr/>
          <p:nvPr/>
        </p:nvSpPr>
        <p:spPr>
          <a:xfrm>
            <a:off x="5095191" y="2714620"/>
            <a:ext cx="3173459" cy="7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7757" tIns="198120" rIns="369824" bIns="198120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200" kern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20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714612" y="1785926"/>
          <a:ext cx="5357850" cy="4591050"/>
        </p:xfrm>
        <a:graphic>
          <a:graphicData uri="http://schemas.openxmlformats.org/presentationml/2006/ole">
            <p:oleObj spid="_x0000_s72705" r:id="rId4" imgW="5016500" imgH="457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357187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57158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71718" y="1508077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464344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584965" y="1585008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Diagramme de classe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19" name="Pentagone 4"/>
          <p:cNvSpPr/>
          <p:nvPr/>
        </p:nvSpPr>
        <p:spPr>
          <a:xfrm>
            <a:off x="5095191" y="2714620"/>
            <a:ext cx="3173459" cy="7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7757" tIns="198120" rIns="369824" bIns="198120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5200" kern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21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846263" y="563563"/>
          <a:ext cx="6243637" cy="6018212"/>
        </p:xfrm>
        <a:graphic>
          <a:graphicData uri="http://schemas.openxmlformats.org/presentationml/2006/ole">
            <p:oleObj spid="_x0000_s28678" name="UML Diagram" r:id="rId4" imgW="6400800" imgH="6508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5" name="meddebloua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922463" y="-228600"/>
            <a:ext cx="12992101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9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42886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350043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81000" y="135729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457200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00232" y="1428736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566739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Conclusion 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23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57422" y="3714752"/>
            <a:ext cx="6143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fr-FR" dirty="0"/>
              <a:t>Découvrir de nouvelles technologie.</a:t>
            </a:r>
          </a:p>
          <a:p>
            <a:pPr eaLnBrk="0" hangingPunct="0"/>
            <a:endParaRPr lang="fr-FR" dirty="0"/>
          </a:p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fr-FR" dirty="0"/>
              <a:t> S'intégrer dans la vie professionnelle.</a:t>
            </a:r>
          </a:p>
          <a:p>
            <a:pPr eaLnBrk="0" hangingPunct="0"/>
            <a:endParaRPr lang="fr-FR" dirty="0"/>
          </a:p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fr-FR" dirty="0"/>
              <a:t>Enrichir nos connaissances dans le développement des applications web.</a:t>
            </a:r>
          </a:p>
          <a:p>
            <a:pPr eaLnBrk="0" hangingPunct="0"/>
            <a:endParaRPr lang="fr-FR" dirty="0"/>
          </a:p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fr-FR" dirty="0"/>
              <a:t>Prendre en charge une responsabilité.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670" y="2643182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/>
            <a:r>
              <a:rPr lang="fr-FR" sz="2000" dirty="0">
                <a:latin typeface="Comic Sans MS" panose="030F0702030302020204" pitchFamily="66" charset="0"/>
                <a:cs typeface="Times New Roman" pitchFamily="18" charset="0"/>
              </a:rPr>
              <a:t>Ce projet m’ a permet de : </a:t>
            </a:r>
          </a:p>
        </p:txBody>
      </p:sp>
      <p:pic>
        <p:nvPicPr>
          <p:cNvPr id="25" name="Picture 2" descr="http://blog.valoxy.org/wp-content/uploads/2013/09/businessman-279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2071678"/>
            <a:ext cx="1621060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ounded Rectangle 10"/>
          <p:cNvSpPr/>
          <p:nvPr/>
        </p:nvSpPr>
        <p:spPr>
          <a:xfrm>
            <a:off x="357158" y="242886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57" name="Rounded Rectangle 13"/>
          <p:cNvSpPr/>
          <p:nvPr/>
        </p:nvSpPr>
        <p:spPr>
          <a:xfrm>
            <a:off x="357158" y="350043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58" name="Rounded Rectangle 4"/>
          <p:cNvSpPr/>
          <p:nvPr/>
        </p:nvSpPr>
        <p:spPr>
          <a:xfrm>
            <a:off x="381000" y="135729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59" name="Rounded Rectangle 13"/>
          <p:cNvSpPr/>
          <p:nvPr/>
        </p:nvSpPr>
        <p:spPr>
          <a:xfrm>
            <a:off x="357158" y="457200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60" name="Rounded Rectangle 5"/>
          <p:cNvSpPr/>
          <p:nvPr/>
        </p:nvSpPr>
        <p:spPr>
          <a:xfrm>
            <a:off x="2000232" y="1428736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ounded Rectangle 13"/>
          <p:cNvSpPr/>
          <p:nvPr/>
        </p:nvSpPr>
        <p:spPr>
          <a:xfrm>
            <a:off x="357158" y="566739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62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Perspectives</a:t>
            </a:r>
          </a:p>
        </p:txBody>
      </p:sp>
      <p:grpSp>
        <p:nvGrpSpPr>
          <p:cNvPr id="63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64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5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74" name="Text Box 7"/>
          <p:cNvSpPr txBox="1">
            <a:spLocks noChangeArrowheads="1"/>
          </p:cNvSpPr>
          <p:nvPr/>
        </p:nvSpPr>
        <p:spPr bwMode="gray">
          <a:xfrm>
            <a:off x="4786314" y="4429132"/>
            <a:ext cx="448786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0066"/>
              </a:buClr>
              <a:buSzPct val="100000"/>
              <a:buFont typeface="Wingdings" pitchFamily="2" charset="2"/>
              <a:buChar char="q"/>
            </a:pPr>
            <a:r>
              <a:rPr lang="fr-FR" dirty="0"/>
              <a:t>Introduire le module de payement réellement</a:t>
            </a:r>
            <a:endParaRPr lang="fr-FR" sz="1400" dirty="0"/>
          </a:p>
          <a:p>
            <a:pPr eaLnBrk="0" hangingPunct="0"/>
            <a:endParaRPr lang="en-US" altLang="fr-FR" sz="1400" b="1" dirty="0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gray">
          <a:xfrm>
            <a:off x="4357686" y="5143512"/>
            <a:ext cx="43577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fr-FR" sz="1400" b="1" dirty="0"/>
              <a:t> </a:t>
            </a:r>
            <a:r>
              <a:rPr lang="fr-FR" dirty="0"/>
              <a:t>Rendre l’application disponible sur Google Play et la  développer en IOS.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24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40" y="4219985"/>
            <a:ext cx="2096529" cy="17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2143108" y="2500306"/>
            <a:ext cx="6286528" cy="96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D0D63"/>
              </a:buClr>
            </a:pPr>
            <a:r>
              <a:rPr lang="fr-FR" sz="2000" dirty="0" smtClean="0">
                <a:latin typeface="Comic Sans MS" panose="030F0702030302020204" pitchFamily="66" charset="0"/>
                <a:cs typeface="Times New Roman" pitchFamily="18" charset="0"/>
              </a:rPr>
              <a:t>Nous pouvons envisager d’implanter de nouvelles fonctionnalités à notre plateforme, tel que:</a:t>
            </a:r>
            <a:endParaRPr lang="fr-FR" sz="2000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247206" y="2214553"/>
            <a:ext cx="4968000" cy="1260000"/>
          </a:xfrm>
          <a:prstGeom prst="rect">
            <a:avLst/>
          </a:prstGeom>
          <a:noFill/>
        </p:spPr>
        <p:txBody>
          <a:bodyPr>
            <a:prstTxWarp prst="textTriangle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fr-F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Merci   Pour </a:t>
            </a:r>
          </a:p>
          <a:p>
            <a:pPr algn="ctr">
              <a:defRPr/>
            </a:pPr>
            <a:r>
              <a:rPr lang="fr-F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Votre   Attention</a:t>
            </a:r>
          </a:p>
        </p:txBody>
      </p:sp>
      <p:pic>
        <p:nvPicPr>
          <p:cNvPr id="9" name="Picture 15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4429125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2714625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2714625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35718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63" y="285750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0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35718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500563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2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4500563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3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35718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4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0" y="445293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5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435768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6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357188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7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500063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8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714875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9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2286000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0" descr="C:\Documents and Settings\Rahma\Bureau\icones\vege_rose4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28875"/>
            <a:ext cx="95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2"/>
          <p:cNvSpPr/>
          <p:nvPr/>
        </p:nvSpPr>
        <p:spPr>
          <a:xfrm>
            <a:off x="357158" y="350043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 des besoins</a:t>
            </a:r>
          </a:p>
        </p:txBody>
      </p:sp>
      <p:sp>
        <p:nvSpPr>
          <p:cNvPr id="19" name="Rounded Rectangle 13"/>
          <p:cNvSpPr/>
          <p:nvPr/>
        </p:nvSpPr>
        <p:spPr>
          <a:xfrm>
            <a:off x="357158" y="442913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20" name="Rounded Rectangle 4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45" name="Rounded Rectangle 13"/>
          <p:cNvSpPr/>
          <p:nvPr/>
        </p:nvSpPr>
        <p:spPr>
          <a:xfrm>
            <a:off x="357158" y="5572140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56" name="Rounded Rectangle 5"/>
          <p:cNvSpPr/>
          <p:nvPr/>
        </p:nvSpPr>
        <p:spPr>
          <a:xfrm>
            <a:off x="2057400" y="1342643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8" name="Image 17" descr="conclusti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143108" y="5265977"/>
            <a:ext cx="1357322" cy="1163419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</p:pic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1857356" y="500042"/>
            <a:ext cx="517307" cy="523876"/>
            <a:chOff x="2078" y="1680"/>
            <a:chExt cx="1615" cy="1615"/>
          </a:xfrm>
        </p:grpSpPr>
        <p:sp>
          <p:nvSpPr>
            <p:cNvPr id="6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51" name="Rounded Rectangle 13"/>
          <p:cNvSpPr/>
          <p:nvPr/>
        </p:nvSpPr>
        <p:spPr>
          <a:xfrm>
            <a:off x="357158" y="157161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8596" y="1571612"/>
            <a:ext cx="137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70" name="Titre 1"/>
          <p:cNvSpPr txBox="1">
            <a:spLocks/>
          </p:cNvSpPr>
          <p:nvPr/>
        </p:nvSpPr>
        <p:spPr>
          <a:xfrm rot="183156">
            <a:off x="2513170" y="608954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</a:t>
            </a:r>
            <a:r>
              <a:rPr kumimoji="0" lang="fr-FR" sz="2400" b="1" i="0" u="none" strike="noStrike" kern="1200" cap="none" spc="0" normalizeH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l’organisme d’acceuil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1857356" y="500042"/>
            <a:ext cx="517307" cy="523876"/>
            <a:chOff x="2078" y="1680"/>
            <a:chExt cx="1615" cy="1615"/>
          </a:xfrm>
        </p:grpSpPr>
        <p:sp>
          <p:nvSpPr>
            <p:cNvPr id="72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73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74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5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6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1602100" y="1235986"/>
            <a:ext cx="731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Fondée en juin 1998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Son activité s'articule principalement sur  :</a:t>
            </a:r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3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37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7717" y="2371481"/>
            <a:ext cx="1793483" cy="1924541"/>
          </a:xfrm>
          <a:prstGeom prst="rect">
            <a:avLst/>
          </a:prstGeom>
        </p:spPr>
      </p:pic>
      <p:sp>
        <p:nvSpPr>
          <p:cNvPr id="38" name="Espace réservé du contenu 7"/>
          <p:cNvSpPr txBox="1">
            <a:spLocks/>
          </p:cNvSpPr>
          <p:nvPr/>
        </p:nvSpPr>
        <p:spPr bwMode="gray">
          <a:xfrm>
            <a:off x="2488858" y="1858522"/>
            <a:ext cx="3107994" cy="2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150" indent="-182563" algn="l" rtl="0" fontAlgn="base">
              <a:spcBef>
                <a:spcPct val="25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95263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8025" indent="-165100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48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0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92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764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36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fr-FR" sz="1600" dirty="0"/>
              <a:t>Enregistrement d’un courrier</a:t>
            </a:r>
            <a:endParaRPr lang="fr-FR" sz="1600" dirty="0">
              <a:latin typeface="Arial" charset="0"/>
            </a:endParaRPr>
          </a:p>
        </p:txBody>
      </p:sp>
      <p:pic>
        <p:nvPicPr>
          <p:cNvPr id="39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4996" y="1882317"/>
            <a:ext cx="342059" cy="288000"/>
          </a:xfrm>
          <a:prstGeom prst="rect">
            <a:avLst/>
          </a:prstGeom>
        </p:spPr>
      </p:pic>
      <p:sp>
        <p:nvSpPr>
          <p:cNvPr id="40" name="Espace réservé du contenu 7"/>
          <p:cNvSpPr txBox="1">
            <a:spLocks/>
          </p:cNvSpPr>
          <p:nvPr/>
        </p:nvSpPr>
        <p:spPr bwMode="gray">
          <a:xfrm>
            <a:off x="2459477" y="2104060"/>
            <a:ext cx="3107994" cy="22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150" indent="-182563" algn="l" rtl="0" fontAlgn="base">
              <a:spcBef>
                <a:spcPct val="25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95263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8025" indent="-165100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48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0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92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764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36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fr-FR" sz="1600" dirty="0"/>
              <a:t>au niveau du bureau d’ordre</a:t>
            </a:r>
            <a:endParaRPr lang="fr-FR" sz="1600" dirty="0">
              <a:latin typeface="Arial" charset="0"/>
            </a:endParaRPr>
          </a:p>
        </p:txBody>
      </p:sp>
      <p:sp>
        <p:nvSpPr>
          <p:cNvPr id="41" name="Right Arrow 2"/>
          <p:cNvSpPr/>
          <p:nvPr/>
        </p:nvSpPr>
        <p:spPr>
          <a:xfrm>
            <a:off x="3882967" y="2864665"/>
            <a:ext cx="1054939" cy="253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6" name="Picture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0681" y="1917473"/>
            <a:ext cx="354098" cy="288000"/>
          </a:xfrm>
          <a:prstGeom prst="rect">
            <a:avLst/>
          </a:prstGeom>
        </p:spPr>
      </p:pic>
      <p:pic>
        <p:nvPicPr>
          <p:cNvPr id="47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226108" y="2308201"/>
            <a:ext cx="1167455" cy="1667724"/>
          </a:xfrm>
          <a:prstGeom prst="rect">
            <a:avLst/>
          </a:prstGeom>
        </p:spPr>
      </p:pic>
      <p:sp>
        <p:nvSpPr>
          <p:cNvPr id="48" name="Espace réservé du contenu 7"/>
          <p:cNvSpPr txBox="1">
            <a:spLocks/>
          </p:cNvSpPr>
          <p:nvPr/>
        </p:nvSpPr>
        <p:spPr bwMode="gray">
          <a:xfrm>
            <a:off x="5444779" y="1961250"/>
            <a:ext cx="3107994" cy="2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150" indent="-182563" algn="l" rtl="0" fontAlgn="base">
              <a:spcBef>
                <a:spcPct val="25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95263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8025" indent="-165100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48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0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92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764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36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fr-FR" sz="1600" dirty="0">
                <a:latin typeface="Arial" charset="0"/>
              </a:rPr>
              <a:t>Collection des courriers</a:t>
            </a:r>
          </a:p>
        </p:txBody>
      </p:sp>
      <p:sp>
        <p:nvSpPr>
          <p:cNvPr id="49" name="Bent Arrow 45"/>
          <p:cNvSpPr/>
          <p:nvPr/>
        </p:nvSpPr>
        <p:spPr>
          <a:xfrm rot="5400000">
            <a:off x="6943102" y="2331743"/>
            <a:ext cx="573408" cy="157312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0" name="Picture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3730" y="3953975"/>
            <a:ext cx="288000" cy="315429"/>
          </a:xfrm>
          <a:prstGeom prst="rect">
            <a:avLst/>
          </a:prstGeom>
        </p:spPr>
      </p:pic>
      <p:pic>
        <p:nvPicPr>
          <p:cNvPr id="52" name="Pictur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1730" y="4957021"/>
            <a:ext cx="2386958" cy="1314450"/>
          </a:xfrm>
          <a:prstGeom prst="rect">
            <a:avLst/>
          </a:prstGeom>
        </p:spPr>
      </p:pic>
      <p:pic>
        <p:nvPicPr>
          <p:cNvPr id="53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6074" y="4480400"/>
            <a:ext cx="745264" cy="366717"/>
          </a:xfrm>
          <a:prstGeom prst="rect">
            <a:avLst/>
          </a:prstGeom>
        </p:spPr>
      </p:pic>
      <p:sp>
        <p:nvSpPr>
          <p:cNvPr id="54" name="Espace réservé du contenu 7"/>
          <p:cNvSpPr txBox="1">
            <a:spLocks/>
          </p:cNvSpPr>
          <p:nvPr/>
        </p:nvSpPr>
        <p:spPr bwMode="gray">
          <a:xfrm>
            <a:off x="5538893" y="3989261"/>
            <a:ext cx="3107994" cy="2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150" indent="-182563" algn="l" rtl="0" fontAlgn="base">
              <a:spcBef>
                <a:spcPct val="25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95263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8025" indent="-165100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48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0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92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764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36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fr-FR" sz="1600" dirty="0">
                <a:latin typeface="Arial" charset="0"/>
              </a:rPr>
              <a:t>Transport des courriers</a:t>
            </a:r>
          </a:p>
        </p:txBody>
      </p:sp>
      <p:sp>
        <p:nvSpPr>
          <p:cNvPr id="55" name="Right Arrow 51"/>
          <p:cNvSpPr/>
          <p:nvPr/>
        </p:nvSpPr>
        <p:spPr>
          <a:xfrm rot="10800000">
            <a:off x="4699963" y="5045591"/>
            <a:ext cx="634452" cy="2910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6" name="Picture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47456" y="4397869"/>
            <a:ext cx="292500" cy="28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3740" y="4795903"/>
            <a:ext cx="1708915" cy="1597506"/>
          </a:xfrm>
          <a:prstGeom prst="rect">
            <a:avLst/>
          </a:prstGeom>
        </p:spPr>
      </p:pic>
      <p:sp>
        <p:nvSpPr>
          <p:cNvPr id="78" name="Espace réservé du contenu 7"/>
          <p:cNvSpPr txBox="1">
            <a:spLocks/>
          </p:cNvSpPr>
          <p:nvPr/>
        </p:nvSpPr>
        <p:spPr bwMode="gray">
          <a:xfrm>
            <a:off x="2389639" y="4463097"/>
            <a:ext cx="3107994" cy="2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75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150" indent="-182563" algn="l" rtl="0" fontAlgn="base">
              <a:spcBef>
                <a:spcPct val="25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95263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8025" indent="-165100" algn="l" rtl="0" fontAlgn="base">
              <a:spcBef>
                <a:spcPct val="2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48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0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192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764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3675" indent="-195263" algn="l" rtl="0" fontAlgn="base">
              <a:spcBef>
                <a:spcPct val="1500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fr-FR" sz="1600" dirty="0">
                <a:latin typeface="Arial" charset="0"/>
              </a:rPr>
              <a:t>Distribution des courriers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2195" y="2422911"/>
            <a:ext cx="4745154" cy="28575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5279" y="3032599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Connecteur droit avec flèche 5"/>
          <p:cNvCxnSpPr>
            <a:cxnSpLocks/>
          </p:cNvCxnSpPr>
          <p:nvPr/>
        </p:nvCxnSpPr>
        <p:spPr>
          <a:xfrm flipH="1" flipV="1">
            <a:off x="3752499" y="3047698"/>
            <a:ext cx="738249" cy="658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4004099" y="4574248"/>
            <a:ext cx="499077" cy="382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 flipV="1">
            <a:off x="6232818" y="3356511"/>
            <a:ext cx="797968" cy="446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6186109" y="4533437"/>
            <a:ext cx="531803" cy="4850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32405" y="1246391"/>
            <a:ext cx="1971694" cy="179485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85984" y="4636395"/>
            <a:ext cx="1754757" cy="1678677"/>
          </a:xfrm>
          <a:prstGeom prst="rect">
            <a:avLst/>
          </a:prstGeom>
        </p:spPr>
      </p:pic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0922609"/>
              </p:ext>
            </p:extLst>
          </p:nvPr>
        </p:nvGraphicFramePr>
        <p:xfrm>
          <a:off x="6468087" y="1378216"/>
          <a:ext cx="2011093" cy="1883579"/>
        </p:xfrm>
        <a:graphic>
          <a:graphicData uri="http://schemas.openxmlformats.org/presentationml/2006/ole">
            <p:oleObj spid="_x0000_s1150" name="Image bitmap" r:id="rId19" imgW="2676600" imgH="2733840" progId="PBrush">
              <p:embed/>
            </p:oleObj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34139" y="4820498"/>
            <a:ext cx="1731531" cy="124088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45" grpId="0" animBg="1"/>
      <p:bldP spid="56" grpId="0" animBg="1"/>
      <p:bldP spid="51" grpId="0" animBg="1"/>
      <p:bldP spid="70" grpId="0" animBg="1"/>
      <p:bldP spid="82" grpId="0"/>
      <p:bldP spid="38" grpId="0"/>
      <p:bldP spid="38" grpId="1"/>
      <p:bldP spid="40" grpId="0"/>
      <p:bldP spid="40" grpId="1"/>
      <p:bldP spid="41" grpId="0" animBg="1"/>
      <p:bldP spid="41" grpId="1" animBg="1"/>
      <p:bldP spid="48" grpId="0"/>
      <p:bldP spid="48" grpId="1"/>
      <p:bldP spid="49" grpId="0" animBg="1"/>
      <p:bldP spid="49" grpId="1" animBg="1"/>
      <p:bldP spid="54" grpId="0"/>
      <p:bldP spid="54" grpId="1"/>
      <p:bldP spid="55" grpId="0" animBg="1"/>
      <p:bldP spid="55" grpId="1" animBg="1"/>
      <p:bldP spid="78" grpId="0"/>
      <p:bldP spid="7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2"/>
          <p:cNvSpPr/>
          <p:nvPr/>
        </p:nvSpPr>
        <p:spPr>
          <a:xfrm>
            <a:off x="357158" y="350043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 des besoins</a:t>
            </a:r>
          </a:p>
        </p:txBody>
      </p:sp>
      <p:sp>
        <p:nvSpPr>
          <p:cNvPr id="19" name="Rounded Rectangle 13"/>
          <p:cNvSpPr/>
          <p:nvPr/>
        </p:nvSpPr>
        <p:spPr>
          <a:xfrm>
            <a:off x="357158" y="442913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20" name="Rounded Rectangle 4"/>
          <p:cNvSpPr/>
          <p:nvPr/>
        </p:nvSpPr>
        <p:spPr>
          <a:xfrm>
            <a:off x="357158" y="250030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45" name="Rounded Rectangle 13"/>
          <p:cNvSpPr/>
          <p:nvPr/>
        </p:nvSpPr>
        <p:spPr>
          <a:xfrm>
            <a:off x="357158" y="5572140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56" name="Rounded Rectangle 5"/>
          <p:cNvSpPr/>
          <p:nvPr/>
        </p:nvSpPr>
        <p:spPr>
          <a:xfrm>
            <a:off x="2057400" y="1342643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1857356" y="500042"/>
            <a:ext cx="517307" cy="523876"/>
            <a:chOff x="2078" y="1680"/>
            <a:chExt cx="1615" cy="1615"/>
          </a:xfrm>
        </p:grpSpPr>
        <p:sp>
          <p:nvSpPr>
            <p:cNvPr id="6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51" name="Rounded Rectangle 13"/>
          <p:cNvSpPr/>
          <p:nvPr/>
        </p:nvSpPr>
        <p:spPr>
          <a:xfrm>
            <a:off x="357158" y="157161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8596" y="1571612"/>
            <a:ext cx="137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70" name="Titre 1"/>
          <p:cNvSpPr txBox="1">
            <a:spLocks/>
          </p:cNvSpPr>
          <p:nvPr/>
        </p:nvSpPr>
        <p:spPr>
          <a:xfrm rot="183156">
            <a:off x="2513170" y="608954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2400" b="1" dirty="0"/>
              <a:t>Présentation du projet</a:t>
            </a:r>
          </a:p>
        </p:txBody>
      </p: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1857356" y="500042"/>
            <a:ext cx="517307" cy="523876"/>
            <a:chOff x="2078" y="1680"/>
            <a:chExt cx="1615" cy="1615"/>
          </a:xfrm>
        </p:grpSpPr>
        <p:sp>
          <p:nvSpPr>
            <p:cNvPr id="72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73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74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5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6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4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3142" y="1571612"/>
            <a:ext cx="5040560" cy="43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33454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45" grpId="0" animBg="1"/>
      <p:bldP spid="56" grpId="0" animBg="1"/>
      <p:bldP spid="51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3214677" y="500042"/>
            <a:ext cx="2786083" cy="21431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1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6" name="Arc 13"/>
          <p:cNvSpPr>
            <a:spLocks/>
          </p:cNvSpPr>
          <p:nvPr/>
        </p:nvSpPr>
        <p:spPr bwMode="auto">
          <a:xfrm>
            <a:off x="-396874" y="1012827"/>
            <a:ext cx="2160588" cy="5845175"/>
          </a:xfrm>
          <a:custGeom>
            <a:avLst/>
            <a:gdLst>
              <a:gd name="T0" fmla="*/ 2147483647 w 21600"/>
              <a:gd name="T1" fmla="*/ 0 h 41705"/>
              <a:gd name="T2" fmla="*/ 2147483647 w 21600"/>
              <a:gd name="T3" fmla="*/ 2147483647 h 41705"/>
              <a:gd name="T4" fmla="*/ 0 w 21600"/>
              <a:gd name="T5" fmla="*/ 2147483647 h 41705"/>
              <a:gd name="T6" fmla="*/ 0 60000 65536"/>
              <a:gd name="T7" fmla="*/ 0 60000 65536"/>
              <a:gd name="T8" fmla="*/ 0 60000 65536"/>
              <a:gd name="T9" fmla="*/ 0 w 21600"/>
              <a:gd name="T10" fmla="*/ 0 h 41705"/>
              <a:gd name="T11" fmla="*/ 21600 w 21600"/>
              <a:gd name="T12" fmla="*/ 41705 h 4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705" fill="none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</a:path>
              <a:path w="21600" h="41705" stroke="0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  <a:lnTo>
                  <a:pt x="0" y="20946"/>
                </a:lnTo>
                <a:close/>
              </a:path>
            </a:pathLst>
          </a:custGeom>
          <a:noFill/>
          <a:ln w="76200" cmpd="thinThick">
            <a:solidFill>
              <a:srgbClr val="BFDBD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89894" y="4643446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8926" y="371475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488" y="2844225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3697" y="2060965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5"/>
          <p:cNvSpPr txBox="1"/>
          <p:nvPr/>
        </p:nvSpPr>
        <p:spPr>
          <a:xfrm>
            <a:off x="3034026" y="2122520"/>
            <a:ext cx="453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Introduction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8"/>
            <a:ext cx="9144000" cy="1102030"/>
          </a:xfrm>
          <a:prstGeom prst="rect">
            <a:avLst/>
          </a:prstGeom>
          <a:solidFill>
            <a:srgbClr val="5FD4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88773" y="13927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2979146" y="290578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Contexte du projet</a:t>
            </a:r>
          </a:p>
        </p:txBody>
      </p:sp>
      <p:sp>
        <p:nvSpPr>
          <p:cNvPr id="17" name="ZoneTexte 5"/>
          <p:cNvSpPr txBox="1"/>
          <p:nvPr/>
        </p:nvSpPr>
        <p:spPr>
          <a:xfrm>
            <a:off x="2979146" y="3691598"/>
            <a:ext cx="637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latin typeface="Arial" pitchFamily="34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2764800" y="4714884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Etude conceptuelle &amp; Réalisation</a:t>
            </a:r>
            <a:endParaRPr lang="fr-FR" sz="2800" b="1" dirty="0">
              <a:latin typeface="Arial" pitchFamily="34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075411"/>
            <a:ext cx="9144000" cy="5337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>
            <a:off x="-4071998" y="1571612"/>
            <a:ext cx="5357850" cy="485775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Étoile à 5 branches 20"/>
          <p:cNvSpPr/>
          <p:nvPr/>
        </p:nvSpPr>
        <p:spPr bwMode="auto">
          <a:xfrm>
            <a:off x="1971843" y="270949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Étoile à 5 branches 21"/>
          <p:cNvSpPr/>
          <p:nvPr/>
        </p:nvSpPr>
        <p:spPr bwMode="auto">
          <a:xfrm>
            <a:off x="2187867" y="3571876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Étoile à 5 branches 23"/>
          <p:cNvSpPr/>
          <p:nvPr/>
        </p:nvSpPr>
        <p:spPr bwMode="auto">
          <a:xfrm>
            <a:off x="1928794" y="4714884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oleil 24"/>
          <p:cNvSpPr/>
          <p:nvPr/>
        </p:nvSpPr>
        <p:spPr bwMode="auto">
          <a:xfrm>
            <a:off x="-1844731" y="2436798"/>
            <a:ext cx="2751138" cy="2879725"/>
          </a:xfrm>
          <a:prstGeom prst="su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 rot="5400000">
            <a:off x="-2607502" y="3893330"/>
            <a:ext cx="4824412" cy="180976"/>
            <a:chOff x="-3200400" y="3314700"/>
            <a:chExt cx="6473285" cy="286552"/>
          </a:xfrm>
          <a:solidFill>
            <a:schemeClr val="accent3"/>
          </a:solidFill>
        </p:grpSpPr>
        <p:sp>
          <p:nvSpPr>
            <p:cNvPr id="27" name="Rounded Rectangle 12"/>
            <p:cNvSpPr/>
            <p:nvPr/>
          </p:nvSpPr>
          <p:spPr>
            <a:xfrm rot="5400000">
              <a:off x="1558385" y="1886753"/>
              <a:ext cx="228599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Étoile à 5 branches 28"/>
          <p:cNvSpPr/>
          <p:nvPr/>
        </p:nvSpPr>
        <p:spPr bwMode="auto">
          <a:xfrm>
            <a:off x="1566474" y="200024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ZoneTexte 5"/>
          <p:cNvSpPr txBox="1"/>
          <p:nvPr/>
        </p:nvSpPr>
        <p:spPr>
          <a:xfrm>
            <a:off x="3000364" y="378619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Spécification des besoins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488" y="550070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ZoneTexte 5"/>
          <p:cNvSpPr txBox="1"/>
          <p:nvPr/>
        </p:nvSpPr>
        <p:spPr>
          <a:xfrm>
            <a:off x="2764800" y="557214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Conclusion &amp; Perspectives</a:t>
            </a:r>
          </a:p>
        </p:txBody>
      </p:sp>
      <p:sp>
        <p:nvSpPr>
          <p:cNvPr id="37" name="Étoile à 5 branches 36"/>
          <p:cNvSpPr/>
          <p:nvPr/>
        </p:nvSpPr>
        <p:spPr bwMode="auto">
          <a:xfrm>
            <a:off x="1714480" y="557214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500000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2"/>
          <p:cNvSpPr/>
          <p:nvPr/>
        </p:nvSpPr>
        <p:spPr>
          <a:xfrm>
            <a:off x="357158" y="357187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20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21" name="Rounded Rectangle 4"/>
          <p:cNvSpPr/>
          <p:nvPr/>
        </p:nvSpPr>
        <p:spPr>
          <a:xfrm>
            <a:off x="428596" y="150017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23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</a:t>
            </a:r>
          </a:p>
        </p:txBody>
      </p:sp>
      <p:sp>
        <p:nvSpPr>
          <p:cNvPr id="24" name="Rounded Rectangle 5"/>
          <p:cNvSpPr/>
          <p:nvPr/>
        </p:nvSpPr>
        <p:spPr>
          <a:xfrm>
            <a:off x="2057400" y="1365201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ounded Rectangle 13"/>
          <p:cNvSpPr/>
          <p:nvPr/>
        </p:nvSpPr>
        <p:spPr>
          <a:xfrm>
            <a:off x="428596" y="2571744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 rot="414666">
            <a:off x="1928794" y="1428736"/>
            <a:ext cx="498476" cy="500066"/>
            <a:chOff x="2078" y="1680"/>
            <a:chExt cx="1615" cy="1615"/>
          </a:xfrm>
        </p:grpSpPr>
        <p:sp>
          <p:nvSpPr>
            <p:cNvPr id="1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6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22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33CC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5" name="Titre 1"/>
          <p:cNvSpPr txBox="1">
            <a:spLocks/>
          </p:cNvSpPr>
          <p:nvPr/>
        </p:nvSpPr>
        <p:spPr>
          <a:xfrm rot="232250">
            <a:off x="2625655" y="1432600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/>
              <a:t>Etude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l’existant &amp; Problématique </a:t>
            </a:r>
          </a:p>
        </p:txBody>
      </p:sp>
      <p:pic>
        <p:nvPicPr>
          <p:cNvPr id="48" name="Image 21" descr="poitd'inter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214950"/>
            <a:ext cx="8826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Pensées 49"/>
          <p:cNvSpPr/>
          <p:nvPr/>
        </p:nvSpPr>
        <p:spPr>
          <a:xfrm>
            <a:off x="2433053" y="1285855"/>
            <a:ext cx="2426080" cy="1571636"/>
          </a:xfrm>
          <a:prstGeom prst="cloudCallout">
            <a:avLst>
              <a:gd name="adj1" fmla="val -75311"/>
              <a:gd name="adj2" fmla="val 192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Technologies </a:t>
            </a:r>
          </a:p>
          <a:p>
            <a:pPr marL="0" lvl="2" algn="ctr"/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dépassés</a:t>
            </a:r>
          </a:p>
        </p:txBody>
      </p:sp>
      <p:sp>
        <p:nvSpPr>
          <p:cNvPr id="51" name="Pensées 50"/>
          <p:cNvSpPr/>
          <p:nvPr/>
        </p:nvSpPr>
        <p:spPr>
          <a:xfrm>
            <a:off x="6215074" y="4643446"/>
            <a:ext cx="2714644" cy="1428760"/>
          </a:xfrm>
          <a:prstGeom prst="cloudCallout">
            <a:avLst>
              <a:gd name="adj1" fmla="val -82524"/>
              <a:gd name="adj2" fmla="val 86112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Publicité</a:t>
            </a:r>
          </a:p>
        </p:txBody>
      </p:sp>
      <p:sp>
        <p:nvSpPr>
          <p:cNvPr id="54" name="Pensées 53"/>
          <p:cNvSpPr/>
          <p:nvPr/>
        </p:nvSpPr>
        <p:spPr>
          <a:xfrm rot="21198033">
            <a:off x="4823236" y="1369213"/>
            <a:ext cx="2771921" cy="2019944"/>
          </a:xfrm>
          <a:prstGeom prst="cloudCallout">
            <a:avLst>
              <a:gd name="adj1" fmla="val -35384"/>
              <a:gd name="adj2" fmla="val 2209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client doit consulter plusieurs sites pour acheter divers articles</a:t>
            </a:r>
          </a:p>
        </p:txBody>
      </p:sp>
      <p:sp>
        <p:nvSpPr>
          <p:cNvPr id="55" name="Pensées 54"/>
          <p:cNvSpPr/>
          <p:nvPr/>
        </p:nvSpPr>
        <p:spPr>
          <a:xfrm rot="21101670">
            <a:off x="5976895" y="2856715"/>
            <a:ext cx="3070137" cy="1565473"/>
          </a:xfrm>
          <a:prstGeom prst="cloudCallout">
            <a:avLst>
              <a:gd name="adj1" fmla="val -73764"/>
              <a:gd name="adj2" fmla="val 126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Chaque fournisseur a son propre site</a:t>
            </a:r>
          </a:p>
        </p:txBody>
      </p:sp>
      <p:sp>
        <p:nvSpPr>
          <p:cNvPr id="56" name="Pensées 55"/>
          <p:cNvSpPr/>
          <p:nvPr/>
        </p:nvSpPr>
        <p:spPr>
          <a:xfrm rot="21251378">
            <a:off x="2457795" y="3652685"/>
            <a:ext cx="2528608" cy="1453531"/>
          </a:xfrm>
          <a:prstGeom prst="cloudCallout">
            <a:avLst>
              <a:gd name="adj1" fmla="val 55010"/>
              <a:gd name="adj2" fmla="val 2579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Manque 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sécurité</a:t>
            </a:r>
          </a:p>
        </p:txBody>
      </p:sp>
      <p:pic>
        <p:nvPicPr>
          <p:cNvPr id="59" name="Picture 14" descr="36_1_1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500042"/>
            <a:ext cx="928687" cy="785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6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1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1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1"/>
                            </p:stCondLst>
                            <p:childTnLst>
                              <p:par>
                                <p:cTn id="5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31" grpId="0" animBg="1"/>
      <p:bldP spid="25" grpId="0" animBg="1"/>
      <p:bldP spid="25" grpId="1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12"/>
          <p:cNvSpPr/>
          <p:nvPr/>
        </p:nvSpPr>
        <p:spPr>
          <a:xfrm>
            <a:off x="357158" y="3357562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435769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357158" y="1428736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357826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71670" y="1000108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2428868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 rot="414666">
            <a:off x="1928794" y="1142984"/>
            <a:ext cx="498476" cy="500066"/>
            <a:chOff x="2078" y="1680"/>
            <a:chExt cx="1615" cy="1615"/>
          </a:xfrm>
        </p:grpSpPr>
        <p:sp>
          <p:nvSpPr>
            <p:cNvPr id="1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33CC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0" name="Titre 1"/>
          <p:cNvSpPr txBox="1">
            <a:spLocks/>
          </p:cNvSpPr>
          <p:nvPr/>
        </p:nvSpPr>
        <p:spPr>
          <a:xfrm rot="232250">
            <a:off x="2643174" y="1261374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Objectifs et Solution Proposée </a:t>
            </a:r>
          </a:p>
        </p:txBody>
      </p:sp>
      <p:pic>
        <p:nvPicPr>
          <p:cNvPr id="30" name="Picture 7" descr="C:\Documents and Settings\Administrateur\Bureau\bureau 1\RAPPOORRRTT\ama\w9wqjm.gif"/>
          <p:cNvPicPr>
            <a:picLocks noChangeAspect="1" noChangeArrowheads="1" noCrop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86644" y="142852"/>
            <a:ext cx="1643062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 descr="C:\Documents and Settings\Rahma\Mes documents\Mes images\speatch26\36_1_11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214290"/>
            <a:ext cx="714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ogner un rectangle avec un coin diagonal 42"/>
          <p:cNvSpPr/>
          <p:nvPr/>
        </p:nvSpPr>
        <p:spPr>
          <a:xfrm>
            <a:off x="2071670" y="785794"/>
            <a:ext cx="2357454" cy="1785950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FFFF2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Plateforme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7" name="Rogner un rectangle avec un coin diagonal 46"/>
          <p:cNvSpPr/>
          <p:nvPr/>
        </p:nvSpPr>
        <p:spPr>
          <a:xfrm>
            <a:off x="2143108" y="2357430"/>
            <a:ext cx="2286016" cy="2143140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0066FF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Coût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6" name="Rogner un rectangle avec un coin diagonal 45"/>
          <p:cNvSpPr/>
          <p:nvPr/>
        </p:nvSpPr>
        <p:spPr>
          <a:xfrm>
            <a:off x="2285984" y="4000504"/>
            <a:ext cx="2071702" cy="2071702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DE270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Produits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5" name="Rogner un rectangle avec un coin diagonal 44"/>
          <p:cNvSpPr/>
          <p:nvPr/>
        </p:nvSpPr>
        <p:spPr>
          <a:xfrm>
            <a:off x="6286512" y="3857628"/>
            <a:ext cx="2071702" cy="1928826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FF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Large créativité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>
          <a:xfrm>
            <a:off x="6553200" y="6070600"/>
            <a:ext cx="2133600" cy="365125"/>
          </a:xfrm>
        </p:spPr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7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9136" y="2557595"/>
            <a:ext cx="2041478" cy="1652779"/>
          </a:xfrm>
          <a:prstGeom prst="rect">
            <a:avLst/>
          </a:prstGeom>
        </p:spPr>
      </p:pic>
      <p:sp>
        <p:nvSpPr>
          <p:cNvPr id="51" name="Rogner un rectangle avec un coin diagonal 50"/>
          <p:cNvSpPr/>
          <p:nvPr/>
        </p:nvSpPr>
        <p:spPr>
          <a:xfrm>
            <a:off x="6143636" y="1932103"/>
            <a:ext cx="2214578" cy="2500330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5FD4E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2000" b="1" dirty="0"/>
              <a:t>Payement</a:t>
            </a:r>
          </a:p>
        </p:txBody>
      </p:sp>
      <p:sp>
        <p:nvSpPr>
          <p:cNvPr id="49" name="Rogner un rectangle avec un coin diagonal 48"/>
          <p:cNvSpPr/>
          <p:nvPr/>
        </p:nvSpPr>
        <p:spPr>
          <a:xfrm>
            <a:off x="6072198" y="714356"/>
            <a:ext cx="2214578" cy="2143140"/>
          </a:xfrm>
          <a:prstGeom prst="snip2DiagRect">
            <a:avLst>
              <a:gd name="adj1" fmla="val 0"/>
              <a:gd name="adj2" fmla="val 16667"/>
            </a:avLst>
          </a:prstGeom>
          <a:ln w="101600">
            <a:solidFill>
              <a:srgbClr val="3FF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Livraison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8921" y="1759940"/>
            <a:ext cx="4207253" cy="3338120"/>
          </a:xfrm>
          <a:prstGeom prst="rect">
            <a:avLst/>
          </a:prstGeom>
        </p:spPr>
      </p:pic>
      <p:sp>
        <p:nvSpPr>
          <p:cNvPr id="33" name="Ellipse 32"/>
          <p:cNvSpPr/>
          <p:nvPr/>
        </p:nvSpPr>
        <p:spPr>
          <a:xfrm>
            <a:off x="4987400" y="1844170"/>
            <a:ext cx="2365601" cy="92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1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3" grpId="0" animBg="1"/>
      <p:bldP spid="43" grpId="1" animBg="1"/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51" grpId="0" animBg="1"/>
      <p:bldP spid="51" grpId="1" animBg="1"/>
      <p:bldP spid="49" grpId="0" animBg="1"/>
      <p:bldP spid="49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3214677" y="500042"/>
            <a:ext cx="2786083" cy="21431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1" u="none" strike="noStrike" kern="1200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6" name="Arc 13"/>
          <p:cNvSpPr>
            <a:spLocks/>
          </p:cNvSpPr>
          <p:nvPr/>
        </p:nvSpPr>
        <p:spPr bwMode="auto">
          <a:xfrm>
            <a:off x="-396874" y="1012827"/>
            <a:ext cx="2160588" cy="5845175"/>
          </a:xfrm>
          <a:custGeom>
            <a:avLst/>
            <a:gdLst>
              <a:gd name="T0" fmla="*/ 2147483647 w 21600"/>
              <a:gd name="T1" fmla="*/ 0 h 41705"/>
              <a:gd name="T2" fmla="*/ 2147483647 w 21600"/>
              <a:gd name="T3" fmla="*/ 2147483647 h 41705"/>
              <a:gd name="T4" fmla="*/ 0 w 21600"/>
              <a:gd name="T5" fmla="*/ 2147483647 h 41705"/>
              <a:gd name="T6" fmla="*/ 0 60000 65536"/>
              <a:gd name="T7" fmla="*/ 0 60000 65536"/>
              <a:gd name="T8" fmla="*/ 0 60000 65536"/>
              <a:gd name="T9" fmla="*/ 0 w 21600"/>
              <a:gd name="T10" fmla="*/ 0 h 41705"/>
              <a:gd name="T11" fmla="*/ 21600 w 21600"/>
              <a:gd name="T12" fmla="*/ 41705 h 4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705" fill="none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</a:path>
              <a:path w="21600" h="41705" stroke="0" extrusionOk="0">
                <a:moveTo>
                  <a:pt x="5275" y="0"/>
                </a:moveTo>
                <a:cubicBezTo>
                  <a:pt x="14873" y="2417"/>
                  <a:pt x="21600" y="11048"/>
                  <a:pt x="21600" y="20946"/>
                </a:cubicBezTo>
                <a:cubicBezTo>
                  <a:pt x="21600" y="30576"/>
                  <a:pt x="15223" y="39044"/>
                  <a:pt x="5968" y="41705"/>
                </a:cubicBezTo>
                <a:lnTo>
                  <a:pt x="0" y="20946"/>
                </a:lnTo>
                <a:close/>
              </a:path>
            </a:pathLst>
          </a:custGeom>
          <a:noFill/>
          <a:ln w="76200" cmpd="thinThick">
            <a:solidFill>
              <a:srgbClr val="BFDBD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89894" y="4714884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8926" y="371475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488" y="2844225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488" y="2071678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5"/>
          <p:cNvSpPr txBox="1"/>
          <p:nvPr/>
        </p:nvSpPr>
        <p:spPr>
          <a:xfrm>
            <a:off x="3034026" y="2122520"/>
            <a:ext cx="453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Introduction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8"/>
            <a:ext cx="9144000" cy="1102030"/>
          </a:xfrm>
          <a:prstGeom prst="rect">
            <a:avLst/>
          </a:prstGeom>
          <a:solidFill>
            <a:srgbClr val="5FD4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88773" y="13927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2979146" y="290578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Contexte du projet</a:t>
            </a:r>
          </a:p>
        </p:txBody>
      </p:sp>
      <p:sp>
        <p:nvSpPr>
          <p:cNvPr id="17" name="ZoneTexte 5"/>
          <p:cNvSpPr txBox="1"/>
          <p:nvPr/>
        </p:nvSpPr>
        <p:spPr>
          <a:xfrm>
            <a:off x="2979146" y="3691598"/>
            <a:ext cx="637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latin typeface="Arial" pitchFamily="34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2928926" y="4714884"/>
            <a:ext cx="621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Etude conceptuelle &amp; Réalisation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89610"/>
            <a:ext cx="9144000" cy="5337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>
            <a:off x="-4071998" y="1571612"/>
            <a:ext cx="5357850" cy="485775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Étoile à 5 branches 20"/>
          <p:cNvSpPr/>
          <p:nvPr/>
        </p:nvSpPr>
        <p:spPr bwMode="auto">
          <a:xfrm>
            <a:off x="1971843" y="270949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Étoile à 5 branches 21"/>
          <p:cNvSpPr/>
          <p:nvPr/>
        </p:nvSpPr>
        <p:spPr bwMode="auto">
          <a:xfrm>
            <a:off x="2187867" y="3571876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Étoile à 5 branches 23"/>
          <p:cNvSpPr/>
          <p:nvPr/>
        </p:nvSpPr>
        <p:spPr bwMode="auto">
          <a:xfrm>
            <a:off x="1928794" y="4572008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oleil 24"/>
          <p:cNvSpPr/>
          <p:nvPr/>
        </p:nvSpPr>
        <p:spPr bwMode="auto">
          <a:xfrm>
            <a:off x="-1844731" y="2436798"/>
            <a:ext cx="2751138" cy="2879725"/>
          </a:xfrm>
          <a:prstGeom prst="su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 rot="5400000">
            <a:off x="-2607502" y="3855264"/>
            <a:ext cx="4824412" cy="180976"/>
            <a:chOff x="-3200400" y="3314700"/>
            <a:chExt cx="6473285" cy="286552"/>
          </a:xfrm>
          <a:solidFill>
            <a:schemeClr val="accent3"/>
          </a:solidFill>
        </p:grpSpPr>
        <p:sp>
          <p:nvSpPr>
            <p:cNvPr id="27" name="Rounded Rectangle 12"/>
            <p:cNvSpPr/>
            <p:nvPr/>
          </p:nvSpPr>
          <p:spPr>
            <a:xfrm rot="5400000">
              <a:off x="1558385" y="1886753"/>
              <a:ext cx="228599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Étoile à 5 branches 28"/>
          <p:cNvSpPr/>
          <p:nvPr/>
        </p:nvSpPr>
        <p:spPr bwMode="auto">
          <a:xfrm>
            <a:off x="1566474" y="2000240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ZoneTexte 5"/>
          <p:cNvSpPr txBox="1"/>
          <p:nvPr/>
        </p:nvSpPr>
        <p:spPr>
          <a:xfrm>
            <a:off x="3000364" y="378619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Spécifications des besoins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71736" y="5500702"/>
            <a:ext cx="6054106" cy="584775"/>
          </a:xfrm>
          <a:prstGeom prst="rect">
            <a:avLst/>
          </a:prstGeom>
          <a:solidFill>
            <a:srgbClr val="EB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5"/>
          <p:cNvSpPr txBox="1"/>
          <p:nvPr/>
        </p:nvSpPr>
        <p:spPr>
          <a:xfrm>
            <a:off x="2571736" y="5572140"/>
            <a:ext cx="6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itchFamily="34" charset="0"/>
                <a:ea typeface="Segoe UI Symbol" pitchFamily="34" charset="0"/>
                <a:cs typeface="Arial" pitchFamily="34" charset="0"/>
              </a:rPr>
              <a:t>Conclusion &amp; Perspectives</a:t>
            </a:r>
          </a:p>
        </p:txBody>
      </p:sp>
      <p:sp>
        <p:nvSpPr>
          <p:cNvPr id="33" name="Étoile à 5 branches 32"/>
          <p:cNvSpPr/>
          <p:nvPr/>
        </p:nvSpPr>
        <p:spPr bwMode="auto">
          <a:xfrm>
            <a:off x="1643042" y="5500702"/>
            <a:ext cx="648072" cy="648072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500000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0"/>
          <p:cNvSpPr/>
          <p:nvPr/>
        </p:nvSpPr>
        <p:spPr>
          <a:xfrm>
            <a:off x="357158" y="2571744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Contexte du projet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357158" y="4572008"/>
            <a:ext cx="167640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Etude conceptuelle &amp; Réalisation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428596" y="1500174"/>
            <a:ext cx="1676400" cy="71438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57158" y="5643578"/>
            <a:ext cx="1928826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Conclusion &amp; Perspectives</a:t>
            </a:r>
          </a:p>
        </p:txBody>
      </p:sp>
      <p:sp>
        <p:nvSpPr>
          <p:cNvPr id="11" name="Rounded Rectangle 5"/>
          <p:cNvSpPr/>
          <p:nvPr/>
        </p:nvSpPr>
        <p:spPr>
          <a:xfrm>
            <a:off x="2057400" y="1365201"/>
            <a:ext cx="6858000" cy="4992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3"/>
          <p:cNvSpPr/>
          <p:nvPr/>
        </p:nvSpPr>
        <p:spPr>
          <a:xfrm>
            <a:off x="357158" y="3571876"/>
            <a:ext cx="1714512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Spécifications des besoins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 rot="232250">
            <a:off x="2643174" y="1547126"/>
            <a:ext cx="5643602" cy="5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Identification des acteurs</a:t>
            </a:r>
            <a:endParaRPr lang="fr-FR" sz="2400" b="1" dirty="0"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00232" y="1357298"/>
            <a:ext cx="428628" cy="428628"/>
            <a:chOff x="2078" y="1680"/>
            <a:chExt cx="1615" cy="1615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solidFill>
              <a:srgbClr val="DE2708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</p:grp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BD7-8274-434B-9C4E-B785A0FECA21}" type="slidenum">
              <a:rPr lang="fr-FR" sz="2000" b="1" smtClean="0">
                <a:solidFill>
                  <a:schemeClr val="tx1"/>
                </a:solidFill>
              </a:rPr>
              <a:pPr/>
              <a:t>9</a:t>
            </a:fld>
            <a:endParaRPr lang="fr-FR" sz="2000" b="1" dirty="0">
              <a:solidFill>
                <a:schemeClr val="tx1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2228936" y="2213424"/>
            <a:ext cx="1576302" cy="1519495"/>
            <a:chOff x="379475" y="1484784"/>
            <a:chExt cx="1882478" cy="1519495"/>
          </a:xfrm>
        </p:grpSpPr>
        <p:grpSp>
          <p:nvGrpSpPr>
            <p:cNvPr id="18" name="Groupe 17"/>
            <p:cNvGrpSpPr/>
            <p:nvPr/>
          </p:nvGrpSpPr>
          <p:grpSpPr>
            <a:xfrm>
              <a:off x="379475" y="1484784"/>
              <a:ext cx="1882478" cy="1519495"/>
              <a:chOff x="1397542" y="2132855"/>
              <a:chExt cx="2022330" cy="1896281"/>
            </a:xfrm>
          </p:grpSpPr>
          <p:sp>
            <p:nvSpPr>
              <p:cNvPr id="22" name="ZoneTexte 21"/>
              <p:cNvSpPr txBox="1"/>
              <p:nvPr/>
            </p:nvSpPr>
            <p:spPr>
              <a:xfrm>
                <a:off x="1397542" y="3595116"/>
                <a:ext cx="1900292" cy="43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Administrateur</a:t>
                </a:r>
                <a:endParaRPr lang="fr-FR" dirty="0"/>
              </a:p>
            </p:txBody>
          </p:sp>
          <p:cxnSp>
            <p:nvCxnSpPr>
              <p:cNvPr id="23" name="Connecteur droit 22"/>
              <p:cNvCxnSpPr/>
              <p:nvPr/>
            </p:nvCxnSpPr>
            <p:spPr>
              <a:xfrm>
                <a:off x="3419872" y="2132855"/>
                <a:ext cx="0" cy="17920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7084" y="1514211"/>
              <a:ext cx="1170355" cy="1170355"/>
            </a:xfrm>
            <a:prstGeom prst="rect">
              <a:avLst/>
            </a:prstGeom>
          </p:spPr>
        </p:pic>
      </p:grpSp>
      <p:grpSp>
        <p:nvGrpSpPr>
          <p:cNvPr id="24" name="Groupe 23"/>
          <p:cNvGrpSpPr/>
          <p:nvPr/>
        </p:nvGrpSpPr>
        <p:grpSpPr>
          <a:xfrm>
            <a:off x="5220071" y="2727166"/>
            <a:ext cx="2151326" cy="1489360"/>
            <a:chOff x="1550256" y="1987066"/>
            <a:chExt cx="2311151" cy="1858672"/>
          </a:xfrm>
        </p:grpSpPr>
        <p:grpSp>
          <p:nvGrpSpPr>
            <p:cNvPr id="25" name="Groupe 24"/>
            <p:cNvGrpSpPr/>
            <p:nvPr/>
          </p:nvGrpSpPr>
          <p:grpSpPr>
            <a:xfrm>
              <a:off x="2178908" y="1987066"/>
              <a:ext cx="1682499" cy="1858672"/>
              <a:chOff x="2500010" y="2096130"/>
              <a:chExt cx="1682499" cy="1858672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2500010" y="3493888"/>
                <a:ext cx="790234" cy="4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Client</a:t>
                </a:r>
                <a:endParaRPr lang="fr-FR" dirty="0"/>
              </a:p>
            </p:txBody>
          </p:sp>
          <p:cxnSp>
            <p:nvCxnSpPr>
              <p:cNvPr id="29" name="Connecteur droit 28"/>
              <p:cNvCxnSpPr/>
              <p:nvPr/>
            </p:nvCxnSpPr>
            <p:spPr>
              <a:xfrm>
                <a:off x="4182509" y="2096130"/>
                <a:ext cx="0" cy="17920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" descr="C:\Users\Ahmed Khalil\Desktop\png\Administrato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256" y="2192776"/>
              <a:ext cx="1257304" cy="125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/>
          <p:nvPr/>
        </p:nvGrpSpPr>
        <p:grpSpPr>
          <a:xfrm>
            <a:off x="3299613" y="4213211"/>
            <a:ext cx="2127505" cy="1536784"/>
            <a:chOff x="1896949" y="2096130"/>
            <a:chExt cx="2285560" cy="1917856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4182509" y="2096130"/>
              <a:ext cx="0" cy="1792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896949" y="3553072"/>
              <a:ext cx="1395653" cy="46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Fournisseur</a:t>
              </a:r>
              <a:endParaRPr lang="fr-FR" dirty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8882" y="4210229"/>
            <a:ext cx="1170434" cy="117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6BE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1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16 -0.0599 0.0085 -0.1198 0.01024 -0.1436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312 -0.06036 0.00694 -0.11979 0.0085 -0.143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22795</TotalTime>
  <Words>715</Words>
  <Application>Microsoft Office PowerPoint</Application>
  <PresentationFormat>Affichage à l'écran (4:3)</PresentationFormat>
  <Paragraphs>284</Paragraphs>
  <Slides>25</Slides>
  <Notes>17</Notes>
  <HiddenSlides>0</HiddenSlides>
  <MMClips>1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Thème Office</vt:lpstr>
      <vt:lpstr>Image bitmap</vt:lpstr>
      <vt:lpstr>UML Diagram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ABIR</dc:creator>
  <cp:lastModifiedBy>Azza</cp:lastModifiedBy>
  <cp:revision>2338</cp:revision>
  <dcterms:created xsi:type="dcterms:W3CDTF">2010-05-06T01:12:49Z</dcterms:created>
  <dcterms:modified xsi:type="dcterms:W3CDTF">2019-02-11T16:32:08Z</dcterms:modified>
</cp:coreProperties>
</file>