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7" d="100"/>
          <a:sy n="67" d="100"/>
        </p:scale>
        <p:origin x="948" y="9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13/10/2022</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7</a:t>
            </a:fld>
            <a:endParaRPr lang="en-AU" dirty="0"/>
          </a:p>
        </p:txBody>
      </p:sp>
    </p:spTree>
    <p:extLst>
      <p:ext uri="{BB962C8B-B14F-4D97-AF65-F5344CB8AC3E}">
        <p14:creationId xmlns:p14="http://schemas.microsoft.com/office/powerpoint/2010/main" val="136075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sz="4800"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sz="2400" b="1" dirty="0">
                <a:latin typeface="Calibri" panose="020F0502020204030204" pitchFamily="34" charset="0"/>
                <a:cs typeface="Calibri" panose="020F0502020204030204" pitchFamily="34" charset="0"/>
              </a:rPr>
              <a:t>Retail Analytics</a:t>
            </a:r>
          </a:p>
          <a:p>
            <a:endParaRPr lang="en-AU" dirty="0"/>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
        <p:nvSpPr>
          <p:cNvPr id="6" name="Text Placeholder 5">
            <a:extLst>
              <a:ext uri="{FF2B5EF4-FFF2-40B4-BE49-F238E27FC236}">
                <a16:creationId xmlns:a16="http://schemas.microsoft.com/office/drawing/2014/main" id="{716E045B-9C91-6A01-C4A5-F77B394AB401}"/>
              </a:ext>
            </a:extLst>
          </p:cNvPr>
          <p:cNvSpPr>
            <a:spLocks noGrp="1"/>
          </p:cNvSpPr>
          <p:nvPr>
            <p:ph type="body" sz="quarter" idx="10"/>
          </p:nvPr>
        </p:nvSpPr>
        <p:spPr/>
        <p:txBody>
          <a:bodyPr/>
          <a:lstStyle/>
          <a:p>
            <a:r>
              <a:rPr lang="en-US" sz="1050" dirty="0">
                <a:latin typeface="Calibri" panose="020F0502020204030204" pitchFamily="34" charset="0"/>
                <a:cs typeface="Calibri" panose="020F0502020204030204" pitchFamily="34" charset="0"/>
              </a:rPr>
              <a:t>10 October 2022</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sz="2150" b="1" i="0" dirty="0">
                <a:solidFill>
                  <a:srgbClr val="000000"/>
                </a:solidFill>
                <a:effectLst/>
                <a:latin typeface="Calibri" panose="020F0502020204030204" pitchFamily="34" charset="0"/>
                <a:cs typeface="Calibri" panose="020F0502020204030204" pitchFamily="34" charset="0"/>
              </a:rPr>
              <a:t>There is a significant increase in sales as shown from the trials  since total number of customers in the trial period for the trial store is significantly higher than the control store for two out of three months, which indicates a positive trial effect.</a:t>
            </a:r>
            <a:br>
              <a:rPr lang="en-US" sz="2150" b="1" dirty="0">
                <a:latin typeface="Calibri" panose="020F0502020204030204" pitchFamily="34" charset="0"/>
                <a:cs typeface="Calibri" panose="020F0502020204030204" pitchFamily="34" charset="0"/>
              </a:rPr>
            </a:br>
            <a:endParaRPr lang="en-AU" sz="2150" b="1"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Picture 6">
            <a:extLst>
              <a:ext uri="{FF2B5EF4-FFF2-40B4-BE49-F238E27FC236}">
                <a16:creationId xmlns:a16="http://schemas.microsoft.com/office/drawing/2014/main" id="{F3A528FD-5867-0B95-E140-387C73D4C1B6}"/>
              </a:ext>
            </a:extLst>
          </p:cNvPr>
          <p:cNvPicPr>
            <a:picLocks noChangeAspect="1"/>
          </p:cNvPicPr>
          <p:nvPr/>
        </p:nvPicPr>
        <p:blipFill>
          <a:blip r:embed="rId3"/>
          <a:stretch>
            <a:fillRect/>
          </a:stretch>
        </p:blipFill>
        <p:spPr>
          <a:xfrm>
            <a:off x="1374535" y="1585913"/>
            <a:ext cx="10124480" cy="4686300"/>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sz="3600" b="1" dirty="0">
                <a:latin typeface="Calibri" panose="020F0502020204030204" pitchFamily="34" charset="0"/>
                <a:cs typeface="Calibri" panose="020F0502020204030204" pitchFamily="34" charset="0"/>
              </a:rPr>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075017" y="4581353"/>
            <a:ext cx="485775" cy="485773"/>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2613467"/>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581353"/>
            <a:ext cx="1896185" cy="1295853"/>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2</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972647"/>
            <a:ext cx="7580989" cy="2499341"/>
          </a:xfrm>
          <a:prstGeom prst="rect">
            <a:avLst/>
          </a:prstGeom>
          <a:noFill/>
        </p:spPr>
        <p:txBody>
          <a:bodyPr wrap="square" lIns="0" tIns="0" rIns="0" bIns="0" rtlCol="0" anchor="t">
            <a:noAutofit/>
          </a:bodyPr>
          <a:lstStyle/>
          <a:p>
            <a:pPr algn="l"/>
            <a:r>
              <a:rPr lang="en-AU" sz="1500" dirty="0">
                <a:latin typeface="Calibri" panose="020F0502020204030204" pitchFamily="34" charset="0"/>
                <a:ea typeface="Roboto Light" panose="02000000000000000000" pitchFamily="2" charset="0"/>
                <a:cs typeface="Calibri" panose="020F0502020204030204" pitchFamily="34" charset="0"/>
              </a:rPr>
              <a:t>Here you will include your high-level findings and any key callouts for task 1</a:t>
            </a:r>
          </a:p>
          <a:p>
            <a:pPr marL="171450" indent="-171450" algn="l">
              <a:buFont typeface="Wingdings" panose="05000000000000000000" pitchFamily="2" charset="2"/>
              <a:buChar char="Ø"/>
            </a:pPr>
            <a:r>
              <a:rPr lang="en-AU" sz="1500" dirty="0">
                <a:latin typeface="Calibri" panose="020F0502020204030204" pitchFamily="34" charset="0"/>
                <a:ea typeface="Roboto Light" panose="02000000000000000000" pitchFamily="2" charset="0"/>
                <a:cs typeface="Calibri" panose="020F0502020204030204" pitchFamily="34" charset="0"/>
              </a:rPr>
              <a:t>Increase in sales occurs in the lead up to Christmas then  dip on Christmas due to shops being closed.</a:t>
            </a:r>
          </a:p>
          <a:p>
            <a:pPr marL="171450" indent="-171450" algn="l">
              <a:buFont typeface="Wingdings" panose="05000000000000000000" pitchFamily="2" charset="2"/>
              <a:buChar char="Ø"/>
            </a:pPr>
            <a:r>
              <a:rPr lang="en-US" sz="1500" b="0" i="0" dirty="0">
                <a:solidFill>
                  <a:srgbClr val="000000"/>
                </a:solidFill>
                <a:effectLst/>
                <a:latin typeface="Calibri" panose="020F0502020204030204" pitchFamily="34" charset="0"/>
                <a:ea typeface="Roboto Light" panose="02000000000000000000" pitchFamily="2" charset="0"/>
                <a:cs typeface="Calibri" panose="020F0502020204030204" pitchFamily="34" charset="0"/>
              </a:rPr>
              <a:t>Sales have mainly been due to Budget - older families, Mainstream - young singles/couples, and Mainstream- retirees shoppers.</a:t>
            </a:r>
            <a:endParaRPr lang="en-US" sz="1500" dirty="0">
              <a:latin typeface="Calibri" panose="020F0502020204030204" pitchFamily="34" charset="0"/>
              <a:ea typeface="Roboto Light" panose="02000000000000000000" pitchFamily="2" charset="0"/>
              <a:cs typeface="Calibri" panose="020F0502020204030204" pitchFamily="34" charset="0"/>
            </a:endParaRPr>
          </a:p>
          <a:p>
            <a:pPr marL="171450" indent="-171450" algn="l">
              <a:buFont typeface="Wingdings" panose="05000000000000000000" pitchFamily="2" charset="2"/>
              <a:buChar char="Ø"/>
            </a:pPr>
            <a:r>
              <a:rPr lang="en-US" sz="1500" dirty="0">
                <a:latin typeface="Calibri" panose="020F0502020204030204" pitchFamily="34" charset="0"/>
                <a:ea typeface="Roboto Light" panose="02000000000000000000" pitchFamily="2" charset="0"/>
                <a:cs typeface="Calibri" panose="020F0502020204030204" pitchFamily="34" charset="0"/>
              </a:rPr>
              <a:t>Due to the fact that mainstream young singles/couples and retirees are more than other buyers they tend to spend more on chips.</a:t>
            </a:r>
          </a:p>
          <a:p>
            <a:pPr marL="171450" indent="-171450" algn="l">
              <a:buFont typeface="Wingdings" panose="05000000000000000000" pitchFamily="2" charset="2"/>
              <a:buChar char="Ø"/>
            </a:pPr>
            <a:r>
              <a:rPr lang="en-US" sz="1500" dirty="0">
                <a:latin typeface="Calibri" panose="020F0502020204030204" pitchFamily="34" charset="0"/>
                <a:ea typeface="Roboto Light" panose="02000000000000000000" pitchFamily="2" charset="0"/>
                <a:cs typeface="Calibri" panose="020F0502020204030204" pitchFamily="34" charset="0"/>
              </a:rPr>
              <a:t>An indicative of impulse buying behavior is seen where mainstream, mid-age, young singles and couples pay more per packet of chips.</a:t>
            </a:r>
          </a:p>
          <a:p>
            <a:pPr marL="171450" indent="-171450" algn="l">
              <a:buFont typeface="Wingdings" panose="05000000000000000000" pitchFamily="2" charset="2"/>
              <a:buChar char="Ø"/>
            </a:pPr>
            <a:r>
              <a:rPr lang="en-US" sz="1500" dirty="0">
                <a:latin typeface="Calibri" panose="020F0502020204030204" pitchFamily="34" charset="0"/>
                <a:ea typeface="Roboto Light" panose="02000000000000000000" pitchFamily="2" charset="0"/>
                <a:cs typeface="Calibri" panose="020F0502020204030204" pitchFamily="34" charset="0"/>
              </a:rPr>
              <a:t>Mainstream young singles and couples are 23% more likely to purchase Tyrrells chips compared to the of the population.</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6" y="4581353"/>
            <a:ext cx="7580989" cy="1718741"/>
          </a:xfrm>
          <a:prstGeom prst="rect">
            <a:avLst/>
          </a:prstGeom>
          <a:noFill/>
        </p:spPr>
        <p:txBody>
          <a:bodyPr wrap="square" lIns="0" tIns="0" rIns="0" bIns="0" rtlCol="0" anchor="t">
            <a:noAutofit/>
          </a:bodyPr>
          <a:lstStyle/>
          <a:p>
            <a:r>
              <a:rPr lang="en-AU" sz="1500" dirty="0">
                <a:latin typeface="Calibri" panose="020F0502020204030204" pitchFamily="34" charset="0"/>
                <a:ea typeface="Roboto Light" panose="02000000000000000000" pitchFamily="2" charset="0"/>
                <a:cs typeface="Calibri" panose="020F0502020204030204" pitchFamily="34" charset="0"/>
              </a:rPr>
              <a:t>Here you will include your high-level findings and any key callouts for task 2</a:t>
            </a:r>
          </a:p>
          <a:p>
            <a:pPr marL="285750" indent="-285750">
              <a:buFont typeface="Wingdings" panose="05000000000000000000" pitchFamily="2" charset="2"/>
              <a:buChar char="Ø"/>
            </a:pPr>
            <a:r>
              <a:rPr lang="en-US" sz="1500" b="0" i="0" dirty="0">
                <a:solidFill>
                  <a:srgbClr val="000000"/>
                </a:solidFill>
                <a:effectLst/>
                <a:latin typeface="Calibri" panose="020F0502020204030204" pitchFamily="34" charset="0"/>
                <a:cs typeface="Calibri" panose="020F0502020204030204" pitchFamily="34" charset="0"/>
              </a:rPr>
              <a:t>There is a significant increase in sales as shown from the trials  since total number of customers in the trial period for the trial store is significantly higher than the control store for two out of three months, which indicates a positive trial effect.</a:t>
            </a:r>
            <a:endParaRPr lang="en-AU" sz="1500" dirty="0">
              <a:latin typeface="Calibri" panose="020F0502020204030204" pitchFamily="34" charset="0"/>
              <a:ea typeface="Roboto Light" panose="02000000000000000000" pitchFamily="2" charset="0"/>
              <a:cs typeface="Calibri" panose="020F0502020204030204" pitchFamily="34" charset="0"/>
            </a:endParaRPr>
          </a:p>
          <a:p>
            <a:pPr marL="171450" indent="-171450">
              <a:buFont typeface="Wingdings" panose="05000000000000000000" pitchFamily="2" charset="2"/>
              <a:buChar char="Ø"/>
            </a:pPr>
            <a:r>
              <a:rPr lang="en-US" sz="1500" dirty="0">
                <a:latin typeface="Calibri" panose="020F0502020204030204" pitchFamily="34" charset="0"/>
                <a:ea typeface="Roboto Light" panose="02000000000000000000" pitchFamily="2" charset="0"/>
                <a:cs typeface="Calibri" panose="020F0502020204030204" pitchFamily="34" charset="0"/>
              </a:rPr>
              <a:t>We've found control stores 233, 155, 237 for trial stores 77, 86 and 88 respectively.</a:t>
            </a:r>
          </a:p>
          <a:p>
            <a:pPr marL="171450" indent="-171450">
              <a:buFont typeface="Wingdings" panose="05000000000000000000" pitchFamily="2" charset="2"/>
              <a:buChar char="Ø"/>
            </a:pPr>
            <a:r>
              <a:rPr lang="en-US" sz="1500" dirty="0">
                <a:latin typeface="Calibri" panose="020F0502020204030204" pitchFamily="34" charset="0"/>
                <a:ea typeface="Roboto Light" panose="02000000000000000000" pitchFamily="2" charset="0"/>
                <a:cs typeface="Calibri" panose="020F0502020204030204" pitchFamily="34" charset="0"/>
              </a:rPr>
              <a:t>The results for trial stores 77 and 88 during the trial period show a significant difference in at least two of the three trial months but this is not the case for trial store 86.</a:t>
            </a:r>
          </a:p>
          <a:p>
            <a:br>
              <a:rPr lang="en-US" sz="1600" dirty="0"/>
            </a:br>
            <a:endParaRPr lang="en-AU" sz="1500" dirty="0">
              <a:latin typeface="Calibri" panose="020F0502020204030204" pitchFamily="34" charset="0"/>
              <a:ea typeface="Roboto Light" panose="02000000000000000000" pitchFamily="2" charset="0"/>
              <a:cs typeface="Calibri" panose="020F0502020204030204" pitchFamily="34"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sz="3600" b="1" dirty="0">
                <a:latin typeface="Calibri" panose="020F0502020204030204" pitchFamily="34" charset="0"/>
                <a:cs typeface="Calibri" panose="020F0502020204030204" pitchFamily="34" charset="0"/>
              </a:rPr>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10509"/>
            <a:ext cx="10479600" cy="5761690"/>
          </a:xfrm>
        </p:spPr>
        <p:txBody>
          <a:bodyPr/>
          <a:lstStyle/>
          <a:p>
            <a:pPr algn="l"/>
            <a:r>
              <a:rPr lang="en-AU" sz="2800" b="1" dirty="0">
                <a:latin typeface="Calibri" panose="020F0502020204030204" pitchFamily="34" charset="0"/>
                <a:ea typeface="Roboto Light" panose="02000000000000000000" pitchFamily="2" charset="0"/>
                <a:cs typeface="Calibri" panose="020F0502020204030204" pitchFamily="34" charset="0"/>
              </a:rPr>
              <a:t>Increase in sales occurs in the lead up to Christmas then  dip on Christmas due to shops being closed.</a:t>
            </a:r>
          </a:p>
          <a:p>
            <a:endParaRPr lang="en-AU" b="1" dirty="0">
              <a:latin typeface="Calibri" panose="020F0502020204030204" pitchFamily="34" charset="0"/>
              <a:cs typeface="Calibri" panose="020F0502020204030204" pitchFamily="34" charset="0"/>
            </a:endParaRPr>
          </a:p>
          <a:p>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6" name="Picture 5">
            <a:extLst>
              <a:ext uri="{FF2B5EF4-FFF2-40B4-BE49-F238E27FC236}">
                <a16:creationId xmlns:a16="http://schemas.microsoft.com/office/drawing/2014/main" id="{F7A83050-61A1-4683-7DC2-F10694F7808C}"/>
              </a:ext>
            </a:extLst>
          </p:cNvPr>
          <p:cNvPicPr>
            <a:picLocks noChangeAspect="1"/>
          </p:cNvPicPr>
          <p:nvPr/>
        </p:nvPicPr>
        <p:blipFill>
          <a:blip r:embed="rId3"/>
          <a:stretch>
            <a:fillRect/>
          </a:stretch>
        </p:blipFill>
        <p:spPr>
          <a:xfrm>
            <a:off x="1382712" y="1639966"/>
            <a:ext cx="9798049" cy="4532234"/>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242888"/>
            <a:ext cx="10479600" cy="5686425"/>
          </a:xfrm>
        </p:spPr>
        <p:txBody>
          <a:bodyPr/>
          <a:lstStyle/>
          <a:p>
            <a:pPr>
              <a:lnSpc>
                <a:spcPct val="150000"/>
              </a:lnSpc>
            </a:pPr>
            <a:r>
              <a:rPr lang="en-US" sz="2000" b="1" i="0" dirty="0">
                <a:solidFill>
                  <a:srgbClr val="000000"/>
                </a:solidFill>
                <a:effectLst/>
                <a:latin typeface="Calibri" panose="020F0502020204030204" pitchFamily="34" charset="0"/>
                <a:cs typeface="Calibri" panose="020F0502020204030204" pitchFamily="34" charset="0"/>
              </a:rPr>
              <a:t>The Category Manager can increase the category’s performance by off-locating some Tyrrells and smaller packs of chips in discretionary space near segments where young singles and couples frequent more often to increase visibility and impulse behavior.</a:t>
            </a:r>
            <a:br>
              <a:rPr lang="en-US" sz="2000" b="1" dirty="0">
                <a:latin typeface="Calibri" panose="020F0502020204030204" pitchFamily="34" charset="0"/>
                <a:cs typeface="Calibri" panose="020F0502020204030204" pitchFamily="34" charset="0"/>
              </a:rPr>
            </a:br>
            <a:endParaRPr lang="en-AU" sz="2000" b="1"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D99CD3E8-E576-5FA9-57BF-F8562EB8A873}"/>
              </a:ext>
            </a:extLst>
          </p:cNvPr>
          <p:cNvPicPr>
            <a:picLocks noChangeAspect="1"/>
          </p:cNvPicPr>
          <p:nvPr/>
        </p:nvPicPr>
        <p:blipFill>
          <a:blip r:embed="rId3"/>
          <a:stretch>
            <a:fillRect/>
          </a:stretch>
        </p:blipFill>
        <p:spPr>
          <a:xfrm>
            <a:off x="1334095" y="1685925"/>
            <a:ext cx="9523809" cy="437197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604529"/>
          </a:xfrm>
        </p:spPr>
        <p:txBody>
          <a:bodyPr/>
          <a:lstStyle/>
          <a:p>
            <a:pPr algn="l"/>
            <a:r>
              <a:rPr lang="en-US" sz="2190" b="1" i="0" dirty="0">
                <a:solidFill>
                  <a:srgbClr val="000000"/>
                </a:solidFill>
                <a:effectLst/>
                <a:latin typeface="Calibri" panose="020F0502020204030204" pitchFamily="34" charset="0"/>
                <a:ea typeface="Roboto Light" panose="02000000000000000000" pitchFamily="2" charset="0"/>
                <a:cs typeface="Calibri" panose="020F0502020204030204" pitchFamily="34" charset="0"/>
              </a:rPr>
              <a:t>Sales have mainly been due to Budget - older families, Mainstream - young singles/couples, and Mainstream- retirees shoppers,</a:t>
            </a:r>
            <a:r>
              <a:rPr lang="en-US" sz="2190" b="1" dirty="0">
                <a:latin typeface="Calibri" panose="020F0502020204030204" pitchFamily="34" charset="0"/>
                <a:ea typeface="Roboto Light" panose="02000000000000000000" pitchFamily="2" charset="0"/>
                <a:cs typeface="Calibri" panose="020F0502020204030204" pitchFamily="34" charset="0"/>
              </a:rPr>
              <a:t> due to the fact that mainstream young singles/couples (9.1%) and retirees (8.7%) are more than other buyers so they tend to spend more on chips</a:t>
            </a:r>
            <a:r>
              <a:rPr lang="en-AU" sz="2190" b="1" dirty="0">
                <a:latin typeface="Calibri" panose="020F0502020204030204" pitchFamily="34" charset="0"/>
                <a:ea typeface="Roboto Light" panose="02000000000000000000" pitchFamily="2" charset="0"/>
                <a:cs typeface="Calibri" panose="020F0502020204030204" pitchFamily="34" charset="0"/>
              </a:rPr>
              <a:t>.</a:t>
            </a:r>
            <a:endParaRPr lang="en-AU" sz="2190" b="1"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EDDB26C2-E2E9-24BF-9CCB-B8BB746D66E3}"/>
              </a:ext>
            </a:extLst>
          </p:cNvPr>
          <p:cNvPicPr>
            <a:picLocks noChangeAspect="1"/>
          </p:cNvPicPr>
          <p:nvPr/>
        </p:nvPicPr>
        <p:blipFill>
          <a:blip r:embed="rId4"/>
          <a:stretch>
            <a:fillRect/>
          </a:stretch>
        </p:blipFill>
        <p:spPr>
          <a:xfrm>
            <a:off x="1334095" y="1743074"/>
            <a:ext cx="9523809" cy="4429125"/>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162050" y="3136900"/>
            <a:ext cx="5516562" cy="2516187"/>
          </a:xfrm>
        </p:spPr>
        <p:txBody>
          <a:bodyPr/>
          <a:lstStyle/>
          <a:p>
            <a:r>
              <a:rPr lang="en-AU" sz="3600" b="1" dirty="0">
                <a:latin typeface="Calibri" panose="020F0502020204030204" pitchFamily="34" charset="0"/>
                <a:cs typeface="Calibri" panose="020F0502020204030204" pitchFamily="34" charset="0"/>
              </a:rPr>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369491"/>
          </a:xfrm>
        </p:spPr>
        <p:txBody>
          <a:bodyPr/>
          <a:lstStyle/>
          <a:p>
            <a:r>
              <a:rPr lang="en-US" sz="2150" b="1" i="0" dirty="0">
                <a:solidFill>
                  <a:srgbClr val="000000"/>
                </a:solidFill>
                <a:effectLst/>
                <a:latin typeface="Calibri" panose="020F0502020204030204" pitchFamily="34" charset="0"/>
                <a:cs typeface="Calibri" panose="020F0502020204030204" pitchFamily="34" charset="0"/>
              </a:rPr>
              <a:t>We’ve found control stores 233, 155, 237 for trial stores 77, 86 and 88 respectively.</a:t>
            </a:r>
            <a:br>
              <a:rPr lang="en-US" sz="2150" b="1" i="0" dirty="0">
                <a:solidFill>
                  <a:srgbClr val="000000"/>
                </a:solidFill>
                <a:effectLst/>
                <a:latin typeface="Calibri" panose="020F0502020204030204" pitchFamily="34" charset="0"/>
                <a:cs typeface="Calibri" panose="020F0502020204030204" pitchFamily="34" charset="0"/>
              </a:rPr>
            </a:br>
            <a:r>
              <a:rPr lang="en-US" sz="2150" b="1" i="0" dirty="0">
                <a:solidFill>
                  <a:srgbClr val="000000"/>
                </a:solidFill>
                <a:effectLst/>
                <a:latin typeface="Calibri" panose="020F0502020204030204" pitchFamily="34" charset="0"/>
                <a:cs typeface="Calibri" panose="020F0502020204030204" pitchFamily="34" charset="0"/>
              </a:rPr>
              <a:t>The results for trial stores 77 and 88 during the trial period show a significant difference in at least two of the three trial months but this is not the case for trial store 86</a:t>
            </a:r>
            <a:r>
              <a:rPr lang="en-US" sz="2150" b="1" dirty="0">
                <a:latin typeface="Calibri" panose="020F0502020204030204" pitchFamily="34" charset="0"/>
                <a:cs typeface="Calibri" panose="020F0502020204030204" pitchFamily="34" charset="0"/>
              </a:rPr>
              <a:t> </a:t>
            </a:r>
            <a:br>
              <a:rPr lang="en-US" sz="2150" b="1" dirty="0">
                <a:latin typeface="Calibri" panose="020F0502020204030204" pitchFamily="34" charset="0"/>
                <a:cs typeface="Calibri" panose="020F0502020204030204" pitchFamily="34" charset="0"/>
              </a:rPr>
            </a:br>
            <a:endParaRPr lang="en-AU" sz="2150" b="1"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C8E5C6F4-FF4E-6954-39A4-D1273455AC28}"/>
              </a:ext>
            </a:extLst>
          </p:cNvPr>
          <p:cNvPicPr>
            <a:picLocks noChangeAspect="1"/>
          </p:cNvPicPr>
          <p:nvPr/>
        </p:nvPicPr>
        <p:blipFill>
          <a:blip r:embed="rId3"/>
          <a:stretch>
            <a:fillRect/>
          </a:stretch>
        </p:blipFill>
        <p:spPr>
          <a:xfrm>
            <a:off x="1334095" y="1822861"/>
            <a:ext cx="9523809" cy="4166889"/>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7144</TotalTime>
  <Words>736</Words>
  <Application>Microsoft Office PowerPoint</Application>
  <PresentationFormat>Widescreen</PresentationFormat>
  <Paragraphs>46</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vt:lpstr>
      <vt:lpstr>Roboto Medium</vt:lpstr>
      <vt:lpstr>Calibri</vt:lpstr>
      <vt:lpstr>Roboto Light</vt:lpstr>
      <vt:lpstr>Wingdings</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evan bari</cp:lastModifiedBy>
  <cp:revision>467</cp:revision>
  <dcterms:created xsi:type="dcterms:W3CDTF">2018-02-07T23:23:24Z</dcterms:created>
  <dcterms:modified xsi:type="dcterms:W3CDTF">2022-10-13T18:51:11Z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