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4" r:id="rId4"/>
    <p:sldId id="275" r:id="rId5"/>
    <p:sldId id="281" r:id="rId6"/>
    <p:sldId id="282" r:id="rId7"/>
    <p:sldId id="280" r:id="rId8"/>
    <p:sldId id="278" r:id="rId9"/>
    <p:sldId id="267" r:id="rId10"/>
    <p:sldId id="259" r:id="rId11"/>
    <p:sldId id="260" r:id="rId12"/>
    <p:sldId id="262" r:id="rId13"/>
    <p:sldId id="261" r:id="rId14"/>
    <p:sldId id="263" r:id="rId15"/>
    <p:sldId id="264" r:id="rId16"/>
    <p:sldId id="279" r:id="rId17"/>
    <p:sldId id="268" r:id="rId18"/>
    <p:sldId id="269" r:id="rId19"/>
    <p:sldId id="270" r:id="rId20"/>
    <p:sldId id="272" r:id="rId21"/>
    <p:sldId id="273" r:id="rId22"/>
    <p:sldId id="277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6" d="100"/>
          <a:sy n="96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3CB15-747A-4D97-85C0-24CCF4A04F9B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A6EC8-825F-4CF1-8441-92A11085C9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07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489136-C38E-486A-BBBF-AA0AA56810BF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844E-4E0A-4F90-8CEE-BA3EB56E8380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E8EF-D946-43D4-BEA5-58109BF33FB9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C3C7-6072-4E8A-84C3-7CFCA9A538CC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927207-F485-44C7-ABC4-6F062EB9A313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7EA2-6485-475C-93E9-C8796BC67A4D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A4FB-446C-4008-A706-F04862265C86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B407-3546-4B02-A07F-450F574ABEE3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74BBA-BA56-436F-836E-BD0889859D5C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C19435-F282-44C2-A65A-96BED43E98DA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FD870D-89DE-452B-B436-F1366963F325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63D728C-5BE4-48CD-B3EB-B3F124074489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26C43-4644-48F8-8247-F03CFF093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440982"/>
            <a:ext cx="8361229" cy="2098226"/>
          </a:xfrm>
        </p:spPr>
        <p:txBody>
          <a:bodyPr/>
          <a:lstStyle/>
          <a:p>
            <a:r>
              <a:rPr lang="ru-RU" sz="2800" dirty="0"/>
              <a:t>РАЗРАБОТКА И СРАВНЕНИЕ АЛГОРИТМОВ РАБОТЫ</a:t>
            </a:r>
            <a:br>
              <a:rPr lang="ru-RU" sz="2800" dirty="0"/>
            </a:br>
            <a:r>
              <a:rPr lang="ru-RU" sz="2800" dirty="0"/>
              <a:t>ДАТЧИКА НАПРАВЛЕНИЯ НА СОЛНЦЕ НА ОСНОВЕ КМОП-МАТРИЦЫ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77A527-6F8E-474F-A76D-0AE618D77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666" y="3956279"/>
            <a:ext cx="3549691" cy="1086237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 err="1"/>
              <a:t>Выполнил</a:t>
            </a:r>
            <a:r>
              <a:rPr lang="en-US" dirty="0"/>
              <a:t> </a:t>
            </a:r>
            <a:r>
              <a:rPr lang="en-US" dirty="0" err="1"/>
              <a:t>студент</a:t>
            </a:r>
            <a:r>
              <a:rPr lang="en-US" dirty="0"/>
              <a:t> 4 </a:t>
            </a:r>
            <a:r>
              <a:rPr lang="en-US" dirty="0" err="1"/>
              <a:t>курса</a:t>
            </a:r>
            <a:r>
              <a:rPr lang="ru-RU" dirty="0"/>
              <a:t> </a:t>
            </a:r>
            <a:r>
              <a:rPr lang="en-US" dirty="0"/>
              <a:t>4 </a:t>
            </a:r>
            <a:r>
              <a:rPr lang="ru-RU" dirty="0"/>
              <a:t>группы</a:t>
            </a:r>
          </a:p>
          <a:p>
            <a:pPr algn="l"/>
            <a:r>
              <a:rPr lang="en-US" dirty="0" err="1"/>
              <a:t>Барковский</a:t>
            </a:r>
            <a:r>
              <a:rPr lang="en-US" dirty="0"/>
              <a:t> </a:t>
            </a:r>
            <a:r>
              <a:rPr lang="en-US" dirty="0" err="1"/>
              <a:t>Ярослав</a:t>
            </a:r>
            <a:r>
              <a:rPr lang="en-US" dirty="0"/>
              <a:t> </a:t>
            </a:r>
            <a:r>
              <a:rPr lang="en-US" dirty="0" err="1"/>
              <a:t>Юрьевич</a:t>
            </a:r>
            <a:endParaRPr lang="en-US" dirty="0"/>
          </a:p>
          <a:p>
            <a:pPr algn="l"/>
            <a:r>
              <a:rPr lang="en-US" dirty="0" err="1"/>
              <a:t>Научный</a:t>
            </a:r>
            <a:r>
              <a:rPr lang="en-US" dirty="0"/>
              <a:t> </a:t>
            </a:r>
            <a:r>
              <a:rPr lang="en-US" dirty="0" err="1"/>
              <a:t>руководитель</a:t>
            </a:r>
            <a:r>
              <a:rPr lang="en-US" dirty="0"/>
              <a:t>: </a:t>
            </a:r>
            <a:r>
              <a:rPr lang="ru-RU" dirty="0">
                <a:ea typeface="+mn-lt"/>
                <a:cs typeface="+mn-lt"/>
              </a:rPr>
              <a:t>ст. преподаватель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ru-RU" dirty="0">
                <a:ea typeface="+mn-lt"/>
                <a:cs typeface="+mn-lt"/>
              </a:rPr>
              <a:t/>
            </a:r>
            <a:br>
              <a:rPr lang="ru-RU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кафедры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ИиКС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РФиКТ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ru-RU" dirty="0">
                <a:ea typeface="+mn-lt"/>
                <a:cs typeface="+mn-lt"/>
              </a:rPr>
              <a:t/>
            </a:r>
            <a:br>
              <a:rPr lang="ru-RU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С.В. </a:t>
            </a:r>
            <a:r>
              <a:rPr lang="en-US" dirty="0" err="1">
                <a:ea typeface="+mn-lt"/>
                <a:cs typeface="+mn-lt"/>
              </a:rPr>
              <a:t>Василенко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145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770632" cy="704088"/>
          </a:xfrm>
        </p:spPr>
        <p:txBody>
          <a:bodyPr>
            <a:normAutofit/>
          </a:bodyPr>
          <a:lstStyle/>
          <a:p>
            <a:r>
              <a:rPr lang="en-US" dirty="0"/>
              <a:t>Brute spot</a:t>
            </a:r>
            <a:endParaRPr lang="ru-RU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B0A74A71-746F-4B5F-A45B-39C90E114570}"/>
              </a:ext>
            </a:extLst>
          </p:cNvPr>
          <p:cNvGrpSpPr/>
          <p:nvPr/>
        </p:nvGrpSpPr>
        <p:grpSpPr>
          <a:xfrm>
            <a:off x="3316926" y="1926200"/>
            <a:ext cx="5558148" cy="4246000"/>
            <a:chOff x="0" y="222870"/>
            <a:chExt cx="4218305" cy="3222948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6BA52BF-DA99-4ADA-8A2D-8A9027E5C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880" y="222870"/>
              <a:ext cx="3727730" cy="2744031"/>
            </a:xfrm>
            <a:prstGeom prst="rect">
              <a:avLst/>
            </a:prstGeom>
          </p:spPr>
        </p:pic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0" y="3165475"/>
              <a:ext cx="4218305" cy="280343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красный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синий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05DD08-B1A0-4FCA-8290-EF7041DC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10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94849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770632" cy="704088"/>
          </a:xfrm>
        </p:spPr>
        <p:txBody>
          <a:bodyPr/>
          <a:lstStyle/>
          <a:p>
            <a:r>
              <a:rPr lang="en-US" dirty="0"/>
              <a:t>Rand spot</a:t>
            </a:r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BC93A4D5-52FF-4092-8C43-47CE12A49624}"/>
              </a:ext>
            </a:extLst>
          </p:cNvPr>
          <p:cNvGrpSpPr/>
          <p:nvPr/>
        </p:nvGrpSpPr>
        <p:grpSpPr>
          <a:xfrm>
            <a:off x="2661597" y="1389888"/>
            <a:ext cx="6868806" cy="5063498"/>
            <a:chOff x="1353312" y="1741385"/>
            <a:chExt cx="5558148" cy="3728525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100578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красный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красный пиксель внутри пятна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C885EFFD-A186-4894-80E3-48E2BF75E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5248" y="1741385"/>
              <a:ext cx="3866192" cy="3218417"/>
            </a:xfrm>
            <a:prstGeom prst="rect">
              <a:avLst/>
            </a:prstGeom>
          </p:spPr>
        </p:pic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9532D9-E951-453F-A5D6-C073ADB3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9432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090672" cy="704088"/>
          </a:xfrm>
        </p:spPr>
        <p:txBody>
          <a:bodyPr>
            <a:normAutofit fontScale="90000"/>
          </a:bodyPr>
          <a:lstStyle/>
          <a:p>
            <a:r>
              <a:rPr lang="en-US" dirty="0"/>
              <a:t>Breadth spot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2CF6B50-D68C-4092-A3B1-D269492087CB}"/>
              </a:ext>
            </a:extLst>
          </p:cNvPr>
          <p:cNvGrpSpPr/>
          <p:nvPr/>
        </p:nvGrpSpPr>
        <p:grpSpPr>
          <a:xfrm>
            <a:off x="3116931" y="1389888"/>
            <a:ext cx="5958138" cy="5063497"/>
            <a:chOff x="1353312" y="1787231"/>
            <a:chExt cx="5558148" cy="4342233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зелёный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синий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27DDC53-C0D0-4D5E-8836-C393673D527A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62" t="35580" r="28699" b="32620"/>
            <a:stretch/>
          </p:blipFill>
          <p:spPr bwMode="auto">
            <a:xfrm>
              <a:off x="1634953" y="1787231"/>
              <a:ext cx="4999669" cy="3766281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E99838A-B193-4C65-8A93-71BCC338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6132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090672" cy="704088"/>
          </a:xfrm>
        </p:spPr>
        <p:txBody>
          <a:bodyPr>
            <a:normAutofit/>
          </a:bodyPr>
          <a:lstStyle/>
          <a:p>
            <a:r>
              <a:rPr lang="en-US" dirty="0"/>
              <a:t>Double spot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EE70C701-8437-492C-A08A-D871281DB911}"/>
              </a:ext>
            </a:extLst>
          </p:cNvPr>
          <p:cNvGrpSpPr/>
          <p:nvPr/>
        </p:nvGrpSpPr>
        <p:grpSpPr>
          <a:xfrm>
            <a:off x="2840031" y="1389888"/>
            <a:ext cx="6511938" cy="5063498"/>
            <a:chOff x="1353312" y="1658048"/>
            <a:chExt cx="5558148" cy="4471416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красный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синий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F9E8517D-98C4-490E-B3CE-CDF98844A523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56" t="36889" r="46548" b="34930"/>
            <a:stretch/>
          </p:blipFill>
          <p:spPr bwMode="auto">
            <a:xfrm>
              <a:off x="2004969" y="1658048"/>
              <a:ext cx="4253324" cy="3892923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1F710F-BC36-488E-B95B-AAEFFC7BB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84319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090672" cy="704088"/>
          </a:xfrm>
        </p:spPr>
        <p:txBody>
          <a:bodyPr>
            <a:normAutofit/>
          </a:bodyPr>
          <a:lstStyle/>
          <a:p>
            <a:r>
              <a:rPr lang="en-US" dirty="0"/>
              <a:t>Round spot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CAA8CA19-35F6-4268-9537-98DF61886881}"/>
              </a:ext>
            </a:extLst>
          </p:cNvPr>
          <p:cNvGrpSpPr/>
          <p:nvPr/>
        </p:nvGrpSpPr>
        <p:grpSpPr>
          <a:xfrm>
            <a:off x="3147509" y="1543574"/>
            <a:ext cx="5896982" cy="4628626"/>
            <a:chOff x="1353312" y="1787231"/>
            <a:chExt cx="5558148" cy="4342233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синий и зелёный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красный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27DDC53-C0D0-4D5E-8836-C393673D527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1712033" y="1787231"/>
              <a:ext cx="4845508" cy="3766281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702AC1-6B4E-4109-8091-250868F9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96105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391637" cy="704088"/>
          </a:xfrm>
        </p:spPr>
        <p:txBody>
          <a:bodyPr>
            <a:normAutofit fontScale="90000"/>
          </a:bodyPr>
          <a:lstStyle/>
          <a:p>
            <a:r>
              <a:rPr lang="en-US" dirty="0"/>
              <a:t>Round double spot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285AE33-61B4-4E67-921F-0B7D7B808AD0}"/>
              </a:ext>
            </a:extLst>
          </p:cNvPr>
          <p:cNvGrpSpPr/>
          <p:nvPr/>
        </p:nvGrpSpPr>
        <p:grpSpPr>
          <a:xfrm>
            <a:off x="3316926" y="1809841"/>
            <a:ext cx="5558148" cy="4362359"/>
            <a:chOff x="1353312" y="1767105"/>
            <a:chExt cx="5558148" cy="4362359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синий и зелёный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красный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27DDC53-C0D0-4D5E-8836-C393673D527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1529481" y="1767105"/>
              <a:ext cx="5204229" cy="37182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2F39F1-BFC4-4C90-A965-D1D0C7F7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0868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F9E5F-D4B9-456B-93A8-F0FF2A86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локализации пятна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7EEA4E-3FB0-4DAB-BD69-29C0D0474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en-US" dirty="0"/>
              <a:t>Quadro search;</a:t>
            </a:r>
          </a:p>
          <a:p>
            <a:r>
              <a:rPr lang="en-US" dirty="0"/>
              <a:t>Breadth search;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D32ADB-DEB3-4CA7-81C9-619FB6C5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49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391637" cy="704088"/>
          </a:xfrm>
        </p:spPr>
        <p:txBody>
          <a:bodyPr>
            <a:normAutofit/>
          </a:bodyPr>
          <a:lstStyle/>
          <a:p>
            <a:r>
              <a:rPr lang="en-US" dirty="0"/>
              <a:t>Quadro search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285AE33-61B4-4E67-921F-0B7D7B808AD0}"/>
              </a:ext>
            </a:extLst>
          </p:cNvPr>
          <p:cNvGrpSpPr/>
          <p:nvPr/>
        </p:nvGrpSpPr>
        <p:grpSpPr>
          <a:xfrm>
            <a:off x="3055230" y="1566058"/>
            <a:ext cx="6081540" cy="4782312"/>
            <a:chOff x="1353312" y="1767105"/>
            <a:chExt cx="5558148" cy="4362359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зелёный цвет – границы обрабатываемого квадрата, синий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27DDC53-C0D0-4D5E-8836-C393673D527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1577130" y="1767105"/>
              <a:ext cx="5049906" cy="3744462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B6417DC-385F-4AA0-8D39-BDA82086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78372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391637" cy="704088"/>
          </a:xfrm>
        </p:spPr>
        <p:txBody>
          <a:bodyPr>
            <a:normAutofit/>
          </a:bodyPr>
          <a:lstStyle/>
          <a:p>
            <a:r>
              <a:rPr lang="en-US" dirty="0"/>
              <a:t>Breadth search</a:t>
            </a:r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5654F39-2E36-469F-8005-E8304451C71E}"/>
              </a:ext>
            </a:extLst>
          </p:cNvPr>
          <p:cNvSpPr txBox="1">
            <a:spLocks/>
          </p:cNvSpPr>
          <p:nvPr/>
        </p:nvSpPr>
        <p:spPr>
          <a:xfrm>
            <a:off x="7389876" y="1658047"/>
            <a:ext cx="3738372" cy="38535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err="1"/>
              <a:t>Matlab</a:t>
            </a:r>
            <a:r>
              <a:rPr lang="en-US" sz="1600" dirty="0"/>
              <a:t>:</a:t>
            </a:r>
            <a:endParaRPr lang="ru-RU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большое количество операций копирования, из-за отсутствия структуры данных </a:t>
            </a:r>
            <a:r>
              <a:rPr lang="en-US" sz="1600" dirty="0"/>
              <a:t>“</a:t>
            </a:r>
            <a:r>
              <a:rPr lang="ru-RU" sz="1600" dirty="0"/>
              <a:t>очередь</a:t>
            </a:r>
            <a:r>
              <a:rPr lang="en-US" sz="1600" dirty="0"/>
              <a:t>”</a:t>
            </a:r>
            <a:r>
              <a:rPr lang="ru-RU" sz="1600" dirty="0"/>
              <a:t> в языке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Python:</a:t>
            </a:r>
            <a:endParaRPr lang="ru-RU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языке есть встроенная реализация структуры данных</a:t>
            </a:r>
            <a:r>
              <a:rPr lang="en-US" sz="1600" dirty="0"/>
              <a:t> “</a:t>
            </a:r>
            <a:r>
              <a:rPr lang="ru-RU" sz="1600" dirty="0"/>
              <a:t>Очередь</a:t>
            </a:r>
            <a:r>
              <a:rPr lang="en-US" sz="1600" dirty="0"/>
              <a:t>”.</a:t>
            </a:r>
          </a:p>
          <a:p>
            <a:endParaRPr lang="ru-RU" sz="1600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285AE33-61B4-4E67-921F-0B7D7B808AD0}"/>
              </a:ext>
            </a:extLst>
          </p:cNvPr>
          <p:cNvGrpSpPr/>
          <p:nvPr/>
        </p:nvGrpSpPr>
        <p:grpSpPr>
          <a:xfrm>
            <a:off x="1353312" y="1767105"/>
            <a:ext cx="5558148" cy="4362359"/>
            <a:chOff x="1353312" y="1767105"/>
            <a:chExt cx="5558148" cy="4362359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Красный цвет – локализованное световое пятно, желтый цвет – первый обнаруженный алгоритмами поиска пиксель.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27DDC53-C0D0-4D5E-8836-C393673D527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2136241" y="1767105"/>
              <a:ext cx="3931684" cy="3744462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4E5A432-D75C-4C3B-B4FF-A6FA4771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253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2EC63-6274-4BEA-B694-5C911D63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8717"/>
          </a:xfrm>
        </p:spPr>
        <p:txBody>
          <a:bodyPr/>
          <a:lstStyle/>
          <a:p>
            <a:r>
              <a:rPr lang="ru-RU" dirty="0"/>
              <a:t>Точность определения центра пятна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FE6629F1-2FD5-4CF6-A988-5D35CA3AD686}"/>
              </a:ext>
            </a:extLst>
          </p:cNvPr>
          <p:cNvSpPr txBox="1">
            <a:spLocks/>
          </p:cNvSpPr>
          <p:nvPr/>
        </p:nvSpPr>
        <p:spPr>
          <a:xfrm>
            <a:off x="1295400" y="4503604"/>
            <a:ext cx="9601200" cy="1435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Точность вычислений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X: 0.</a:t>
            </a:r>
            <a:r>
              <a:rPr lang="ru-RU" dirty="0"/>
              <a:t>41</a:t>
            </a:r>
            <a:r>
              <a:rPr lang="en-US" dirty="0"/>
              <a:t>px</a:t>
            </a:r>
            <a:r>
              <a:rPr lang="ru-RU" dirty="0"/>
              <a:t>. Ошибка округления.</a:t>
            </a:r>
          </a:p>
          <a:p>
            <a:pPr marL="0" indent="0">
              <a:buNone/>
            </a:pPr>
            <a:r>
              <a:rPr lang="en-US" dirty="0"/>
              <a:t>Y: 0.</a:t>
            </a:r>
            <a:r>
              <a:rPr lang="ru-RU" dirty="0"/>
              <a:t>41</a:t>
            </a:r>
            <a:r>
              <a:rPr lang="en-US" dirty="0"/>
              <a:t>px</a:t>
            </a:r>
            <a:r>
              <a:rPr lang="ru-RU" dirty="0"/>
              <a:t>. Ошибка округления.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5365C2EE-1F74-458E-B2EE-23FD698CE0AB}"/>
                  </a:ext>
                </a:extLst>
              </p:cNvPr>
              <p:cNvSpPr/>
              <p:nvPr/>
            </p:nvSpPr>
            <p:spPr>
              <a:xfrm>
                <a:off x="3048000" y="1636577"/>
                <a:ext cx="6096000" cy="112415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hangingPunct="0">
                  <a:spcBef>
                    <a:spcPts val="200"/>
                  </a:spcBef>
                  <a:spcAft>
                    <a:spcPts val="200"/>
                  </a:spcAft>
                  <a:tabLst>
                    <a:tab pos="2808605" algn="ctr"/>
                    <a:tab pos="5616575" algn="r"/>
                  </a:tabLst>
                </a:pPr>
                <a:r>
                  <a:rPr lang="ru-RU" sz="1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𝑒𝑙𝑙𝑖𝑝𝑐𝑒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	</a:t>
                </a:r>
              </a:p>
              <a:p>
                <a:pPr hangingPunct="0">
                  <a:spcBef>
                    <a:spcPts val="200"/>
                  </a:spcBef>
                  <a:spcAft>
                    <a:spcPts val="200"/>
                  </a:spcAft>
                  <a:tabLst>
                    <a:tab pos="2808605" algn="ctr"/>
                    <a:tab pos="5616575" algn="r"/>
                  </a:tabLs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𝑒𝑙𝑙𝑖𝑝𝑐𝑒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	</a:t>
                </a:r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5365C2EE-1F74-458E-B2EE-23FD698CE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636577"/>
                <a:ext cx="6096000" cy="1124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5EF0C62-E991-4603-B4B8-1523D8947258}"/>
                  </a:ext>
                </a:extLst>
              </p:cNvPr>
              <p:cNvSpPr/>
              <p:nvPr/>
            </p:nvSpPr>
            <p:spPr>
              <a:xfrm>
                <a:off x="1371600" y="3085864"/>
                <a:ext cx="6096000" cy="109260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effectLst/>
                  </a:rPr>
                  <a:t> – координаты центра пятна на датчике;</a:t>
                </a:r>
              </a:p>
              <a:p>
                <a:pPr algn="just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ea typeface="Times New Roman" panose="02020603050405020304" pitchFamily="18" charset="0"/>
                  </a:rPr>
                  <a:t> - количество найденных точек пятна;</a:t>
                </a:r>
                <a:endParaRPr lang="ru-RU" dirty="0">
                  <a:effectLst/>
                </a:endParaRPr>
              </a:p>
              <a:p>
                <a:pPr algn="just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ea typeface="Times New Roman" panose="02020603050405020304" pitchFamily="18" charset="0"/>
                  </a:rPr>
                  <a:t>– найденные точки пятна.</a:t>
                </a:r>
                <a:endParaRPr lang="ru-RU" dirty="0">
                  <a:effectLst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5EF0C62-E991-4603-B4B8-1523D8947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085864"/>
                <a:ext cx="6096000" cy="1092607"/>
              </a:xfrm>
              <a:prstGeom prst="rect">
                <a:avLst/>
              </a:prstGeom>
              <a:blipFill>
                <a:blip r:embed="rId3"/>
                <a:stretch>
                  <a:fillRect t="-6704" b="-83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6E2654-890E-44DB-9E55-EE1643E0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200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AE2A3CB-EE9F-40A5-9437-D5F553C55FFB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4370832" cy="4459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Цель работы: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856C095-D760-4F5F-B0AB-C70A26102260}"/>
              </a:ext>
            </a:extLst>
          </p:cNvPr>
          <p:cNvSpPr txBox="1">
            <a:spLocks/>
          </p:cNvSpPr>
          <p:nvPr/>
        </p:nvSpPr>
        <p:spPr>
          <a:xfrm>
            <a:off x="1371600" y="1290918"/>
            <a:ext cx="4892040" cy="32810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ru-RU" dirty="0"/>
              <a:t>Разработка и сравнение алгоритмов работы датчика направления на солнце на основе КМОП-матрицы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EBF8CF6-9EC9-45F7-A43A-3A3644E6EE2F}"/>
              </a:ext>
            </a:extLst>
          </p:cNvPr>
          <p:cNvSpPr txBox="1">
            <a:spLocks/>
          </p:cNvSpPr>
          <p:nvPr/>
        </p:nvSpPr>
        <p:spPr>
          <a:xfrm>
            <a:off x="6263640" y="685800"/>
            <a:ext cx="5349240" cy="4459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Задачи: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92BA0C9-7F68-4242-9FC1-61071E53FFB2}"/>
              </a:ext>
            </a:extLst>
          </p:cNvPr>
          <p:cNvSpPr txBox="1">
            <a:spLocks/>
          </p:cNvSpPr>
          <p:nvPr/>
        </p:nvSpPr>
        <p:spPr>
          <a:xfrm>
            <a:off x="6263640" y="1290919"/>
            <a:ext cx="5569334" cy="34402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ru-RU" dirty="0"/>
              <a:t>Разработать новые алгоритмы определения положения Солнца</a:t>
            </a:r>
          </a:p>
          <a:p>
            <a:pPr marL="383540" indent="-383540"/>
            <a:r>
              <a:rPr lang="ru-RU" dirty="0"/>
              <a:t>Сравнить работу алгоритмов</a:t>
            </a:r>
          </a:p>
          <a:p>
            <a:pPr marL="383540" indent="-383540"/>
            <a:r>
              <a:rPr lang="ru-RU" dirty="0"/>
              <a:t>Выбрать наиболее эффективный алгоритм</a:t>
            </a:r>
          </a:p>
          <a:p>
            <a:pPr marL="383540" indent="-383540"/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226E5A4-5EF1-4737-AD51-45552493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3425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2E6ACD-74EF-4969-995B-86EEE0A6867B}"/>
              </a:ext>
            </a:extLst>
          </p:cNvPr>
          <p:cNvSpPr txBox="1">
            <a:spLocks/>
          </p:cNvSpPr>
          <p:nvPr/>
        </p:nvSpPr>
        <p:spPr>
          <a:xfrm>
            <a:off x="1371600" y="400225"/>
            <a:ext cx="9601200" cy="63162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Определение ориентационных углов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CD87C27-FE18-42BA-A6CA-10582D43C38E}"/>
              </a:ext>
            </a:extLst>
          </p:cNvPr>
          <p:cNvSpPr txBox="1">
            <a:spLocks/>
          </p:cNvSpPr>
          <p:nvPr/>
        </p:nvSpPr>
        <p:spPr>
          <a:xfrm>
            <a:off x="1295400" y="4856114"/>
            <a:ext cx="9601200" cy="1435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Точность вычислений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l-GR" dirty="0"/>
              <a:t>φ</a:t>
            </a:r>
            <a:r>
              <a:rPr lang="ru-RU" dirty="0"/>
              <a:t> -</a:t>
            </a:r>
            <a:r>
              <a:rPr lang="en-US" dirty="0"/>
              <a:t> </a:t>
            </a:r>
            <a:r>
              <a:rPr lang="ru-RU" dirty="0"/>
              <a:t>азимутальный угол</a:t>
            </a:r>
            <a:r>
              <a:rPr lang="en-US" dirty="0"/>
              <a:t>: 0.</a:t>
            </a:r>
            <a:r>
              <a:rPr lang="ru-RU" dirty="0"/>
              <a:t>05°. Ошибка округления.</a:t>
            </a:r>
          </a:p>
          <a:p>
            <a:pPr marL="0" indent="0">
              <a:buNone/>
            </a:pPr>
            <a:r>
              <a:rPr lang="el-GR" dirty="0"/>
              <a:t>θ</a:t>
            </a:r>
            <a:r>
              <a:rPr lang="ru-RU" dirty="0"/>
              <a:t> - зенитный угол</a:t>
            </a:r>
            <a:r>
              <a:rPr lang="en-US" dirty="0"/>
              <a:t>: </a:t>
            </a:r>
            <a:r>
              <a:rPr lang="ru-RU" dirty="0"/>
              <a:t>1</a:t>
            </a:r>
            <a:r>
              <a:rPr lang="en-US" dirty="0"/>
              <a:t>.5</a:t>
            </a:r>
            <a:r>
              <a:rPr lang="ru-RU" dirty="0"/>
              <a:t>°. Ошибка округления.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4255501A-441B-45F8-AAEB-4DEEA9180414}"/>
                  </a:ext>
                </a:extLst>
              </p:cNvPr>
              <p:cNvSpPr/>
              <p:nvPr/>
            </p:nvSpPr>
            <p:spPr>
              <a:xfrm>
                <a:off x="3048000" y="1047660"/>
                <a:ext cx="6096000" cy="136345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hangingPunct="0">
                  <a:spcBef>
                    <a:spcPts val="200"/>
                  </a:spcBef>
                  <a:spcAft>
                    <a:spcPts val="200"/>
                  </a:spcAft>
                  <a:tabLst>
                    <a:tab pos="2808605" algn="ctr"/>
                    <a:tab pos="5616575" algn="r"/>
                  </a:tabLst>
                </a:pPr>
                <a:r>
                  <a:rPr lang="ru-RU" sz="140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𝜑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/>
                </a:r>
                <a:b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</a:p>
              <a:p>
                <a:pPr hangingPunct="0">
                  <a:spcBef>
                    <a:spcPts val="200"/>
                  </a:spcBef>
                  <a:spcAft>
                    <a:spcPts val="200"/>
                  </a:spcAft>
                  <a:tabLst>
                    <a:tab pos="2808605" algn="ctr"/>
                    <a:tab pos="5616575" algn="r"/>
                  </a:tabLs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θ</m:t>
                    </m:r>
                    <m:r>
                      <a:rPr lang="ru-RU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 −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∗ </m:t>
                                </m:r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𝑝𝑖𝑥𝑒𝑙𝑆𝑖𝑧𝑒</m:t>
                                </m:r>
                              </m:num>
                              <m:den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h</m:t>
                                </m:r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</a:p>
            </p:txBody>
          </p:sp>
        </mc:Choice>
        <mc:Fallback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4255501A-441B-45F8-AAEB-4DEEA91804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047660"/>
                <a:ext cx="6096000" cy="13634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CCD0C109-2559-4415-A485-7D8D908A3900}"/>
                  </a:ext>
                </a:extLst>
              </p:cNvPr>
              <p:cNvSpPr/>
              <p:nvPr/>
            </p:nvSpPr>
            <p:spPr>
              <a:xfrm>
                <a:off x="1371600" y="2467321"/>
                <a:ext cx="6096000" cy="21185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𝜑</m:t>
                    </m:r>
                  </m:oMath>
                </a14:m>
                <a:r>
                  <a:rPr lang="el-GR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– азимутальный угол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; </a:t>
                </a:r>
              </a:p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</m:oMath>
                </a14:m>
                <a:r>
                  <a:rPr lang="el-GR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–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зенитный угол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;</a:t>
                </a:r>
                <a:endParaRPr lang="ru-RU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 – координаты центра матрицы;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– координаты центра светового пятна;</a:t>
                </a:r>
              </a:p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h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– расстояние матрицы до отверстия;</a:t>
                </a:r>
              </a:p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pixelSize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– размер пикселя матрицы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.</a:t>
                </a:r>
                <a:endParaRPr lang="ru-RU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CCD0C109-2559-4415-A485-7D8D908A39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467321"/>
                <a:ext cx="6096000" cy="2118529"/>
              </a:xfrm>
              <a:prstGeom prst="rect">
                <a:avLst/>
              </a:prstGeom>
              <a:blipFill>
                <a:blip r:embed="rId3"/>
                <a:stretch>
                  <a:fillRect l="-800" t="-3746" b="-37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7420DE2-7ADA-430D-B243-6AB8FAF9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20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6122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F2727-55FB-430B-BC02-C5BE4A2D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99743"/>
          </a:xfrm>
        </p:spPr>
        <p:txBody>
          <a:bodyPr>
            <a:normAutofit/>
          </a:bodyPr>
          <a:lstStyle/>
          <a:p>
            <a:r>
              <a:rPr lang="ru-RU" sz="4000" dirty="0"/>
              <a:t>Результаты тестирования алгоритмов</a:t>
            </a:r>
            <a:r>
              <a:rPr lang="en-US" sz="4000" dirty="0"/>
              <a:t> </a:t>
            </a:r>
            <a:r>
              <a:rPr lang="ru-RU" sz="4000" dirty="0"/>
              <a:t>поиска первого пикселя пятна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B1CF30-6AA1-41EB-B197-9F80B7B2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21</a:t>
            </a:fld>
            <a:endParaRPr lang="en-US" sz="1800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0576793-13CB-4FD5-A633-1ED7E6CA5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054970"/>
              </p:ext>
            </p:extLst>
          </p:nvPr>
        </p:nvGraphicFramePr>
        <p:xfrm>
          <a:off x="1371600" y="1996580"/>
          <a:ext cx="9697429" cy="43136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5620">
                  <a:extLst>
                    <a:ext uri="{9D8B030D-6E8A-4147-A177-3AD203B41FA5}">
                      <a16:colId xmlns:a16="http://schemas.microsoft.com/office/drawing/2014/main" val="2336610824"/>
                    </a:ext>
                  </a:extLst>
                </a:gridCol>
                <a:gridCol w="1541436">
                  <a:extLst>
                    <a:ext uri="{9D8B030D-6E8A-4147-A177-3AD203B41FA5}">
                      <a16:colId xmlns:a16="http://schemas.microsoft.com/office/drawing/2014/main" val="1474983164"/>
                    </a:ext>
                  </a:extLst>
                </a:gridCol>
                <a:gridCol w="1541436">
                  <a:extLst>
                    <a:ext uri="{9D8B030D-6E8A-4147-A177-3AD203B41FA5}">
                      <a16:colId xmlns:a16="http://schemas.microsoft.com/office/drawing/2014/main" val="1995261836"/>
                    </a:ext>
                  </a:extLst>
                </a:gridCol>
                <a:gridCol w="1464749">
                  <a:extLst>
                    <a:ext uri="{9D8B030D-6E8A-4147-A177-3AD203B41FA5}">
                      <a16:colId xmlns:a16="http://schemas.microsoft.com/office/drawing/2014/main" val="4073457568"/>
                    </a:ext>
                  </a:extLst>
                </a:gridCol>
                <a:gridCol w="1464749">
                  <a:extLst>
                    <a:ext uri="{9D8B030D-6E8A-4147-A177-3AD203B41FA5}">
                      <a16:colId xmlns:a16="http://schemas.microsoft.com/office/drawing/2014/main" val="3182339001"/>
                    </a:ext>
                  </a:extLst>
                </a:gridCol>
                <a:gridCol w="1499439">
                  <a:extLst>
                    <a:ext uri="{9D8B030D-6E8A-4147-A177-3AD203B41FA5}">
                      <a16:colId xmlns:a16="http://schemas.microsoft.com/office/drawing/2014/main" val="3256934880"/>
                    </a:ext>
                  </a:extLst>
                </a:gridCol>
              </a:tblGrid>
              <a:tr h="447605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Matlab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17018"/>
                  </a:ext>
                </a:extLst>
              </a:tr>
              <a:tr h="5078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Время,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Худшее время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Время,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Худшее время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</a:t>
                      </a:r>
                      <a:r>
                        <a:rPr lang="ru-RU" sz="1600" dirty="0"/>
                        <a:t> сравнений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4211631"/>
                  </a:ext>
                </a:extLst>
              </a:tr>
              <a:tr h="559704">
                <a:tc>
                  <a:txBody>
                    <a:bodyPr/>
                    <a:lstStyle/>
                    <a:p>
                      <a:r>
                        <a:rPr lang="en-US" sz="1600" dirty="0"/>
                        <a:t>Brute spot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0,03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0,055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0,716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1,36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3306656"/>
                  </a:ext>
                </a:extLst>
              </a:tr>
              <a:tr h="559704">
                <a:tc>
                  <a:txBody>
                    <a:bodyPr/>
                    <a:lstStyle/>
                    <a:p>
                      <a:r>
                        <a:rPr lang="en-US" sz="1600" dirty="0"/>
                        <a:t>Rand spot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0,009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0,07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918597"/>
                  </a:ext>
                </a:extLst>
              </a:tr>
              <a:tr h="559704">
                <a:tc>
                  <a:txBody>
                    <a:bodyPr/>
                    <a:lstStyle/>
                    <a:p>
                      <a:r>
                        <a:rPr lang="en-US" sz="1600" dirty="0"/>
                        <a:t>Breadth spot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429359"/>
                  </a:ext>
                </a:extLst>
              </a:tr>
              <a:tr h="559704">
                <a:tc>
                  <a:txBody>
                    <a:bodyPr/>
                    <a:lstStyle/>
                    <a:p>
                      <a:r>
                        <a:rPr lang="en-US" sz="1600" dirty="0"/>
                        <a:t>Double spot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0,0075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0,4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7848415"/>
                  </a:ext>
                </a:extLst>
              </a:tr>
              <a:tr h="559704">
                <a:tc>
                  <a:txBody>
                    <a:bodyPr/>
                    <a:lstStyle/>
                    <a:p>
                      <a:r>
                        <a:rPr lang="en-US" sz="1600" dirty="0"/>
                        <a:t>Round spot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017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0,06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35014"/>
                  </a:ext>
                </a:extLst>
              </a:tr>
              <a:tr h="559704">
                <a:tc>
                  <a:txBody>
                    <a:bodyPr/>
                    <a:lstStyle/>
                    <a:p>
                      <a:r>
                        <a:rPr lang="en-US" sz="1600" b="1" dirty="0"/>
                        <a:t>Round double spot</a:t>
                      </a:r>
                      <a:endParaRPr lang="ru-R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0,009 </a:t>
                      </a:r>
                      <a:endParaRPr lang="ru-RU" b="1" i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0,03 </a:t>
                      </a:r>
                      <a:endParaRPr lang="ru-RU" b="1" i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0,178 </a:t>
                      </a:r>
                      <a:endParaRPr lang="ru-RU" b="1" i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0,85 </a:t>
                      </a:r>
                      <a:endParaRPr lang="ru-RU" b="1" i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80000</a:t>
                      </a:r>
                      <a:endParaRPr lang="ru-RU" b="1" i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526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60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F2727-55FB-430B-BC02-C5BE4A2D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34440"/>
          </a:xfrm>
        </p:spPr>
        <p:txBody>
          <a:bodyPr>
            <a:normAutofit/>
          </a:bodyPr>
          <a:lstStyle/>
          <a:p>
            <a:r>
              <a:rPr lang="ru-RU" sz="3600" dirty="0"/>
              <a:t>Результаты тестирования алгоритмов локализации пятна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B1CF30-6AA1-41EB-B197-9F80B7B2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22</a:t>
            </a:fld>
            <a:endParaRPr lang="en-US" sz="1800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0576793-13CB-4FD5-A633-1ED7E6CA5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68150"/>
              </p:ext>
            </p:extLst>
          </p:nvPr>
        </p:nvGraphicFramePr>
        <p:xfrm>
          <a:off x="1371600" y="2002705"/>
          <a:ext cx="9697428" cy="26320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7556">
                  <a:extLst>
                    <a:ext uri="{9D8B030D-6E8A-4147-A177-3AD203B41FA5}">
                      <a16:colId xmlns:a16="http://schemas.microsoft.com/office/drawing/2014/main" val="2336610824"/>
                    </a:ext>
                  </a:extLst>
                </a:gridCol>
                <a:gridCol w="2233959">
                  <a:extLst>
                    <a:ext uri="{9D8B030D-6E8A-4147-A177-3AD203B41FA5}">
                      <a16:colId xmlns:a16="http://schemas.microsoft.com/office/drawing/2014/main" val="1474983164"/>
                    </a:ext>
                  </a:extLst>
                </a:gridCol>
                <a:gridCol w="2122819">
                  <a:extLst>
                    <a:ext uri="{9D8B030D-6E8A-4147-A177-3AD203B41FA5}">
                      <a16:colId xmlns:a16="http://schemas.microsoft.com/office/drawing/2014/main" val="4073457568"/>
                    </a:ext>
                  </a:extLst>
                </a:gridCol>
                <a:gridCol w="2173094">
                  <a:extLst>
                    <a:ext uri="{9D8B030D-6E8A-4147-A177-3AD203B41FA5}">
                      <a16:colId xmlns:a16="http://schemas.microsoft.com/office/drawing/2014/main" val="3256934880"/>
                    </a:ext>
                  </a:extLst>
                </a:gridCol>
              </a:tblGrid>
              <a:tr h="441087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Matlab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Количество операций</a:t>
                      </a:r>
                      <a:r>
                        <a:rPr lang="ru-RU" baseline="0" dirty="0" smtClean="0"/>
                        <a:t> сравнения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17018"/>
                  </a:ext>
                </a:extLst>
              </a:tr>
              <a:tr h="4410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Время,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Время,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4211631"/>
                  </a:ext>
                </a:extLst>
              </a:tr>
              <a:tr h="638283">
                <a:tc>
                  <a:txBody>
                    <a:bodyPr/>
                    <a:lstStyle/>
                    <a:p>
                      <a:r>
                        <a:rPr lang="en-US" sz="1600" dirty="0"/>
                        <a:t>Quadro search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018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14800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918597"/>
                  </a:ext>
                </a:extLst>
              </a:tr>
              <a:tr h="638283">
                <a:tc>
                  <a:txBody>
                    <a:bodyPr/>
                    <a:lstStyle/>
                    <a:p>
                      <a:r>
                        <a:rPr lang="en-US" sz="1600" dirty="0"/>
                        <a:t>Breadth search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009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19500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42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661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DA174-6B85-496B-AF0C-AE5DC833C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1939"/>
          </a:xfrm>
        </p:spPr>
        <p:txBody>
          <a:bodyPr/>
          <a:lstStyle/>
          <a:p>
            <a:r>
              <a:rPr lang="ru-RU" dirty="0"/>
              <a:t>Выводы</a:t>
            </a:r>
            <a:r>
              <a:rPr lang="en-US" dirty="0"/>
              <a:t> </a:t>
            </a:r>
            <a:r>
              <a:rPr lang="ru-RU" dirty="0"/>
              <a:t>по проделанной работе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DCE3AA-ED46-4455-AF92-EA11931D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72936"/>
            <a:ext cx="9601199" cy="4727196"/>
          </a:xfrm>
        </p:spPr>
        <p:txBody>
          <a:bodyPr>
            <a:normAutofit/>
          </a:bodyPr>
          <a:lstStyle/>
          <a:p>
            <a:r>
              <a:rPr lang="ru-RU" dirty="0"/>
              <a:t>Оптимальный алгоритм для определения положения Солнца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первого пикселя пятна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“Round double spot”;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Нахождение всех пикселей пятна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“Breadth search”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наличии в языке структур данных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связные списки или очередь.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“Quadro search”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языков, где отсутствую указанные структуры данных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0352" lvl="1" indent="0">
              <a:buNone/>
            </a:pPr>
            <a:r>
              <a:rPr lang="ru-RU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времени и вычислительным затратам.</a:t>
            </a:r>
            <a:endParaRPr lang="ru-RU" i="0" dirty="0"/>
          </a:p>
          <a:p>
            <a:r>
              <a:rPr lang="ru-RU" dirty="0"/>
              <a:t>Все алгоритмы являются алгоритмами поиска в несортированном массиве, различные вариации меняют начальную точку поиска, шаг поиска либо последовательность изучения элементов массива.</a:t>
            </a:r>
          </a:p>
          <a:p>
            <a:r>
              <a:rPr lang="ru-RU" dirty="0"/>
              <a:t>Сложность для всех алгоритмов – линейная (</a:t>
            </a:r>
            <a:r>
              <a:rPr lang="en-US" dirty="0"/>
              <a:t>O(n)</a:t>
            </a:r>
            <a:r>
              <a:rPr lang="ru-RU" dirty="0"/>
              <a:t>).</a:t>
            </a:r>
          </a:p>
          <a:p>
            <a:r>
              <a:rPr lang="ru-RU" dirty="0"/>
              <a:t>Оптимальный язык программирования – </a:t>
            </a:r>
            <a:r>
              <a:rPr lang="en-US" dirty="0"/>
              <a:t>C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  <a:p>
            <a:pPr marL="530352" lvl="1" indent="0">
              <a:buNone/>
            </a:pP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24FD57-3F5E-49E3-A40D-CC3B861C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23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064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AB516-9629-4A99-A2FC-9D9368FB4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7240"/>
          </a:xfrm>
        </p:spPr>
        <p:txBody>
          <a:bodyPr/>
          <a:lstStyle/>
          <a:p>
            <a:r>
              <a:rPr lang="ru-RU" dirty="0"/>
              <a:t>Информация о датчике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B2DDA1-849A-4BA1-8193-4D83A2056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1463040"/>
            <a:ext cx="4501896" cy="306476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Информация о матрице</a:t>
            </a:r>
          </a:p>
          <a:p>
            <a:r>
              <a:rPr lang="ru-RU" sz="1800" dirty="0"/>
              <a:t>Размеры</a:t>
            </a:r>
            <a:r>
              <a:rPr lang="en-US" sz="1800" dirty="0"/>
              <a:t>: 4</a:t>
            </a:r>
            <a:r>
              <a:rPr lang="ru-RU" sz="1800" dirty="0"/>
              <a:t>мм ×</a:t>
            </a:r>
            <a:r>
              <a:rPr lang="en-US" sz="1800" dirty="0"/>
              <a:t> 4</a:t>
            </a:r>
            <a:r>
              <a:rPr lang="ru-RU" sz="1800" dirty="0"/>
              <a:t>мм</a:t>
            </a:r>
            <a:r>
              <a:rPr lang="en-US" sz="1800" dirty="0"/>
              <a:t>;</a:t>
            </a:r>
          </a:p>
          <a:p>
            <a:r>
              <a:rPr lang="ru-RU" sz="1800" dirty="0"/>
              <a:t>Разрешение</a:t>
            </a:r>
            <a:r>
              <a:rPr lang="en-US" sz="1800" dirty="0"/>
              <a:t>: </a:t>
            </a:r>
            <a:r>
              <a:rPr lang="ru-RU" sz="1800" dirty="0"/>
              <a:t>752</a:t>
            </a:r>
            <a:r>
              <a:rPr lang="en-US" sz="1800" dirty="0"/>
              <a:t> </a:t>
            </a:r>
            <a:r>
              <a:rPr lang="ru-RU" sz="1800" dirty="0"/>
              <a:t>×</a:t>
            </a:r>
            <a:r>
              <a:rPr lang="en-US" sz="1800" dirty="0"/>
              <a:t> 752;</a:t>
            </a:r>
            <a:endParaRPr lang="ru-RU" sz="1800" dirty="0"/>
          </a:p>
          <a:p>
            <a:r>
              <a:rPr lang="ru-RU" sz="1800" dirty="0"/>
              <a:t>Диаметр отверстия</a:t>
            </a:r>
            <a:r>
              <a:rPr lang="en-US" sz="1800" dirty="0"/>
              <a:t>:</a:t>
            </a:r>
            <a:r>
              <a:rPr lang="ru-RU" sz="1800" dirty="0"/>
              <a:t> 0.3мм</a:t>
            </a:r>
            <a:r>
              <a:rPr lang="en-US" sz="1800" dirty="0"/>
              <a:t>;</a:t>
            </a:r>
          </a:p>
          <a:p>
            <a:r>
              <a:rPr lang="ru-RU" sz="1800" dirty="0"/>
              <a:t>Толщина отверстия</a:t>
            </a:r>
            <a:r>
              <a:rPr lang="en-US" sz="1800" dirty="0"/>
              <a:t>:</a:t>
            </a:r>
            <a:r>
              <a:rPr lang="ru-RU" sz="1800" dirty="0"/>
              <a:t> 100мкм</a:t>
            </a:r>
            <a:r>
              <a:rPr lang="en-US" sz="1800" dirty="0"/>
              <a:t>;</a:t>
            </a:r>
          </a:p>
          <a:p>
            <a:r>
              <a:rPr lang="ru-RU" sz="1800" dirty="0"/>
              <a:t>Высота отверстия</a:t>
            </a:r>
            <a:r>
              <a:rPr lang="en-US" sz="1800" dirty="0"/>
              <a:t>:</a:t>
            </a:r>
            <a:r>
              <a:rPr lang="ru-RU" sz="1800" dirty="0"/>
              <a:t> 0.7мм</a:t>
            </a:r>
            <a:r>
              <a:rPr lang="en-US" sz="1800" dirty="0"/>
              <a:t>;</a:t>
            </a:r>
            <a:endParaRPr lang="ru-RU" sz="18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023EDE-9E14-48F1-8E47-8A75A52D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3</a:t>
            </a:fld>
            <a:endParaRPr lang="en-US" sz="1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51F4FA-C79F-4286-B459-5F2D62BE2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51" t="36480" r="18592" b="8718"/>
          <a:stretch/>
        </p:blipFill>
        <p:spPr>
          <a:xfrm>
            <a:off x="1371600" y="1463040"/>
            <a:ext cx="4227576" cy="486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9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FC94C-1093-4C39-B2E5-962B1F92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0328"/>
          </a:xfrm>
        </p:spPr>
        <p:txBody>
          <a:bodyPr/>
          <a:lstStyle/>
          <a:p>
            <a:r>
              <a:rPr lang="ru-RU" dirty="0"/>
              <a:t>Падение солнечного луча на матрицу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E6A009-C955-4064-BCFA-AF8E844B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4</a:t>
            </a:fld>
            <a:endParaRPr lang="en-US" sz="18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8C643F7-42AD-4B7D-B036-2EE50167174A}"/>
              </a:ext>
            </a:extLst>
          </p:cNvPr>
          <p:cNvSpPr/>
          <p:nvPr/>
        </p:nvSpPr>
        <p:spPr>
          <a:xfrm>
            <a:off x="1371600" y="1549758"/>
            <a:ext cx="4017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Максимальный размер пятна</a:t>
            </a:r>
            <a:r>
              <a:rPr lang="en-US" dirty="0"/>
              <a:t>: </a:t>
            </a:r>
            <a:r>
              <a:rPr lang="ru-RU" dirty="0"/>
              <a:t>0.7мм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7F20DD1-28D5-4FC5-8322-5AF7E3DCA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789" y="2145823"/>
            <a:ext cx="8466821" cy="430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9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39B35-3A92-4434-BC8E-FB42BD70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9808"/>
          </a:xfrm>
        </p:spPr>
        <p:txBody>
          <a:bodyPr/>
          <a:lstStyle/>
          <a:p>
            <a:r>
              <a:rPr lang="ru-RU" sz="3600" dirty="0"/>
              <a:t>Изображение светового пятна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6AB4C0-309B-4557-933D-EC6667D4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5304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1800" smtClean="0"/>
              <a:t>5</a:t>
            </a:fld>
            <a:endParaRPr lang="en-US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7AA6DE-621A-4E04-83C8-43E076CFC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041"/>
            <a:ext cx="4877223" cy="365791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815B427-F673-4F44-BA1C-E4A50AE0A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124" y="1609185"/>
            <a:ext cx="4877223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9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39B35-3A92-4434-BC8E-FB42BD70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81186"/>
            <a:ext cx="9601200" cy="605118"/>
          </a:xfrm>
        </p:spPr>
        <p:txBody>
          <a:bodyPr/>
          <a:lstStyle/>
          <a:p>
            <a:r>
              <a:rPr lang="ru-RU" sz="3600" dirty="0"/>
              <a:t>Моделирование светового пятна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6AB4C0-309B-4557-933D-EC6667D4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6</a:t>
            </a:fld>
            <a:endParaRPr lang="en-US" sz="1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8339439-9E51-47C5-AAB7-F31FDE9F2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78" t="27867" r="64889" b="56400"/>
          <a:stretch/>
        </p:blipFill>
        <p:spPr>
          <a:xfrm>
            <a:off x="1219199" y="3211151"/>
            <a:ext cx="3478603" cy="336566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D6A8062-EB4C-44C5-AA68-6CA6F8BAF8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045" t="50000" r="35423" b="30133"/>
          <a:stretch/>
        </p:blipFill>
        <p:spPr>
          <a:xfrm>
            <a:off x="8417539" y="3211151"/>
            <a:ext cx="3478605" cy="336566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4BA23BE-8C24-4BCB-8383-260D066EF3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043" t="40400" r="40623" b="39199"/>
          <a:stretch/>
        </p:blipFill>
        <p:spPr>
          <a:xfrm>
            <a:off x="4818369" y="3211151"/>
            <a:ext cx="3478603" cy="33656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Объект 2">
                <a:extLst>
                  <a:ext uri="{FF2B5EF4-FFF2-40B4-BE49-F238E27FC236}">
                    <a16:creationId xmlns:a16="http://schemas.microsoft.com/office/drawing/2014/main" id="{960E8E02-CAD5-405D-A0B6-8A629BFA40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599" y="804672"/>
                <a:ext cx="10524545" cy="231343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/>
                  <a:t>Генерация </a:t>
                </a:r>
                <a:r>
                  <a:rPr lang="ru-RU" sz="1800" b="1" dirty="0"/>
                  <a:t>1000</a:t>
                </a:r>
                <a:r>
                  <a:rPr lang="ru-RU" sz="1800" dirty="0"/>
                  <a:t> изображений пятна со случайными азимутальным и зенитным углами.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180</m:t>
                    </m:r>
                    <m:r>
                      <m:rPr>
                        <m:nor/>
                      </m:rPr>
                      <a:rPr lang="en-US" sz="1800" dirty="0">
                        <a:ea typeface="Calibri" panose="020F0502020204030204" pitchFamily="34" charset="0"/>
                      </a:rPr>
                      <m:t>°</m:t>
                    </m:r>
                    <m:r>
                      <a:rPr lang="en-US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</m:t>
                    </m:r>
                    <m:r>
                      <a:rPr lang="el-GR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𝜑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</m:t>
                    </m:r>
                  </m:oMath>
                </a14:m>
                <a:r>
                  <a:rPr lang="en-US" sz="1800" dirty="0">
                    <a:ea typeface="Calibri" panose="020F0502020204030204" pitchFamily="34" charset="0"/>
                  </a:rPr>
                  <a:t> 180° </a:t>
                </a:r>
                <a:r>
                  <a:rPr lang="el-GR" sz="1800" dirty="0">
                    <a:ea typeface="Calibri" panose="020F0502020204030204" pitchFamily="34" charset="0"/>
                  </a:rPr>
                  <a:t> </a:t>
                </a:r>
                <a:r>
                  <a:rPr lang="ru-RU" sz="1800" dirty="0">
                    <a:ea typeface="Calibri" panose="020F0502020204030204" pitchFamily="34" charset="0"/>
                  </a:rPr>
                  <a:t>– азимутальный угол</a:t>
                </a:r>
                <a:r>
                  <a:rPr lang="en-US" sz="1800" dirty="0">
                    <a:ea typeface="Calibri" panose="020F0502020204030204" pitchFamily="34" charset="0"/>
                  </a:rPr>
                  <a:t>;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0</m:t>
                    </m:r>
                    <m:r>
                      <m:rPr>
                        <m:nor/>
                      </m:rPr>
                      <a:rPr lang="en-US" sz="1800" dirty="0">
                        <a:ea typeface="Calibri" panose="020F0502020204030204" pitchFamily="34" charset="0"/>
                      </a:rPr>
                      <m:t>°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</m:t>
                    </m:r>
                    <m:r>
                      <a:rPr lang="el-GR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&lt;90</m:t>
                    </m:r>
                  </m:oMath>
                </a14:m>
                <a:r>
                  <a:rPr lang="en-US" sz="1800" dirty="0">
                    <a:ea typeface="Calibri" panose="020F0502020204030204" pitchFamily="34" charset="0"/>
                  </a:rPr>
                  <a:t>°– </a:t>
                </a:r>
                <a:r>
                  <a:rPr lang="ru-RU" sz="1800" dirty="0">
                    <a:ea typeface="Calibri" panose="020F0502020204030204" pitchFamily="34" charset="0"/>
                  </a:rPr>
                  <a:t>зенитный угол</a:t>
                </a:r>
                <a:r>
                  <a:rPr lang="en-US" sz="1800" dirty="0">
                    <a:ea typeface="Calibri" panose="020F0502020204030204" pitchFamily="34" charset="0"/>
                  </a:rPr>
                  <a:t>;</a:t>
                </a:r>
                <a:r>
                  <a:rPr lang="ru-RU" sz="1800" dirty="0">
                    <a:ea typeface="Calibri" panose="020F0502020204030204" pitchFamily="34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>
                    <a:ea typeface="Calibri" panose="020F0502020204030204" pitchFamily="34" charset="0"/>
                  </a:rPr>
                  <a:t>Разрешение</a:t>
                </a:r>
                <a:r>
                  <a:rPr lang="en-US" sz="1800" dirty="0">
                    <a:ea typeface="Calibri" panose="020F0502020204030204" pitchFamily="34" charset="0"/>
                  </a:rPr>
                  <a:t>:</a:t>
                </a:r>
                <a:r>
                  <a:rPr lang="ru-RU" sz="1800" dirty="0">
                    <a:ea typeface="Calibri" panose="020F0502020204030204" pitchFamily="34" charset="0"/>
                  </a:rPr>
                  <a:t> 752</a:t>
                </a:r>
                <a:r>
                  <a:rPr lang="en-US" sz="1800" dirty="0">
                    <a:ea typeface="Calibri" panose="020F0502020204030204" pitchFamily="34" charset="0"/>
                  </a:rPr>
                  <a:t> </a:t>
                </a:r>
                <a:r>
                  <a:rPr lang="ru-RU" sz="1800" dirty="0"/>
                  <a:t>× </a:t>
                </a:r>
                <a:r>
                  <a:rPr lang="ru-RU" sz="1800" dirty="0">
                    <a:ea typeface="Calibri" panose="020F0502020204030204" pitchFamily="34" charset="0"/>
                  </a:rPr>
                  <a:t>752</a:t>
                </a:r>
                <a:r>
                  <a:rPr lang="en-US" sz="1800" dirty="0">
                    <a:ea typeface="Calibri" panose="020F0502020204030204" pitchFamily="34" charset="0"/>
                  </a:rPr>
                  <a:t>;</a:t>
                </a:r>
                <a:endParaRPr lang="ru-RU" sz="1800" dirty="0"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>
                    <a:ea typeface="Calibri" panose="020F0502020204030204" pitchFamily="34" charset="0"/>
                  </a:rPr>
                  <a:t>Размеры</a:t>
                </a:r>
                <a:r>
                  <a:rPr lang="en-US" sz="1800" dirty="0">
                    <a:ea typeface="Calibri" panose="020F0502020204030204" pitchFamily="34" charset="0"/>
                  </a:rPr>
                  <a:t>: </a:t>
                </a:r>
                <a:r>
                  <a:rPr lang="en-US" sz="1800" dirty="0" smtClean="0">
                    <a:ea typeface="Calibri" panose="020F0502020204030204" pitchFamily="34" charset="0"/>
                  </a:rPr>
                  <a:t>4</a:t>
                </a:r>
                <a:r>
                  <a:rPr lang="ru-RU" sz="1800" dirty="0" smtClean="0">
                    <a:ea typeface="Calibri" panose="020F0502020204030204" pitchFamily="34" charset="0"/>
                  </a:rPr>
                  <a:t> мм</a:t>
                </a:r>
                <a:r>
                  <a:rPr lang="en-US" sz="1800" dirty="0" smtClean="0">
                    <a:ea typeface="Calibri" panose="020F0502020204030204" pitchFamily="34" charset="0"/>
                  </a:rPr>
                  <a:t> </a:t>
                </a:r>
                <a:r>
                  <a:rPr lang="ru-RU" sz="1800" dirty="0"/>
                  <a:t>×</a:t>
                </a:r>
                <a:r>
                  <a:rPr lang="en-US" sz="1800" dirty="0">
                    <a:ea typeface="Calibri" panose="020F0502020204030204" pitchFamily="34" charset="0"/>
                  </a:rPr>
                  <a:t> </a:t>
                </a:r>
                <a:r>
                  <a:rPr lang="en-US" sz="1800" dirty="0" smtClean="0">
                    <a:ea typeface="Calibri" panose="020F0502020204030204" pitchFamily="34" charset="0"/>
                  </a:rPr>
                  <a:t>4</a:t>
                </a:r>
                <a:r>
                  <a:rPr lang="ru-RU" sz="1800" dirty="0" smtClean="0">
                    <a:ea typeface="Calibri" panose="020F0502020204030204" pitchFamily="34" charset="0"/>
                  </a:rPr>
                  <a:t> мм</a:t>
                </a:r>
                <a:r>
                  <a:rPr lang="en-US" sz="1800" dirty="0">
                    <a:ea typeface="Calibri" panose="020F0502020204030204" pitchFamily="34" charset="0"/>
                  </a:rPr>
                  <a:t>;</a:t>
                </a:r>
                <a:endParaRPr lang="ru-RU" sz="1800" dirty="0"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>
                    <a:ea typeface="Calibri" panose="020F0502020204030204" pitchFamily="34" charset="0"/>
                  </a:rPr>
                  <a:t>Диаметр отверстия: </a:t>
                </a:r>
                <a:r>
                  <a:rPr lang="ru-RU" sz="1800" dirty="0" smtClean="0">
                    <a:ea typeface="Calibri" panose="020F0502020204030204" pitchFamily="34" charset="0"/>
                  </a:rPr>
                  <a:t>0.3 мм</a:t>
                </a:r>
                <a:r>
                  <a:rPr lang="ru-RU" sz="1800" dirty="0">
                    <a:ea typeface="Calibri" panose="020F0502020204030204" pitchFamily="34" charset="0"/>
                  </a:rPr>
                  <a:t>;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>
                    <a:ea typeface="Calibri" panose="020F0502020204030204" pitchFamily="34" charset="0"/>
                  </a:rPr>
                  <a:t>Толщина отверстия: </a:t>
                </a:r>
                <a:r>
                  <a:rPr lang="ru-RU" sz="1800" dirty="0" smtClean="0">
                    <a:ea typeface="Calibri" panose="020F0502020204030204" pitchFamily="34" charset="0"/>
                  </a:rPr>
                  <a:t>100 мкм</a:t>
                </a:r>
                <a:r>
                  <a:rPr lang="ru-RU" sz="1800" dirty="0">
                    <a:ea typeface="Calibri" panose="020F0502020204030204" pitchFamily="34" charset="0"/>
                  </a:rPr>
                  <a:t>;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>
                    <a:ea typeface="Calibri" panose="020F0502020204030204" pitchFamily="34" charset="0"/>
                  </a:rPr>
                  <a:t>Высота отверстия: </a:t>
                </a:r>
                <a:r>
                  <a:rPr lang="ru-RU" sz="1800" dirty="0" smtClean="0">
                    <a:ea typeface="Calibri" panose="020F0502020204030204" pitchFamily="34" charset="0"/>
                  </a:rPr>
                  <a:t>0.7 мм</a:t>
                </a:r>
                <a:r>
                  <a:rPr lang="ru-RU" sz="1800" dirty="0">
                    <a:ea typeface="Calibri" panose="020F0502020204030204" pitchFamily="34" charset="0"/>
                  </a:rPr>
                  <a:t>;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sz="1800" dirty="0"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12" name="Объект 2">
                <a:extLst>
                  <a:ext uri="{FF2B5EF4-FFF2-40B4-BE49-F238E27FC236}">
                    <a16:creationId xmlns:a16="http://schemas.microsoft.com/office/drawing/2014/main" id="{960E8E02-CAD5-405D-A0B6-8A629BFA4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804672"/>
                <a:ext cx="10524545" cy="2313432"/>
              </a:xfrm>
              <a:prstGeom prst="rect">
                <a:avLst/>
              </a:prstGeom>
              <a:blipFill>
                <a:blip r:embed="rId5"/>
                <a:stretch>
                  <a:fillRect l="-463" t="-1842" b="-23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12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BDE6AB6-B161-4C14-99D6-619C8A8B3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232" y="2773680"/>
            <a:ext cx="2412872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Алгоритмы поиска пятна</a:t>
            </a:r>
            <a:r>
              <a:rPr lang="en-US" dirty="0"/>
              <a:t>:</a:t>
            </a:r>
            <a:endParaRPr lang="ru-RU" dirty="0"/>
          </a:p>
          <a:p>
            <a:r>
              <a:rPr lang="en-US" sz="1800" dirty="0"/>
              <a:t>Brute spot;</a:t>
            </a:r>
          </a:p>
          <a:p>
            <a:r>
              <a:rPr lang="en-US" sz="1800" dirty="0"/>
              <a:t>Rand spot;</a:t>
            </a:r>
          </a:p>
          <a:p>
            <a:r>
              <a:rPr lang="en-US" sz="1800" dirty="0"/>
              <a:t>Breadth spot;</a:t>
            </a:r>
          </a:p>
          <a:p>
            <a:r>
              <a:rPr lang="en-US" sz="1800" dirty="0"/>
              <a:t>Double spot;</a:t>
            </a:r>
          </a:p>
          <a:p>
            <a:r>
              <a:rPr lang="en-US" sz="1800" dirty="0"/>
              <a:t>Round spot;</a:t>
            </a:r>
          </a:p>
          <a:p>
            <a:r>
              <a:rPr lang="en-US" sz="1800" dirty="0"/>
              <a:t>Round double spot;</a:t>
            </a:r>
          </a:p>
          <a:p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E14FA4B-9528-4692-8BA6-3C57A6F15A5B}"/>
              </a:ext>
            </a:extLst>
          </p:cNvPr>
          <p:cNvSpPr txBox="1">
            <a:spLocks/>
          </p:cNvSpPr>
          <p:nvPr/>
        </p:nvSpPr>
        <p:spPr>
          <a:xfrm>
            <a:off x="4362452" y="2779776"/>
            <a:ext cx="2997708" cy="1703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ru-RU" dirty="0"/>
              <a:t>Алгоритмы локализации пятна</a:t>
            </a:r>
            <a:r>
              <a:rPr lang="en-US" dirty="0"/>
              <a:t>:</a:t>
            </a:r>
            <a:endParaRPr lang="ru-RU" dirty="0"/>
          </a:p>
          <a:p>
            <a:r>
              <a:rPr lang="en-US" sz="1800" dirty="0"/>
              <a:t>Quadro search;</a:t>
            </a:r>
          </a:p>
          <a:p>
            <a:r>
              <a:rPr lang="en-US" sz="1800" dirty="0"/>
              <a:t>Breadth search;</a:t>
            </a:r>
            <a:endParaRPr lang="ru-RU" sz="18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37954E3-82B7-4706-9851-121574061582}"/>
              </a:ext>
            </a:extLst>
          </p:cNvPr>
          <p:cNvSpPr txBox="1">
            <a:spLocks/>
          </p:cNvSpPr>
          <p:nvPr/>
        </p:nvSpPr>
        <p:spPr>
          <a:xfrm>
            <a:off x="1472184" y="503301"/>
            <a:ext cx="10287000" cy="734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ru-RU" sz="3200" dirty="0"/>
              <a:t>Алгоритм определения </a:t>
            </a:r>
            <a:r>
              <a:rPr lang="ru-RU" sz="3200" dirty="0" smtClean="0"/>
              <a:t>ориентации по Солнцу</a:t>
            </a:r>
            <a:endParaRPr lang="ru-RU" sz="3200" dirty="0"/>
          </a:p>
          <a:p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4EE5F13-4991-4306-A419-0ED0E06CEA96}"/>
              </a:ext>
            </a:extLst>
          </p:cNvPr>
          <p:cNvSpPr txBox="1">
            <a:spLocks/>
          </p:cNvSpPr>
          <p:nvPr/>
        </p:nvSpPr>
        <p:spPr>
          <a:xfrm>
            <a:off x="8165592" y="3631692"/>
            <a:ext cx="3593592" cy="464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ru-RU" dirty="0"/>
              <a:t>Определение центра пятна.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664315A-265A-45BA-8674-0459B250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7</a:t>
            </a:fld>
            <a:endParaRPr lang="en-US" sz="18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D36C867-523D-42E3-9684-65653481267B}"/>
              </a:ext>
            </a:extLst>
          </p:cNvPr>
          <p:cNvSpPr/>
          <p:nvPr/>
        </p:nvSpPr>
        <p:spPr>
          <a:xfrm>
            <a:off x="8165592" y="4831078"/>
            <a:ext cx="33493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Определение азимутального</a:t>
            </a:r>
            <a:endParaRPr lang="en-US" sz="2000" dirty="0"/>
          </a:p>
          <a:p>
            <a:r>
              <a:rPr lang="ru-RU" sz="2000" dirty="0"/>
              <a:t>и зенитного углов</a:t>
            </a:r>
            <a:r>
              <a:rPr lang="ru-RU" dirty="0"/>
              <a:t>.</a:t>
            </a:r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7B70C62D-742A-4237-8E70-3552798A7217}"/>
              </a:ext>
            </a:extLst>
          </p:cNvPr>
          <p:cNvSpPr/>
          <p:nvPr/>
        </p:nvSpPr>
        <p:spPr>
          <a:xfrm>
            <a:off x="3498996" y="3511295"/>
            <a:ext cx="713232" cy="585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2CCDA61E-40C4-405E-8BA5-367AAF680F46}"/>
              </a:ext>
            </a:extLst>
          </p:cNvPr>
          <p:cNvSpPr/>
          <p:nvPr/>
        </p:nvSpPr>
        <p:spPr>
          <a:xfrm>
            <a:off x="7358748" y="3511295"/>
            <a:ext cx="713232" cy="585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A69516EF-83F4-40D8-BF52-74B12357C0B3}"/>
              </a:ext>
            </a:extLst>
          </p:cNvPr>
          <p:cNvSpPr/>
          <p:nvPr/>
        </p:nvSpPr>
        <p:spPr>
          <a:xfrm rot="5400000">
            <a:off x="9483632" y="4160519"/>
            <a:ext cx="713232" cy="585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A961351D-489E-470D-B200-C6B59D8E067F}"/>
              </a:ext>
            </a:extLst>
          </p:cNvPr>
          <p:cNvSpPr txBox="1">
            <a:spLocks/>
          </p:cNvSpPr>
          <p:nvPr/>
        </p:nvSpPr>
        <p:spPr>
          <a:xfrm>
            <a:off x="1185676" y="1237869"/>
            <a:ext cx="3007232" cy="4114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ru-RU" dirty="0"/>
              <a:t>Получение изображения</a:t>
            </a:r>
            <a:endParaRPr lang="en-US" sz="1800" dirty="0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8EC38509-F45F-45DD-AF5A-12D5670EE78A}"/>
              </a:ext>
            </a:extLst>
          </p:cNvPr>
          <p:cNvSpPr txBox="1">
            <a:spLocks/>
          </p:cNvSpPr>
          <p:nvPr/>
        </p:nvSpPr>
        <p:spPr>
          <a:xfrm>
            <a:off x="1062232" y="1925584"/>
            <a:ext cx="3254120" cy="4114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ru-RU" dirty="0"/>
              <a:t>Бинаризация изображения</a:t>
            </a:r>
            <a:endParaRPr lang="en-US" sz="1800" dirty="0"/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E7132E94-7D7E-4DCB-8ACF-F783DAA31EC1}"/>
              </a:ext>
            </a:extLst>
          </p:cNvPr>
          <p:cNvSpPr/>
          <p:nvPr/>
        </p:nvSpPr>
        <p:spPr>
          <a:xfrm rot="5400000">
            <a:off x="2286477" y="1569623"/>
            <a:ext cx="411481" cy="394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F640825F-3196-45FD-87C2-92080DEDB647}"/>
              </a:ext>
            </a:extLst>
          </p:cNvPr>
          <p:cNvSpPr/>
          <p:nvPr/>
        </p:nvSpPr>
        <p:spPr>
          <a:xfrm rot="5400000">
            <a:off x="2163033" y="2315626"/>
            <a:ext cx="411481" cy="394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246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F9E5F-D4B9-456B-93A8-F0FF2A86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поиска первого пикселя пятна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7EEA4E-3FB0-4DAB-BD69-29C0D0474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Brute spot;</a:t>
            </a:r>
          </a:p>
          <a:p>
            <a:r>
              <a:rPr lang="en-US" dirty="0"/>
              <a:t>Rand spot;</a:t>
            </a:r>
          </a:p>
          <a:p>
            <a:r>
              <a:rPr lang="en-US" dirty="0"/>
              <a:t>Breadth spot;</a:t>
            </a:r>
          </a:p>
          <a:p>
            <a:r>
              <a:rPr lang="en-US" dirty="0"/>
              <a:t>Double spot;</a:t>
            </a:r>
          </a:p>
          <a:p>
            <a:r>
              <a:rPr lang="en-US" dirty="0"/>
              <a:t>Round spot;</a:t>
            </a:r>
          </a:p>
          <a:p>
            <a:r>
              <a:rPr lang="en-US" dirty="0"/>
              <a:t>Round double spot;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D32ADB-DEB3-4CA7-81C9-619FB6C5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71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30374" cy="704088"/>
          </a:xfrm>
        </p:spPr>
        <p:txBody>
          <a:bodyPr>
            <a:normAutofit/>
          </a:bodyPr>
          <a:lstStyle/>
          <a:p>
            <a:r>
              <a:rPr lang="en-US" dirty="0"/>
              <a:t>Brute force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81F3069-EF4E-4AEB-B198-41C5FCA9A82B}"/>
              </a:ext>
            </a:extLst>
          </p:cNvPr>
          <p:cNvGrpSpPr/>
          <p:nvPr/>
        </p:nvGrpSpPr>
        <p:grpSpPr>
          <a:xfrm>
            <a:off x="3051035" y="1645970"/>
            <a:ext cx="6089929" cy="4526230"/>
            <a:chOff x="1371600" y="1658048"/>
            <a:chExt cx="5558148" cy="4246000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71600" y="5534716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красный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синий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91A81CB9-CED1-4455-AE31-15C153D69E3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2695" y="1658048"/>
              <a:ext cx="3879074" cy="360626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67EB00-4C26-4266-8CB8-4F930C0D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07169218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517</TotalTime>
  <Words>693</Words>
  <Application>Microsoft Office PowerPoint</Application>
  <PresentationFormat>Широкоэкранный</PresentationFormat>
  <Paragraphs>190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Franklin Gothic Book</vt:lpstr>
      <vt:lpstr>Times New Roman</vt:lpstr>
      <vt:lpstr>Обрезка</vt:lpstr>
      <vt:lpstr>РАЗРАБОТКА И СРАВНЕНИЕ АЛГОРИТМОВ РАБОТЫ ДАТЧИКА НАПРАВЛЕНИЯ НА СОЛНЦЕ НА ОСНОВЕ КМОП-МАТРИЦЫ</vt:lpstr>
      <vt:lpstr>Презентация PowerPoint</vt:lpstr>
      <vt:lpstr>Информация о датчике</vt:lpstr>
      <vt:lpstr>Падение солнечного луча на матрицу</vt:lpstr>
      <vt:lpstr>Изображение светового пятна</vt:lpstr>
      <vt:lpstr>Моделирование светового пятна</vt:lpstr>
      <vt:lpstr>Презентация PowerPoint</vt:lpstr>
      <vt:lpstr>Алгоритмы поиска первого пикселя пятна</vt:lpstr>
      <vt:lpstr>Brute force</vt:lpstr>
      <vt:lpstr>Brute spot</vt:lpstr>
      <vt:lpstr>Rand spot</vt:lpstr>
      <vt:lpstr>Breadth spot</vt:lpstr>
      <vt:lpstr>Double spot</vt:lpstr>
      <vt:lpstr>Round spot</vt:lpstr>
      <vt:lpstr>Round double spot</vt:lpstr>
      <vt:lpstr>Алгоритмы локализации пятна</vt:lpstr>
      <vt:lpstr>Quadro search</vt:lpstr>
      <vt:lpstr>Breadth search</vt:lpstr>
      <vt:lpstr>Точность определения центра пятна</vt:lpstr>
      <vt:lpstr>Презентация PowerPoint</vt:lpstr>
      <vt:lpstr>Результаты тестирования алгоритмов поиска первого пикселя пятна</vt:lpstr>
      <vt:lpstr>Результаты тестирования алгоритмов локализации пятна</vt:lpstr>
      <vt:lpstr>Выводы по проделанной работе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СРАВНЕНИЕ АЛГОРИТМОВ РАБОТЫ ДАТЧИКА НАПРАВЛЕНИЯ НА СОЛНЦЕ НА ОСНОВЕ КМОП-МАТРИЦЫ</dc:title>
  <dc:creator>Yaroslav Barkovskiy</dc:creator>
  <cp:lastModifiedBy>EliteBook</cp:lastModifiedBy>
  <cp:revision>43</cp:revision>
  <dcterms:created xsi:type="dcterms:W3CDTF">2021-06-02T15:43:01Z</dcterms:created>
  <dcterms:modified xsi:type="dcterms:W3CDTF">2021-06-13T21:07:41Z</dcterms:modified>
</cp:coreProperties>
</file>