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7" r:id="rId9"/>
    <p:sldId id="261" r:id="rId10"/>
    <p:sldId id="270" r:id="rId11"/>
    <p:sldId id="272" r:id="rId12"/>
    <p:sldId id="275" r:id="rId13"/>
    <p:sldId id="273" r:id="rId14"/>
    <p:sldId id="274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076FB-E1E8-452C-8CAA-3EC27A3D20F8}" v="2523" dt="2020-06-02T07:24:5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8CD9-1F22-4558-93F3-38CFB2670C2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C3B4-8431-4CDE-B46B-77D6D4D33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5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C6886-0745-4D1A-A30D-F0824286FB9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7ED-4F51-438E-95FA-3E78A566CC3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24B-6DFC-43C0-9662-425F809B7D2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E998-7D46-4A74-A721-7378142B96A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1131A-0293-4425-BD30-DA37CD08E3A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1BA1-BDD9-4917-AD52-CD242EA3C54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CFB0-7DFD-4CF1-910C-6404CFA2B834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5DD-30AE-44D9-AD57-D0C209A8AF6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4A22-8233-4943-9D42-4E5F5AB3481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EDAB2-236C-4BF2-913B-A32E8D9EF500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0A210-B45C-4B17-9087-E41DE54FAAD8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2B9B74-D886-4B8D-8D15-D1DC62F900C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267" y="1670858"/>
            <a:ext cx="7446828" cy="2048589"/>
          </a:xfrm>
        </p:spPr>
        <p:txBody>
          <a:bodyPr/>
          <a:lstStyle/>
          <a:p>
            <a:r>
              <a:rPr lang="ru-RU" sz="2800" b="1" dirty="0">
                <a:ea typeface="+mj-lt"/>
                <a:cs typeface="+mj-lt"/>
              </a:rPr>
              <a:t>СРАВНЕНИЕ ВЫЧИСЛИТЕЛЬНОЙ ЭФФЕКТИВНОСТИ АЛГОРИТМОВ ПОИСКА ЦЕНТРА ПЯТНА ОСВЕЩЁННОСТИ КМОП-МАТРИЦЫ ДАТЧИКА НАПРАВЛЕНИЯ НА СОЛНЦЕ</a:t>
            </a:r>
            <a:r>
              <a:rPr lang="en-US" sz="2800" dirty="0" smtClean="0">
                <a:ea typeface="+mj-lt"/>
                <a:cs typeface="+mj-lt"/>
              </a:rPr>
              <a:t> </a:t>
            </a:r>
            <a:endParaRPr lang="ru-RU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252" y="3938350"/>
            <a:ext cx="3971586" cy="108623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</a:t>
            </a:r>
            <a:r>
              <a:rPr lang="en-US" dirty="0" smtClean="0"/>
              <a:t>4 </a:t>
            </a:r>
            <a:r>
              <a:rPr lang="en-US" dirty="0" err="1" smtClean="0"/>
              <a:t>курса</a:t>
            </a:r>
            <a:r>
              <a:rPr lang="ru-RU" dirty="0" smtClean="0"/>
              <a:t> </a:t>
            </a:r>
            <a:r>
              <a:rPr lang="en-US" dirty="0" smtClean="0"/>
              <a:t>4 </a:t>
            </a:r>
            <a:r>
              <a:rPr lang="ru-RU" dirty="0" smtClean="0"/>
              <a:t>группы</a:t>
            </a:r>
            <a:endParaRPr lang="ru-RU" dirty="0"/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 smtClean="0">
                <a:ea typeface="+mn-lt"/>
                <a:cs typeface="+mn-lt"/>
              </a:rPr>
              <a:t>ст. преподаватель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ru-RU" dirty="0" smtClean="0">
                <a:ea typeface="+mn-lt"/>
                <a:cs typeface="+mn-lt"/>
              </a:rPr>
              <a:t/>
            </a:r>
            <a:br>
              <a:rPr lang="ru-RU" dirty="0" smtClean="0">
                <a:ea typeface="+mn-lt"/>
                <a:cs typeface="+mn-lt"/>
              </a:rPr>
            </a:br>
            <a:r>
              <a:rPr lang="en-US" dirty="0" err="1" smtClean="0">
                <a:ea typeface="+mn-lt"/>
                <a:cs typeface="+mn-lt"/>
              </a:rPr>
              <a:t>кафедры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ru-RU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ИиКС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 smtClean="0">
                <a:ea typeface="+mn-lt"/>
                <a:cs typeface="+mn-lt"/>
              </a:rPr>
              <a:t/>
            </a:r>
            <a:br>
              <a:rPr lang="ru-RU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>С.В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Brut Force = 948.949s | 360 960 000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22"/>
          <a:stretch/>
        </p:blipFill>
        <p:spPr>
          <a:xfrm>
            <a:off x="1371600" y="1333930"/>
            <a:ext cx="6837131" cy="361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70127"/>
            <a:ext cx="5205240" cy="152030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9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Rand= 72.540s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06411"/>
            <a:ext cx="6134792" cy="3237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32740"/>
            <a:ext cx="5475402" cy="196763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44436" cy="676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Overall+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0740"/>
            <a:ext cx="8156842" cy="459598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/>
              <a:t>Brut </a:t>
            </a:r>
            <a:r>
              <a:rPr lang="en-US" dirty="0" smtClean="0"/>
              <a:t>Force+ </a:t>
            </a:r>
            <a:r>
              <a:rPr lang="en-US" dirty="0"/>
              <a:t>= </a:t>
            </a:r>
            <a:r>
              <a:rPr lang="en-US" dirty="0" smtClean="0"/>
              <a:t>535.417s | 208 981 920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13164"/>
            <a:ext cx="6384175" cy="32632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98" y="4012149"/>
            <a:ext cx="4385743" cy="24835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94360"/>
            <a:ext cx="9601200" cy="818804"/>
          </a:xfrm>
        </p:spPr>
        <p:txBody>
          <a:bodyPr/>
          <a:lstStyle/>
          <a:p>
            <a:r>
              <a:rPr lang="en-US" dirty="0" smtClean="0"/>
              <a:t>Rand</a:t>
            </a:r>
            <a:r>
              <a:rPr lang="ru-RU" dirty="0" smtClean="0"/>
              <a:t>+ </a:t>
            </a:r>
            <a:r>
              <a:rPr lang="en-US" dirty="0" smtClean="0"/>
              <a:t>= 7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r>
              <a:rPr lang="ru-RU" dirty="0" smtClean="0"/>
              <a:t>126</a:t>
            </a:r>
            <a:r>
              <a:rPr lang="en-US" dirty="0" smtClean="0"/>
              <a:t>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32740"/>
            <a:ext cx="5475402" cy="19676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13164"/>
            <a:ext cx="6967971" cy="302031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1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95AE2-BE5C-4AB4-BBF4-0B5FE90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вычислений центра пятна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E01FD-4CF0-4F05-892B-94389FA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smtClean="0"/>
              <a:t>Brute Force+ </a:t>
            </a:r>
            <a:r>
              <a:rPr lang="en-US" dirty="0"/>
              <a:t>:  X: </a:t>
            </a:r>
            <a:r>
              <a:rPr lang="en-US" dirty="0" smtClean="0"/>
              <a:t>0.698193411264612 &lt; 1, </a:t>
            </a:r>
            <a:r>
              <a:rPr lang="en-US" dirty="0"/>
              <a:t>Y: </a:t>
            </a:r>
            <a:r>
              <a:rPr lang="en-US" dirty="0" smtClean="0"/>
              <a:t>0.608646188850967 &lt; 1</a:t>
            </a:r>
          </a:p>
          <a:p>
            <a:pPr marL="383540" indent="-383540"/>
            <a:r>
              <a:rPr lang="en-US" dirty="0" smtClean="0"/>
              <a:t>Rand</a:t>
            </a:r>
            <a:r>
              <a:rPr lang="en-US" dirty="0"/>
              <a:t>+ : X: </a:t>
            </a:r>
            <a:r>
              <a:rPr lang="en-US" dirty="0" smtClean="0"/>
              <a:t>0.711252653927813 &lt; 1, </a:t>
            </a:r>
            <a:r>
              <a:rPr lang="en-US" dirty="0"/>
              <a:t>Y: </a:t>
            </a:r>
            <a:r>
              <a:rPr lang="en-US" dirty="0" smtClean="0"/>
              <a:t>0.605473204104903 &lt;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95AE2-BE5C-4AB4-BBF4-0B5FE90D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проделанной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E01FD-4CF0-4F05-892B-94389FAE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ru-RU" dirty="0" smtClean="0"/>
              <a:t>Была создана и протестирована модель для получения изображения падающего луча на светочувствительной матрице</a:t>
            </a:r>
            <a:endParaRPr lang="ru-RU" dirty="0"/>
          </a:p>
          <a:p>
            <a:pPr marL="383540" indent="-383540"/>
            <a:r>
              <a:rPr lang="ru-RU" dirty="0" smtClean="0"/>
              <a:t>Были сравнены несколько алгоритмов поиска центра изображения светового пятна на светочувствительной матрице</a:t>
            </a:r>
            <a:endParaRPr lang="en-US" dirty="0" smtClean="0"/>
          </a:p>
          <a:p>
            <a:pPr marL="383540" indent="-383540"/>
            <a:r>
              <a:rPr lang="ru-RU" dirty="0" smtClean="0"/>
              <a:t>Была проверена точность вычисления центра пятна двумя алгоритмами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C9FD-55D8-4708-9A66-5194578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963271" cy="445996"/>
          </a:xfrm>
        </p:spPr>
        <p:txBody>
          <a:bodyPr>
            <a:normAutofit/>
          </a:bodyPr>
          <a:lstStyle/>
          <a:p>
            <a:r>
              <a:rPr lang="ru-RU" sz="2400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81853-95A6-4C73-A9BA-30F91FA7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0918"/>
            <a:ext cx="4802131" cy="200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 smtClean="0"/>
              <a:t>C</a:t>
            </a:r>
            <a:r>
              <a:rPr lang="ru-RU" dirty="0" smtClean="0"/>
              <a:t>равнение </a:t>
            </a:r>
            <a:r>
              <a:rPr lang="ru-RU" dirty="0"/>
              <a:t>вычислительной эффективности алгоритмов поиска центра изображения светового пятна на светочувствительной матрице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DAC22B-B74E-401E-AA90-E37F0B602852}"/>
              </a:ext>
            </a:extLst>
          </p:cNvPr>
          <p:cNvSpPr txBox="1">
            <a:spLocks/>
          </p:cNvSpPr>
          <p:nvPr/>
        </p:nvSpPr>
        <p:spPr>
          <a:xfrm>
            <a:off x="6831106" y="694765"/>
            <a:ext cx="1963271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D819C6-B165-4E17-AF33-414CE3778D25}"/>
              </a:ext>
            </a:extLst>
          </p:cNvPr>
          <p:cNvSpPr txBox="1">
            <a:spLocks/>
          </p:cNvSpPr>
          <p:nvPr/>
        </p:nvSpPr>
        <p:spPr>
          <a:xfrm>
            <a:off x="6575502" y="1290918"/>
            <a:ext cx="5257472" cy="3118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 smtClean="0"/>
              <a:t>Обзор устройства датчика</a:t>
            </a:r>
            <a:endParaRPr lang="ru-RU" dirty="0"/>
          </a:p>
          <a:p>
            <a:pPr marL="383540" indent="-383540"/>
            <a:r>
              <a:rPr lang="ru-RU" dirty="0" smtClean="0"/>
              <a:t>Создание модели падающего луча на светочувствительную матрицу</a:t>
            </a:r>
            <a:endParaRPr lang="ru-RU" dirty="0"/>
          </a:p>
          <a:p>
            <a:pPr marL="383540" indent="-383540"/>
            <a:r>
              <a:rPr lang="ru-RU" dirty="0" smtClean="0"/>
              <a:t>Реализация алгоритмов поиска центра изображения светового пятна</a:t>
            </a:r>
            <a:endParaRPr lang="ru-RU" dirty="0"/>
          </a:p>
          <a:p>
            <a:pPr marL="383540" indent="-383540"/>
            <a:r>
              <a:rPr lang="ru-RU" dirty="0" smtClean="0"/>
              <a:t>Сравнение вычислительной эффективности алгоритмов</a:t>
            </a:r>
          </a:p>
          <a:p>
            <a:pPr marL="383540" indent="-38354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1CED-CC2C-435B-9572-F0BBE8A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ea typeface="+mj-lt"/>
                <a:cs typeface="+mj-lt"/>
              </a:rPr>
              <a:t>Светочувствительная матрица КМОП</a:t>
            </a:r>
            <a:br>
              <a:rPr lang="ru-RU" sz="2800" dirty="0" smtClean="0">
                <a:ea typeface="+mj-lt"/>
                <a:cs typeface="+mj-lt"/>
              </a:rPr>
            </a:br>
            <a:r>
              <a:rPr lang="ru-RU" sz="2800" dirty="0">
                <a:ea typeface="+mj-lt"/>
                <a:cs typeface="+mj-lt"/>
              </a:rPr>
              <a:t> </a:t>
            </a:r>
            <a:endParaRPr lang="ru-RU" sz="24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570865" y="1504603"/>
            <a:ext cx="4503420" cy="4447540"/>
            <a:chOff x="0" y="0"/>
            <a:chExt cx="4503420" cy="444754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03420" cy="3909060"/>
            </a:xfrm>
            <a:prstGeom prst="rect">
              <a:avLst/>
            </a:prstGeom>
          </p:spPr>
        </p:pic>
        <p:sp>
          <p:nvSpPr>
            <p:cNvPr id="11" name="Надпись 55"/>
            <p:cNvSpPr txBox="1"/>
            <p:nvPr/>
          </p:nvSpPr>
          <p:spPr>
            <a:xfrm>
              <a:off x="0" y="3970020"/>
              <a:ext cx="4503420" cy="4775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u="sng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</a:t>
              </a:r>
              <a:r>
                <a:rPr lang="ru-RU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7 Принцип работы КМОП-матрицы для датчика направления на солнце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001336" y="1504603"/>
            <a:ext cx="4892387" cy="4447540"/>
            <a:chOff x="0" y="0"/>
            <a:chExt cx="4503420" cy="4080512"/>
          </a:xfrm>
        </p:grpSpPr>
        <p:sp>
          <p:nvSpPr>
            <p:cNvPr id="13" name="Надпись 5"/>
            <p:cNvSpPr txBox="1"/>
            <p:nvPr/>
          </p:nvSpPr>
          <p:spPr>
            <a:xfrm>
              <a:off x="0" y="3778252"/>
              <a:ext cx="4503420" cy="30226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8 Вид КМОП матрицы </a:t>
              </a:r>
              <a:r>
                <a:rPr lang="en-US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MT9V032</a:t>
              </a:r>
              <a:endParaRPr lang="ru-RU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Рисунок 13" descr="FPGA4U camera modules MT9V032 - Fpga4u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136" y="0"/>
              <a:ext cx="2855595" cy="3260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3E83-51CE-46C2-9670-ED2AB2FB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564582" cy="6774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Теория генерации изображения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94081"/>
            <a:ext cx="5611091" cy="40057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32" y="1594080"/>
            <a:ext cx="4678927" cy="400571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134AE-105E-405D-AD75-510CFF9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7023158" cy="1201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Геометрическая модель и моделирование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4" y="2726575"/>
            <a:ext cx="2557400" cy="2872505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5304040" y="2726575"/>
            <a:ext cx="3762375" cy="3516629"/>
            <a:chOff x="0" y="0"/>
            <a:chExt cx="3762375" cy="351682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762375" cy="2886075"/>
            </a:xfrm>
            <a:prstGeom prst="rect">
              <a:avLst/>
            </a:prstGeom>
          </p:spPr>
        </p:pic>
        <p:sp>
          <p:nvSpPr>
            <p:cNvPr id="13" name="Надпись 37"/>
            <p:cNvSpPr txBox="1"/>
            <p:nvPr/>
          </p:nvSpPr>
          <p:spPr>
            <a:xfrm>
              <a:off x="250166" y="3027872"/>
              <a:ext cx="3267710" cy="4889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12 Влияние толщины маски на проецируемое пятно света.</a:t>
              </a: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67" y="1280160"/>
            <a:ext cx="7701668" cy="3581400"/>
          </a:xfrm>
          <a:prstGeom prst="rect">
            <a:avLst/>
          </a:prstGeom>
        </p:spPr>
      </p:pic>
      <p:sp>
        <p:nvSpPr>
          <p:cNvPr id="5" name="Надпись 57"/>
          <p:cNvSpPr txBox="1"/>
          <p:nvPr/>
        </p:nvSpPr>
        <p:spPr>
          <a:xfrm>
            <a:off x="3927936" y="5109173"/>
            <a:ext cx="4621530" cy="551793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7200" algn="ctr">
              <a:spcAft>
                <a:spcPts val="1000"/>
              </a:spcAft>
            </a:pPr>
            <a:r>
              <a:rPr lang="ru-RU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13 Световые пятна при θ1 = 90, Ф1 = 90 (слева) и θ2 = 78, Ф2 = 78 (справа). Красные границы обозначают исходную форму пятна, а синий - позицию</a:t>
            </a:r>
          </a:p>
          <a:p>
            <a:pPr indent="45720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251171" y="3150523"/>
            <a:ext cx="5851024" cy="3417075"/>
            <a:chOff x="0" y="0"/>
            <a:chExt cx="6120130" cy="359691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20130" cy="2795270"/>
            </a:xfrm>
            <a:prstGeom prst="rect">
              <a:avLst/>
            </a:prstGeom>
          </p:spPr>
        </p:pic>
        <p:sp>
          <p:nvSpPr>
            <p:cNvPr id="6" name="Надпись 3"/>
            <p:cNvSpPr txBox="1"/>
            <p:nvPr/>
          </p:nvSpPr>
          <p:spPr>
            <a:xfrm>
              <a:off x="750499" y="3045125"/>
              <a:ext cx="4621530" cy="551793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14 Схематическое представление влияние толщины отверстия на финальное изображение</a:t>
              </a:r>
            </a:p>
          </p:txBody>
        </p:sp>
      </p:grp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65" y="297580"/>
            <a:ext cx="5849130" cy="27199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" y="2347502"/>
            <a:ext cx="5137265" cy="345853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6FC418-7EB9-40FF-942C-85A042EC9F1F}"/>
              </a:ext>
            </a:extLst>
          </p:cNvPr>
          <p:cNvSpPr txBox="1"/>
          <p:nvPr/>
        </p:nvSpPr>
        <p:spPr>
          <a:xfrm>
            <a:off x="1456860" y="666982"/>
            <a:ext cx="7308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smtClean="0"/>
              <a:t>Алгоритмы поиска изображения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704996" y="1190202"/>
            <a:ext cx="6120130" cy="4596558"/>
            <a:chOff x="-1579075" y="91249"/>
            <a:chExt cx="6120130" cy="459682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9075" y="91249"/>
              <a:ext cx="6120130" cy="4052570"/>
            </a:xfrm>
            <a:prstGeom prst="rect">
              <a:avLst/>
            </a:prstGeom>
          </p:spPr>
        </p:pic>
        <p:sp>
          <p:nvSpPr>
            <p:cNvPr id="12" name="Надпись 11"/>
            <p:cNvSpPr txBox="1"/>
            <p:nvPr/>
          </p:nvSpPr>
          <p:spPr>
            <a:xfrm>
              <a:off x="-829775" y="4317007"/>
              <a:ext cx="4621530" cy="37106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7200" algn="ctr">
                <a:spcAft>
                  <a:spcPts val="100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Рис. 15 Локализация пятна после случайного обнаружения пикселя пятна</a:t>
              </a:r>
            </a:p>
          </p:txBody>
        </p:sp>
      </p:grp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3D819C6-B165-4E17-AF33-414CE3778D25}"/>
              </a:ext>
            </a:extLst>
          </p:cNvPr>
          <p:cNvSpPr txBox="1">
            <a:spLocks/>
          </p:cNvSpPr>
          <p:nvPr/>
        </p:nvSpPr>
        <p:spPr>
          <a:xfrm>
            <a:off x="1456860" y="1523676"/>
            <a:ext cx="3231518" cy="276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en-US" dirty="0" smtClean="0"/>
              <a:t>Brut Force</a:t>
            </a:r>
          </a:p>
          <a:p>
            <a:pPr marL="383540" indent="-383540"/>
            <a:r>
              <a:rPr lang="en-US" dirty="0" smtClean="0"/>
              <a:t>Rand</a:t>
            </a:r>
          </a:p>
          <a:p>
            <a:pPr marL="0" indent="0">
              <a:buNone/>
            </a:pPr>
            <a:r>
              <a:rPr lang="ru-RU" dirty="0" smtClean="0"/>
              <a:t>Размеры матрицы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752 х 480 = 360 960</a:t>
            </a:r>
            <a:endParaRPr lang="en-US" dirty="0"/>
          </a:p>
          <a:p>
            <a:pPr marL="383540" indent="-383540"/>
            <a:r>
              <a:rPr lang="en-US" dirty="0" smtClean="0"/>
              <a:t>Brut Force</a:t>
            </a:r>
            <a:r>
              <a:rPr lang="ru-RU" dirty="0" smtClean="0"/>
              <a:t> с выходом</a:t>
            </a:r>
            <a:endParaRPr lang="en-US" dirty="0" smtClean="0"/>
          </a:p>
          <a:p>
            <a:pPr marL="383540" indent="-383540"/>
            <a:r>
              <a:rPr lang="en-US" dirty="0" smtClean="0"/>
              <a:t>Rand </a:t>
            </a:r>
            <a:r>
              <a:rPr lang="ru-RU" dirty="0" smtClean="0"/>
              <a:t>с выходом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244436" cy="676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1985"/>
            <a:ext cx="8460191" cy="534993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352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227</TotalTime>
  <Words>290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Times New Roman</vt:lpstr>
      <vt:lpstr>Crop</vt:lpstr>
      <vt:lpstr>СРАВНЕНИЕ ВЫЧИСЛИТЕЛЬНОЙ ЭФФЕКТИВНОСТИ АЛГОРИТМОВ ПОИСКА ЦЕНТРА ПЯТНА ОСВЕЩЁННОСТИ КМОП-МАТРИЦЫ ДАТЧИКА НАПРАВЛЕНИЯ НА СОЛНЦЕ </vt:lpstr>
      <vt:lpstr>Цель работы:</vt:lpstr>
      <vt:lpstr>Светочувствительная матрица КМОП  </vt:lpstr>
      <vt:lpstr>Теория генерации изображения</vt:lpstr>
      <vt:lpstr>Геометрическая модель и моделирование</vt:lpstr>
      <vt:lpstr>Презентация PowerPoint</vt:lpstr>
      <vt:lpstr>Презентация PowerPoint</vt:lpstr>
      <vt:lpstr>Презентация PowerPoint</vt:lpstr>
      <vt:lpstr>Overall</vt:lpstr>
      <vt:lpstr>Brut Force = 948.949s | 360 960 000</vt:lpstr>
      <vt:lpstr>Rand= 72.540s</vt:lpstr>
      <vt:lpstr>Overall+</vt:lpstr>
      <vt:lpstr>Brut Force+ = 535.417s | 208 981 920</vt:lpstr>
      <vt:lpstr>Rand+ = 70.126s</vt:lpstr>
      <vt:lpstr>Точность вычислений центра пятна</vt:lpstr>
      <vt:lpstr>Результат проделанной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EliteBook</cp:lastModifiedBy>
  <cp:revision>421</cp:revision>
  <dcterms:created xsi:type="dcterms:W3CDTF">2015-09-21T23:24:45Z</dcterms:created>
  <dcterms:modified xsi:type="dcterms:W3CDTF">2020-12-28T07:29:16Z</dcterms:modified>
</cp:coreProperties>
</file>