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4" r:id="rId4"/>
    <p:sldId id="275" r:id="rId5"/>
    <p:sldId id="281" r:id="rId6"/>
    <p:sldId id="282" r:id="rId7"/>
    <p:sldId id="280" r:id="rId8"/>
    <p:sldId id="278" r:id="rId9"/>
    <p:sldId id="259" r:id="rId10"/>
    <p:sldId id="260" r:id="rId11"/>
    <p:sldId id="262" r:id="rId12"/>
    <p:sldId id="261" r:id="rId13"/>
    <p:sldId id="263" r:id="rId14"/>
    <p:sldId id="264" r:id="rId15"/>
    <p:sldId id="273" r:id="rId16"/>
    <p:sldId id="279" r:id="rId17"/>
    <p:sldId id="268" r:id="rId18"/>
    <p:sldId id="269" r:id="rId19"/>
    <p:sldId id="277" r:id="rId20"/>
    <p:sldId id="270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3CB15-747A-4D97-85C0-24CCF4A04F9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6EC8-825F-4CF1-8441-92A11085C9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89136-C38E-486A-BBBF-AA0AA56810B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844E-4E0A-4F90-8CEE-BA3EB56E8380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E8EF-D946-43D4-BEA5-58109BF33FB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C3C7-6072-4E8A-84C3-7CFCA9A538C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927207-F485-44C7-ABC4-6F062EB9A31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7EA2-6485-475C-93E9-C8796BC67A4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A4FB-446C-4008-A706-F04862265C8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B407-3546-4B02-A07F-450F574ABEE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4BBA-BA56-436F-836E-BD0889859D5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19435-F282-44C2-A65A-96BED43E98DA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D870D-89DE-452B-B436-F1366963F32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3D728C-5BE4-48CD-B3EB-B3F124074489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26C43-4644-48F8-8247-F03CFF09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40982"/>
            <a:ext cx="8361229" cy="2098226"/>
          </a:xfrm>
        </p:spPr>
        <p:txBody>
          <a:bodyPr/>
          <a:lstStyle/>
          <a:p>
            <a:r>
              <a:rPr lang="ru-RU" sz="2800" dirty="0"/>
              <a:t>РАЗРАБОТКА И СРАВНЕНИЕ АЛГОРИТМОВ РАБОТЫ</a:t>
            </a:r>
            <a:br>
              <a:rPr lang="ru-RU" sz="2800" dirty="0"/>
            </a:br>
            <a:r>
              <a:rPr lang="ru-RU" sz="2800" dirty="0"/>
              <a:t>ДАТЧИКА НАПРАВЛЕНИЯ НА СОЛНЦЕ НА ОСНОВЕ КМОП-МАТРИЦЫ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7A527-6F8E-474F-A76D-0AE618D7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666" y="3956279"/>
            <a:ext cx="3549691" cy="108623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err="1"/>
              <a:t>Выполнил</a:t>
            </a:r>
            <a:r>
              <a:rPr lang="en-US" dirty="0"/>
              <a:t> </a:t>
            </a:r>
            <a:r>
              <a:rPr lang="en-US" dirty="0" err="1"/>
              <a:t>студент</a:t>
            </a:r>
            <a:r>
              <a:rPr lang="en-US" dirty="0"/>
              <a:t> 4 </a:t>
            </a:r>
            <a:r>
              <a:rPr lang="en-US" dirty="0" err="1"/>
              <a:t>курса</a:t>
            </a:r>
            <a:r>
              <a:rPr lang="ru-RU" dirty="0"/>
              <a:t> </a:t>
            </a:r>
            <a:r>
              <a:rPr lang="en-US" dirty="0"/>
              <a:t>4 </a:t>
            </a:r>
            <a:r>
              <a:rPr lang="ru-RU" dirty="0"/>
              <a:t>группы</a:t>
            </a:r>
          </a:p>
          <a:p>
            <a:pPr algn="l"/>
            <a:r>
              <a:rPr lang="en-US" dirty="0" err="1"/>
              <a:t>Барковский</a:t>
            </a:r>
            <a:r>
              <a:rPr lang="en-US" dirty="0"/>
              <a:t> </a:t>
            </a:r>
            <a:r>
              <a:rPr lang="en-US" dirty="0" err="1"/>
              <a:t>Ярослав</a:t>
            </a:r>
            <a:r>
              <a:rPr lang="en-US" dirty="0"/>
              <a:t> </a:t>
            </a:r>
            <a:r>
              <a:rPr lang="en-US" dirty="0" err="1"/>
              <a:t>Юрьевич</a:t>
            </a:r>
            <a:endParaRPr lang="en-US" dirty="0"/>
          </a:p>
          <a:p>
            <a:pPr algn="l"/>
            <a:r>
              <a:rPr lang="en-US" dirty="0" err="1"/>
              <a:t>Научный</a:t>
            </a:r>
            <a:r>
              <a:rPr lang="en-US" dirty="0"/>
              <a:t> </a:t>
            </a:r>
            <a:r>
              <a:rPr lang="en-US" dirty="0" err="1"/>
              <a:t>руководитель</a:t>
            </a:r>
            <a:r>
              <a:rPr lang="en-US" dirty="0"/>
              <a:t>: </a:t>
            </a:r>
            <a:r>
              <a:rPr lang="ru-RU" dirty="0">
                <a:ea typeface="+mn-lt"/>
                <a:cs typeface="+mn-lt"/>
              </a:rPr>
              <a:t>ст. преподаватель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/>
            </a:r>
            <a:br>
              <a:rPr lang="ru-RU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кафедры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ИиКС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РФиКТ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ru-RU" dirty="0">
                <a:ea typeface="+mn-lt"/>
                <a:cs typeface="+mn-lt"/>
              </a:rPr>
              <a:t/>
            </a:r>
            <a:br>
              <a:rPr lang="ru-RU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С.В. </a:t>
            </a:r>
            <a:r>
              <a:rPr lang="en-US" dirty="0" err="1">
                <a:ea typeface="+mn-lt"/>
                <a:cs typeface="+mn-lt"/>
              </a:rPr>
              <a:t>Василенко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14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15880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Rand spot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C93A4D5-52FF-4092-8C43-47CE12A49624}"/>
              </a:ext>
            </a:extLst>
          </p:cNvPr>
          <p:cNvGrpSpPr/>
          <p:nvPr/>
        </p:nvGrpSpPr>
        <p:grpSpPr>
          <a:xfrm>
            <a:off x="2661597" y="1389888"/>
            <a:ext cx="6868806" cy="5063498"/>
            <a:chOff x="1353312" y="1741385"/>
            <a:chExt cx="5558148" cy="3728525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100578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пиксель внутри пятна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885EFFD-A186-4894-80E3-48E2BF75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48" y="1741385"/>
              <a:ext cx="3866192" cy="3218417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532D9-E951-453F-A5D6-C073ADB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43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9742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Breadth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2CF6B50-D68C-4092-A3B1-D269492087CB}"/>
              </a:ext>
            </a:extLst>
          </p:cNvPr>
          <p:cNvGrpSpPr/>
          <p:nvPr/>
        </p:nvGrpSpPr>
        <p:grpSpPr>
          <a:xfrm>
            <a:off x="3116931" y="1389888"/>
            <a:ext cx="5958138" cy="5063497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2" t="35580" r="28699" b="32620"/>
            <a:stretch/>
          </p:blipFill>
          <p:spPr bwMode="auto">
            <a:xfrm>
              <a:off x="1634953" y="1787231"/>
              <a:ext cx="4999669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99838A-B193-4C65-8A93-71BCC338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13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339943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E70C701-8437-492C-A08A-D871281DB911}"/>
              </a:ext>
            </a:extLst>
          </p:cNvPr>
          <p:cNvGrpSpPr/>
          <p:nvPr/>
        </p:nvGrpSpPr>
        <p:grpSpPr>
          <a:xfrm>
            <a:off x="2840031" y="1389888"/>
            <a:ext cx="6511938" cy="5063498"/>
            <a:chOff x="1353312" y="1658048"/>
            <a:chExt cx="5558148" cy="4471416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9E8517D-98C4-490E-B3CE-CDF98844A52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56" t="36889" r="46548" b="34930"/>
            <a:stretch/>
          </p:blipFill>
          <p:spPr bwMode="auto">
            <a:xfrm>
              <a:off x="2004969" y="1658048"/>
              <a:ext cx="4253324" cy="389292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1F710F-BC36-488E-B95B-AAEFFC7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43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170126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AA8CA19-35F6-4268-9537-98DF61886881}"/>
              </a:ext>
            </a:extLst>
          </p:cNvPr>
          <p:cNvGrpSpPr/>
          <p:nvPr/>
        </p:nvGrpSpPr>
        <p:grpSpPr>
          <a:xfrm>
            <a:off x="3147509" y="1543574"/>
            <a:ext cx="5896982" cy="4628626"/>
            <a:chOff x="1353312" y="1787231"/>
            <a:chExt cx="5558148" cy="4342233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712033" y="1787231"/>
              <a:ext cx="4845508" cy="376628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02AC1-6B4E-4109-8091-250868F9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6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8582298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Round double spot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316926" y="1809841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синий и зелёный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29481" y="1767105"/>
              <a:ext cx="5204229" cy="3718207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39F1-BFC4-4C90-A965-D1D0C7F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08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207008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Результаты тестирования алгоритмов</a:t>
            </a:r>
            <a:r>
              <a:rPr lang="en-US" sz="4000" dirty="0"/>
              <a:t> </a:t>
            </a:r>
            <a:r>
              <a:rPr lang="ru-RU" sz="4000" dirty="0"/>
              <a:t>поиска первого пикселя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15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03479"/>
              </p:ext>
            </p:extLst>
          </p:nvPr>
        </p:nvGraphicFramePr>
        <p:xfrm>
          <a:off x="1371600" y="1996580"/>
          <a:ext cx="10232136" cy="425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44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1720265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1681303">
                  <a:extLst>
                    <a:ext uri="{9D8B030D-6E8A-4147-A177-3AD203B41FA5}">
                      <a16:colId xmlns:a16="http://schemas.microsoft.com/office/drawing/2014/main" val="1995261836"/>
                    </a:ext>
                  </a:extLst>
                </a:gridCol>
                <a:gridCol w="1636393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1545514">
                  <a:extLst>
                    <a:ext uri="{9D8B030D-6E8A-4147-A177-3AD203B41FA5}">
                      <a16:colId xmlns:a16="http://schemas.microsoft.com/office/drawing/2014/main" val="3182339001"/>
                    </a:ext>
                  </a:extLst>
                </a:gridCol>
                <a:gridCol w="1582117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913788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операций сравнений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5787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Среднее время</a:t>
                      </a:r>
                      <a:r>
                        <a:rPr lang="ru-RU" sz="1600" dirty="0"/>
                        <a:t>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Среднее</a:t>
                      </a:r>
                      <a:r>
                        <a:rPr lang="ru-RU" sz="1600" baseline="0" dirty="0" smtClean="0"/>
                        <a:t> в</a:t>
                      </a:r>
                      <a:r>
                        <a:rPr lang="ru-RU" sz="1600" dirty="0" smtClean="0"/>
                        <a:t>ремя</a:t>
                      </a:r>
                      <a:r>
                        <a:rPr lang="ru-RU" sz="1600" dirty="0"/>
                        <a:t>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Худшее время,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r>
                        <a:rPr lang="en-US" sz="1600" dirty="0"/>
                        <a:t>Brute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0,055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0,716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306656"/>
                  </a:ext>
                </a:extLst>
              </a:tr>
              <a:tr h="466032">
                <a:tc>
                  <a:txBody>
                    <a:bodyPr/>
                    <a:lstStyle/>
                    <a:p>
                      <a:r>
                        <a:rPr lang="en-US" sz="1600" dirty="0"/>
                        <a:t>Rand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Breadth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  <a:tr h="448687">
                <a:tc>
                  <a:txBody>
                    <a:bodyPr/>
                    <a:lstStyle/>
                    <a:p>
                      <a:r>
                        <a:rPr lang="en-US" sz="1600" dirty="0"/>
                        <a:t>Double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0,0075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0,4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8415"/>
                  </a:ext>
                </a:extLst>
              </a:tr>
              <a:tr h="420342">
                <a:tc>
                  <a:txBody>
                    <a:bodyPr/>
                    <a:lstStyle/>
                    <a:p>
                      <a:r>
                        <a:rPr lang="en-US" sz="1600" dirty="0"/>
                        <a:t>Round spot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017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0,06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35014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sz="1600" b="1" dirty="0"/>
                        <a:t>Round double spot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0,009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0,178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0,85 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80000</a:t>
                      </a:r>
                      <a:endParaRPr lang="ru-RU" b="1" i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2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локализации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dirty="0"/>
              <a:t>Quadro search;</a:t>
            </a:r>
          </a:p>
          <a:p>
            <a:r>
              <a:rPr lang="en-US" dirty="0"/>
              <a:t>Breadth search;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0209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Quadro search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3055230" y="1566058"/>
            <a:ext cx="6081540" cy="4782312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зелёный цвет – границы обрабатываемого квадрата, 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1577130" y="1767105"/>
              <a:ext cx="5049906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417DC-385F-4AA0-8D39-BDA82086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83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10652" cy="704088"/>
          </a:xfrm>
        </p:spPr>
        <p:txBody>
          <a:bodyPr>
            <a:normAutofit/>
          </a:bodyPr>
          <a:lstStyle/>
          <a:p>
            <a:r>
              <a:rPr lang="ru-RU" dirty="0"/>
              <a:t>Алгоритм локализации — </a:t>
            </a:r>
            <a:r>
              <a:rPr lang="en-US" dirty="0"/>
              <a:t>Breadth search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5654F39-2E36-469F-8005-E8304451C71E}"/>
              </a:ext>
            </a:extLst>
          </p:cNvPr>
          <p:cNvSpPr txBox="1">
            <a:spLocks/>
          </p:cNvSpPr>
          <p:nvPr/>
        </p:nvSpPr>
        <p:spPr>
          <a:xfrm>
            <a:off x="7389876" y="1658047"/>
            <a:ext cx="3738372" cy="38535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/>
              <a:t>Matlab</a:t>
            </a:r>
            <a:r>
              <a:rPr lang="en-US" sz="1600" dirty="0"/>
              <a:t>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большое количество операций копирования, из-за отсутствия структуры данных </a:t>
            </a:r>
            <a:r>
              <a:rPr lang="en-US" sz="1600" dirty="0"/>
              <a:t>“</a:t>
            </a:r>
            <a:r>
              <a:rPr lang="ru-RU" sz="1600" dirty="0"/>
              <a:t>очередь</a:t>
            </a:r>
            <a:r>
              <a:rPr lang="en-US" sz="1600" dirty="0"/>
              <a:t>”</a:t>
            </a:r>
            <a:r>
              <a:rPr lang="ru-RU" sz="1600" dirty="0"/>
              <a:t> в языке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Python:</a:t>
            </a:r>
            <a:endParaRPr lang="ru-RU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языке есть встроенная реализация структуры данных</a:t>
            </a:r>
            <a:r>
              <a:rPr lang="en-US" sz="1600" dirty="0"/>
              <a:t> “</a:t>
            </a:r>
            <a:r>
              <a:rPr lang="ru-RU" sz="1600" dirty="0"/>
              <a:t>Очередь</a:t>
            </a:r>
            <a:r>
              <a:rPr lang="en-US" sz="1600" dirty="0"/>
              <a:t>”.</a:t>
            </a:r>
          </a:p>
          <a:p>
            <a:endParaRPr lang="ru-RU" sz="1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285AE33-61B4-4E67-921F-0B7D7B808AD0}"/>
              </a:ext>
            </a:extLst>
          </p:cNvPr>
          <p:cNvGrpSpPr/>
          <p:nvPr/>
        </p:nvGrpSpPr>
        <p:grpSpPr>
          <a:xfrm>
            <a:off x="1353312" y="1767105"/>
            <a:ext cx="5558148" cy="4362359"/>
            <a:chOff x="1353312" y="1767105"/>
            <a:chExt cx="5558148" cy="4362359"/>
          </a:xfrm>
        </p:grpSpPr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1353312" y="5760132"/>
              <a:ext cx="5558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Красный цвет – локализованное световое пятно, желтый цвет – первый обнаруженный алгоритмами поиска пиксель.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27DDC53-C0D0-4D5E-8836-C393673D527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136241" y="1767105"/>
              <a:ext cx="3931684" cy="374446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E5A432-D75C-4C3B-B4FF-A6FA477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2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F2727-55FB-430B-BC02-C5BE4A2D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34440"/>
          </a:xfrm>
        </p:spPr>
        <p:txBody>
          <a:bodyPr>
            <a:normAutofit/>
          </a:bodyPr>
          <a:lstStyle/>
          <a:p>
            <a:r>
              <a:rPr lang="ru-RU" sz="3600" dirty="0"/>
              <a:t>Результаты тестирования алгоритмов локализации пятна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1CF30-6AA1-41EB-B197-9F80B7B2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19</a:t>
            </a:fld>
            <a:endParaRPr lang="en-US" sz="18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0576793-13CB-4FD5-A633-1ED7E6CA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779144"/>
              </p:ext>
            </p:extLst>
          </p:nvPr>
        </p:nvGraphicFramePr>
        <p:xfrm>
          <a:off x="1371600" y="2002705"/>
          <a:ext cx="9697428" cy="2357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556">
                  <a:extLst>
                    <a:ext uri="{9D8B030D-6E8A-4147-A177-3AD203B41FA5}">
                      <a16:colId xmlns:a16="http://schemas.microsoft.com/office/drawing/2014/main" val="2336610824"/>
                    </a:ext>
                  </a:extLst>
                </a:gridCol>
                <a:gridCol w="2233959">
                  <a:extLst>
                    <a:ext uri="{9D8B030D-6E8A-4147-A177-3AD203B41FA5}">
                      <a16:colId xmlns:a16="http://schemas.microsoft.com/office/drawing/2014/main" val="1474983164"/>
                    </a:ext>
                  </a:extLst>
                </a:gridCol>
                <a:gridCol w="2122819">
                  <a:extLst>
                    <a:ext uri="{9D8B030D-6E8A-4147-A177-3AD203B41FA5}">
                      <a16:colId xmlns:a16="http://schemas.microsoft.com/office/drawing/2014/main" val="4073457568"/>
                    </a:ext>
                  </a:extLst>
                </a:gridCol>
                <a:gridCol w="2173094">
                  <a:extLst>
                    <a:ext uri="{9D8B030D-6E8A-4147-A177-3AD203B41FA5}">
                      <a16:colId xmlns:a16="http://schemas.microsoft.com/office/drawing/2014/main" val="3256934880"/>
                    </a:ext>
                  </a:extLst>
                </a:gridCol>
              </a:tblGrid>
              <a:tr h="441087"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Matlab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сравнений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18"/>
                  </a:ext>
                </a:extLst>
              </a:tr>
              <a:tr h="4410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Среднее время</a:t>
                      </a:r>
                      <a:r>
                        <a:rPr lang="ru-RU" sz="1600" dirty="0"/>
                        <a:t>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Среднее</a:t>
                      </a:r>
                      <a:r>
                        <a:rPr lang="ru-RU" sz="1600" baseline="0" dirty="0" smtClean="0"/>
                        <a:t> в</a:t>
                      </a:r>
                      <a:r>
                        <a:rPr lang="ru-RU" sz="1600" dirty="0" smtClean="0"/>
                        <a:t>ремя</a:t>
                      </a:r>
                      <a:r>
                        <a:rPr lang="ru-RU" sz="1600" dirty="0"/>
                        <a:t>, 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</a:t>
                      </a:r>
                      <a:endParaRPr lang="ru-R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211631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Quadro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018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18597"/>
                  </a:ext>
                </a:extLst>
              </a:tr>
              <a:tr h="638283">
                <a:tc>
                  <a:txBody>
                    <a:bodyPr/>
                    <a:lstStyle/>
                    <a:p>
                      <a:r>
                        <a:rPr lang="en-US" sz="1600" dirty="0"/>
                        <a:t>Breadth search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2A3CB-EE9F-40A5-9437-D5F553C55FF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4370832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работы: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856C095-D760-4F5F-B0AB-C70A26102260}"/>
              </a:ext>
            </a:extLst>
          </p:cNvPr>
          <p:cNvSpPr txBox="1">
            <a:spLocks/>
          </p:cNvSpPr>
          <p:nvPr/>
        </p:nvSpPr>
        <p:spPr>
          <a:xfrm>
            <a:off x="1371600" y="1290918"/>
            <a:ext cx="4892040" cy="3281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/>
              <a:t>Разработка и сравнение алгоритмов работы датчика направления на </a:t>
            </a:r>
            <a:r>
              <a:rPr lang="ru-RU" dirty="0" smtClean="0"/>
              <a:t>Солнце </a:t>
            </a:r>
            <a:r>
              <a:rPr lang="ru-RU" dirty="0"/>
              <a:t>на основе КМОП-матрицы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EBF8CF6-9EC9-45F7-A43A-3A3644E6EE2F}"/>
              </a:ext>
            </a:extLst>
          </p:cNvPr>
          <p:cNvSpPr txBox="1">
            <a:spLocks/>
          </p:cNvSpPr>
          <p:nvPr/>
        </p:nvSpPr>
        <p:spPr>
          <a:xfrm>
            <a:off x="6263640" y="685800"/>
            <a:ext cx="5349240" cy="445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92BA0C9-7F68-4242-9FC1-61071E53FFB2}"/>
              </a:ext>
            </a:extLst>
          </p:cNvPr>
          <p:cNvSpPr txBox="1">
            <a:spLocks/>
          </p:cNvSpPr>
          <p:nvPr/>
        </p:nvSpPr>
        <p:spPr>
          <a:xfrm>
            <a:off x="6263640" y="1290919"/>
            <a:ext cx="5569334" cy="2873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ru-RU" dirty="0" smtClean="0"/>
              <a:t>Разработать модель для генерации изображений с матрицы датчика направления на Солнце</a:t>
            </a:r>
          </a:p>
          <a:p>
            <a:pPr marL="383540" indent="-383540"/>
            <a:r>
              <a:rPr lang="ru-RU" dirty="0" smtClean="0"/>
              <a:t>Разработать алгоритмы </a:t>
            </a:r>
            <a:r>
              <a:rPr lang="ru-RU" dirty="0"/>
              <a:t>определения </a:t>
            </a:r>
            <a:r>
              <a:rPr lang="ru-RU" dirty="0" smtClean="0"/>
              <a:t>пятна на изображении</a:t>
            </a:r>
          </a:p>
          <a:p>
            <a:pPr marL="383540" indent="-383540"/>
            <a:r>
              <a:rPr lang="ru-RU" dirty="0"/>
              <a:t>Разработать алгоритмы </a:t>
            </a:r>
            <a:r>
              <a:rPr lang="ru-RU" dirty="0" smtClean="0"/>
              <a:t>локализации пятна </a:t>
            </a:r>
            <a:r>
              <a:rPr lang="ru-RU" dirty="0"/>
              <a:t>на </a:t>
            </a:r>
            <a:r>
              <a:rPr lang="ru-RU" dirty="0" smtClean="0"/>
              <a:t>изображении</a:t>
            </a:r>
            <a:endParaRPr lang="ru-RU" dirty="0" smtClean="0"/>
          </a:p>
          <a:p>
            <a:pPr marL="383540" indent="-383540"/>
            <a:r>
              <a:rPr lang="ru-RU" dirty="0" smtClean="0"/>
              <a:t>Сравнить </a:t>
            </a:r>
            <a:r>
              <a:rPr lang="ru-RU" dirty="0"/>
              <a:t>работу алгоритмов</a:t>
            </a:r>
          </a:p>
          <a:p>
            <a:pPr marL="383540" indent="-383540"/>
            <a:r>
              <a:rPr lang="ru-RU" dirty="0"/>
              <a:t>Выбрать наиболее эффективный </a:t>
            </a:r>
            <a:r>
              <a:rPr lang="ru-RU" dirty="0" smtClean="0"/>
              <a:t>алгоритм</a:t>
            </a:r>
          </a:p>
          <a:p>
            <a:pPr marL="383540" indent="-383540"/>
            <a:r>
              <a:rPr lang="ru-RU" dirty="0" smtClean="0"/>
              <a:t>Реализовать избранные алгоритмы на языке программирования Си для тестирования их работы на микроконтроллере семейства </a:t>
            </a:r>
            <a:r>
              <a:rPr lang="en-US" dirty="0" smtClean="0"/>
              <a:t>STM32</a:t>
            </a:r>
            <a:endParaRPr lang="ru-RU" dirty="0" smtClean="0"/>
          </a:p>
          <a:p>
            <a:pPr marL="383540" indent="-383540"/>
            <a:endParaRPr lang="ru-RU" dirty="0"/>
          </a:p>
          <a:p>
            <a:pPr marL="383540" indent="-383540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E5A4-5EF1-4737-AD51-4555249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342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2EC63-6274-4BEA-B694-5C911D6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717"/>
          </a:xfrm>
        </p:spPr>
        <p:txBody>
          <a:bodyPr/>
          <a:lstStyle/>
          <a:p>
            <a:r>
              <a:rPr lang="ru-RU" dirty="0"/>
              <a:t>Определение центра пятна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E6629F1-2FD5-4CF6-A988-5D35CA3AD686}"/>
              </a:ext>
            </a:extLst>
          </p:cNvPr>
          <p:cNvSpPr txBox="1">
            <a:spLocks/>
          </p:cNvSpPr>
          <p:nvPr/>
        </p:nvSpPr>
        <p:spPr>
          <a:xfrm>
            <a:off x="1295400" y="4503604"/>
            <a:ext cx="9601200" cy="143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Средняя т</a:t>
            </a:r>
            <a:r>
              <a:rPr lang="ru-RU" dirty="0" smtClean="0"/>
              <a:t>очность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X: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  <a:p>
            <a:pPr marL="0" indent="0">
              <a:buNone/>
            </a:pPr>
            <a:r>
              <a:rPr lang="en-US" dirty="0"/>
              <a:t>Y: 0.</a:t>
            </a:r>
            <a:r>
              <a:rPr lang="ru-RU" dirty="0"/>
              <a:t>46 </a:t>
            </a:r>
            <a:r>
              <a:rPr lang="en-US" dirty="0"/>
              <a:t>px</a:t>
            </a:r>
            <a:r>
              <a:rPr lang="ru-RU" dirty="0"/>
              <a:t>. Ошибка округления.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/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𝑒𝑙𝑙𝑖𝑝𝑐𝑒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365C2EE-1F74-458E-B2EE-23FD698CE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36577"/>
                <a:ext cx="6096000" cy="1124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/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</a:rPr>
                  <a:t> – координаты центра пятна на датчике;</a:t>
                </a: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 - количество найденных точек пятна;</a:t>
                </a:r>
                <a:endParaRPr lang="ru-RU" dirty="0">
                  <a:effectLst/>
                </a:endParaRPr>
              </a:p>
              <a:p>
                <a:pPr algn="just">
                  <a:lnSpc>
                    <a:spcPts val="1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ea typeface="Times New Roman" panose="02020603050405020304" pitchFamily="18" charset="0"/>
                  </a:rPr>
                  <a:t>– найденные точки пятна.</a:t>
                </a:r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5EF0C62-E991-4603-B4B8-1523D8947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85864"/>
                <a:ext cx="6096000" cy="1092607"/>
              </a:xfrm>
              <a:prstGeom prst="rect">
                <a:avLst/>
              </a:prstGeom>
              <a:blipFill>
                <a:blip r:embed="rId3"/>
                <a:stretch>
                  <a:fillRect t="-6704"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E2654-890E-44DB-9E55-EE1643E0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0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E6ACD-74EF-4969-995B-86EEE0A6867B}"/>
              </a:ext>
            </a:extLst>
          </p:cNvPr>
          <p:cNvSpPr txBox="1">
            <a:spLocks/>
          </p:cNvSpPr>
          <p:nvPr/>
        </p:nvSpPr>
        <p:spPr>
          <a:xfrm>
            <a:off x="1371600" y="400225"/>
            <a:ext cx="9601200" cy="6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Определение ориентационных углов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D87C27-FE18-42BA-A6CA-10582D43C38E}"/>
              </a:ext>
            </a:extLst>
          </p:cNvPr>
          <p:cNvSpPr txBox="1">
            <a:spLocks/>
          </p:cNvSpPr>
          <p:nvPr/>
        </p:nvSpPr>
        <p:spPr>
          <a:xfrm>
            <a:off x="1295400" y="4856114"/>
            <a:ext cx="10546080" cy="14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Точность вычислений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l-GR" dirty="0"/>
              <a:t>φ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азимутальный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896°. Ошибка округления и ошибка вычисления центра пятна.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ru-RU" dirty="0"/>
              <a:t> - зенитный угол</a:t>
            </a:r>
            <a:r>
              <a:rPr lang="en-US" dirty="0"/>
              <a:t>: </a:t>
            </a:r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674°. Ошибка округления и ошибка вычисления центра пятна.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/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зенитный угол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– координаты центра матрицы;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координаты центра светового пятна;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h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расстояние матрицы до отверстия;</a:t>
                </a:r>
              </a:p>
              <a:p>
                <a:pPr>
                  <a:lnSpc>
                    <a:spcPts val="18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pixelSize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– размер пикселя матрицы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CCD0C109-2559-4415-A485-7D8D908A3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75951"/>
                <a:ext cx="6096000" cy="2118529"/>
              </a:xfrm>
              <a:prstGeom prst="rect">
                <a:avLst/>
              </a:prstGeom>
              <a:blipFill>
                <a:blip r:embed="rId3"/>
                <a:stretch>
                  <a:fillRect l="-800" t="-3746" b="-3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420DE2-7ADA-430D-B243-6AB8FAF9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21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F6F85-9866-4427-B90F-BC5E502220A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1031846"/>
            <a:ext cx="4668647" cy="3940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/>
              <p:nvPr/>
            </p:nvSpPr>
            <p:spPr>
              <a:xfrm>
                <a:off x="1371600" y="1050867"/>
                <a:ext cx="5434148" cy="1363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/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hangingPunct="0">
                  <a:spcBef>
                    <a:spcPts val="200"/>
                  </a:spcBef>
                  <a:spcAft>
                    <a:spcPts val="200"/>
                  </a:spcAft>
                  <a:tabLst>
                    <a:tab pos="2808605" algn="ctr"/>
                    <a:tab pos="5616575" algn="r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θ</m:t>
                    </m:r>
                    <m:r>
                      <a:rPr lang="ru-RU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ru-RU" sz="20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∗ 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𝑝𝑖𝑥𝑒𝑙𝑆𝑖𝑧𝑒</m:t>
                                </m:r>
                              </m:num>
                              <m:den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4255501A-441B-45F8-AAEB-4DEEA918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0867"/>
                <a:ext cx="5434148" cy="1363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A174-6B85-496B-AF0C-AE5DC83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r>
              <a:rPr lang="ru-RU" dirty="0"/>
              <a:t>Выводы</a:t>
            </a:r>
            <a:r>
              <a:rPr lang="en-US" dirty="0"/>
              <a:t> </a:t>
            </a:r>
            <a:r>
              <a:rPr lang="ru-RU" dirty="0"/>
              <a:t>по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E3AA-ED46-4455-AF92-EA11931D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2936"/>
            <a:ext cx="9601199" cy="4727196"/>
          </a:xfrm>
        </p:spPr>
        <p:txBody>
          <a:bodyPr>
            <a:normAutofit/>
          </a:bodyPr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u-RU" i="0" dirty="0" smtClean="0"/>
              <a:t>Оптимальный алгоритм, по </a:t>
            </a:r>
            <a:r>
              <a:rPr lang="ru-RU" i="0" dirty="0" smtClean="0"/>
              <a:t>времени и вычислительным затратам,</a:t>
            </a:r>
            <a:r>
              <a:rPr lang="ru-RU" i="0" dirty="0" smtClean="0"/>
              <a:t> для определения положения Солнца</a:t>
            </a:r>
            <a:r>
              <a:rPr lang="en-US" i="0" dirty="0" smtClean="0"/>
              <a:t>:</a:t>
            </a:r>
            <a:endParaRPr lang="ru-RU" i="0" dirty="0" smtClean="0"/>
          </a:p>
          <a:p>
            <a:pPr lvl="1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 пикселя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“Round double spot”;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всех пикселей пятна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“Breadth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наличии в языке ссылок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указателей для реализации структуры данных очередь или связный список.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“Quadro search”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языков, где отсутствуют указанные типы переменных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Все </a:t>
            </a:r>
            <a:r>
              <a:rPr lang="ru-RU" dirty="0"/>
              <a:t>алгоритмы являются алгоритмами поиска в несортированном массиве, различные вариации меняют начальную точку поиска, шаг поиска либо последовательность изучения элементов массива.</a:t>
            </a:r>
          </a:p>
          <a:p>
            <a:r>
              <a:rPr lang="ru-RU" dirty="0"/>
              <a:t>Сложность для всех алгоритмов – линейная (</a:t>
            </a:r>
            <a:r>
              <a:rPr lang="en-US" dirty="0"/>
              <a:t>O(n)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Алгоритмы не были реализованные на языке программирования Си для тестирования эффективности работы на микроконтроллере</a:t>
            </a:r>
            <a:r>
              <a:rPr lang="en-US" dirty="0"/>
              <a:t> </a:t>
            </a:r>
            <a:r>
              <a:rPr lang="ru-RU" dirty="0" smtClean="0"/>
              <a:t>семейства </a:t>
            </a:r>
            <a:r>
              <a:rPr lang="en-US" dirty="0" smtClean="0"/>
              <a:t>STM32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24FD57-3F5E-49E3-A40D-CC3B861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0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B516-9629-4A99-A2FC-9D9368F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/>
          <a:lstStyle/>
          <a:p>
            <a:r>
              <a:rPr lang="ru-RU" dirty="0"/>
              <a:t>Информация о датчике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B2DDA1-849A-4BA1-8193-4D83A205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1463040"/>
            <a:ext cx="4501896" cy="3064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Информация о матрице</a:t>
            </a:r>
          </a:p>
          <a:p>
            <a:r>
              <a:rPr lang="ru-RU" sz="1800" dirty="0"/>
              <a:t>Размеры</a:t>
            </a:r>
            <a:r>
              <a:rPr lang="en-US" sz="1800" dirty="0"/>
              <a:t>: </a:t>
            </a:r>
            <a:r>
              <a:rPr lang="en-US" sz="1800" dirty="0" smtClean="0"/>
              <a:t>4</a:t>
            </a:r>
            <a:r>
              <a:rPr lang="ru-RU" sz="1800" dirty="0" smtClean="0"/>
              <a:t> мм </a:t>
            </a:r>
            <a:r>
              <a:rPr lang="ru-RU" sz="1800" dirty="0"/>
              <a:t>×</a:t>
            </a:r>
            <a:r>
              <a:rPr lang="en-US" sz="1800" dirty="0"/>
              <a:t> </a:t>
            </a:r>
            <a:r>
              <a:rPr lang="en-US" sz="1800" dirty="0" smtClean="0"/>
              <a:t>4</a:t>
            </a:r>
            <a:r>
              <a:rPr lang="ru-RU" sz="1800" dirty="0" smtClean="0"/>
              <a:t> мм</a:t>
            </a:r>
            <a:r>
              <a:rPr lang="en-US" sz="1800" dirty="0"/>
              <a:t>;</a:t>
            </a:r>
          </a:p>
          <a:p>
            <a:r>
              <a:rPr lang="ru-RU" sz="1800" dirty="0"/>
              <a:t>Разрешение</a:t>
            </a:r>
            <a:r>
              <a:rPr lang="en-US" sz="1800" dirty="0"/>
              <a:t>: </a:t>
            </a:r>
            <a:r>
              <a:rPr lang="ru-RU" sz="1800" dirty="0"/>
              <a:t>752</a:t>
            </a:r>
            <a:r>
              <a:rPr lang="en-US" sz="1800" dirty="0"/>
              <a:t> </a:t>
            </a:r>
            <a:r>
              <a:rPr lang="ru-RU" sz="1800" dirty="0"/>
              <a:t>×</a:t>
            </a:r>
            <a:r>
              <a:rPr lang="en-US" sz="1800" dirty="0"/>
              <a:t> 752;</a:t>
            </a:r>
            <a:endParaRPr lang="ru-RU" sz="1800" dirty="0"/>
          </a:p>
          <a:p>
            <a:r>
              <a:rPr lang="ru-RU" sz="1800" dirty="0"/>
              <a:t>Диаметр отверстия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ru-RU" sz="1800" dirty="0" smtClean="0"/>
              <a:t>0.3 мм</a:t>
            </a:r>
            <a:r>
              <a:rPr lang="en-US" sz="1800" dirty="0"/>
              <a:t>;</a:t>
            </a:r>
          </a:p>
          <a:p>
            <a:r>
              <a:rPr lang="ru-RU" sz="1800" dirty="0"/>
              <a:t>Толщина отверстия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r>
              <a:rPr lang="ru-RU" sz="1800" dirty="0" smtClean="0"/>
              <a:t>100 мкм</a:t>
            </a:r>
            <a:r>
              <a:rPr lang="en-US" sz="1800" dirty="0"/>
              <a:t>;</a:t>
            </a:r>
          </a:p>
          <a:p>
            <a:r>
              <a:rPr lang="ru-RU" sz="1800" dirty="0"/>
              <a:t>Высота отверстия</a:t>
            </a:r>
            <a:r>
              <a:rPr lang="en-US" sz="1800" dirty="0"/>
              <a:t>:</a:t>
            </a:r>
            <a:r>
              <a:rPr lang="ru-RU" sz="1800" dirty="0"/>
              <a:t> 0.7мм</a:t>
            </a:r>
            <a:r>
              <a:rPr lang="en-US" sz="1800" dirty="0"/>
              <a:t>;</a:t>
            </a:r>
            <a:endParaRPr lang="ru-RU" sz="18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23EDE-9E14-48F1-8E47-8A75A52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3</a:t>
            </a:fld>
            <a:endParaRPr lang="en-US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51F4FA-C79F-4286-B459-5F2D62BE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1" t="36480" r="18592" b="8718"/>
          <a:stretch/>
        </p:blipFill>
        <p:spPr>
          <a:xfrm>
            <a:off x="1371599" y="1463040"/>
            <a:ext cx="4349931" cy="486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C94C-1093-4C39-B2E5-962B1F92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328"/>
          </a:xfrm>
        </p:spPr>
        <p:txBody>
          <a:bodyPr/>
          <a:lstStyle/>
          <a:p>
            <a:r>
              <a:rPr lang="ru-RU" dirty="0"/>
              <a:t>Падение солнечного луча на матрицу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6A009-C955-4064-BCFA-AF8E844B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4</a:t>
            </a:fld>
            <a:endParaRPr lang="en-US" sz="1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C643F7-42AD-4B7D-B036-2EE50167174A}"/>
              </a:ext>
            </a:extLst>
          </p:cNvPr>
          <p:cNvSpPr/>
          <p:nvPr/>
        </p:nvSpPr>
        <p:spPr>
          <a:xfrm>
            <a:off x="1371600" y="1549758"/>
            <a:ext cx="401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Максимальный размер пятна</a:t>
            </a:r>
            <a:r>
              <a:rPr lang="en-US" dirty="0"/>
              <a:t>: </a:t>
            </a:r>
            <a:r>
              <a:rPr lang="ru-RU" dirty="0" smtClean="0"/>
              <a:t>0.3 мм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F20DD1-28D5-4FC5-8322-5AF7E3D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00300"/>
            <a:ext cx="5490013" cy="27930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68EF78-8E66-4D7B-896C-3BB9D8D893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12" y="2032456"/>
            <a:ext cx="4668647" cy="39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808"/>
          </a:xfrm>
        </p:spPr>
        <p:txBody>
          <a:bodyPr/>
          <a:lstStyle/>
          <a:p>
            <a:r>
              <a:rPr lang="ru-RU" sz="3600" dirty="0"/>
              <a:t>Изображение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304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z="1800" smtClean="0"/>
              <a:t>5</a:t>
            </a:fld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AA6DE-621A-4E04-83C8-43E076C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4985"/>
            <a:ext cx="4877223" cy="36579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15B427-F673-4F44-BA1C-E4A50AE0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124" y="2304129"/>
            <a:ext cx="4877223" cy="365791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D310824-D45D-4F0F-97DA-BFA4038A207A}"/>
              </a:ext>
            </a:extLst>
          </p:cNvPr>
          <p:cNvSpPr txBox="1">
            <a:spLocks/>
          </p:cNvSpPr>
          <p:nvPr/>
        </p:nvSpPr>
        <p:spPr>
          <a:xfrm>
            <a:off x="1371600" y="1435608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300" dirty="0"/>
              <a:t>Изображение пятна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C1CABFF-6ACA-499A-9CD4-6FA448890F06}"/>
              </a:ext>
            </a:extLst>
          </p:cNvPr>
          <p:cNvSpPr txBox="1">
            <a:spLocks/>
          </p:cNvSpPr>
          <p:nvPr/>
        </p:nvSpPr>
        <p:spPr>
          <a:xfrm>
            <a:off x="7034124" y="1452149"/>
            <a:ext cx="4645152" cy="6228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err="1"/>
              <a:t>Бинаризованное</a:t>
            </a:r>
            <a:r>
              <a:rPr lang="ru-RU" sz="3600" dirty="0"/>
              <a:t> изображение пятна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39B35-3A92-4434-BC8E-FB42BD70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81186"/>
            <a:ext cx="9601200" cy="605118"/>
          </a:xfrm>
        </p:spPr>
        <p:txBody>
          <a:bodyPr/>
          <a:lstStyle/>
          <a:p>
            <a:r>
              <a:rPr lang="ru-RU" sz="3600" dirty="0"/>
              <a:t>Моделирование изображения светового пятна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6AB4C0-309B-4557-933D-EC6667D4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6</a:t>
            </a:fld>
            <a:endParaRPr lang="en-US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339439-9E51-47C5-AAB7-F31FDE9F2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78" t="27867" r="64889" b="56400"/>
          <a:stretch/>
        </p:blipFill>
        <p:spPr>
          <a:xfrm>
            <a:off x="1371599" y="3503343"/>
            <a:ext cx="3049035" cy="2950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6A8062-EB4C-44C5-AA68-6CA6F8BAF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45" t="50000" r="35423" b="30133"/>
          <a:stretch/>
        </p:blipFill>
        <p:spPr>
          <a:xfrm>
            <a:off x="8569939" y="3503344"/>
            <a:ext cx="3049037" cy="29500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BA23BE-8C24-4BCB-8383-260D066EF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3" t="40400" r="40623" b="39199"/>
          <a:stretch/>
        </p:blipFill>
        <p:spPr>
          <a:xfrm>
            <a:off x="4970769" y="3503343"/>
            <a:ext cx="3049035" cy="29500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 smtClean="0"/>
                  <a:t>Генерация </a:t>
                </a:r>
                <a:r>
                  <a:rPr lang="ru-RU" sz="1800" b="1" dirty="0" smtClean="0"/>
                  <a:t>500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изображений пятна со случайными азимутальным и зенитным углами.</a:t>
                </a:r>
                <a:br>
                  <a:rPr lang="ru-RU" sz="1800" dirty="0"/>
                </a:br>
                <a:endParaRPr lang="ru-RU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𝟏𝟖𝟎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𝝋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 180° </a:t>
                </a:r>
                <a:r>
                  <a:rPr lang="el-GR" sz="1800" b="1" dirty="0">
                    <a:ea typeface="Calibri" panose="020F0502020204030204" pitchFamily="34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 азимутальный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  <m:r>
                      <m:rPr>
                        <m:nor/>
                      </m:rPr>
                      <a:rPr lang="en-US" sz="1800" b="1" dirty="0">
                        <a:ea typeface="Calibri" panose="020F0502020204030204" pitchFamily="34" charset="0"/>
                      </a:rPr>
                      <m:t>°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el-GR" sz="1800" b="1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𝜽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r>
                      <a:rPr lang="ru-RU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𝟖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𝟎</m:t>
                    </m:r>
                  </m:oMath>
                </a14:m>
                <a:r>
                  <a:rPr lang="en-US" sz="1800" b="1" dirty="0">
                    <a:ea typeface="Calibri" panose="020F0502020204030204" pitchFamily="34" charset="0"/>
                  </a:rPr>
                  <a:t>°– </a:t>
                </a:r>
                <a:r>
                  <a:rPr lang="ru-RU" sz="1800" dirty="0">
                    <a:ea typeface="Calibri" panose="020F0502020204030204" pitchFamily="34" charset="0"/>
                  </a:rPr>
                  <a:t>зенитный угол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r>
                  <a:rPr lang="ru-RU" sz="1800" dirty="0">
                    <a:ea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Разрешение</a:t>
                </a:r>
                <a:r>
                  <a:rPr lang="en-US" sz="1800" dirty="0">
                    <a:ea typeface="Calibri" panose="020F0502020204030204" pitchFamily="34" charset="0"/>
                  </a:rPr>
                  <a:t>:</a:t>
                </a:r>
                <a:r>
                  <a:rPr lang="ru-RU" sz="1800" dirty="0">
                    <a:ea typeface="Calibri" panose="020F0502020204030204" pitchFamily="34" charset="0"/>
                  </a:rPr>
                  <a:t> 752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 </a:t>
                </a:r>
                <a:r>
                  <a:rPr lang="ru-RU" sz="1800" dirty="0">
                    <a:ea typeface="Calibri" panose="020F0502020204030204" pitchFamily="34" charset="0"/>
                  </a:rPr>
                  <a:t>752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Размеры</a:t>
                </a:r>
                <a:r>
                  <a:rPr lang="en-US" sz="1800" dirty="0">
                    <a:ea typeface="Calibri" panose="020F0502020204030204" pitchFamily="34" charset="0"/>
                  </a:rPr>
                  <a:t>: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:r>
                  <a:rPr lang="ru-RU" sz="1800" dirty="0"/>
                  <a:t>×</a:t>
                </a:r>
                <a:r>
                  <a:rPr lang="en-US" sz="1800" dirty="0">
                    <a:ea typeface="Calibri" panose="020F0502020204030204" pitchFamily="34" charset="0"/>
                  </a:rPr>
                  <a:t> 4</a:t>
                </a:r>
                <a:r>
                  <a:rPr lang="ru-RU" sz="1800" dirty="0">
                    <a:ea typeface="Calibri" panose="020F0502020204030204" pitchFamily="34" charset="0"/>
                  </a:rPr>
                  <a:t> мм</a:t>
                </a:r>
                <a:r>
                  <a:rPr lang="en-US" sz="1800" dirty="0">
                    <a:ea typeface="Calibri" panose="020F0502020204030204" pitchFamily="34" charset="0"/>
                  </a:rPr>
                  <a:t>;</a:t>
                </a: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Диаметр отверстия: 0.3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Толщина отверстия: 100 мкм;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>
                    <a:ea typeface="Calibri" panose="020F0502020204030204" pitchFamily="34" charset="0"/>
                  </a:rPr>
                  <a:t>Высота отверстия: 0.7 мм;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8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12" name="Объект 2">
                <a:extLst>
                  <a:ext uri="{FF2B5EF4-FFF2-40B4-BE49-F238E27FC236}">
                    <a16:creationId xmlns:a16="http://schemas.microsoft.com/office/drawing/2014/main" id="{960E8E02-CAD5-405D-A0B6-8A629BFA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886304"/>
                <a:ext cx="10524545" cy="2549984"/>
              </a:xfrm>
              <a:prstGeom prst="rect">
                <a:avLst/>
              </a:prstGeom>
              <a:blipFill>
                <a:blip r:embed="rId5"/>
                <a:stretch>
                  <a:fillRect l="-463" t="-167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E6AB6-B161-4C14-99D6-619C8A8B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935" y="2944070"/>
            <a:ext cx="3254120" cy="411482"/>
          </a:xfr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Поиск пятна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E14FA4B-9528-4692-8BA6-3C57A6F15A5B}"/>
              </a:ext>
            </a:extLst>
          </p:cNvPr>
          <p:cNvSpPr txBox="1">
            <a:spLocks/>
          </p:cNvSpPr>
          <p:nvPr/>
        </p:nvSpPr>
        <p:spPr>
          <a:xfrm>
            <a:off x="4468935" y="3879398"/>
            <a:ext cx="3254120" cy="40538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Локализация пятна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37954E3-82B7-4706-9851-121574061582}"/>
              </a:ext>
            </a:extLst>
          </p:cNvPr>
          <p:cNvSpPr txBox="1">
            <a:spLocks/>
          </p:cNvSpPr>
          <p:nvPr/>
        </p:nvSpPr>
        <p:spPr>
          <a:xfrm>
            <a:off x="1000096" y="335372"/>
            <a:ext cx="10287000" cy="73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sz="3200" dirty="0" smtClean="0"/>
              <a:t>Определения </a:t>
            </a:r>
            <a:r>
              <a:rPr lang="ru-RU" sz="3200" dirty="0"/>
              <a:t>ориентации по Солнцу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4EE5F13-4991-4306-A419-0ED0E06CEA96}"/>
              </a:ext>
            </a:extLst>
          </p:cNvPr>
          <p:cNvSpPr txBox="1">
            <a:spLocks/>
          </p:cNvSpPr>
          <p:nvPr/>
        </p:nvSpPr>
        <p:spPr>
          <a:xfrm>
            <a:off x="4468935" y="4761160"/>
            <a:ext cx="3254120" cy="4648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Определение центра пятна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664315A-265A-45BA-8674-0459B250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36C867-523D-42E3-9684-65653481267B}"/>
              </a:ext>
            </a:extLst>
          </p:cNvPr>
          <p:cNvSpPr/>
          <p:nvPr/>
        </p:nvSpPr>
        <p:spPr>
          <a:xfrm>
            <a:off x="4468935" y="5745500"/>
            <a:ext cx="3254120" cy="101566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Определение азимутального</a:t>
            </a:r>
            <a:endParaRPr lang="en-US" sz="2000" dirty="0"/>
          </a:p>
          <a:p>
            <a:pPr algn="ctr"/>
            <a:r>
              <a:rPr lang="ru-RU" sz="2000" dirty="0"/>
              <a:t>и зенитного углов</a:t>
            </a:r>
            <a:endParaRPr lang="ru-RU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CCDA61E-40C4-405E-8BA5-367AAF680F46}"/>
              </a:ext>
            </a:extLst>
          </p:cNvPr>
          <p:cNvSpPr/>
          <p:nvPr/>
        </p:nvSpPr>
        <p:spPr>
          <a:xfrm rot="5400000">
            <a:off x="5890255" y="1622169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961351D-489E-470D-B200-C6B59D8E067F}"/>
              </a:ext>
            </a:extLst>
          </p:cNvPr>
          <p:cNvSpPr txBox="1">
            <a:spLocks/>
          </p:cNvSpPr>
          <p:nvPr/>
        </p:nvSpPr>
        <p:spPr>
          <a:xfrm>
            <a:off x="4468935" y="1148984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Получение изображения</a:t>
            </a:r>
            <a:endParaRPr lang="en-US" sz="180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8EC38509-F45F-45DD-AF5A-12D5670EE78A}"/>
              </a:ext>
            </a:extLst>
          </p:cNvPr>
          <p:cNvSpPr txBox="1">
            <a:spLocks/>
          </p:cNvSpPr>
          <p:nvPr/>
        </p:nvSpPr>
        <p:spPr>
          <a:xfrm>
            <a:off x="4468935" y="2046582"/>
            <a:ext cx="3254120" cy="41148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ru-RU" dirty="0"/>
              <a:t>Бинаризация изображения</a:t>
            </a:r>
            <a:endParaRPr lang="en-US" sz="1800" dirty="0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BF4DD810-831D-419C-8A41-EB2E695B1415}"/>
              </a:ext>
            </a:extLst>
          </p:cNvPr>
          <p:cNvSpPr/>
          <p:nvPr/>
        </p:nvSpPr>
        <p:spPr>
          <a:xfrm rot="5400000">
            <a:off x="5890255" y="252262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0FABDEE0-EA67-4196-AAD6-1A26DC612B88}"/>
              </a:ext>
            </a:extLst>
          </p:cNvPr>
          <p:cNvSpPr/>
          <p:nvPr/>
        </p:nvSpPr>
        <p:spPr>
          <a:xfrm rot="5400000">
            <a:off x="5890255" y="3435713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E9DCD3E1-9F3C-4EBB-8E9B-EFB42EEDABF6}"/>
              </a:ext>
            </a:extLst>
          </p:cNvPr>
          <p:cNvSpPr/>
          <p:nvPr/>
        </p:nvSpPr>
        <p:spPr>
          <a:xfrm rot="5400000">
            <a:off x="5890255" y="4341617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F28ABF63-7104-4983-BA01-F30531859FA1}"/>
              </a:ext>
            </a:extLst>
          </p:cNvPr>
          <p:cNvSpPr/>
          <p:nvPr/>
        </p:nvSpPr>
        <p:spPr>
          <a:xfrm rot="5400000">
            <a:off x="5890255" y="5304384"/>
            <a:ext cx="411481" cy="362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F9E5F-D4B9-456B-93A8-F0FF2A8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поиска первого пикселя пятна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EEA4E-3FB0-4DAB-BD69-29C0D047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spot;</a:t>
            </a:r>
          </a:p>
          <a:p>
            <a:r>
              <a:rPr lang="en-US" dirty="0"/>
              <a:t>Rand spot;</a:t>
            </a:r>
          </a:p>
          <a:p>
            <a:r>
              <a:rPr lang="en-US" dirty="0"/>
              <a:t>Breadth spot;</a:t>
            </a:r>
          </a:p>
          <a:p>
            <a:r>
              <a:rPr lang="en-US" dirty="0"/>
              <a:t>Double spot;</a:t>
            </a:r>
          </a:p>
          <a:p>
            <a:r>
              <a:rPr lang="en-US" dirty="0"/>
              <a:t>Round spot;</a:t>
            </a:r>
          </a:p>
          <a:p>
            <a:r>
              <a:rPr lang="en-US" dirty="0"/>
              <a:t>Round double spot;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32ADB-DEB3-4CA7-81C9-619FB6C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E75B-EB9E-4DCE-B440-FF0E224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052560" cy="704088"/>
          </a:xfrm>
        </p:spPr>
        <p:txBody>
          <a:bodyPr>
            <a:normAutofit/>
          </a:bodyPr>
          <a:lstStyle/>
          <a:p>
            <a:r>
              <a:rPr lang="ru-RU" dirty="0"/>
              <a:t>Поиск пятна — </a:t>
            </a:r>
            <a:r>
              <a:rPr lang="en-US" dirty="0"/>
              <a:t>Brute spot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0A74A71-746F-4B5F-A45B-39C90E114570}"/>
              </a:ext>
            </a:extLst>
          </p:cNvPr>
          <p:cNvGrpSpPr/>
          <p:nvPr/>
        </p:nvGrpSpPr>
        <p:grpSpPr>
          <a:xfrm>
            <a:off x="3316926" y="1926200"/>
            <a:ext cx="5558148" cy="4246000"/>
            <a:chOff x="0" y="222870"/>
            <a:chExt cx="4218305" cy="322294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56BA52BF-DA99-4ADA-8A2D-8A9027E5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80" y="222870"/>
              <a:ext cx="3727730" cy="2744031"/>
            </a:xfrm>
            <a:prstGeom prst="rect">
              <a:avLst/>
            </a:prstGeom>
          </p:spPr>
        </p:pic>
        <p:sp>
          <p:nvSpPr>
            <p:cNvPr id="7" name="Надпись 150">
              <a:extLst>
                <a:ext uri="{FF2B5EF4-FFF2-40B4-BE49-F238E27FC236}">
                  <a16:creationId xmlns:a16="http://schemas.microsoft.com/office/drawing/2014/main" id="{4B39570A-2234-4DC0-B02A-688E1838DC8B}"/>
                </a:ext>
              </a:extLst>
            </p:cNvPr>
            <p:cNvSpPr txBox="1"/>
            <p:nvPr/>
          </p:nvSpPr>
          <p:spPr>
            <a:xfrm>
              <a:off x="0" y="3165475"/>
              <a:ext cx="4218305" cy="280343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Жёлтый цвет – световое пятно, красный цвет – обработанные пиксели, </a:t>
              </a:r>
              <a:b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</a:br>
              <a:r>
                <a:rPr lang="ru-RU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синий – первый обнаруженный пиксель пятна. </a:t>
              </a:r>
              <a:endParaRPr lang="ru-RU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05DD08-B1A0-4FCA-8290-EF7041DC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484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685</TotalTime>
  <Words>695</Words>
  <Application>Microsoft Office PowerPoint</Application>
  <PresentationFormat>Широкоэкранный</PresentationFormat>
  <Paragraphs>185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Times New Roman</vt:lpstr>
      <vt:lpstr>Обрезка</vt:lpstr>
      <vt:lpstr>РАЗРАБОТКА И СРАВНЕНИЕ АЛГОРИТМОВ РАБОТЫ ДАТЧИКА НАПРАВЛЕНИЯ НА СОЛНЦЕ НА ОСНОВЕ КМОП-МАТРИЦЫ</vt:lpstr>
      <vt:lpstr>Презентация PowerPoint</vt:lpstr>
      <vt:lpstr>Информация о датчике</vt:lpstr>
      <vt:lpstr>Падение солнечного луча на матрицу</vt:lpstr>
      <vt:lpstr>Изображение светового пятна</vt:lpstr>
      <vt:lpstr>Моделирование изображения светового пятна</vt:lpstr>
      <vt:lpstr>Презентация PowerPoint</vt:lpstr>
      <vt:lpstr>Алгоритмы поиска первого пикселя пятна</vt:lpstr>
      <vt:lpstr>Поиск пятна — Brute spot</vt:lpstr>
      <vt:lpstr>Поиск пятна — Rand spot</vt:lpstr>
      <vt:lpstr>Поиск пятна — Breadth spot</vt:lpstr>
      <vt:lpstr>Поиск пятна — Double spot</vt:lpstr>
      <vt:lpstr>Поиск пятна — Round spot</vt:lpstr>
      <vt:lpstr>Поиск пятна — Round double spot</vt:lpstr>
      <vt:lpstr>Результаты тестирования алгоритмов поиска первого пикселя пятна</vt:lpstr>
      <vt:lpstr>Алгоритмы локализации пятна</vt:lpstr>
      <vt:lpstr>Алгоритм локализации — Quadro search</vt:lpstr>
      <vt:lpstr>Алгоритм локализации — Breadth search</vt:lpstr>
      <vt:lpstr>Результаты тестирования алгоритмов локализации пятна</vt:lpstr>
      <vt:lpstr>Определение центра пятна</vt:lpstr>
      <vt:lpstr>Презентация PowerPoint</vt:lpstr>
      <vt:lpstr>Выводы по проделанной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СРАВНЕНИЕ АЛГОРИТМОВ РАБОТЫ ДАТЧИКА НАПРАВЛЕНИЯ НА СОЛНЦЕ НА ОСНОВЕ КМОП-МАТРИЦЫ</dc:title>
  <dc:creator>Yaroslav Barkovskiy</dc:creator>
  <cp:lastModifiedBy>EliteBook</cp:lastModifiedBy>
  <cp:revision>59</cp:revision>
  <dcterms:created xsi:type="dcterms:W3CDTF">2021-06-02T15:43:01Z</dcterms:created>
  <dcterms:modified xsi:type="dcterms:W3CDTF">2021-06-15T13:53:36Z</dcterms:modified>
</cp:coreProperties>
</file>