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076FB-E1E8-452C-8CAA-3EC27A3D20F8}" v="2523" dt="2020-06-02T07:24:58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2328" y="1878101"/>
            <a:ext cx="7446828" cy="1309332"/>
          </a:xfrm>
        </p:spPr>
        <p:txBody>
          <a:bodyPr/>
          <a:lstStyle/>
          <a:p>
            <a:r>
              <a:rPr lang="en-US" sz="2800" b="1" dirty="0">
                <a:ea typeface="+mj-lt"/>
                <a:cs typeface="+mj-lt"/>
              </a:rPr>
              <a:t>ИЗМЕРЕНИЕ ПАРАМЕТРОВ ДВИЖЕНИЯ С ИСПОЛЬЗОВАНИЕМ ЦИФРОВЫХ ИНЕРЦИАЛЬНЫХ ДАТЧИКОВ</a:t>
            </a:r>
            <a:r>
              <a:rPr lang="en-US" sz="2800" dirty="0">
                <a:ea typeface="+mj-lt"/>
                <a:cs typeface="+mj-lt"/>
              </a:rPr>
              <a:t> </a:t>
            </a:r>
            <a:endParaRPr lang="ru-RU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0165" y="3938350"/>
            <a:ext cx="6831673" cy="108623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r"/>
            <a:r>
              <a:rPr lang="en-US" dirty="0" err="1"/>
              <a:t>Выполнил</a:t>
            </a:r>
            <a:r>
              <a:rPr lang="en-US" dirty="0"/>
              <a:t> </a:t>
            </a:r>
            <a:r>
              <a:rPr lang="en-US" dirty="0" err="1"/>
              <a:t>студент</a:t>
            </a:r>
            <a:r>
              <a:rPr lang="en-US" dirty="0"/>
              <a:t> 3 </a:t>
            </a:r>
            <a:r>
              <a:rPr lang="en-US" dirty="0" err="1"/>
              <a:t>курса</a:t>
            </a:r>
            <a:endParaRPr lang="ru-RU" dirty="0" err="1"/>
          </a:p>
          <a:p>
            <a:pPr algn="r"/>
            <a:r>
              <a:rPr lang="en-US" dirty="0" err="1"/>
              <a:t>Барковский</a:t>
            </a:r>
            <a:r>
              <a:rPr lang="en-US" dirty="0"/>
              <a:t> </a:t>
            </a:r>
            <a:r>
              <a:rPr lang="en-US" dirty="0" err="1"/>
              <a:t>Ярослав</a:t>
            </a:r>
            <a:r>
              <a:rPr lang="en-US" dirty="0"/>
              <a:t> </a:t>
            </a:r>
            <a:r>
              <a:rPr lang="en-US" dirty="0" err="1"/>
              <a:t>Юрьевич</a:t>
            </a:r>
          </a:p>
          <a:p>
            <a:pPr algn="r"/>
            <a:r>
              <a:rPr lang="en-US" dirty="0" err="1"/>
              <a:t>Научный</a:t>
            </a:r>
            <a:r>
              <a:rPr lang="en-US" dirty="0"/>
              <a:t> </a:t>
            </a:r>
            <a:r>
              <a:rPr lang="en-US" dirty="0" err="1"/>
              <a:t>руководитель</a:t>
            </a:r>
            <a:r>
              <a:rPr lang="en-US" dirty="0"/>
              <a:t>: </a:t>
            </a:r>
            <a:r>
              <a:rPr lang="en-US" dirty="0" err="1">
                <a:ea typeface="+mn-lt"/>
                <a:cs typeface="+mn-lt"/>
              </a:rPr>
              <a:t>ассистент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кафедры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algn="r"/>
            <a:r>
              <a:rPr lang="en-US" dirty="0" err="1">
                <a:ea typeface="+mn-lt"/>
                <a:cs typeface="+mn-lt"/>
              </a:rPr>
              <a:t>ИиКС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РФиКТ</a:t>
            </a:r>
            <a:r>
              <a:rPr lang="en-US" dirty="0">
                <a:ea typeface="+mn-lt"/>
                <a:cs typeface="+mn-lt"/>
              </a:rPr>
              <a:t> С.В. </a:t>
            </a:r>
            <a:r>
              <a:rPr lang="en-US" dirty="0" err="1">
                <a:ea typeface="+mn-lt"/>
                <a:cs typeface="+mn-lt"/>
              </a:rPr>
              <a:t>Василенко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катается на лыжах, лодка, вода, мужчи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4C29A9B-1244-4C64-BE75-BEDA2C0C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12" y="1227825"/>
            <a:ext cx="10660565" cy="43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9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95AE2-BE5C-4AB4-BBF4-0B5FE90D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Результат проделанной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1E01FD-4CF0-4F05-892B-94389FAE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u-RU"/>
              <a:t>Был проведён обзор основных инерциальных датчиков используемых в инерциальной навигации, таких как акселерометр и гироскоп. Так же изучены типовые акселерометры и гироскопы с возможными ошибками в них, которые в последствии влияют не только на измерение ускорения, но и на вычисление скорости и местоположенеия объекта;</a:t>
            </a:r>
          </a:p>
          <a:p>
            <a:pPr marL="383540" indent="-383540"/>
            <a:r>
              <a:rPr lang="ru-RU"/>
              <a:t>Были промоделированы несколько моделей акселерометра с различными погрешностями/ошибками: идеальный случай, с заданной стабильностью смещения, с заданным постоянным смещением. На основе показаний акселерометра были восстановлены значения скорости и перемещения, показано влияние шумов на результат.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76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BC9FD-55D8-4708-9A66-5194578B2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963271" cy="445996"/>
          </a:xfrm>
        </p:spPr>
        <p:txBody>
          <a:bodyPr>
            <a:normAutofit/>
          </a:bodyPr>
          <a:lstStyle/>
          <a:p>
            <a:r>
              <a:rPr lang="ru-RU" sz="2400" dirty="0"/>
              <a:t>Цель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D81853-95A6-4C73-A9BA-30F91FA77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90918"/>
            <a:ext cx="4802131" cy="2003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u-RU"/>
              <a:t>Получение параметров движения (скорость, перемещение) при помощи показаний с инерциальных датчиков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3DAC22B-B74E-401E-AA90-E37F0B602852}"/>
              </a:ext>
            </a:extLst>
          </p:cNvPr>
          <p:cNvSpPr txBox="1">
            <a:spLocks/>
          </p:cNvSpPr>
          <p:nvPr/>
        </p:nvSpPr>
        <p:spPr>
          <a:xfrm>
            <a:off x="6831106" y="694765"/>
            <a:ext cx="1963271" cy="445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Задачи: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3D819C6-B165-4E17-AF33-414CE3778D25}"/>
              </a:ext>
            </a:extLst>
          </p:cNvPr>
          <p:cNvSpPr txBox="1">
            <a:spLocks/>
          </p:cNvSpPr>
          <p:nvPr/>
        </p:nvSpPr>
        <p:spPr>
          <a:xfrm>
            <a:off x="6575502" y="1290918"/>
            <a:ext cx="5257472" cy="31187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ru-RU"/>
              <a:t>Обзор видов инерциальных датчиков</a:t>
            </a:r>
            <a:endParaRPr lang="ru-RU" dirty="0"/>
          </a:p>
          <a:p>
            <a:pPr marL="383540" indent="-383540"/>
            <a:r>
              <a:rPr lang="ru-RU"/>
              <a:t>Описание ошибок присущих инерциальным датчикам (акселерометр, гироскоп)</a:t>
            </a:r>
            <a:endParaRPr lang="ru-RU" dirty="0"/>
          </a:p>
          <a:p>
            <a:pPr marL="383540" indent="-383540"/>
            <a:r>
              <a:rPr lang="ru-RU"/>
              <a:t>Моделирование акселерометра с некоторыми заданными ошибками.</a:t>
            </a:r>
          </a:p>
          <a:p>
            <a:pPr marL="383540" indent="-383540"/>
            <a:r>
              <a:rPr lang="ru-RU"/>
              <a:t>Получение параметров движения из показаний смоделированного акселерометра</a:t>
            </a:r>
          </a:p>
          <a:p>
            <a:pPr marL="383540" indent="-383540"/>
            <a:r>
              <a:rPr lang="ru-RU"/>
              <a:t>Сравнение параметров полученных разными моделями акселерометра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2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F1CED-CC2C-435B-9572-F0BBE8A5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ea typeface="+mj-lt"/>
                <a:cs typeface="+mj-lt"/>
              </a:rPr>
              <a:t>Инерциальная навигация 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42E68E-7946-46CE-9EEC-597AA400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459" y="1434353"/>
            <a:ext cx="9601200" cy="960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u-RU" dirty="0"/>
              <a:t>Системы со стабилизированной платформой</a:t>
            </a:r>
          </a:p>
          <a:p>
            <a:pPr marL="383540" indent="-383540"/>
            <a:r>
              <a:rPr lang="ru-RU" dirty="0" err="1"/>
              <a:t>Бесплатформенные</a:t>
            </a:r>
            <a:r>
              <a:rPr lang="ru-RU" dirty="0"/>
              <a:t> системы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167EBF8-9D2D-4EB8-BBB3-688E70A77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107" y="2322064"/>
            <a:ext cx="6711175" cy="1953676"/>
          </a:xfrm>
          <a:prstGeom prst="rect">
            <a:avLst/>
          </a:prstGeom>
        </p:spPr>
      </p:pic>
      <p:pic>
        <p:nvPicPr>
          <p:cNvPr id="5" name="Рисунок 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5FE64F6-CDFF-42B7-9176-F57F11BBC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108" y="4327416"/>
            <a:ext cx="6711175" cy="234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1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53E83-51CE-46C2-9670-ED2AB2FB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ru-RU" dirty="0"/>
              <a:t>Гироскоп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5F4038-85B7-4BE4-AD7B-86DCB9C36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1878"/>
            <a:ext cx="3254816" cy="21503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u-RU" dirty="0"/>
              <a:t>Механический</a:t>
            </a:r>
          </a:p>
          <a:p>
            <a:pPr marL="383540" indent="-383540"/>
            <a:r>
              <a:rPr lang="ru-RU" dirty="0"/>
              <a:t>Оптический / Лазерный</a:t>
            </a:r>
          </a:p>
          <a:p>
            <a:pPr lvl="1" indent="-383540"/>
            <a:r>
              <a:rPr lang="ru-RU" i="0" dirty="0"/>
              <a:t>эффект </a:t>
            </a:r>
            <a:r>
              <a:rPr lang="ru-RU" i="0" dirty="0" err="1"/>
              <a:t>Саньяка</a:t>
            </a:r>
            <a:endParaRPr lang="ru-RU" i="0" dirty="0"/>
          </a:p>
          <a:p>
            <a:pPr marL="383540" indent="-383540"/>
            <a:r>
              <a:rPr lang="ru-RU" dirty="0"/>
              <a:t>MEMS гироскоп</a:t>
            </a:r>
          </a:p>
          <a:p>
            <a:pPr lvl="1" indent="-383540"/>
            <a:r>
              <a:rPr lang="ru-RU" i="0" dirty="0"/>
              <a:t>эффект Кориолиса</a:t>
            </a:r>
          </a:p>
        </p:txBody>
      </p:sp>
      <p:pic>
        <p:nvPicPr>
          <p:cNvPr id="4" name="Рисунок 4" descr="Изображение выглядит как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2A2155B-BFDF-4AC5-A20F-10058AFD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764" y="682277"/>
            <a:ext cx="3600763" cy="4039699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502AF9FD-7C7F-48AA-9C1F-70A11BC29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67" y="3638550"/>
            <a:ext cx="1793036" cy="4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9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134AE-105E-405D-AD75-510CFF9B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ru-RU" dirty="0"/>
              <a:t>Акселерометр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5596AA-E62F-4478-930E-86D25F87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25" y="1561171"/>
            <a:ext cx="3158145" cy="1388327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ru-RU" sz="1800"/>
              <a:t>Механический</a:t>
            </a:r>
          </a:p>
          <a:p>
            <a:pPr marL="383540" indent="-383540"/>
            <a:r>
              <a:rPr lang="ru-RU" sz="1800"/>
              <a:t>Твёрдотельный</a:t>
            </a:r>
          </a:p>
          <a:p>
            <a:pPr marL="383540" indent="-383540"/>
            <a:r>
              <a:rPr lang="ru-RU" sz="1800"/>
              <a:t>MEMS акселерометр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E368FCE0-C132-4DF7-BDB4-9511FB990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754" y="686845"/>
            <a:ext cx="2836974" cy="35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4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5B2D342-F6E6-47CA-80E4-B990EC26C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76" y="1923120"/>
            <a:ext cx="4482509" cy="399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7BC62-B4E2-44B8-BC38-84EB6FF19E64}"/>
              </a:ext>
            </a:extLst>
          </p:cNvPr>
          <p:cNvSpPr txBox="1"/>
          <p:nvPr/>
        </p:nvSpPr>
        <p:spPr>
          <a:xfrm>
            <a:off x="1453376" y="2568497"/>
            <a:ext cx="746388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ea typeface="+mn-lt"/>
                <a:cs typeface="+mn-lt"/>
              </a:rPr>
              <a:t>Где </a:t>
            </a:r>
            <a:r>
              <a:rPr lang="en-US">
                <a:ea typeface="+mn-lt"/>
                <a:cs typeface="+mn-lt"/>
              </a:rPr>
              <a:t>t</a:t>
            </a:r>
            <a:r>
              <a:rPr lang="ru-RU">
                <a:ea typeface="+mn-lt"/>
                <a:cs typeface="+mn-lt"/>
              </a:rPr>
              <a:t> – время, u(t) – информационная составляющая сигнала, b(T) – уход показаний, вызванный изменением температуры окружающей среды, T – температура </a:t>
            </a:r>
            <a:r>
              <a:rPr lang="en-US">
                <a:ea typeface="+mn-lt"/>
                <a:cs typeface="+mn-lt"/>
              </a:rPr>
              <a:t>e</a:t>
            </a:r>
            <a:r>
              <a:rPr lang="ru-RU">
                <a:ea typeface="+mn-lt"/>
                <a:cs typeface="+mn-lt"/>
              </a:rPr>
              <a:t>(</a:t>
            </a:r>
            <a:r>
              <a:rPr lang="en-US">
                <a:ea typeface="+mn-lt"/>
                <a:cs typeface="+mn-lt"/>
              </a:rPr>
              <a:t>t</a:t>
            </a:r>
            <a:r>
              <a:rPr lang="ru-RU">
                <a:ea typeface="+mn-lt"/>
                <a:cs typeface="+mn-lt"/>
              </a:rPr>
              <a:t>) – шумовая компонента, N (a, ω, T, t) – ошибки, вызванные условиями среды, a/ω – реальные кинематические величины</a:t>
            </a:r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FC418-7EB9-40FF-942C-85A042EC9F1F}"/>
              </a:ext>
            </a:extLst>
          </p:cNvPr>
          <p:cNvSpPr txBox="1"/>
          <p:nvPr/>
        </p:nvSpPr>
        <p:spPr>
          <a:xfrm>
            <a:off x="1456860" y="666982"/>
            <a:ext cx="73082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/>
              <a:t>Ошибки в цифровых инерциальных датчиках</a:t>
            </a:r>
          </a:p>
        </p:txBody>
      </p:sp>
    </p:spTree>
    <p:extLst>
      <p:ext uri="{BB962C8B-B14F-4D97-AF65-F5344CB8AC3E}">
        <p14:creationId xmlns:p14="http://schemas.microsoft.com/office/powerpoint/2010/main" val="85270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AD6AF-5B1B-4486-98D1-568EC510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3288"/>
            <a:ext cx="8774152" cy="891169"/>
          </a:xfrm>
        </p:spPr>
        <p:txBody>
          <a:bodyPr>
            <a:normAutofit/>
          </a:bodyPr>
          <a:lstStyle/>
          <a:p>
            <a:r>
              <a:rPr lang="ru-RU" sz="3200"/>
              <a:t>Ошибки в цифровых инерциальных датчиках</a:t>
            </a:r>
          </a:p>
        </p:txBody>
      </p:sp>
      <p:pic>
        <p:nvPicPr>
          <p:cNvPr id="4" name="Рисунок 4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8E3D7A7-D46C-466D-A5F5-3C3EE98BD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774" y="1082112"/>
            <a:ext cx="3146052" cy="252300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3B1487-A8A9-4876-B4CE-06CFFCDAD238}"/>
              </a:ext>
            </a:extLst>
          </p:cNvPr>
          <p:cNvSpPr txBox="1"/>
          <p:nvPr/>
        </p:nvSpPr>
        <p:spPr>
          <a:xfrm>
            <a:off x="4157546" y="11188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Случайное блуждание</a:t>
            </a:r>
            <a:endParaRPr lang="ru-RU" dirty="0"/>
          </a:p>
        </p:txBody>
      </p:sp>
      <p:pic>
        <p:nvPicPr>
          <p:cNvPr id="6" name="Рисунок 6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6F0579F-7386-4C47-9551-FDDDE1ABE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152253"/>
            <a:ext cx="3133492" cy="2527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4CE3DC-D25E-41A5-9B3D-9D7965FE6AF3}"/>
              </a:ext>
            </a:extLst>
          </p:cNvPr>
          <p:cNvSpPr txBox="1"/>
          <p:nvPr/>
        </p:nvSpPr>
        <p:spPr>
          <a:xfrm>
            <a:off x="9770326" y="115600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Постоянное</a:t>
            </a:r>
          </a:p>
          <a:p>
            <a:r>
              <a:rPr lang="ru-RU"/>
              <a:t>смещение</a:t>
            </a:r>
            <a:endParaRPr lang="ru-RU" dirty="0"/>
          </a:p>
        </p:txBody>
      </p:sp>
      <p:pic>
        <p:nvPicPr>
          <p:cNvPr id="8" name="Рисунок 8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E089C9A-52F2-4979-8CD7-9F09B0D1E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620" y="3748914"/>
            <a:ext cx="3133492" cy="2454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8209B0-4BBA-4813-AD1D-ABCC637A204C}"/>
              </a:ext>
            </a:extLst>
          </p:cNvPr>
          <p:cNvSpPr txBox="1"/>
          <p:nvPr/>
        </p:nvSpPr>
        <p:spPr>
          <a:xfrm>
            <a:off x="4157546" y="374866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Смещение осей </a:t>
            </a:r>
            <a:endParaRPr lang="ru-RU" dirty="0"/>
          </a:p>
          <a:p>
            <a:r>
              <a:rPr lang="ru-RU"/>
              <a:t>датчика</a:t>
            </a:r>
          </a:p>
        </p:txBody>
      </p:sp>
      <p:pic>
        <p:nvPicPr>
          <p:cNvPr id="10" name="Рисунок 10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0011CBE-F6B9-4EC1-A5C5-FCDDC11DD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3749469"/>
            <a:ext cx="3133492" cy="2453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85C0B4-4465-4D0D-9ED5-5C16A706BE30}"/>
              </a:ext>
            </a:extLst>
          </p:cNvPr>
          <p:cNvSpPr txBox="1"/>
          <p:nvPr/>
        </p:nvSpPr>
        <p:spPr>
          <a:xfrm>
            <a:off x="9770326" y="37486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ea typeface="+mn-lt"/>
                <a:cs typeface="+mn-lt"/>
              </a:rPr>
              <a:t>Шум квантования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33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E2993-5683-406E-B073-94A79995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1068"/>
            <a:ext cx="9601200" cy="1485900"/>
          </a:xfrm>
        </p:spPr>
        <p:txBody>
          <a:bodyPr/>
          <a:lstStyle/>
          <a:p>
            <a:r>
              <a:rPr lang="ru-RU"/>
              <a:t>Моделирование в MATLAB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BD29F316-7FA7-45E2-A5DA-83CA18107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71" y="709795"/>
            <a:ext cx="5196467" cy="3198872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E620FD85-613C-42D2-B022-0B51E5A83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464" y="708876"/>
            <a:ext cx="5289395" cy="3200707"/>
          </a:xfrm>
          <a:prstGeom prst="rect">
            <a:avLst/>
          </a:prstGeom>
        </p:spPr>
      </p:pic>
      <p:pic>
        <p:nvPicPr>
          <p:cNvPr id="9" name="Рисунок 9" descr="Изображение выглядит как карта,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9D9AD80-4A23-44ED-A7E6-2EB1F3D9E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742" y="3919481"/>
            <a:ext cx="5289393" cy="286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1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большой, стол, океан, групп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91B0DD5-DC19-402D-B7BD-86706D97C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59" y="1798"/>
            <a:ext cx="8225883" cy="3499744"/>
          </a:xfrm>
          <a:prstGeom prst="rect">
            <a:avLst/>
          </a:prstGeom>
        </p:spPr>
      </p:pic>
      <p:pic>
        <p:nvPicPr>
          <p:cNvPr id="5" name="Рисунок 5" descr="Изображение выглядит как карта, вода, катается на лыжах, лодк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F6CF2AB-C9FD-4376-B1A4-A5BA40A9D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059" y="3504010"/>
            <a:ext cx="8225882" cy="33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28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Crop</vt:lpstr>
      <vt:lpstr>ИЗМЕРЕНИЕ ПАРАМЕТРОВ ДВИЖЕНИЯ С ИСПОЛЬЗОВАНИЕМ ЦИФРОВЫХ ИНЕРЦИАЛЬНЫХ ДАТЧИКОВ </vt:lpstr>
      <vt:lpstr>Цель работы:</vt:lpstr>
      <vt:lpstr>Инерциальная навигация </vt:lpstr>
      <vt:lpstr>Гироскоп</vt:lpstr>
      <vt:lpstr>Акселерометр</vt:lpstr>
      <vt:lpstr>Презентация PowerPoint</vt:lpstr>
      <vt:lpstr>Ошибки в цифровых инерциальных датчиках</vt:lpstr>
      <vt:lpstr>Моделирование в MATLAB</vt:lpstr>
      <vt:lpstr>Презентация PowerPoint</vt:lpstr>
      <vt:lpstr>Презентация PowerPoint</vt:lpstr>
      <vt:lpstr>Результат проделанной работы: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413</cp:revision>
  <dcterms:created xsi:type="dcterms:W3CDTF">2015-09-21T23:24:45Z</dcterms:created>
  <dcterms:modified xsi:type="dcterms:W3CDTF">2020-06-02T07:26:07Z</dcterms:modified>
</cp:coreProperties>
</file>