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75" r:id="rId5"/>
    <p:sldId id="281" r:id="rId6"/>
    <p:sldId id="282" r:id="rId7"/>
    <p:sldId id="280" r:id="rId8"/>
    <p:sldId id="278" r:id="rId9"/>
    <p:sldId id="259" r:id="rId10"/>
    <p:sldId id="260" r:id="rId11"/>
    <p:sldId id="262" r:id="rId12"/>
    <p:sldId id="261" r:id="rId13"/>
    <p:sldId id="263" r:id="rId14"/>
    <p:sldId id="264" r:id="rId15"/>
    <p:sldId id="273" r:id="rId16"/>
    <p:sldId id="279" r:id="rId17"/>
    <p:sldId id="268" r:id="rId18"/>
    <p:sldId id="269" r:id="rId19"/>
    <p:sldId id="277" r:id="rId20"/>
    <p:sldId id="270" r:id="rId21"/>
    <p:sldId id="272" r:id="rId22"/>
    <p:sldId id="271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3CB15-747A-4D97-85C0-24CCF4A04F9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6EC8-825F-4CF1-8441-92A11085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9136-C38E-486A-BBBF-AA0AA56810BF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44E-4E0A-4F90-8CEE-BA3EB56E8380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E8EF-D946-43D4-BEA5-58109BF33FB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C3C7-6072-4E8A-84C3-7CFCA9A538C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27207-F485-44C7-ABC4-6F062EB9A31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EA2-6485-475C-93E9-C8796BC67A4D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4FB-446C-4008-A706-F04862265C8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407-3546-4B02-A07F-450F574ABEE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4BBA-BA56-436F-836E-BD0889859D5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19435-F282-44C2-A65A-96BED43E98DA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D870D-89DE-452B-B436-F1366963F32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3D728C-5BE4-48CD-B3EB-B3F12407448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6C43-4644-48F8-8247-F03CFF09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0982"/>
            <a:ext cx="8361229" cy="2098226"/>
          </a:xfrm>
        </p:spPr>
        <p:txBody>
          <a:bodyPr/>
          <a:lstStyle/>
          <a:p>
            <a:r>
              <a:rPr lang="ru-RU" sz="2800" dirty="0"/>
              <a:t>РАЗРАБОТКА И СРАВНЕНИЕ АЛГОРИТМОВ РАБОТЫ</a:t>
            </a:r>
            <a:br>
              <a:rPr lang="ru-RU" sz="2800" dirty="0"/>
            </a:br>
            <a:r>
              <a:rPr lang="ru-RU" sz="2800" dirty="0"/>
              <a:t>ДАТЧИКА НАПРАВЛЕНИЯ НА СОЛНЦЕ НА ОСНОВЕ КМОП-МАТРИЦЫ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7A527-6F8E-474F-A76D-0AE618D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66" y="3956279"/>
            <a:ext cx="3549691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4 </a:t>
            </a:r>
            <a:r>
              <a:rPr lang="en-US" dirty="0" err="1"/>
              <a:t>курса</a:t>
            </a:r>
            <a:r>
              <a:rPr lang="ru-RU" dirty="0"/>
              <a:t> </a:t>
            </a:r>
            <a:r>
              <a:rPr lang="en-US" dirty="0"/>
              <a:t>4 </a:t>
            </a:r>
            <a:r>
              <a:rPr lang="ru-RU" dirty="0"/>
              <a:t>группы</a:t>
            </a:r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/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>
                <a:ea typeface="+mn-lt"/>
                <a:cs typeface="+mn-lt"/>
              </a:rPr>
              <a:t>ст. преподаватель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ru-RU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ru-RU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8158803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Rand spot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93A4D5-52FF-4092-8C43-47CE12A49624}"/>
              </a:ext>
            </a:extLst>
          </p:cNvPr>
          <p:cNvGrpSpPr/>
          <p:nvPr/>
        </p:nvGrpSpPr>
        <p:grpSpPr>
          <a:xfrm>
            <a:off x="2661597" y="1389888"/>
            <a:ext cx="6868806" cy="5063498"/>
            <a:chOff x="1353312" y="1741385"/>
            <a:chExt cx="5558148" cy="3728525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100578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пиксель внутри пятна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885EFFD-A186-4894-80E3-48E2BF75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48" y="1741385"/>
              <a:ext cx="3866192" cy="3218417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532D9-E951-453F-A5D6-C073ADB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2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97428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Breadth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2CF6B50-D68C-4092-A3B1-D269492087CB}"/>
              </a:ext>
            </a:extLst>
          </p:cNvPr>
          <p:cNvGrpSpPr/>
          <p:nvPr/>
        </p:nvGrpSpPr>
        <p:grpSpPr>
          <a:xfrm>
            <a:off x="3116931" y="1389888"/>
            <a:ext cx="5958138" cy="5063497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35580" r="28699" b="32620"/>
            <a:stretch/>
          </p:blipFill>
          <p:spPr bwMode="auto">
            <a:xfrm>
              <a:off x="1634953" y="1787231"/>
              <a:ext cx="4999669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9838A-B193-4C65-8A93-71BCC33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132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339943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70C701-8437-492C-A08A-D871281DB911}"/>
              </a:ext>
            </a:extLst>
          </p:cNvPr>
          <p:cNvGrpSpPr/>
          <p:nvPr/>
        </p:nvGrpSpPr>
        <p:grpSpPr>
          <a:xfrm>
            <a:off x="2840031" y="1389888"/>
            <a:ext cx="6511938" cy="5063498"/>
            <a:chOff x="1353312" y="1658048"/>
            <a:chExt cx="5558148" cy="4471416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9E8517D-98C4-490E-B3CE-CDF98844A52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36889" r="46548" b="34930"/>
            <a:stretch/>
          </p:blipFill>
          <p:spPr bwMode="auto">
            <a:xfrm>
              <a:off x="2004969" y="1658048"/>
              <a:ext cx="4253324" cy="3892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F710F-BC36-488E-B95B-AAEFFC7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31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170126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Round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A8CA19-35F6-4268-9537-98DF61886881}"/>
              </a:ext>
            </a:extLst>
          </p:cNvPr>
          <p:cNvGrpSpPr/>
          <p:nvPr/>
        </p:nvGrpSpPr>
        <p:grpSpPr>
          <a:xfrm>
            <a:off x="3147509" y="1543574"/>
            <a:ext cx="5896982" cy="4628626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712033" y="1787231"/>
              <a:ext cx="4845508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02AC1-6B4E-4109-8091-250868F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610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8582298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Round 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809841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9481" y="1767105"/>
              <a:ext cx="5204229" cy="37182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39F1-BFC4-4C90-A965-D1D0C7F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86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207008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алгоритмов</a:t>
            </a:r>
            <a:r>
              <a:rPr lang="en-US" sz="4000" dirty="0"/>
              <a:t> </a:t>
            </a:r>
            <a:r>
              <a:rPr lang="ru-RU" sz="4000" dirty="0"/>
              <a:t>поиска первого пикселя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15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03479"/>
              </p:ext>
            </p:extLst>
          </p:nvPr>
        </p:nvGraphicFramePr>
        <p:xfrm>
          <a:off x="1371600" y="1996580"/>
          <a:ext cx="10232136" cy="425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544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1720265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1681303">
                  <a:extLst>
                    <a:ext uri="{9D8B030D-6E8A-4147-A177-3AD203B41FA5}">
                      <a16:colId xmlns:a16="http://schemas.microsoft.com/office/drawing/2014/main" val="1995261836"/>
                    </a:ext>
                  </a:extLst>
                </a:gridCol>
                <a:gridCol w="1636393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1545514">
                  <a:extLst>
                    <a:ext uri="{9D8B030D-6E8A-4147-A177-3AD203B41FA5}">
                      <a16:colId xmlns:a16="http://schemas.microsoft.com/office/drawing/2014/main" val="3182339001"/>
                    </a:ext>
                  </a:extLst>
                </a:gridCol>
                <a:gridCol w="1582117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913788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операций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5787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Среднее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Среднее</a:t>
                      </a:r>
                      <a:r>
                        <a:rPr lang="ru-RU" sz="1600" baseline="0" dirty="0"/>
                        <a:t> в</a:t>
                      </a:r>
                      <a:r>
                        <a:rPr lang="ru-RU" sz="1600" dirty="0"/>
                        <a:t>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450662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466032">
                <a:tc>
                  <a:txBody>
                    <a:bodyPr/>
                    <a:lstStyle/>
                    <a:p>
                      <a:r>
                        <a:rPr lang="en-US" sz="1600" dirty="0"/>
                        <a:t>Rand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Breadth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  <a:tr h="448687">
                <a:tc>
                  <a:txBody>
                    <a:bodyPr/>
                    <a:lstStyle/>
                    <a:p>
                      <a:r>
                        <a:rPr lang="en-US" sz="1600" dirty="0"/>
                        <a:t>Double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8415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Round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35014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sz="1600" b="1" dirty="0"/>
                        <a:t>Round double spot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0,178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0,85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локализации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02092" cy="704088"/>
          </a:xfrm>
        </p:spPr>
        <p:txBody>
          <a:bodyPr>
            <a:normAutofit/>
          </a:bodyPr>
          <a:lstStyle/>
          <a:p>
            <a:r>
              <a:rPr lang="ru-RU" dirty="0"/>
              <a:t>Алгоритм локализации — </a:t>
            </a:r>
            <a:r>
              <a:rPr lang="en-US" dirty="0"/>
              <a:t>Quadro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055230" y="1566058"/>
            <a:ext cx="6081540" cy="4782312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границы обрабатываемого квадрата, 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77130" y="1767105"/>
              <a:ext cx="5049906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417DC-385F-4AA0-8D39-BDA8208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37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10652" cy="704088"/>
          </a:xfrm>
        </p:spPr>
        <p:txBody>
          <a:bodyPr>
            <a:normAutofit/>
          </a:bodyPr>
          <a:lstStyle/>
          <a:p>
            <a:r>
              <a:rPr lang="ru-RU" dirty="0"/>
              <a:t>Алгоритм локализации — </a:t>
            </a:r>
            <a:r>
              <a:rPr lang="en-US" dirty="0"/>
              <a:t>Breadth search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654F39-2E36-469F-8005-E8304451C71E}"/>
              </a:ext>
            </a:extLst>
          </p:cNvPr>
          <p:cNvSpPr txBox="1">
            <a:spLocks/>
          </p:cNvSpPr>
          <p:nvPr/>
        </p:nvSpPr>
        <p:spPr>
          <a:xfrm>
            <a:off x="7389876" y="1658047"/>
            <a:ext cx="3738372" cy="3853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большое количество операций копирования, из-за отсутствия структуры данных </a:t>
            </a:r>
            <a:r>
              <a:rPr lang="en-US" sz="1600" dirty="0"/>
              <a:t>“</a:t>
            </a:r>
            <a:r>
              <a:rPr lang="ru-RU" sz="1600" dirty="0"/>
              <a:t>очередь</a:t>
            </a:r>
            <a:r>
              <a:rPr lang="en-US" sz="1600" dirty="0"/>
              <a:t>”</a:t>
            </a:r>
            <a:r>
              <a:rPr lang="ru-RU" sz="1600" dirty="0"/>
              <a:t> в языке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Python: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языке есть встроенная реализация структуры данных</a:t>
            </a:r>
            <a:r>
              <a:rPr lang="en-US" sz="1600" dirty="0"/>
              <a:t> “</a:t>
            </a:r>
            <a:r>
              <a:rPr lang="ru-RU" sz="1600" dirty="0"/>
              <a:t>Очередь</a:t>
            </a:r>
            <a:r>
              <a:rPr lang="en-US" sz="1600" dirty="0"/>
              <a:t>”.</a:t>
            </a:r>
          </a:p>
          <a:p>
            <a:endParaRPr lang="ru-RU" sz="1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1353312" y="1767105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цвет – локализованное световое пятно, желтый цвет – первый обнаруженный алгоритмами поиска пиксель.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36241" y="1767105"/>
              <a:ext cx="3931684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E5A432-D75C-4C3B-B4FF-A6FA47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тестирования алгоритмов локализации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19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9144"/>
              </p:ext>
            </p:extLst>
          </p:nvPr>
        </p:nvGraphicFramePr>
        <p:xfrm>
          <a:off x="1371600" y="2002705"/>
          <a:ext cx="9697428" cy="2357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556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2233959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2173094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108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44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Среднее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Среднее</a:t>
                      </a:r>
                      <a:r>
                        <a:rPr lang="ru-RU" sz="1600" baseline="0" dirty="0"/>
                        <a:t> в</a:t>
                      </a:r>
                      <a:r>
                        <a:rPr lang="ru-RU" sz="1600" dirty="0"/>
                        <a:t>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Quadro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Breadth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2A3CB-EE9F-40A5-9437-D5F553C55FF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370832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56C095-D760-4F5F-B0AB-C70A26102260}"/>
              </a:ext>
            </a:extLst>
          </p:cNvPr>
          <p:cNvSpPr txBox="1">
            <a:spLocks/>
          </p:cNvSpPr>
          <p:nvPr/>
        </p:nvSpPr>
        <p:spPr>
          <a:xfrm>
            <a:off x="1371600" y="1290918"/>
            <a:ext cx="4892040" cy="328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Разработка и сравнение алгоритмов работы датчика направления на Солнце на основе КМОП-матрицы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BF8CF6-9EC9-45F7-A43A-3A3644E6EE2F}"/>
              </a:ext>
            </a:extLst>
          </p:cNvPr>
          <p:cNvSpPr txBox="1">
            <a:spLocks/>
          </p:cNvSpPr>
          <p:nvPr/>
        </p:nvSpPr>
        <p:spPr>
          <a:xfrm>
            <a:off x="6263640" y="685800"/>
            <a:ext cx="5349240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92BA0C9-7F68-4242-9FC1-61071E53FFB2}"/>
              </a:ext>
            </a:extLst>
          </p:cNvPr>
          <p:cNvSpPr txBox="1">
            <a:spLocks/>
          </p:cNvSpPr>
          <p:nvPr/>
        </p:nvSpPr>
        <p:spPr>
          <a:xfrm>
            <a:off x="6263640" y="1290919"/>
            <a:ext cx="5569334" cy="28735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Разработать модель для генерации изображений с матрицы датчика направления на Солнце</a:t>
            </a:r>
          </a:p>
          <a:p>
            <a:pPr marL="383540" indent="-383540"/>
            <a:r>
              <a:rPr lang="ru-RU" dirty="0"/>
              <a:t>Разработать алгоритмы определения пятна на изображении</a:t>
            </a:r>
          </a:p>
          <a:p>
            <a:pPr marL="383540" indent="-383540"/>
            <a:r>
              <a:rPr lang="ru-RU" dirty="0"/>
              <a:t>Разработать алгоритмы локализации пятна на изображении</a:t>
            </a:r>
          </a:p>
          <a:p>
            <a:pPr marL="383540" indent="-383540"/>
            <a:r>
              <a:rPr lang="ru-RU" dirty="0"/>
              <a:t>Сравнить работу алгоритмов</a:t>
            </a:r>
          </a:p>
          <a:p>
            <a:pPr marL="383540" indent="-383540"/>
            <a:r>
              <a:rPr lang="ru-RU" dirty="0"/>
              <a:t>Выбрать наиболее эффективный алгоритм</a:t>
            </a:r>
          </a:p>
          <a:p>
            <a:pPr marL="383540" indent="-383540"/>
            <a:r>
              <a:rPr lang="ru-RU" dirty="0"/>
              <a:t>Реализовать избранные алгоритмы на языке программирования Си для тестирования их работы на микроконтроллере семейства </a:t>
            </a:r>
            <a:r>
              <a:rPr lang="en-US" dirty="0"/>
              <a:t>STM32</a:t>
            </a:r>
            <a:endParaRPr lang="ru-RU" dirty="0"/>
          </a:p>
          <a:p>
            <a:pPr marL="383540" indent="-383540"/>
            <a:endParaRPr lang="ru-RU" dirty="0"/>
          </a:p>
          <a:p>
            <a:pPr marL="383540" indent="-38354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E5A4-5EF1-4737-AD51-4555249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34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EC63-6274-4BEA-B694-5C911D6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717"/>
          </a:xfrm>
        </p:spPr>
        <p:txBody>
          <a:bodyPr/>
          <a:lstStyle/>
          <a:p>
            <a:r>
              <a:rPr lang="ru-RU" dirty="0"/>
              <a:t>Определение центра пятна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6629F1-2FD5-4CF6-A988-5D35CA3AD686}"/>
              </a:ext>
            </a:extLst>
          </p:cNvPr>
          <p:cNvSpPr txBox="1">
            <a:spLocks/>
          </p:cNvSpPr>
          <p:nvPr/>
        </p:nvSpPr>
        <p:spPr>
          <a:xfrm>
            <a:off x="1295400" y="4325112"/>
            <a:ext cx="9601200" cy="212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определения центра пятна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Среднее отличие координат определённого центра от координат рассчитанных теоретически на стадии генерации изображений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X: </a:t>
            </a:r>
            <a:r>
              <a:rPr lang="en-US" b="1" dirty="0"/>
              <a:t>0.</a:t>
            </a:r>
            <a:r>
              <a:rPr lang="ru-RU" b="1" dirty="0"/>
              <a:t>46 </a:t>
            </a:r>
            <a:r>
              <a:rPr lang="en-US" dirty="0"/>
              <a:t>px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Y: </a:t>
            </a:r>
            <a:r>
              <a:rPr lang="en-US" b="1" dirty="0"/>
              <a:t>0.</a:t>
            </a:r>
            <a:r>
              <a:rPr lang="ru-RU" b="1" dirty="0"/>
              <a:t>46</a:t>
            </a:r>
            <a:r>
              <a:rPr lang="ru-RU" dirty="0"/>
              <a:t> </a:t>
            </a:r>
            <a:r>
              <a:rPr lang="en-US" dirty="0"/>
              <a:t>px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/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/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– координаты центра пятна на датчике;</a:t>
                </a: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- количество найденных точек пятна;</a:t>
                </a:r>
                <a:endParaRPr lang="ru-RU" dirty="0">
                  <a:effectLst/>
                </a:endParaRP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– найденные точки пятна.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  <a:blipFill>
                <a:blip r:embed="rId3"/>
                <a:stretch>
                  <a:fillRect t="-6704"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E2654-890E-44DB-9E55-EE1643E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007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E6ACD-74EF-4969-995B-86EEE0A6867B}"/>
              </a:ext>
            </a:extLst>
          </p:cNvPr>
          <p:cNvSpPr txBox="1">
            <a:spLocks/>
          </p:cNvSpPr>
          <p:nvPr/>
        </p:nvSpPr>
        <p:spPr>
          <a:xfrm>
            <a:off x="1371600" y="400225"/>
            <a:ext cx="9601200" cy="6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Определение ориентационных углов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D87C27-FE18-42BA-A6CA-10582D43C38E}"/>
              </a:ext>
            </a:extLst>
          </p:cNvPr>
          <p:cNvSpPr txBox="1">
            <a:spLocks/>
          </p:cNvSpPr>
          <p:nvPr/>
        </p:nvSpPr>
        <p:spPr>
          <a:xfrm>
            <a:off x="1371600" y="5200983"/>
            <a:ext cx="10546080" cy="1498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определения углов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Среднее отличие теоретических углов от рассчитанных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l-GR" dirty="0"/>
              <a:t>φ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азимутальный угол</a:t>
            </a:r>
            <a:r>
              <a:rPr lang="en-US" dirty="0"/>
              <a:t>: </a:t>
            </a:r>
            <a:r>
              <a:rPr lang="ru-RU" dirty="0"/>
              <a:t>0</a:t>
            </a:r>
            <a:r>
              <a:rPr lang="en-US" dirty="0"/>
              <a:t>.</a:t>
            </a:r>
            <a:r>
              <a:rPr lang="ru-RU" dirty="0"/>
              <a:t>118°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ru-RU" dirty="0"/>
              <a:t> - зенитный угол</a:t>
            </a:r>
            <a:r>
              <a:rPr lang="en-US" dirty="0"/>
              <a:t>: 0.</a:t>
            </a:r>
            <a:r>
              <a:rPr lang="ru-RU" dirty="0"/>
              <a:t>145°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/>
              <p:nvPr/>
            </p:nvSpPr>
            <p:spPr>
              <a:xfrm>
                <a:off x="1371600" y="2485713"/>
                <a:ext cx="6096000" cy="24776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зенитный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– координаты центра матрицы;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координаты центра светового пятна;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расстояние матрицы до отверстия;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t  -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толщина отверстия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pixelSize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размер пикселя матрицы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85713"/>
                <a:ext cx="6096000" cy="2477601"/>
              </a:xfrm>
              <a:prstGeom prst="rect">
                <a:avLst/>
              </a:prstGeom>
              <a:blipFill>
                <a:blip r:embed="rId2"/>
                <a:stretch>
                  <a:fillRect l="-800" t="-3202" b="-3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20DE2-7ADA-430D-B243-6AB8FAF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21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5F6F85-9866-4427-B90F-BC5E502220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2" y="1031846"/>
            <a:ext cx="4668647" cy="3940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/>
              <p:nvPr/>
            </p:nvSpPr>
            <p:spPr>
              <a:xfrm>
                <a:off x="1371600" y="1050867"/>
                <a:ext cx="5434148" cy="1384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θ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∗ 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𝑝𝑖𝑥𝑒𝑙𝑆𝑖𝑧𝑒</m:t>
                                </m:r>
                              </m:num>
                              <m:den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/2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050867"/>
                <a:ext cx="5434148" cy="13844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12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A174-6B85-496B-AF0C-AE5DC83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  <a:r>
              <a:rPr lang="ru-RU" dirty="0"/>
              <a:t>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E3AA-ED46-4455-AF92-EA11931D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936"/>
            <a:ext cx="9601199" cy="4727196"/>
          </a:xfrm>
        </p:spPr>
        <p:txBody>
          <a:bodyPr>
            <a:normAutofit/>
          </a:bodyPr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ru-RU" i="0" dirty="0"/>
              <a:t>Оптимальный алгоритм, по времени и вычислительным затратам, для определения положения Солнца</a:t>
            </a:r>
            <a:r>
              <a:rPr lang="en-US" i="0" dirty="0"/>
              <a:t>:</a:t>
            </a:r>
            <a:endParaRPr lang="ru-RU" i="0" dirty="0"/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первого пикселя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“Round double spot”;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всех пикселей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в языке ссылок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указателей для реализации структуры данных очередь или связный список.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“Quadro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языков, где отсутствуют указанные типы переменных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Все алгоритмы являются алгоритмами поиска в несортированном массиве, различные вариации меняют начальную точку поиска, шаг поиска либо последовательность изучения элементов массива.</a:t>
            </a:r>
          </a:p>
          <a:p>
            <a:r>
              <a:rPr lang="ru-RU" dirty="0"/>
              <a:t>Сложность для всех алгоритмов – линейная (</a:t>
            </a:r>
            <a:r>
              <a:rPr lang="en-US" dirty="0"/>
              <a:t>O(n)</a:t>
            </a:r>
            <a:r>
              <a:rPr lang="ru-RU" dirty="0"/>
              <a:t>).</a:t>
            </a:r>
          </a:p>
          <a:p>
            <a:r>
              <a:rPr lang="ru-RU" dirty="0"/>
              <a:t>Алгоритмы не были реализованные на языке программирования Си для тестирования эффективности работы на микроконтроллере</a:t>
            </a:r>
            <a:r>
              <a:rPr lang="en-US" dirty="0"/>
              <a:t> </a:t>
            </a:r>
            <a:r>
              <a:rPr lang="ru-RU" dirty="0"/>
              <a:t>семейства </a:t>
            </a:r>
            <a:r>
              <a:rPr lang="en-US" dirty="0"/>
              <a:t>STM32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4FD57-3F5E-49E3-A40D-CC3B861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64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14282-C7C2-4824-BF79-D2A4700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0380"/>
            <a:ext cx="9601200" cy="777240"/>
          </a:xfrm>
        </p:spPr>
        <p:txBody>
          <a:bodyPr/>
          <a:lstStyle/>
          <a:p>
            <a:pPr algn="ctr"/>
            <a:r>
              <a:rPr lang="ru-RU" dirty="0"/>
              <a:t>Спасибо за </a:t>
            </a:r>
            <a:r>
              <a:rPr lang="ru-RU" sz="4800" dirty="0"/>
              <a:t>внимание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867B6-676A-4ED7-A369-7BF055A3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2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516-9629-4A99-A2FC-9D9368F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ru-RU" dirty="0"/>
              <a:t>Информация о датчике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2DDA1-849A-4BA1-8193-4D83A205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463040"/>
            <a:ext cx="4501896" cy="3064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Информация о матрице</a:t>
            </a:r>
          </a:p>
          <a:p>
            <a:r>
              <a:rPr lang="ru-RU" sz="1800" dirty="0"/>
              <a:t>Размеры</a:t>
            </a:r>
            <a:r>
              <a:rPr lang="en-US" sz="1800" dirty="0"/>
              <a:t>: 4</a:t>
            </a:r>
            <a:r>
              <a:rPr lang="ru-RU" sz="1800" dirty="0"/>
              <a:t> мм ×</a:t>
            </a:r>
            <a:r>
              <a:rPr lang="en-US" sz="1800" dirty="0"/>
              <a:t> 4</a:t>
            </a:r>
            <a:r>
              <a:rPr lang="ru-RU" sz="1800" dirty="0"/>
              <a:t> мм</a:t>
            </a:r>
            <a:r>
              <a:rPr lang="en-US" sz="1800" dirty="0"/>
              <a:t>;</a:t>
            </a:r>
          </a:p>
          <a:p>
            <a:r>
              <a:rPr lang="ru-RU" sz="1800" dirty="0"/>
              <a:t>Разрешение</a:t>
            </a:r>
            <a:r>
              <a:rPr lang="en-US" sz="1800" dirty="0"/>
              <a:t>: </a:t>
            </a:r>
            <a:r>
              <a:rPr lang="ru-RU" sz="1800" dirty="0"/>
              <a:t>752</a:t>
            </a:r>
            <a:r>
              <a:rPr lang="en-US" sz="1800" dirty="0"/>
              <a:t> </a:t>
            </a:r>
            <a:r>
              <a:rPr lang="ru-RU" sz="1800" dirty="0"/>
              <a:t>×</a:t>
            </a:r>
            <a:r>
              <a:rPr lang="en-US" sz="1800" dirty="0"/>
              <a:t> 752;</a:t>
            </a:r>
            <a:endParaRPr lang="ru-RU" sz="1800" dirty="0"/>
          </a:p>
          <a:p>
            <a:r>
              <a:rPr lang="ru-RU" sz="1800" dirty="0"/>
              <a:t>Диаметр отверстия</a:t>
            </a:r>
            <a:r>
              <a:rPr lang="en-US" sz="1800" dirty="0"/>
              <a:t>:</a:t>
            </a:r>
            <a:r>
              <a:rPr lang="ru-RU" sz="1800" dirty="0"/>
              <a:t> 0.3 мм</a:t>
            </a:r>
            <a:r>
              <a:rPr lang="en-US" sz="1800" dirty="0"/>
              <a:t>;</a:t>
            </a:r>
          </a:p>
          <a:p>
            <a:r>
              <a:rPr lang="ru-RU" sz="1800" dirty="0"/>
              <a:t>Толщина отверстия</a:t>
            </a:r>
            <a:r>
              <a:rPr lang="en-US" sz="1800" dirty="0"/>
              <a:t>:</a:t>
            </a:r>
            <a:r>
              <a:rPr lang="ru-RU" sz="1800" dirty="0"/>
              <a:t> 100 мкм</a:t>
            </a:r>
            <a:r>
              <a:rPr lang="en-US" sz="1800" dirty="0"/>
              <a:t>;</a:t>
            </a:r>
          </a:p>
          <a:p>
            <a:r>
              <a:rPr lang="ru-RU" sz="1800" dirty="0"/>
              <a:t>Высота отверстия</a:t>
            </a:r>
            <a:r>
              <a:rPr lang="en-US" sz="1800" dirty="0"/>
              <a:t>:</a:t>
            </a:r>
            <a:r>
              <a:rPr lang="ru-RU" sz="1800" dirty="0"/>
              <a:t> 0.7мм</a:t>
            </a:r>
            <a:r>
              <a:rPr lang="en-US" sz="1800" dirty="0"/>
              <a:t>;</a:t>
            </a:r>
            <a:endParaRPr lang="ru-RU" sz="18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23EDE-9E14-48F1-8E47-8A75A52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3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1F4FA-C79F-4286-B459-5F2D62BE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1" t="36480" r="18592" b="8718"/>
          <a:stretch/>
        </p:blipFill>
        <p:spPr>
          <a:xfrm>
            <a:off x="1371599" y="1463040"/>
            <a:ext cx="4349931" cy="48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C94C-1093-4C39-B2E5-962B1F9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328"/>
          </a:xfrm>
        </p:spPr>
        <p:txBody>
          <a:bodyPr/>
          <a:lstStyle/>
          <a:p>
            <a:r>
              <a:rPr lang="ru-RU" dirty="0"/>
              <a:t>Падение солнечного луча на матрицу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6A009-C955-4064-BCFA-AF8E844B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643F7-42AD-4B7D-B036-2EE50167174A}"/>
              </a:ext>
            </a:extLst>
          </p:cNvPr>
          <p:cNvSpPr/>
          <p:nvPr/>
        </p:nvSpPr>
        <p:spPr>
          <a:xfrm>
            <a:off x="1371600" y="1549758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Максимальный размер пятна</a:t>
            </a:r>
            <a:r>
              <a:rPr lang="en-US" dirty="0"/>
              <a:t>: </a:t>
            </a:r>
            <a:r>
              <a:rPr lang="ru-RU" dirty="0"/>
              <a:t>0.3 мм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F20DD1-28D5-4FC5-8322-5AF7E3D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00300"/>
            <a:ext cx="5490013" cy="27930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68EF78-8E66-4D7B-896C-3BB9D8D893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2" y="2032456"/>
            <a:ext cx="4668647" cy="39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808"/>
          </a:xfrm>
        </p:spPr>
        <p:txBody>
          <a:bodyPr/>
          <a:lstStyle/>
          <a:p>
            <a:r>
              <a:rPr lang="ru-RU" sz="3600" dirty="0"/>
              <a:t>Изображение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304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AA6DE-621A-4E04-83C8-43E076CF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94985"/>
            <a:ext cx="4877223" cy="36579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5B427-F673-4F44-BA1C-E4A50AE0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124" y="2304129"/>
            <a:ext cx="4877223" cy="365791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D310824-D45D-4F0F-97DA-BFA4038A207A}"/>
              </a:ext>
            </a:extLst>
          </p:cNvPr>
          <p:cNvSpPr txBox="1">
            <a:spLocks/>
          </p:cNvSpPr>
          <p:nvPr/>
        </p:nvSpPr>
        <p:spPr>
          <a:xfrm>
            <a:off x="1371600" y="1435608"/>
            <a:ext cx="4645152" cy="622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300" dirty="0"/>
              <a:t>Изображение пятна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C1CABFF-6ACA-499A-9CD4-6FA448890F06}"/>
              </a:ext>
            </a:extLst>
          </p:cNvPr>
          <p:cNvSpPr txBox="1">
            <a:spLocks/>
          </p:cNvSpPr>
          <p:nvPr/>
        </p:nvSpPr>
        <p:spPr>
          <a:xfrm>
            <a:off x="7034124" y="1452149"/>
            <a:ext cx="4645152" cy="622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err="1"/>
              <a:t>Бинаризованное</a:t>
            </a:r>
            <a:r>
              <a:rPr lang="ru-RU" sz="3600" dirty="0"/>
              <a:t> изображение пятна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0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186"/>
            <a:ext cx="9601200" cy="605118"/>
          </a:xfrm>
        </p:spPr>
        <p:txBody>
          <a:bodyPr/>
          <a:lstStyle/>
          <a:p>
            <a:r>
              <a:rPr lang="ru-RU" sz="3600" dirty="0"/>
              <a:t>Моделирование изображения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6</a:t>
            </a:fld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339439-9E51-47C5-AAB7-F31FDE9F2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8" t="27867" r="64889" b="56400"/>
          <a:stretch/>
        </p:blipFill>
        <p:spPr>
          <a:xfrm>
            <a:off x="1371599" y="3503343"/>
            <a:ext cx="3049035" cy="29500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6A8062-EB4C-44C5-AA68-6CA6F8BAF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45" t="50000" r="35423" b="30133"/>
          <a:stretch/>
        </p:blipFill>
        <p:spPr>
          <a:xfrm>
            <a:off x="8569939" y="3503344"/>
            <a:ext cx="3049037" cy="29500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BA23BE-8C24-4BCB-8383-260D066EF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3" t="40400" r="40623" b="39199"/>
          <a:stretch/>
        </p:blipFill>
        <p:spPr>
          <a:xfrm>
            <a:off x="4970769" y="3503343"/>
            <a:ext cx="3049035" cy="2950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886304"/>
                <a:ext cx="10524545" cy="25499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Генерация </a:t>
                </a:r>
                <a:r>
                  <a:rPr lang="ru-RU" sz="1800" b="1" dirty="0"/>
                  <a:t>500</a:t>
                </a:r>
                <a:r>
                  <a:rPr lang="ru-RU" sz="1800" dirty="0"/>
                  <a:t> изображений пятна со случайными азимутальным и зенитным углами.</a:t>
                </a:r>
                <a:br>
                  <a:rPr lang="ru-RU" sz="1800" dirty="0"/>
                </a:br>
                <a:endParaRPr lang="ru-RU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𝟏𝟖𝟎</m:t>
                    </m:r>
                    <m:r>
                      <m:rPr>
                        <m:nor/>
                      </m:rPr>
                      <a:rPr lang="en-US" sz="1800" b="1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𝝋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US" sz="1800" b="1" dirty="0">
                    <a:ea typeface="Calibri" panose="020F0502020204030204" pitchFamily="34" charset="0"/>
                  </a:rPr>
                  <a:t> 180° </a:t>
                </a:r>
                <a:r>
                  <a:rPr lang="el-GR" sz="1800" b="1" dirty="0"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m:rPr>
                        <m:nor/>
                      </m:rPr>
                      <a:rPr lang="en-US" sz="1800" b="1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ru-RU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𝟖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800" b="1" dirty="0">
                    <a:ea typeface="Calibri" panose="020F0502020204030204" pitchFamily="34" charset="0"/>
                  </a:rPr>
                  <a:t>°– </a:t>
                </a:r>
                <a:r>
                  <a:rPr lang="ru-RU" sz="1800" dirty="0">
                    <a:ea typeface="Calibri" panose="020F0502020204030204" pitchFamily="34" charset="0"/>
                  </a:rPr>
                  <a:t>зенитный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r>
                  <a:rPr lang="ru-RU" sz="1800" dirty="0"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Разрешение</a:t>
                </a:r>
                <a:r>
                  <a:rPr lang="en-US" sz="1800" dirty="0">
                    <a:ea typeface="Calibri" panose="020F0502020204030204" pitchFamily="34" charset="0"/>
                  </a:rPr>
                  <a:t>:</a:t>
                </a:r>
                <a:r>
                  <a:rPr lang="ru-RU" sz="1800" dirty="0">
                    <a:ea typeface="Calibri" panose="020F0502020204030204" pitchFamily="34" charset="0"/>
                  </a:rPr>
                  <a:t> 752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 </a:t>
                </a:r>
                <a:r>
                  <a:rPr lang="ru-RU" sz="1800" dirty="0">
                    <a:ea typeface="Calibri" panose="020F0502020204030204" pitchFamily="34" charset="0"/>
                  </a:rPr>
                  <a:t>752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Размеры</a:t>
                </a:r>
                <a:r>
                  <a:rPr lang="en-US" sz="1800" dirty="0">
                    <a:ea typeface="Calibri" panose="020F0502020204030204" pitchFamily="34" charset="0"/>
                  </a:rPr>
                  <a:t>: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</a:t>
                </a:r>
                <a:r>
                  <a:rPr lang="en-US" sz="1800" dirty="0">
                    <a:ea typeface="Calibri" panose="020F0502020204030204" pitchFamily="34" charset="0"/>
                  </a:rPr>
                  <a:t>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Диаметр отверстия: 0.3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Толщина отверстия: 100 мкм;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Высота отверстия: 0.7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886304"/>
                <a:ext cx="10524545" cy="2549984"/>
              </a:xfrm>
              <a:prstGeom prst="rect">
                <a:avLst/>
              </a:prstGeom>
              <a:blipFill>
                <a:blip r:embed="rId5"/>
                <a:stretch>
                  <a:fillRect l="-463" t="-1671" b="-2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2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E6AB6-B161-4C14-99D6-619C8A8B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935" y="2944070"/>
            <a:ext cx="3254120" cy="411482"/>
          </a:xfr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Поиск пятна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E14FA4B-9528-4692-8BA6-3C57A6F15A5B}"/>
              </a:ext>
            </a:extLst>
          </p:cNvPr>
          <p:cNvSpPr txBox="1">
            <a:spLocks/>
          </p:cNvSpPr>
          <p:nvPr/>
        </p:nvSpPr>
        <p:spPr>
          <a:xfrm>
            <a:off x="4468935" y="3879398"/>
            <a:ext cx="3254120" cy="40538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Локализация пятна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7954E3-82B7-4706-9851-121574061582}"/>
              </a:ext>
            </a:extLst>
          </p:cNvPr>
          <p:cNvSpPr txBox="1">
            <a:spLocks/>
          </p:cNvSpPr>
          <p:nvPr/>
        </p:nvSpPr>
        <p:spPr>
          <a:xfrm>
            <a:off x="1000096" y="335372"/>
            <a:ext cx="10287000" cy="73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3200" dirty="0"/>
              <a:t>Определения ориентации по Солнцу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4EE5F13-4991-4306-A419-0ED0E06CEA96}"/>
              </a:ext>
            </a:extLst>
          </p:cNvPr>
          <p:cNvSpPr txBox="1">
            <a:spLocks/>
          </p:cNvSpPr>
          <p:nvPr/>
        </p:nvSpPr>
        <p:spPr>
          <a:xfrm>
            <a:off x="4468935" y="4761160"/>
            <a:ext cx="3254120" cy="4648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Определение центра пятна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64315A-265A-45BA-8674-0459B25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36C867-523D-42E3-9684-65653481267B}"/>
              </a:ext>
            </a:extLst>
          </p:cNvPr>
          <p:cNvSpPr/>
          <p:nvPr/>
        </p:nvSpPr>
        <p:spPr>
          <a:xfrm>
            <a:off x="4468935" y="5745500"/>
            <a:ext cx="3254120" cy="101566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Определение азимутального</a:t>
            </a:r>
            <a:endParaRPr lang="en-US" sz="2000" dirty="0"/>
          </a:p>
          <a:p>
            <a:pPr algn="ctr"/>
            <a:r>
              <a:rPr lang="ru-RU" sz="2000" dirty="0"/>
              <a:t>и зенитного углов</a:t>
            </a:r>
            <a:endParaRPr lang="ru-RU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2CCDA61E-40C4-405E-8BA5-367AAF680F46}"/>
              </a:ext>
            </a:extLst>
          </p:cNvPr>
          <p:cNvSpPr/>
          <p:nvPr/>
        </p:nvSpPr>
        <p:spPr>
          <a:xfrm rot="5400000">
            <a:off x="5890255" y="1622169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961351D-489E-470D-B200-C6B59D8E067F}"/>
              </a:ext>
            </a:extLst>
          </p:cNvPr>
          <p:cNvSpPr txBox="1">
            <a:spLocks/>
          </p:cNvSpPr>
          <p:nvPr/>
        </p:nvSpPr>
        <p:spPr>
          <a:xfrm>
            <a:off x="4468935" y="1148984"/>
            <a:ext cx="3254120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Получение изображения</a:t>
            </a:r>
            <a:endParaRPr lang="en-US" sz="18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8EC38509-F45F-45DD-AF5A-12D5670EE78A}"/>
              </a:ext>
            </a:extLst>
          </p:cNvPr>
          <p:cNvSpPr txBox="1">
            <a:spLocks/>
          </p:cNvSpPr>
          <p:nvPr/>
        </p:nvSpPr>
        <p:spPr>
          <a:xfrm>
            <a:off x="4468935" y="2046582"/>
            <a:ext cx="3254120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Бинаризация изображения</a:t>
            </a:r>
            <a:endParaRPr lang="en-US" sz="1800" dirty="0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BF4DD810-831D-419C-8A41-EB2E695B1415}"/>
              </a:ext>
            </a:extLst>
          </p:cNvPr>
          <p:cNvSpPr/>
          <p:nvPr/>
        </p:nvSpPr>
        <p:spPr>
          <a:xfrm rot="5400000">
            <a:off x="5890255" y="252262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ABDEE0-EA67-4196-AAD6-1A26DC612B88}"/>
              </a:ext>
            </a:extLst>
          </p:cNvPr>
          <p:cNvSpPr/>
          <p:nvPr/>
        </p:nvSpPr>
        <p:spPr>
          <a:xfrm rot="5400000">
            <a:off x="5890255" y="3435713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E9DCD3E1-9F3C-4EBB-8E9B-EFB42EEDABF6}"/>
              </a:ext>
            </a:extLst>
          </p:cNvPr>
          <p:cNvSpPr/>
          <p:nvPr/>
        </p:nvSpPr>
        <p:spPr>
          <a:xfrm rot="5400000">
            <a:off x="5890255" y="434161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F28ABF63-7104-4983-BA01-F30531859FA1}"/>
              </a:ext>
            </a:extLst>
          </p:cNvPr>
          <p:cNvSpPr/>
          <p:nvPr/>
        </p:nvSpPr>
        <p:spPr>
          <a:xfrm rot="5400000">
            <a:off x="5890255" y="5304384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первого пикселя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spot;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052560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Brute spot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A74A71-746F-4B5F-A45B-39C90E114570}"/>
              </a:ext>
            </a:extLst>
          </p:cNvPr>
          <p:cNvGrpSpPr/>
          <p:nvPr/>
        </p:nvGrpSpPr>
        <p:grpSpPr>
          <a:xfrm>
            <a:off x="3316926" y="1926200"/>
            <a:ext cx="5558148" cy="4246000"/>
            <a:chOff x="0" y="222870"/>
            <a:chExt cx="4218305" cy="322294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6BA52BF-DA99-4ADA-8A2D-8A9027E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" y="222870"/>
              <a:ext cx="3727730" cy="2744031"/>
            </a:xfrm>
            <a:prstGeom prst="rect">
              <a:avLst/>
            </a:prstGeom>
          </p:spPr>
        </p:pic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0" y="3165475"/>
              <a:ext cx="4218305" cy="2803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5DD08-B1A0-4FCA-8290-EF7041D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84970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719</TotalTime>
  <Words>762</Words>
  <Application>Microsoft Office PowerPoint</Application>
  <PresentationFormat>Широкоэкранный</PresentationFormat>
  <Paragraphs>190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Times New Roman</vt:lpstr>
      <vt:lpstr>Обрезка</vt:lpstr>
      <vt:lpstr>РАЗРАБОТКА И СРАВНЕНИЕ АЛГОРИТМОВ РАБОТЫ ДАТЧИКА НАПРАВЛЕНИЯ НА СОЛНЦЕ НА ОСНОВЕ КМОП-МАТРИЦЫ</vt:lpstr>
      <vt:lpstr>Презентация PowerPoint</vt:lpstr>
      <vt:lpstr>Информация о датчике</vt:lpstr>
      <vt:lpstr>Падение солнечного луча на матрицу</vt:lpstr>
      <vt:lpstr>Изображение светового пятна</vt:lpstr>
      <vt:lpstr>Моделирование изображения светового пятна</vt:lpstr>
      <vt:lpstr>Презентация PowerPoint</vt:lpstr>
      <vt:lpstr>Алгоритмы поиска первого пикселя пятна</vt:lpstr>
      <vt:lpstr>Поиск пятна — Brute spot</vt:lpstr>
      <vt:lpstr>Поиск пятна — Rand spot</vt:lpstr>
      <vt:lpstr>Поиск пятна — Breadth spot</vt:lpstr>
      <vt:lpstr>Поиск пятна — Double spot</vt:lpstr>
      <vt:lpstr>Поиск пятна — Round spot</vt:lpstr>
      <vt:lpstr>Поиск пятна — Round double spot</vt:lpstr>
      <vt:lpstr>Результаты тестирования алгоритмов поиска первого пикселя пятна</vt:lpstr>
      <vt:lpstr>Алгоритмы локализации пятна</vt:lpstr>
      <vt:lpstr>Алгоритм локализации — Quadro search</vt:lpstr>
      <vt:lpstr>Алгоритм локализации — Breadth search</vt:lpstr>
      <vt:lpstr>Результаты тестирования алгоритмов локализации пятна</vt:lpstr>
      <vt:lpstr>Определение центра пятна</vt:lpstr>
      <vt:lpstr>Презентация PowerPoint</vt:lpstr>
      <vt:lpstr>Выводы по проделанной работе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СРАВНЕНИЕ АЛГОРИТМОВ РАБОТЫ ДАТЧИКА НАПРАВЛЕНИЯ НА СОЛНЦЕ НА ОСНОВЕ КМОП-МАТРИЦЫ</dc:title>
  <dc:creator>Yaroslav Barkovskiy</dc:creator>
  <cp:lastModifiedBy>Yaroslav Barkovskiy</cp:lastModifiedBy>
  <cp:revision>67</cp:revision>
  <dcterms:created xsi:type="dcterms:W3CDTF">2021-06-02T15:43:01Z</dcterms:created>
  <dcterms:modified xsi:type="dcterms:W3CDTF">2021-06-15T17:51:37Z</dcterms:modified>
</cp:coreProperties>
</file>