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3" r:id="rId17"/>
    <p:sldId id="272"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BDF796F-6106-4DEB-BDE1-1B6029A49903}">
          <p14:sldIdLst>
            <p14:sldId id="256"/>
            <p14:sldId id="257"/>
          </p14:sldIdLst>
        </p14:section>
        <p14:section name="Step 1 and 2" id="{96ADD8EF-3455-470B-A6B4-75755233ABD8}">
          <p14:sldIdLst>
            <p14:sldId id="258"/>
            <p14:sldId id="259"/>
            <p14:sldId id="260"/>
            <p14:sldId id="261"/>
            <p14:sldId id="262"/>
            <p14:sldId id="263"/>
          </p14:sldIdLst>
        </p14:section>
        <p14:section name="Step 3" id="{BFE6D3AF-E7D8-4A3B-A6B9-88D1EF10EB6D}">
          <p14:sldIdLst>
            <p14:sldId id="264"/>
            <p14:sldId id="265"/>
          </p14:sldIdLst>
        </p14:section>
        <p14:section name="Step 4" id="{F91A3A48-A4CB-4ABD-8DE3-4C6FD8018CEA}">
          <p14:sldIdLst>
            <p14:sldId id="266"/>
            <p14:sldId id="267"/>
            <p14:sldId id="268"/>
          </p14:sldIdLst>
        </p14:section>
        <p14:section name="Step 5" id="{2621C092-4C42-4804-9AD9-00922759F952}">
          <p14:sldIdLst>
            <p14:sldId id="269"/>
            <p14:sldId id="270"/>
            <p14:sldId id="283"/>
            <p14:sldId id="272"/>
            <p14:sldId id="274"/>
            <p14:sldId id="275"/>
            <p14:sldId id="276"/>
            <p14:sldId id="277"/>
            <p14:sldId id="278"/>
            <p14:sldId id="279"/>
            <p14:sldId id="280"/>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879CBB-A6E1-48C6-A189-3BEB470F6FE9}" v="127" dt="2022-12-01T02:49:20.2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5" d="100"/>
          <a:sy n="115" d="100"/>
        </p:scale>
        <p:origin x="512" y="200"/>
      </p:cViewPr>
      <p:guideLst/>
    </p:cSldViewPr>
  </p:slideViewPr>
  <p:notesTextViewPr>
    <p:cViewPr>
      <p:scale>
        <a:sx n="1" d="1"/>
        <a:sy n="1" d="1"/>
      </p:scale>
      <p:origin x="0" y="0"/>
    </p:cViewPr>
  </p:notesTextViewPr>
  <p:gridSpacing cx="90001" cy="900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5A3CA3-8FF8-4A9A-9BC2-48F21433B162}" type="doc">
      <dgm:prSet loTypeId="urn:microsoft.com/office/officeart/2005/8/layout/vList2" loCatId="list" qsTypeId="urn:microsoft.com/office/officeart/2005/8/quickstyle/simple5" qsCatId="simple" csTypeId="urn:microsoft.com/office/officeart/2005/8/colors/accent0_3" csCatId="mainScheme" phldr="1"/>
      <dgm:spPr/>
      <dgm:t>
        <a:bodyPr/>
        <a:lstStyle/>
        <a:p>
          <a:endParaRPr lang="en-US"/>
        </a:p>
      </dgm:t>
    </dgm:pt>
    <dgm:pt modelId="{CDD0E11F-1106-460B-937D-C09F738338FC}">
      <dgm:prSet/>
      <dgm:spPr/>
      <dgm:t>
        <a:bodyPr/>
        <a:lstStyle/>
        <a:p>
          <a:r>
            <a:rPr lang="en-CA" b="1"/>
            <a:t>Product  Owner</a:t>
          </a:r>
          <a:endParaRPr lang="en-US"/>
        </a:p>
      </dgm:t>
    </dgm:pt>
    <dgm:pt modelId="{1049464D-562D-4EDF-B137-F757A5314C4D}" type="parTrans" cxnId="{A90ABEC1-C84B-44EA-BE77-49439DB6F79C}">
      <dgm:prSet/>
      <dgm:spPr/>
      <dgm:t>
        <a:bodyPr/>
        <a:lstStyle/>
        <a:p>
          <a:endParaRPr lang="en-US"/>
        </a:p>
      </dgm:t>
    </dgm:pt>
    <dgm:pt modelId="{59984895-2762-4577-8088-179DE9A8100B}" type="sibTrans" cxnId="{A90ABEC1-C84B-44EA-BE77-49439DB6F79C}">
      <dgm:prSet/>
      <dgm:spPr/>
      <dgm:t>
        <a:bodyPr/>
        <a:lstStyle/>
        <a:p>
          <a:endParaRPr lang="en-US"/>
        </a:p>
      </dgm:t>
    </dgm:pt>
    <dgm:pt modelId="{1B6787B2-5983-40A2-A8E8-0FCE27338E36}">
      <dgm:prSet/>
      <dgm:spPr>
        <a:noFill/>
      </dgm:spPr>
      <dgm:t>
        <a:bodyPr/>
        <a:lstStyle/>
        <a:p>
          <a:r>
            <a:rPr lang="en-CA" dirty="0">
              <a:solidFill>
                <a:schemeClr val="tx1">
                  <a:lumMod val="95000"/>
                  <a:lumOff val="5000"/>
                </a:schemeClr>
              </a:solidFill>
            </a:rPr>
            <a:t>Q1: </a:t>
          </a:r>
          <a:r>
            <a:rPr lang="en-US" dirty="0">
              <a:solidFill>
                <a:schemeClr val="tx1">
                  <a:lumMod val="95000"/>
                  <a:lumOff val="5000"/>
                </a:schemeClr>
              </a:solidFill>
            </a:rPr>
            <a:t>Is the volume of the big data collection large enough to support the development of a 	model?</a:t>
          </a:r>
        </a:p>
      </dgm:t>
    </dgm:pt>
    <dgm:pt modelId="{CF435536-F334-4A68-A842-1295B548DD31}" type="parTrans" cxnId="{59277AD0-C822-4318-A682-4C937CDAE7BB}">
      <dgm:prSet/>
      <dgm:spPr/>
      <dgm:t>
        <a:bodyPr/>
        <a:lstStyle/>
        <a:p>
          <a:endParaRPr lang="en-US"/>
        </a:p>
      </dgm:t>
    </dgm:pt>
    <dgm:pt modelId="{60977F81-C3B9-4D05-816C-4242D84277A2}" type="sibTrans" cxnId="{59277AD0-C822-4318-A682-4C937CDAE7BB}">
      <dgm:prSet/>
      <dgm:spPr/>
      <dgm:t>
        <a:bodyPr/>
        <a:lstStyle/>
        <a:p>
          <a:endParaRPr lang="en-US"/>
        </a:p>
      </dgm:t>
    </dgm:pt>
    <dgm:pt modelId="{E4B1DCD1-17A4-4661-BCD9-DF27E4B265D0}">
      <dgm:prSet/>
      <dgm:spPr>
        <a:noFill/>
      </dgm:spPr>
      <dgm:t>
        <a:bodyPr/>
        <a:lstStyle/>
        <a:p>
          <a:r>
            <a:rPr lang="en-US">
              <a:solidFill>
                <a:schemeClr val="tx1">
                  <a:lumMod val="95000"/>
                  <a:lumOff val="5000"/>
                </a:schemeClr>
              </a:solidFill>
            </a:rPr>
            <a:t>Q2: Is the dataset updated frequently? </a:t>
          </a:r>
        </a:p>
      </dgm:t>
    </dgm:pt>
    <dgm:pt modelId="{64020B43-9DC8-45C9-998B-58FF68D93F57}" type="parTrans" cxnId="{011053A3-3848-4D7E-8E15-2F2EA7E883BB}">
      <dgm:prSet/>
      <dgm:spPr/>
      <dgm:t>
        <a:bodyPr/>
        <a:lstStyle/>
        <a:p>
          <a:endParaRPr lang="en-US"/>
        </a:p>
      </dgm:t>
    </dgm:pt>
    <dgm:pt modelId="{AC1C2858-F859-40C2-BF1B-4D1117A1C39F}" type="sibTrans" cxnId="{011053A3-3848-4D7E-8E15-2F2EA7E883BB}">
      <dgm:prSet/>
      <dgm:spPr/>
      <dgm:t>
        <a:bodyPr/>
        <a:lstStyle/>
        <a:p>
          <a:endParaRPr lang="en-US"/>
        </a:p>
      </dgm:t>
    </dgm:pt>
    <dgm:pt modelId="{3B555A80-744F-4969-B88B-87E1F84914B3}">
      <dgm:prSet/>
      <dgm:spPr>
        <a:noFill/>
      </dgm:spPr>
      <dgm:t>
        <a:bodyPr/>
        <a:lstStyle/>
        <a:p>
          <a:r>
            <a:rPr lang="en-US" dirty="0">
              <a:solidFill>
                <a:schemeClr val="tx1">
                  <a:lumMod val="95000"/>
                  <a:lumOff val="5000"/>
                </a:schemeClr>
              </a:solidFill>
            </a:rPr>
            <a:t>Q3: Is there any missing information in the dataset? What is the amount of difficulty in removing that data?</a:t>
          </a:r>
        </a:p>
      </dgm:t>
    </dgm:pt>
    <dgm:pt modelId="{764316D8-D842-427E-94EF-AE77045A60AF}" type="parTrans" cxnId="{65570A61-92F9-415C-A45F-F4070A469D9C}">
      <dgm:prSet/>
      <dgm:spPr/>
      <dgm:t>
        <a:bodyPr/>
        <a:lstStyle/>
        <a:p>
          <a:endParaRPr lang="en-US"/>
        </a:p>
      </dgm:t>
    </dgm:pt>
    <dgm:pt modelId="{7B735120-CEC9-47D8-9423-0AC993E19491}" type="sibTrans" cxnId="{65570A61-92F9-415C-A45F-F4070A469D9C}">
      <dgm:prSet/>
      <dgm:spPr/>
      <dgm:t>
        <a:bodyPr/>
        <a:lstStyle/>
        <a:p>
          <a:endParaRPr lang="en-US"/>
        </a:p>
      </dgm:t>
    </dgm:pt>
    <dgm:pt modelId="{E6C8EF26-BEFC-432A-9109-7B11ECD72C3B}">
      <dgm:prSet/>
      <dgm:spPr>
        <a:noFill/>
      </dgm:spPr>
      <dgm:t>
        <a:bodyPr/>
        <a:lstStyle/>
        <a:p>
          <a:r>
            <a:rPr lang="en-US">
              <a:solidFill>
                <a:schemeClr val="tx1">
                  <a:lumMod val="95000"/>
                  <a:lumOff val="5000"/>
                </a:schemeClr>
              </a:solidFill>
            </a:rPr>
            <a:t>Q4: How simple is it to locate a recently modified dataset?</a:t>
          </a:r>
        </a:p>
      </dgm:t>
    </dgm:pt>
    <dgm:pt modelId="{7465B7FF-181F-44F1-BE9B-0FBC2B03A8AF}" type="parTrans" cxnId="{B0557A74-85EE-4A25-98D4-8B5EE6C90BCE}">
      <dgm:prSet/>
      <dgm:spPr/>
      <dgm:t>
        <a:bodyPr/>
        <a:lstStyle/>
        <a:p>
          <a:endParaRPr lang="en-US"/>
        </a:p>
      </dgm:t>
    </dgm:pt>
    <dgm:pt modelId="{A82C93E5-416B-46F3-BCE9-7AD90C01F824}" type="sibTrans" cxnId="{B0557A74-85EE-4A25-98D4-8B5EE6C90BCE}">
      <dgm:prSet/>
      <dgm:spPr/>
      <dgm:t>
        <a:bodyPr/>
        <a:lstStyle/>
        <a:p>
          <a:endParaRPr lang="en-US"/>
        </a:p>
      </dgm:t>
    </dgm:pt>
    <dgm:pt modelId="{842778A1-D0BA-4B0C-AC08-A996F20FB4E2}">
      <dgm:prSet/>
      <dgm:spPr>
        <a:noFill/>
      </dgm:spPr>
      <dgm:t>
        <a:bodyPr/>
        <a:lstStyle/>
        <a:p>
          <a:r>
            <a:rPr lang="en-US" dirty="0">
              <a:solidFill>
                <a:schemeClr val="tx1">
                  <a:lumMod val="95000"/>
                  <a:lumOff val="5000"/>
                </a:schemeClr>
              </a:solidFill>
            </a:rPr>
            <a:t>Q5: What is the current level of client satisfaction? Is this dataset going to influence user satisfaction?</a:t>
          </a:r>
        </a:p>
      </dgm:t>
    </dgm:pt>
    <dgm:pt modelId="{D7CB0EAB-5F06-405C-81D5-4317EC18F11E}" type="parTrans" cxnId="{01FF1E99-6B3A-41A1-832B-5BE1F7956312}">
      <dgm:prSet/>
      <dgm:spPr/>
      <dgm:t>
        <a:bodyPr/>
        <a:lstStyle/>
        <a:p>
          <a:endParaRPr lang="en-US"/>
        </a:p>
      </dgm:t>
    </dgm:pt>
    <dgm:pt modelId="{4FC6EC2D-3A40-418C-9F61-38E95F3BA5AD}" type="sibTrans" cxnId="{01FF1E99-6B3A-41A1-832B-5BE1F7956312}">
      <dgm:prSet/>
      <dgm:spPr/>
      <dgm:t>
        <a:bodyPr/>
        <a:lstStyle/>
        <a:p>
          <a:endParaRPr lang="en-US"/>
        </a:p>
      </dgm:t>
    </dgm:pt>
    <dgm:pt modelId="{3A18B89E-815F-4E64-AE35-313E9452304D}">
      <dgm:prSet/>
      <dgm:spPr>
        <a:noFill/>
      </dgm:spPr>
      <dgm:t>
        <a:bodyPr/>
        <a:lstStyle/>
        <a:p>
          <a:r>
            <a:rPr lang="en-US">
              <a:solidFill>
                <a:schemeClr val="tx1">
                  <a:lumMod val="95000"/>
                  <a:lumOff val="5000"/>
                </a:schemeClr>
              </a:solidFill>
            </a:rPr>
            <a:t>Q6: Is the selected dataset connected or related data necessary for product development?</a:t>
          </a:r>
        </a:p>
      </dgm:t>
    </dgm:pt>
    <dgm:pt modelId="{33F06B8D-A1E1-42BC-AD70-ED44A97BAC16}" type="parTrans" cxnId="{A697527F-23B7-4C18-99B3-3BF369D4D7FF}">
      <dgm:prSet/>
      <dgm:spPr/>
      <dgm:t>
        <a:bodyPr/>
        <a:lstStyle/>
        <a:p>
          <a:endParaRPr lang="en-US"/>
        </a:p>
      </dgm:t>
    </dgm:pt>
    <dgm:pt modelId="{905CB0A3-547A-45EF-90C4-420717AB51FA}" type="sibTrans" cxnId="{A697527F-23B7-4C18-99B3-3BF369D4D7FF}">
      <dgm:prSet/>
      <dgm:spPr/>
      <dgm:t>
        <a:bodyPr/>
        <a:lstStyle/>
        <a:p>
          <a:endParaRPr lang="en-US"/>
        </a:p>
      </dgm:t>
    </dgm:pt>
    <dgm:pt modelId="{EEFD9698-2792-40E4-A7C4-F768B44446F9}" type="pres">
      <dgm:prSet presAssocID="{8F5A3CA3-8FF8-4A9A-9BC2-48F21433B162}" presName="linear" presStyleCnt="0">
        <dgm:presLayoutVars>
          <dgm:animLvl val="lvl"/>
          <dgm:resizeHandles val="exact"/>
        </dgm:presLayoutVars>
      </dgm:prSet>
      <dgm:spPr/>
    </dgm:pt>
    <dgm:pt modelId="{0FF7C125-5580-4D5A-9513-581B2FCAB545}" type="pres">
      <dgm:prSet presAssocID="{CDD0E11F-1106-460B-937D-C09F738338FC}" presName="parentText" presStyleLbl="node1" presStyleIdx="0" presStyleCnt="7">
        <dgm:presLayoutVars>
          <dgm:chMax val="0"/>
          <dgm:bulletEnabled val="1"/>
        </dgm:presLayoutVars>
      </dgm:prSet>
      <dgm:spPr/>
    </dgm:pt>
    <dgm:pt modelId="{0E29EE18-7F69-4771-AA78-2E7B6DDC068B}" type="pres">
      <dgm:prSet presAssocID="{59984895-2762-4577-8088-179DE9A8100B}" presName="spacer" presStyleCnt="0"/>
      <dgm:spPr/>
    </dgm:pt>
    <dgm:pt modelId="{E7DD18BC-1D76-49D6-9832-B79C452B9C9D}" type="pres">
      <dgm:prSet presAssocID="{1B6787B2-5983-40A2-A8E8-0FCE27338E36}" presName="parentText" presStyleLbl="node1" presStyleIdx="1" presStyleCnt="7">
        <dgm:presLayoutVars>
          <dgm:chMax val="0"/>
          <dgm:bulletEnabled val="1"/>
        </dgm:presLayoutVars>
      </dgm:prSet>
      <dgm:spPr/>
    </dgm:pt>
    <dgm:pt modelId="{7206CE89-6373-42B2-B259-0572B85B4A09}" type="pres">
      <dgm:prSet presAssocID="{60977F81-C3B9-4D05-816C-4242D84277A2}" presName="spacer" presStyleCnt="0"/>
      <dgm:spPr/>
    </dgm:pt>
    <dgm:pt modelId="{7EA5A8B9-13AF-4DC1-8FAC-7A3DC5F4D554}" type="pres">
      <dgm:prSet presAssocID="{E4B1DCD1-17A4-4661-BCD9-DF27E4B265D0}" presName="parentText" presStyleLbl="node1" presStyleIdx="2" presStyleCnt="7">
        <dgm:presLayoutVars>
          <dgm:chMax val="0"/>
          <dgm:bulletEnabled val="1"/>
        </dgm:presLayoutVars>
      </dgm:prSet>
      <dgm:spPr/>
    </dgm:pt>
    <dgm:pt modelId="{EF8EDD5C-3567-4DD0-A631-B7CFD26F86E8}" type="pres">
      <dgm:prSet presAssocID="{AC1C2858-F859-40C2-BF1B-4D1117A1C39F}" presName="spacer" presStyleCnt="0"/>
      <dgm:spPr/>
    </dgm:pt>
    <dgm:pt modelId="{E0A728B7-BDDF-4F46-8220-A1F851EF1428}" type="pres">
      <dgm:prSet presAssocID="{3B555A80-744F-4969-B88B-87E1F84914B3}" presName="parentText" presStyleLbl="node1" presStyleIdx="3" presStyleCnt="7">
        <dgm:presLayoutVars>
          <dgm:chMax val="0"/>
          <dgm:bulletEnabled val="1"/>
        </dgm:presLayoutVars>
      </dgm:prSet>
      <dgm:spPr/>
    </dgm:pt>
    <dgm:pt modelId="{7FF48112-2CF5-4FBA-AE8E-75D7856E618A}" type="pres">
      <dgm:prSet presAssocID="{7B735120-CEC9-47D8-9423-0AC993E19491}" presName="spacer" presStyleCnt="0"/>
      <dgm:spPr/>
    </dgm:pt>
    <dgm:pt modelId="{7D152732-C6D2-4F4E-8F9A-E629E8505124}" type="pres">
      <dgm:prSet presAssocID="{E6C8EF26-BEFC-432A-9109-7B11ECD72C3B}" presName="parentText" presStyleLbl="node1" presStyleIdx="4" presStyleCnt="7">
        <dgm:presLayoutVars>
          <dgm:chMax val="0"/>
          <dgm:bulletEnabled val="1"/>
        </dgm:presLayoutVars>
      </dgm:prSet>
      <dgm:spPr/>
    </dgm:pt>
    <dgm:pt modelId="{81621F62-B19A-47E8-8840-128F84A1323C}" type="pres">
      <dgm:prSet presAssocID="{A82C93E5-416B-46F3-BCE9-7AD90C01F824}" presName="spacer" presStyleCnt="0"/>
      <dgm:spPr/>
    </dgm:pt>
    <dgm:pt modelId="{43CD03D0-25AF-4D4F-92E0-55D5E0C922A8}" type="pres">
      <dgm:prSet presAssocID="{842778A1-D0BA-4B0C-AC08-A996F20FB4E2}" presName="parentText" presStyleLbl="node1" presStyleIdx="5" presStyleCnt="7">
        <dgm:presLayoutVars>
          <dgm:chMax val="0"/>
          <dgm:bulletEnabled val="1"/>
        </dgm:presLayoutVars>
      </dgm:prSet>
      <dgm:spPr/>
    </dgm:pt>
    <dgm:pt modelId="{550A5ED3-32E1-4649-AB30-BD2BA0DA11B9}" type="pres">
      <dgm:prSet presAssocID="{4FC6EC2D-3A40-418C-9F61-38E95F3BA5AD}" presName="spacer" presStyleCnt="0"/>
      <dgm:spPr/>
    </dgm:pt>
    <dgm:pt modelId="{4430DDEE-9414-4CF5-B3B4-BE3F2E4BF405}" type="pres">
      <dgm:prSet presAssocID="{3A18B89E-815F-4E64-AE35-313E9452304D}" presName="parentText" presStyleLbl="node1" presStyleIdx="6" presStyleCnt="7">
        <dgm:presLayoutVars>
          <dgm:chMax val="0"/>
          <dgm:bulletEnabled val="1"/>
        </dgm:presLayoutVars>
      </dgm:prSet>
      <dgm:spPr/>
    </dgm:pt>
  </dgm:ptLst>
  <dgm:cxnLst>
    <dgm:cxn modelId="{AEA97517-160D-45C2-A4A3-46158983F578}" type="presOf" srcId="{3B555A80-744F-4969-B88B-87E1F84914B3}" destId="{E0A728B7-BDDF-4F46-8220-A1F851EF1428}" srcOrd="0" destOrd="0" presId="urn:microsoft.com/office/officeart/2005/8/layout/vList2"/>
    <dgm:cxn modelId="{7022B723-2DD5-4AB0-8524-F09AE498B320}" type="presOf" srcId="{CDD0E11F-1106-460B-937D-C09F738338FC}" destId="{0FF7C125-5580-4D5A-9513-581B2FCAB545}" srcOrd="0" destOrd="0" presId="urn:microsoft.com/office/officeart/2005/8/layout/vList2"/>
    <dgm:cxn modelId="{65570A61-92F9-415C-A45F-F4070A469D9C}" srcId="{8F5A3CA3-8FF8-4A9A-9BC2-48F21433B162}" destId="{3B555A80-744F-4969-B88B-87E1F84914B3}" srcOrd="3" destOrd="0" parTransId="{764316D8-D842-427E-94EF-AE77045A60AF}" sibTransId="{7B735120-CEC9-47D8-9423-0AC993E19491}"/>
    <dgm:cxn modelId="{B0557A74-85EE-4A25-98D4-8B5EE6C90BCE}" srcId="{8F5A3CA3-8FF8-4A9A-9BC2-48F21433B162}" destId="{E6C8EF26-BEFC-432A-9109-7B11ECD72C3B}" srcOrd="4" destOrd="0" parTransId="{7465B7FF-181F-44F1-BE9B-0FBC2B03A8AF}" sibTransId="{A82C93E5-416B-46F3-BCE9-7AD90C01F824}"/>
    <dgm:cxn modelId="{3377447C-AD5E-43EA-AC68-89D65B0CCBEA}" type="presOf" srcId="{1B6787B2-5983-40A2-A8E8-0FCE27338E36}" destId="{E7DD18BC-1D76-49D6-9832-B79C452B9C9D}" srcOrd="0" destOrd="0" presId="urn:microsoft.com/office/officeart/2005/8/layout/vList2"/>
    <dgm:cxn modelId="{A697527F-23B7-4C18-99B3-3BF369D4D7FF}" srcId="{8F5A3CA3-8FF8-4A9A-9BC2-48F21433B162}" destId="{3A18B89E-815F-4E64-AE35-313E9452304D}" srcOrd="6" destOrd="0" parTransId="{33F06B8D-A1E1-42BC-AD70-ED44A97BAC16}" sibTransId="{905CB0A3-547A-45EF-90C4-420717AB51FA}"/>
    <dgm:cxn modelId="{5B14F48B-1A22-435D-8E25-57C7DB9E96DC}" type="presOf" srcId="{E4B1DCD1-17A4-4661-BCD9-DF27E4B265D0}" destId="{7EA5A8B9-13AF-4DC1-8FAC-7A3DC5F4D554}" srcOrd="0" destOrd="0" presId="urn:microsoft.com/office/officeart/2005/8/layout/vList2"/>
    <dgm:cxn modelId="{80A75897-E7E0-4261-801E-FC6BF5C08F5B}" type="presOf" srcId="{8F5A3CA3-8FF8-4A9A-9BC2-48F21433B162}" destId="{EEFD9698-2792-40E4-A7C4-F768B44446F9}" srcOrd="0" destOrd="0" presId="urn:microsoft.com/office/officeart/2005/8/layout/vList2"/>
    <dgm:cxn modelId="{01FF1E99-6B3A-41A1-832B-5BE1F7956312}" srcId="{8F5A3CA3-8FF8-4A9A-9BC2-48F21433B162}" destId="{842778A1-D0BA-4B0C-AC08-A996F20FB4E2}" srcOrd="5" destOrd="0" parTransId="{D7CB0EAB-5F06-405C-81D5-4317EC18F11E}" sibTransId="{4FC6EC2D-3A40-418C-9F61-38E95F3BA5AD}"/>
    <dgm:cxn modelId="{011053A3-3848-4D7E-8E15-2F2EA7E883BB}" srcId="{8F5A3CA3-8FF8-4A9A-9BC2-48F21433B162}" destId="{E4B1DCD1-17A4-4661-BCD9-DF27E4B265D0}" srcOrd="2" destOrd="0" parTransId="{64020B43-9DC8-45C9-998B-58FF68D93F57}" sibTransId="{AC1C2858-F859-40C2-BF1B-4D1117A1C39F}"/>
    <dgm:cxn modelId="{FBF071B8-2F97-4C9D-8A2A-97EABFD04BB1}" type="presOf" srcId="{E6C8EF26-BEFC-432A-9109-7B11ECD72C3B}" destId="{7D152732-C6D2-4F4E-8F9A-E629E8505124}" srcOrd="0" destOrd="0" presId="urn:microsoft.com/office/officeart/2005/8/layout/vList2"/>
    <dgm:cxn modelId="{A90ABEC1-C84B-44EA-BE77-49439DB6F79C}" srcId="{8F5A3CA3-8FF8-4A9A-9BC2-48F21433B162}" destId="{CDD0E11F-1106-460B-937D-C09F738338FC}" srcOrd="0" destOrd="0" parTransId="{1049464D-562D-4EDF-B137-F757A5314C4D}" sibTransId="{59984895-2762-4577-8088-179DE9A8100B}"/>
    <dgm:cxn modelId="{F43271C9-EE25-4997-95F8-CC5AAC070544}" type="presOf" srcId="{842778A1-D0BA-4B0C-AC08-A996F20FB4E2}" destId="{43CD03D0-25AF-4D4F-92E0-55D5E0C922A8}" srcOrd="0" destOrd="0" presId="urn:microsoft.com/office/officeart/2005/8/layout/vList2"/>
    <dgm:cxn modelId="{59277AD0-C822-4318-A682-4C937CDAE7BB}" srcId="{8F5A3CA3-8FF8-4A9A-9BC2-48F21433B162}" destId="{1B6787B2-5983-40A2-A8E8-0FCE27338E36}" srcOrd="1" destOrd="0" parTransId="{CF435536-F334-4A68-A842-1295B548DD31}" sibTransId="{60977F81-C3B9-4D05-816C-4242D84277A2}"/>
    <dgm:cxn modelId="{604D6DE8-DEB8-4204-B6DA-3C26DBABCFEF}" type="presOf" srcId="{3A18B89E-815F-4E64-AE35-313E9452304D}" destId="{4430DDEE-9414-4CF5-B3B4-BE3F2E4BF405}" srcOrd="0" destOrd="0" presId="urn:microsoft.com/office/officeart/2005/8/layout/vList2"/>
    <dgm:cxn modelId="{3999F155-94AD-4F1E-8258-DCDF6AF1B1E4}" type="presParOf" srcId="{EEFD9698-2792-40E4-A7C4-F768B44446F9}" destId="{0FF7C125-5580-4D5A-9513-581B2FCAB545}" srcOrd="0" destOrd="0" presId="urn:microsoft.com/office/officeart/2005/8/layout/vList2"/>
    <dgm:cxn modelId="{91EA6C2B-0763-4D2D-ADCC-C4A4F42FDB2C}" type="presParOf" srcId="{EEFD9698-2792-40E4-A7C4-F768B44446F9}" destId="{0E29EE18-7F69-4771-AA78-2E7B6DDC068B}" srcOrd="1" destOrd="0" presId="urn:microsoft.com/office/officeart/2005/8/layout/vList2"/>
    <dgm:cxn modelId="{B98C804B-4A58-427B-AF11-05D46314E909}" type="presParOf" srcId="{EEFD9698-2792-40E4-A7C4-F768B44446F9}" destId="{E7DD18BC-1D76-49D6-9832-B79C452B9C9D}" srcOrd="2" destOrd="0" presId="urn:microsoft.com/office/officeart/2005/8/layout/vList2"/>
    <dgm:cxn modelId="{A565E82F-06F3-46DE-8F2C-0EE611019275}" type="presParOf" srcId="{EEFD9698-2792-40E4-A7C4-F768B44446F9}" destId="{7206CE89-6373-42B2-B259-0572B85B4A09}" srcOrd="3" destOrd="0" presId="urn:microsoft.com/office/officeart/2005/8/layout/vList2"/>
    <dgm:cxn modelId="{AC02E834-8872-4BA8-930F-61E0D424DAFE}" type="presParOf" srcId="{EEFD9698-2792-40E4-A7C4-F768B44446F9}" destId="{7EA5A8B9-13AF-4DC1-8FAC-7A3DC5F4D554}" srcOrd="4" destOrd="0" presId="urn:microsoft.com/office/officeart/2005/8/layout/vList2"/>
    <dgm:cxn modelId="{83D189E0-8E9C-4DE4-BADA-C9EF106DAA4A}" type="presParOf" srcId="{EEFD9698-2792-40E4-A7C4-F768B44446F9}" destId="{EF8EDD5C-3567-4DD0-A631-B7CFD26F86E8}" srcOrd="5" destOrd="0" presId="urn:microsoft.com/office/officeart/2005/8/layout/vList2"/>
    <dgm:cxn modelId="{F1A237AF-7FE9-41B5-B20F-569F175F8545}" type="presParOf" srcId="{EEFD9698-2792-40E4-A7C4-F768B44446F9}" destId="{E0A728B7-BDDF-4F46-8220-A1F851EF1428}" srcOrd="6" destOrd="0" presId="urn:microsoft.com/office/officeart/2005/8/layout/vList2"/>
    <dgm:cxn modelId="{D0FDA343-6D47-47F1-BD93-28FA132003BC}" type="presParOf" srcId="{EEFD9698-2792-40E4-A7C4-F768B44446F9}" destId="{7FF48112-2CF5-4FBA-AE8E-75D7856E618A}" srcOrd="7" destOrd="0" presId="urn:microsoft.com/office/officeart/2005/8/layout/vList2"/>
    <dgm:cxn modelId="{0C56C59F-F37D-4880-9367-A1A41D97E51A}" type="presParOf" srcId="{EEFD9698-2792-40E4-A7C4-F768B44446F9}" destId="{7D152732-C6D2-4F4E-8F9A-E629E8505124}" srcOrd="8" destOrd="0" presId="urn:microsoft.com/office/officeart/2005/8/layout/vList2"/>
    <dgm:cxn modelId="{859E8A47-E0B1-4A05-BF6B-E787CB21FC2E}" type="presParOf" srcId="{EEFD9698-2792-40E4-A7C4-F768B44446F9}" destId="{81621F62-B19A-47E8-8840-128F84A1323C}" srcOrd="9" destOrd="0" presId="urn:microsoft.com/office/officeart/2005/8/layout/vList2"/>
    <dgm:cxn modelId="{8E56F75A-36AD-4E9E-8107-05E41D8EAEBE}" type="presParOf" srcId="{EEFD9698-2792-40E4-A7C4-F768B44446F9}" destId="{43CD03D0-25AF-4D4F-92E0-55D5E0C922A8}" srcOrd="10" destOrd="0" presId="urn:microsoft.com/office/officeart/2005/8/layout/vList2"/>
    <dgm:cxn modelId="{7596CDFA-8C87-48EC-97EB-A59CF684A3E7}" type="presParOf" srcId="{EEFD9698-2792-40E4-A7C4-F768B44446F9}" destId="{550A5ED3-32E1-4649-AB30-BD2BA0DA11B9}" srcOrd="11" destOrd="0" presId="urn:microsoft.com/office/officeart/2005/8/layout/vList2"/>
    <dgm:cxn modelId="{B2E7363B-4699-44C0-B627-4544077F5181}" type="presParOf" srcId="{EEFD9698-2792-40E4-A7C4-F768B44446F9}" destId="{4430DDEE-9414-4CF5-B3B4-BE3F2E4BF405}"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807230-1239-43A6-8345-EF707829A614}" type="doc">
      <dgm:prSet loTypeId="urn:microsoft.com/office/officeart/2005/8/layout/vList2" loCatId="list" qsTypeId="urn:microsoft.com/office/officeart/2005/8/quickstyle/simple5" qsCatId="simple" csTypeId="urn:microsoft.com/office/officeart/2005/8/colors/accent0_3" csCatId="mainScheme" phldr="1"/>
      <dgm:spPr/>
      <dgm:t>
        <a:bodyPr/>
        <a:lstStyle/>
        <a:p>
          <a:endParaRPr lang="en-US"/>
        </a:p>
      </dgm:t>
    </dgm:pt>
    <dgm:pt modelId="{606461CF-85E7-4B59-ABB2-958CCE05498B}">
      <dgm:prSet/>
      <dgm:spPr/>
      <dgm:t>
        <a:bodyPr/>
        <a:lstStyle/>
        <a:p>
          <a:r>
            <a:rPr lang="en-CA" b="1"/>
            <a:t>Developers</a:t>
          </a:r>
          <a:endParaRPr lang="en-US"/>
        </a:p>
      </dgm:t>
    </dgm:pt>
    <dgm:pt modelId="{3444AA96-B9E9-40B1-B6B6-7ED767324D35}" type="parTrans" cxnId="{C7871623-B1C4-4964-AF51-AE4A5E51CBD7}">
      <dgm:prSet/>
      <dgm:spPr/>
      <dgm:t>
        <a:bodyPr/>
        <a:lstStyle/>
        <a:p>
          <a:endParaRPr lang="en-US"/>
        </a:p>
      </dgm:t>
    </dgm:pt>
    <dgm:pt modelId="{24C6AC13-D96D-4E51-852B-1534816804F9}" type="sibTrans" cxnId="{C7871623-B1C4-4964-AF51-AE4A5E51CBD7}">
      <dgm:prSet/>
      <dgm:spPr/>
      <dgm:t>
        <a:bodyPr/>
        <a:lstStyle/>
        <a:p>
          <a:endParaRPr lang="en-US"/>
        </a:p>
      </dgm:t>
    </dgm:pt>
    <dgm:pt modelId="{A3F9B751-F7D7-4E99-B007-EC4F10258278}">
      <dgm:prSet/>
      <dgm:spPr>
        <a:noFill/>
      </dgm:spPr>
      <dgm:t>
        <a:bodyPr/>
        <a:lstStyle/>
        <a:p>
          <a:r>
            <a:rPr lang="en-CA">
              <a:solidFill>
                <a:schemeClr val="tx1">
                  <a:lumMod val="95000"/>
                  <a:lumOff val="5000"/>
                </a:schemeClr>
              </a:solidFill>
            </a:rPr>
            <a:t>Q1: </a:t>
          </a:r>
          <a:r>
            <a:rPr lang="en-US">
              <a:solidFill>
                <a:schemeClr val="tx1">
                  <a:lumMod val="95000"/>
                  <a:lumOff val="5000"/>
                </a:schemeClr>
              </a:solidFill>
            </a:rPr>
            <a:t>Is there preprocessed data in a usable format?</a:t>
          </a:r>
        </a:p>
      </dgm:t>
    </dgm:pt>
    <dgm:pt modelId="{8F99A720-7099-4CEC-8408-FB16357D5356}" type="parTrans" cxnId="{D7888F7A-24C1-45B6-8A08-263644A868C6}">
      <dgm:prSet/>
      <dgm:spPr/>
      <dgm:t>
        <a:bodyPr/>
        <a:lstStyle/>
        <a:p>
          <a:endParaRPr lang="en-US"/>
        </a:p>
      </dgm:t>
    </dgm:pt>
    <dgm:pt modelId="{49A34166-BF9A-4FDA-9C2D-C9625263726E}" type="sibTrans" cxnId="{D7888F7A-24C1-45B6-8A08-263644A868C6}">
      <dgm:prSet/>
      <dgm:spPr/>
      <dgm:t>
        <a:bodyPr/>
        <a:lstStyle/>
        <a:p>
          <a:endParaRPr lang="en-US"/>
        </a:p>
      </dgm:t>
    </dgm:pt>
    <dgm:pt modelId="{91C611FE-9EC7-4EBF-99EE-A71D08B66314}">
      <dgm:prSet/>
      <dgm:spPr>
        <a:noFill/>
      </dgm:spPr>
      <dgm:t>
        <a:bodyPr/>
        <a:lstStyle/>
        <a:p>
          <a:r>
            <a:rPr lang="en-US">
              <a:solidFill>
                <a:schemeClr val="tx1">
                  <a:lumMod val="95000"/>
                  <a:lumOff val="5000"/>
                </a:schemeClr>
              </a:solidFill>
            </a:rPr>
            <a:t>Q2: Is there enough data for processing?</a:t>
          </a:r>
        </a:p>
      </dgm:t>
    </dgm:pt>
    <dgm:pt modelId="{553749AA-1036-492A-80B7-18E8176ECBF9}" type="parTrans" cxnId="{2DB52228-1DEB-456C-BFC8-D0C3E657F552}">
      <dgm:prSet/>
      <dgm:spPr/>
      <dgm:t>
        <a:bodyPr/>
        <a:lstStyle/>
        <a:p>
          <a:endParaRPr lang="en-US"/>
        </a:p>
      </dgm:t>
    </dgm:pt>
    <dgm:pt modelId="{455DF27E-053B-42C6-996C-76C4E87ACB2C}" type="sibTrans" cxnId="{2DB52228-1DEB-456C-BFC8-D0C3E657F552}">
      <dgm:prSet/>
      <dgm:spPr/>
      <dgm:t>
        <a:bodyPr/>
        <a:lstStyle/>
        <a:p>
          <a:endParaRPr lang="en-US"/>
        </a:p>
      </dgm:t>
    </dgm:pt>
    <dgm:pt modelId="{F47594C4-674D-42C8-B06E-4CEB4DA8429F}">
      <dgm:prSet/>
      <dgm:spPr>
        <a:noFill/>
      </dgm:spPr>
      <dgm:t>
        <a:bodyPr/>
        <a:lstStyle/>
        <a:p>
          <a:r>
            <a:rPr lang="en-US">
              <a:solidFill>
                <a:schemeClr val="tx1">
                  <a:lumMod val="95000"/>
                  <a:lumOff val="5000"/>
                </a:schemeClr>
              </a:solidFill>
            </a:rPr>
            <a:t>Q3: Is the data too large to manage, and can existing programming approaches handle it?</a:t>
          </a:r>
        </a:p>
      </dgm:t>
    </dgm:pt>
    <dgm:pt modelId="{EF4A7183-FBC9-43A9-B222-3C70D4CE61A0}" type="parTrans" cxnId="{36FE6249-874D-4028-8C54-6767B88C8B6E}">
      <dgm:prSet/>
      <dgm:spPr/>
      <dgm:t>
        <a:bodyPr/>
        <a:lstStyle/>
        <a:p>
          <a:endParaRPr lang="en-US"/>
        </a:p>
      </dgm:t>
    </dgm:pt>
    <dgm:pt modelId="{71189FE8-65D8-4C07-9F8C-A4189EC67B81}" type="sibTrans" cxnId="{36FE6249-874D-4028-8C54-6767B88C8B6E}">
      <dgm:prSet/>
      <dgm:spPr/>
      <dgm:t>
        <a:bodyPr/>
        <a:lstStyle/>
        <a:p>
          <a:endParaRPr lang="en-US"/>
        </a:p>
      </dgm:t>
    </dgm:pt>
    <dgm:pt modelId="{C49878C5-7BD6-45FA-8E8C-5BA23698FFA5}">
      <dgm:prSet/>
      <dgm:spPr>
        <a:noFill/>
      </dgm:spPr>
      <dgm:t>
        <a:bodyPr/>
        <a:lstStyle/>
        <a:p>
          <a:r>
            <a:rPr lang="en-US">
              <a:solidFill>
                <a:schemeClr val="tx1">
                  <a:lumMod val="95000"/>
                  <a:lumOff val="5000"/>
                </a:schemeClr>
              </a:solidFill>
            </a:rPr>
            <a:t>Q4: Does the algorithm take into account the fresh data stream?</a:t>
          </a:r>
        </a:p>
      </dgm:t>
    </dgm:pt>
    <dgm:pt modelId="{EA4852F8-73BA-409F-A881-C7DA8D3184BB}" type="parTrans" cxnId="{98677FC6-0F47-4415-9F42-B293259066CF}">
      <dgm:prSet/>
      <dgm:spPr/>
      <dgm:t>
        <a:bodyPr/>
        <a:lstStyle/>
        <a:p>
          <a:endParaRPr lang="en-US"/>
        </a:p>
      </dgm:t>
    </dgm:pt>
    <dgm:pt modelId="{D65BDDD9-D682-4C01-A396-ADEB38FBEE78}" type="sibTrans" cxnId="{98677FC6-0F47-4415-9F42-B293259066CF}">
      <dgm:prSet/>
      <dgm:spPr/>
      <dgm:t>
        <a:bodyPr/>
        <a:lstStyle/>
        <a:p>
          <a:endParaRPr lang="en-US"/>
        </a:p>
      </dgm:t>
    </dgm:pt>
    <dgm:pt modelId="{7D64D897-740C-42FF-99BC-1CCE3630B17B}">
      <dgm:prSet/>
      <dgm:spPr>
        <a:noFill/>
      </dgm:spPr>
      <dgm:t>
        <a:bodyPr/>
        <a:lstStyle/>
        <a:p>
          <a:r>
            <a:rPr lang="en-US">
              <a:solidFill>
                <a:schemeClr val="tx1">
                  <a:lumMod val="95000"/>
                  <a:lumOff val="5000"/>
                </a:schemeClr>
              </a:solidFill>
            </a:rPr>
            <a:t>Q5: Do we need to update our code to accommodate a new dataset?</a:t>
          </a:r>
        </a:p>
      </dgm:t>
    </dgm:pt>
    <dgm:pt modelId="{DDCDA3DE-D6BD-4F2A-BCAF-655215915FC9}" type="parTrans" cxnId="{82397D07-BF83-48E0-93BE-A138855A413E}">
      <dgm:prSet/>
      <dgm:spPr/>
      <dgm:t>
        <a:bodyPr/>
        <a:lstStyle/>
        <a:p>
          <a:endParaRPr lang="en-US"/>
        </a:p>
      </dgm:t>
    </dgm:pt>
    <dgm:pt modelId="{1A700532-3810-48FB-9E2E-D64C6F68E8C2}" type="sibTrans" cxnId="{82397D07-BF83-48E0-93BE-A138855A413E}">
      <dgm:prSet/>
      <dgm:spPr/>
      <dgm:t>
        <a:bodyPr/>
        <a:lstStyle/>
        <a:p>
          <a:endParaRPr lang="en-US"/>
        </a:p>
      </dgm:t>
    </dgm:pt>
    <dgm:pt modelId="{8A4FD41F-F7A3-4BC4-B507-BE8686B95FCC}">
      <dgm:prSet/>
      <dgm:spPr>
        <a:noFill/>
      </dgm:spPr>
      <dgm:t>
        <a:bodyPr/>
        <a:lstStyle/>
        <a:p>
          <a:r>
            <a:rPr lang="en-US">
              <a:solidFill>
                <a:schemeClr val="tx1">
                  <a:lumMod val="95000"/>
                  <a:lumOff val="5000"/>
                </a:schemeClr>
              </a:solidFill>
            </a:rPr>
            <a:t>Q6: Is it in sync or not?</a:t>
          </a:r>
        </a:p>
      </dgm:t>
    </dgm:pt>
    <dgm:pt modelId="{43DD1BBC-668E-4886-8F32-C3B599D378B5}" type="parTrans" cxnId="{1278DFE3-9C15-4E83-A757-E95EBDCAA7B2}">
      <dgm:prSet/>
      <dgm:spPr/>
      <dgm:t>
        <a:bodyPr/>
        <a:lstStyle/>
        <a:p>
          <a:endParaRPr lang="en-US"/>
        </a:p>
      </dgm:t>
    </dgm:pt>
    <dgm:pt modelId="{7537008B-B0C4-4A53-882E-163DB56085D4}" type="sibTrans" cxnId="{1278DFE3-9C15-4E83-A757-E95EBDCAA7B2}">
      <dgm:prSet/>
      <dgm:spPr/>
      <dgm:t>
        <a:bodyPr/>
        <a:lstStyle/>
        <a:p>
          <a:endParaRPr lang="en-US"/>
        </a:p>
      </dgm:t>
    </dgm:pt>
    <dgm:pt modelId="{09DA1277-1D5C-46A0-8459-A9EE2E4949C5}">
      <dgm:prSet/>
      <dgm:spPr>
        <a:noFill/>
      </dgm:spPr>
      <dgm:t>
        <a:bodyPr/>
        <a:lstStyle/>
        <a:p>
          <a:r>
            <a:rPr lang="en-US">
              <a:solidFill>
                <a:schemeClr val="tx1">
                  <a:lumMod val="95000"/>
                  <a:lumOff val="5000"/>
                </a:schemeClr>
              </a:solidFill>
            </a:rPr>
            <a:t>Q7: Is the dataset well-structured?</a:t>
          </a:r>
        </a:p>
      </dgm:t>
    </dgm:pt>
    <dgm:pt modelId="{3A06CC97-162E-4FCE-83D6-1E634CAA4058}" type="parTrans" cxnId="{33F1927F-BC18-4C54-B1D7-1419C02CD289}">
      <dgm:prSet/>
      <dgm:spPr/>
      <dgm:t>
        <a:bodyPr/>
        <a:lstStyle/>
        <a:p>
          <a:endParaRPr lang="en-US"/>
        </a:p>
      </dgm:t>
    </dgm:pt>
    <dgm:pt modelId="{C481A610-E31C-434B-8796-E8F0738B9469}" type="sibTrans" cxnId="{33F1927F-BC18-4C54-B1D7-1419C02CD289}">
      <dgm:prSet/>
      <dgm:spPr/>
      <dgm:t>
        <a:bodyPr/>
        <a:lstStyle/>
        <a:p>
          <a:endParaRPr lang="en-US"/>
        </a:p>
      </dgm:t>
    </dgm:pt>
    <dgm:pt modelId="{51F960D8-C438-48F0-B369-D49C82320DD8}">
      <dgm:prSet/>
      <dgm:spPr>
        <a:noFill/>
      </dgm:spPr>
      <dgm:t>
        <a:bodyPr/>
        <a:lstStyle/>
        <a:p>
          <a:r>
            <a:rPr lang="en-US">
              <a:solidFill>
                <a:schemeClr val="tx1">
                  <a:lumMod val="95000"/>
                  <a:lumOff val="5000"/>
                </a:schemeClr>
              </a:solidFill>
            </a:rPr>
            <a:t>Q8:</a:t>
          </a:r>
          <a:r>
            <a:rPr lang="en-CA">
              <a:solidFill>
                <a:schemeClr val="tx1">
                  <a:lumMod val="95000"/>
                  <a:lumOff val="5000"/>
                </a:schemeClr>
              </a:solidFill>
            </a:rPr>
            <a:t> </a:t>
          </a:r>
          <a:r>
            <a:rPr lang="en-US">
              <a:solidFill>
                <a:schemeClr val="tx1">
                  <a:lumMod val="95000"/>
                  <a:lumOff val="5000"/>
                </a:schemeClr>
              </a:solidFill>
            </a:rPr>
            <a:t>How should various types of data be classified?</a:t>
          </a:r>
        </a:p>
      </dgm:t>
    </dgm:pt>
    <dgm:pt modelId="{4FA13485-A30B-4E5B-8639-D888231E309B}" type="parTrans" cxnId="{AB0E2269-8F40-41BB-B894-5D8EA66A133B}">
      <dgm:prSet/>
      <dgm:spPr/>
      <dgm:t>
        <a:bodyPr/>
        <a:lstStyle/>
        <a:p>
          <a:endParaRPr lang="en-US"/>
        </a:p>
      </dgm:t>
    </dgm:pt>
    <dgm:pt modelId="{3BE05429-B763-4DA1-A671-639999895A2D}" type="sibTrans" cxnId="{AB0E2269-8F40-41BB-B894-5D8EA66A133B}">
      <dgm:prSet/>
      <dgm:spPr/>
      <dgm:t>
        <a:bodyPr/>
        <a:lstStyle/>
        <a:p>
          <a:endParaRPr lang="en-US"/>
        </a:p>
      </dgm:t>
    </dgm:pt>
    <dgm:pt modelId="{73AC13D8-5A5E-458B-B47C-408629682A47}" type="pres">
      <dgm:prSet presAssocID="{1C807230-1239-43A6-8345-EF707829A614}" presName="linear" presStyleCnt="0">
        <dgm:presLayoutVars>
          <dgm:animLvl val="lvl"/>
          <dgm:resizeHandles val="exact"/>
        </dgm:presLayoutVars>
      </dgm:prSet>
      <dgm:spPr/>
    </dgm:pt>
    <dgm:pt modelId="{32539DA5-A7EC-4973-840A-1458A1BE11AF}" type="pres">
      <dgm:prSet presAssocID="{606461CF-85E7-4B59-ABB2-958CCE05498B}" presName="parentText" presStyleLbl="node1" presStyleIdx="0" presStyleCnt="9">
        <dgm:presLayoutVars>
          <dgm:chMax val="0"/>
          <dgm:bulletEnabled val="1"/>
        </dgm:presLayoutVars>
      </dgm:prSet>
      <dgm:spPr/>
    </dgm:pt>
    <dgm:pt modelId="{4116EBDB-C84D-4567-8EF4-B2586339EADC}" type="pres">
      <dgm:prSet presAssocID="{24C6AC13-D96D-4E51-852B-1534816804F9}" presName="spacer" presStyleCnt="0"/>
      <dgm:spPr/>
    </dgm:pt>
    <dgm:pt modelId="{F5017FFF-A160-4BD1-A43F-0123EFD51ED7}" type="pres">
      <dgm:prSet presAssocID="{A3F9B751-F7D7-4E99-B007-EC4F10258278}" presName="parentText" presStyleLbl="node1" presStyleIdx="1" presStyleCnt="9">
        <dgm:presLayoutVars>
          <dgm:chMax val="0"/>
          <dgm:bulletEnabled val="1"/>
        </dgm:presLayoutVars>
      </dgm:prSet>
      <dgm:spPr/>
    </dgm:pt>
    <dgm:pt modelId="{06A453F6-1B75-4101-BFA6-74F316B022BF}" type="pres">
      <dgm:prSet presAssocID="{49A34166-BF9A-4FDA-9C2D-C9625263726E}" presName="spacer" presStyleCnt="0"/>
      <dgm:spPr/>
    </dgm:pt>
    <dgm:pt modelId="{45DABBEC-5E26-49F5-9123-CE006A14B761}" type="pres">
      <dgm:prSet presAssocID="{91C611FE-9EC7-4EBF-99EE-A71D08B66314}" presName="parentText" presStyleLbl="node1" presStyleIdx="2" presStyleCnt="9">
        <dgm:presLayoutVars>
          <dgm:chMax val="0"/>
          <dgm:bulletEnabled val="1"/>
        </dgm:presLayoutVars>
      </dgm:prSet>
      <dgm:spPr/>
    </dgm:pt>
    <dgm:pt modelId="{E9D04BF0-2769-4AC4-A999-261699501528}" type="pres">
      <dgm:prSet presAssocID="{455DF27E-053B-42C6-996C-76C4E87ACB2C}" presName="spacer" presStyleCnt="0"/>
      <dgm:spPr/>
    </dgm:pt>
    <dgm:pt modelId="{27EAD4B9-5905-4C8F-B70C-32F07D32E999}" type="pres">
      <dgm:prSet presAssocID="{F47594C4-674D-42C8-B06E-4CEB4DA8429F}" presName="parentText" presStyleLbl="node1" presStyleIdx="3" presStyleCnt="9">
        <dgm:presLayoutVars>
          <dgm:chMax val="0"/>
          <dgm:bulletEnabled val="1"/>
        </dgm:presLayoutVars>
      </dgm:prSet>
      <dgm:spPr/>
    </dgm:pt>
    <dgm:pt modelId="{2440B9A2-D0B6-43A5-BB29-C3508B5D26C1}" type="pres">
      <dgm:prSet presAssocID="{71189FE8-65D8-4C07-9F8C-A4189EC67B81}" presName="spacer" presStyleCnt="0"/>
      <dgm:spPr/>
    </dgm:pt>
    <dgm:pt modelId="{CB52D413-E7E5-4707-B578-2FE344F6F92A}" type="pres">
      <dgm:prSet presAssocID="{C49878C5-7BD6-45FA-8E8C-5BA23698FFA5}" presName="parentText" presStyleLbl="node1" presStyleIdx="4" presStyleCnt="9">
        <dgm:presLayoutVars>
          <dgm:chMax val="0"/>
          <dgm:bulletEnabled val="1"/>
        </dgm:presLayoutVars>
      </dgm:prSet>
      <dgm:spPr/>
    </dgm:pt>
    <dgm:pt modelId="{9BC767D2-4028-42B5-B28E-C1F8AD7C10E3}" type="pres">
      <dgm:prSet presAssocID="{D65BDDD9-D682-4C01-A396-ADEB38FBEE78}" presName="spacer" presStyleCnt="0"/>
      <dgm:spPr/>
    </dgm:pt>
    <dgm:pt modelId="{13969AC8-DC5A-4713-B094-61FF4269BB6B}" type="pres">
      <dgm:prSet presAssocID="{7D64D897-740C-42FF-99BC-1CCE3630B17B}" presName="parentText" presStyleLbl="node1" presStyleIdx="5" presStyleCnt="9">
        <dgm:presLayoutVars>
          <dgm:chMax val="0"/>
          <dgm:bulletEnabled val="1"/>
        </dgm:presLayoutVars>
      </dgm:prSet>
      <dgm:spPr/>
    </dgm:pt>
    <dgm:pt modelId="{1843E7B3-02FD-48CF-8E45-65402749C18E}" type="pres">
      <dgm:prSet presAssocID="{1A700532-3810-48FB-9E2E-D64C6F68E8C2}" presName="spacer" presStyleCnt="0"/>
      <dgm:spPr/>
    </dgm:pt>
    <dgm:pt modelId="{D57D7B2A-AC9B-478F-93A2-7B3D2B39107E}" type="pres">
      <dgm:prSet presAssocID="{8A4FD41F-F7A3-4BC4-B507-BE8686B95FCC}" presName="parentText" presStyleLbl="node1" presStyleIdx="6" presStyleCnt="9">
        <dgm:presLayoutVars>
          <dgm:chMax val="0"/>
          <dgm:bulletEnabled val="1"/>
        </dgm:presLayoutVars>
      </dgm:prSet>
      <dgm:spPr/>
    </dgm:pt>
    <dgm:pt modelId="{E478A04B-CB47-47E2-A6B5-B9F7E967C7BF}" type="pres">
      <dgm:prSet presAssocID="{7537008B-B0C4-4A53-882E-163DB56085D4}" presName="spacer" presStyleCnt="0"/>
      <dgm:spPr/>
    </dgm:pt>
    <dgm:pt modelId="{B450CB28-ED05-46D8-8355-3CD8097B24CD}" type="pres">
      <dgm:prSet presAssocID="{09DA1277-1D5C-46A0-8459-A9EE2E4949C5}" presName="parentText" presStyleLbl="node1" presStyleIdx="7" presStyleCnt="9">
        <dgm:presLayoutVars>
          <dgm:chMax val="0"/>
          <dgm:bulletEnabled val="1"/>
        </dgm:presLayoutVars>
      </dgm:prSet>
      <dgm:spPr/>
    </dgm:pt>
    <dgm:pt modelId="{470B4094-F4F1-4499-831A-0EC8AF20F08D}" type="pres">
      <dgm:prSet presAssocID="{C481A610-E31C-434B-8796-E8F0738B9469}" presName="spacer" presStyleCnt="0"/>
      <dgm:spPr/>
    </dgm:pt>
    <dgm:pt modelId="{921F5DF2-DEC5-4869-85D8-1F6EBE9671F2}" type="pres">
      <dgm:prSet presAssocID="{51F960D8-C438-48F0-B369-D49C82320DD8}" presName="parentText" presStyleLbl="node1" presStyleIdx="8" presStyleCnt="9">
        <dgm:presLayoutVars>
          <dgm:chMax val="0"/>
          <dgm:bulletEnabled val="1"/>
        </dgm:presLayoutVars>
      </dgm:prSet>
      <dgm:spPr/>
    </dgm:pt>
  </dgm:ptLst>
  <dgm:cxnLst>
    <dgm:cxn modelId="{82397D07-BF83-48E0-93BE-A138855A413E}" srcId="{1C807230-1239-43A6-8345-EF707829A614}" destId="{7D64D897-740C-42FF-99BC-1CCE3630B17B}" srcOrd="5" destOrd="0" parTransId="{DDCDA3DE-D6BD-4F2A-BCAF-655215915FC9}" sibTransId="{1A700532-3810-48FB-9E2E-D64C6F68E8C2}"/>
    <dgm:cxn modelId="{C7871623-B1C4-4964-AF51-AE4A5E51CBD7}" srcId="{1C807230-1239-43A6-8345-EF707829A614}" destId="{606461CF-85E7-4B59-ABB2-958CCE05498B}" srcOrd="0" destOrd="0" parTransId="{3444AA96-B9E9-40B1-B6B6-7ED767324D35}" sibTransId="{24C6AC13-D96D-4E51-852B-1534816804F9}"/>
    <dgm:cxn modelId="{47D58725-9F95-4133-B7CB-062D2AD9D065}" type="presOf" srcId="{1C807230-1239-43A6-8345-EF707829A614}" destId="{73AC13D8-5A5E-458B-B47C-408629682A47}" srcOrd="0" destOrd="0" presId="urn:microsoft.com/office/officeart/2005/8/layout/vList2"/>
    <dgm:cxn modelId="{2DB52228-1DEB-456C-BFC8-D0C3E657F552}" srcId="{1C807230-1239-43A6-8345-EF707829A614}" destId="{91C611FE-9EC7-4EBF-99EE-A71D08B66314}" srcOrd="2" destOrd="0" parTransId="{553749AA-1036-492A-80B7-18E8176ECBF9}" sibTransId="{455DF27E-053B-42C6-996C-76C4E87ACB2C}"/>
    <dgm:cxn modelId="{A6E6CF36-C517-4F5C-A511-092BE4442ABD}" type="presOf" srcId="{51F960D8-C438-48F0-B369-D49C82320DD8}" destId="{921F5DF2-DEC5-4869-85D8-1F6EBE9671F2}" srcOrd="0" destOrd="0" presId="urn:microsoft.com/office/officeart/2005/8/layout/vList2"/>
    <dgm:cxn modelId="{0003B039-1612-4CDA-AC19-08906EDC26C2}" type="presOf" srcId="{A3F9B751-F7D7-4E99-B007-EC4F10258278}" destId="{F5017FFF-A160-4BD1-A43F-0123EFD51ED7}" srcOrd="0" destOrd="0" presId="urn:microsoft.com/office/officeart/2005/8/layout/vList2"/>
    <dgm:cxn modelId="{36FE6249-874D-4028-8C54-6767B88C8B6E}" srcId="{1C807230-1239-43A6-8345-EF707829A614}" destId="{F47594C4-674D-42C8-B06E-4CEB4DA8429F}" srcOrd="3" destOrd="0" parTransId="{EF4A7183-FBC9-43A9-B222-3C70D4CE61A0}" sibTransId="{71189FE8-65D8-4C07-9F8C-A4189EC67B81}"/>
    <dgm:cxn modelId="{CCDB5F51-8B0D-4722-9516-41D6F1BF0A7C}" type="presOf" srcId="{7D64D897-740C-42FF-99BC-1CCE3630B17B}" destId="{13969AC8-DC5A-4713-B094-61FF4269BB6B}" srcOrd="0" destOrd="0" presId="urn:microsoft.com/office/officeart/2005/8/layout/vList2"/>
    <dgm:cxn modelId="{AB0E2269-8F40-41BB-B894-5D8EA66A133B}" srcId="{1C807230-1239-43A6-8345-EF707829A614}" destId="{51F960D8-C438-48F0-B369-D49C82320DD8}" srcOrd="8" destOrd="0" parTransId="{4FA13485-A30B-4E5B-8639-D888231E309B}" sibTransId="{3BE05429-B763-4DA1-A671-639999895A2D}"/>
    <dgm:cxn modelId="{D7888F7A-24C1-45B6-8A08-263644A868C6}" srcId="{1C807230-1239-43A6-8345-EF707829A614}" destId="{A3F9B751-F7D7-4E99-B007-EC4F10258278}" srcOrd="1" destOrd="0" parTransId="{8F99A720-7099-4CEC-8408-FB16357D5356}" sibTransId="{49A34166-BF9A-4FDA-9C2D-C9625263726E}"/>
    <dgm:cxn modelId="{33F1927F-BC18-4C54-B1D7-1419C02CD289}" srcId="{1C807230-1239-43A6-8345-EF707829A614}" destId="{09DA1277-1D5C-46A0-8459-A9EE2E4949C5}" srcOrd="7" destOrd="0" parTransId="{3A06CC97-162E-4FCE-83D6-1E634CAA4058}" sibTransId="{C481A610-E31C-434B-8796-E8F0738B9469}"/>
    <dgm:cxn modelId="{9A5F6CB5-0F97-42C9-8000-305DA8544FC6}" type="presOf" srcId="{09DA1277-1D5C-46A0-8459-A9EE2E4949C5}" destId="{B450CB28-ED05-46D8-8355-3CD8097B24CD}" srcOrd="0" destOrd="0" presId="urn:microsoft.com/office/officeart/2005/8/layout/vList2"/>
    <dgm:cxn modelId="{431C15BA-49E1-476A-B9C2-3370B187183E}" type="presOf" srcId="{C49878C5-7BD6-45FA-8E8C-5BA23698FFA5}" destId="{CB52D413-E7E5-4707-B578-2FE344F6F92A}" srcOrd="0" destOrd="0" presId="urn:microsoft.com/office/officeart/2005/8/layout/vList2"/>
    <dgm:cxn modelId="{98677FC6-0F47-4415-9F42-B293259066CF}" srcId="{1C807230-1239-43A6-8345-EF707829A614}" destId="{C49878C5-7BD6-45FA-8E8C-5BA23698FFA5}" srcOrd="4" destOrd="0" parTransId="{EA4852F8-73BA-409F-A881-C7DA8D3184BB}" sibTransId="{D65BDDD9-D682-4C01-A396-ADEB38FBEE78}"/>
    <dgm:cxn modelId="{FF5DB2C7-E107-4EC9-B9F4-03CACE2A5CC6}" type="presOf" srcId="{8A4FD41F-F7A3-4BC4-B507-BE8686B95FCC}" destId="{D57D7B2A-AC9B-478F-93A2-7B3D2B39107E}" srcOrd="0" destOrd="0" presId="urn:microsoft.com/office/officeart/2005/8/layout/vList2"/>
    <dgm:cxn modelId="{34E470C8-2721-44FD-BB85-3F9702A1A7EE}" type="presOf" srcId="{F47594C4-674D-42C8-B06E-4CEB4DA8429F}" destId="{27EAD4B9-5905-4C8F-B70C-32F07D32E999}" srcOrd="0" destOrd="0" presId="urn:microsoft.com/office/officeart/2005/8/layout/vList2"/>
    <dgm:cxn modelId="{E678C4C8-60B7-4FA2-865A-411472C4E380}" type="presOf" srcId="{606461CF-85E7-4B59-ABB2-958CCE05498B}" destId="{32539DA5-A7EC-4973-840A-1458A1BE11AF}" srcOrd="0" destOrd="0" presId="urn:microsoft.com/office/officeart/2005/8/layout/vList2"/>
    <dgm:cxn modelId="{1278DFE3-9C15-4E83-A757-E95EBDCAA7B2}" srcId="{1C807230-1239-43A6-8345-EF707829A614}" destId="{8A4FD41F-F7A3-4BC4-B507-BE8686B95FCC}" srcOrd="6" destOrd="0" parTransId="{43DD1BBC-668E-4886-8F32-C3B599D378B5}" sibTransId="{7537008B-B0C4-4A53-882E-163DB56085D4}"/>
    <dgm:cxn modelId="{990334F0-236D-430F-9FF7-DBEF8B7BBEF5}" type="presOf" srcId="{91C611FE-9EC7-4EBF-99EE-A71D08B66314}" destId="{45DABBEC-5E26-49F5-9123-CE006A14B761}" srcOrd="0" destOrd="0" presId="urn:microsoft.com/office/officeart/2005/8/layout/vList2"/>
    <dgm:cxn modelId="{D8A393A7-4E09-4397-94EF-EC922869C1A8}" type="presParOf" srcId="{73AC13D8-5A5E-458B-B47C-408629682A47}" destId="{32539DA5-A7EC-4973-840A-1458A1BE11AF}" srcOrd="0" destOrd="0" presId="urn:microsoft.com/office/officeart/2005/8/layout/vList2"/>
    <dgm:cxn modelId="{2409AC16-C09C-4004-AADB-3C7B5659E512}" type="presParOf" srcId="{73AC13D8-5A5E-458B-B47C-408629682A47}" destId="{4116EBDB-C84D-4567-8EF4-B2586339EADC}" srcOrd="1" destOrd="0" presId="urn:microsoft.com/office/officeart/2005/8/layout/vList2"/>
    <dgm:cxn modelId="{03FF6E23-9A97-4BFB-81B2-34B05C9DB914}" type="presParOf" srcId="{73AC13D8-5A5E-458B-B47C-408629682A47}" destId="{F5017FFF-A160-4BD1-A43F-0123EFD51ED7}" srcOrd="2" destOrd="0" presId="urn:microsoft.com/office/officeart/2005/8/layout/vList2"/>
    <dgm:cxn modelId="{7EF44D2C-F213-4A48-9F41-F0A3D76F7C98}" type="presParOf" srcId="{73AC13D8-5A5E-458B-B47C-408629682A47}" destId="{06A453F6-1B75-4101-BFA6-74F316B022BF}" srcOrd="3" destOrd="0" presId="urn:microsoft.com/office/officeart/2005/8/layout/vList2"/>
    <dgm:cxn modelId="{E16AADC5-5D2A-445F-AEE4-3CA3EACCDD1E}" type="presParOf" srcId="{73AC13D8-5A5E-458B-B47C-408629682A47}" destId="{45DABBEC-5E26-49F5-9123-CE006A14B761}" srcOrd="4" destOrd="0" presId="urn:microsoft.com/office/officeart/2005/8/layout/vList2"/>
    <dgm:cxn modelId="{E095AF3F-F2B6-4B31-826F-C10C6FEA228F}" type="presParOf" srcId="{73AC13D8-5A5E-458B-B47C-408629682A47}" destId="{E9D04BF0-2769-4AC4-A999-261699501528}" srcOrd="5" destOrd="0" presId="urn:microsoft.com/office/officeart/2005/8/layout/vList2"/>
    <dgm:cxn modelId="{B1C2DFC5-9443-469B-95B0-51D76A404252}" type="presParOf" srcId="{73AC13D8-5A5E-458B-B47C-408629682A47}" destId="{27EAD4B9-5905-4C8F-B70C-32F07D32E999}" srcOrd="6" destOrd="0" presId="urn:microsoft.com/office/officeart/2005/8/layout/vList2"/>
    <dgm:cxn modelId="{20464F6A-B6E4-43CD-9934-F90A82B8074A}" type="presParOf" srcId="{73AC13D8-5A5E-458B-B47C-408629682A47}" destId="{2440B9A2-D0B6-43A5-BB29-C3508B5D26C1}" srcOrd="7" destOrd="0" presId="urn:microsoft.com/office/officeart/2005/8/layout/vList2"/>
    <dgm:cxn modelId="{7AD7CD1D-D7EC-465E-91F0-880724A52F10}" type="presParOf" srcId="{73AC13D8-5A5E-458B-B47C-408629682A47}" destId="{CB52D413-E7E5-4707-B578-2FE344F6F92A}" srcOrd="8" destOrd="0" presId="urn:microsoft.com/office/officeart/2005/8/layout/vList2"/>
    <dgm:cxn modelId="{DB1B31CD-2BE4-4B40-A0B8-7989F9D80718}" type="presParOf" srcId="{73AC13D8-5A5E-458B-B47C-408629682A47}" destId="{9BC767D2-4028-42B5-B28E-C1F8AD7C10E3}" srcOrd="9" destOrd="0" presId="urn:microsoft.com/office/officeart/2005/8/layout/vList2"/>
    <dgm:cxn modelId="{F883F8E8-5D20-4B85-9726-632FBB9E104D}" type="presParOf" srcId="{73AC13D8-5A5E-458B-B47C-408629682A47}" destId="{13969AC8-DC5A-4713-B094-61FF4269BB6B}" srcOrd="10" destOrd="0" presId="urn:microsoft.com/office/officeart/2005/8/layout/vList2"/>
    <dgm:cxn modelId="{0B2E9246-83F4-4FCB-9619-C047C0F0E0FE}" type="presParOf" srcId="{73AC13D8-5A5E-458B-B47C-408629682A47}" destId="{1843E7B3-02FD-48CF-8E45-65402749C18E}" srcOrd="11" destOrd="0" presId="urn:microsoft.com/office/officeart/2005/8/layout/vList2"/>
    <dgm:cxn modelId="{518B9EBA-C915-4B80-99A3-BEDFFAADCAED}" type="presParOf" srcId="{73AC13D8-5A5E-458B-B47C-408629682A47}" destId="{D57D7B2A-AC9B-478F-93A2-7B3D2B39107E}" srcOrd="12" destOrd="0" presId="urn:microsoft.com/office/officeart/2005/8/layout/vList2"/>
    <dgm:cxn modelId="{79BB1E21-7B1B-4553-AF38-189A8113ACE8}" type="presParOf" srcId="{73AC13D8-5A5E-458B-B47C-408629682A47}" destId="{E478A04B-CB47-47E2-A6B5-B9F7E967C7BF}" srcOrd="13" destOrd="0" presId="urn:microsoft.com/office/officeart/2005/8/layout/vList2"/>
    <dgm:cxn modelId="{0B076576-1BF8-4EDC-BEEA-478D168A1561}" type="presParOf" srcId="{73AC13D8-5A5E-458B-B47C-408629682A47}" destId="{B450CB28-ED05-46D8-8355-3CD8097B24CD}" srcOrd="14" destOrd="0" presId="urn:microsoft.com/office/officeart/2005/8/layout/vList2"/>
    <dgm:cxn modelId="{59B341EC-C026-4F64-8AAB-E41B9602431C}" type="presParOf" srcId="{73AC13D8-5A5E-458B-B47C-408629682A47}" destId="{470B4094-F4F1-4499-831A-0EC8AF20F08D}" srcOrd="15" destOrd="0" presId="urn:microsoft.com/office/officeart/2005/8/layout/vList2"/>
    <dgm:cxn modelId="{8D6A21C4-5A4E-438D-AD35-B5834446D3E7}" type="presParOf" srcId="{73AC13D8-5A5E-458B-B47C-408629682A47}" destId="{921F5DF2-DEC5-4869-85D8-1F6EBE9671F2}"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F4B992-CD29-4329-8E6F-2C2DE3FF3A1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FFA090BC-7E20-4CB1-A54C-82E68C98DACF}">
      <dgm:prSet/>
      <dgm:spPr>
        <a:solidFill>
          <a:schemeClr val="tx2"/>
        </a:solidFill>
      </dgm:spPr>
      <dgm:t>
        <a:bodyPr/>
        <a:lstStyle/>
        <a:p>
          <a:r>
            <a:rPr lang="en-US" b="1" dirty="0"/>
            <a:t>Volume:</a:t>
          </a:r>
          <a:endParaRPr lang="en-US" dirty="0"/>
        </a:p>
      </dgm:t>
    </dgm:pt>
    <dgm:pt modelId="{54C077EC-9600-45EC-8C99-3A0332C2B213}" type="parTrans" cxnId="{E34A1F16-F2DF-4F9C-BF73-46AB5FB5E7B9}">
      <dgm:prSet/>
      <dgm:spPr/>
      <dgm:t>
        <a:bodyPr/>
        <a:lstStyle/>
        <a:p>
          <a:endParaRPr lang="en-US"/>
        </a:p>
      </dgm:t>
    </dgm:pt>
    <dgm:pt modelId="{022E3B3F-9A9C-4EFC-8100-74B2C14BEA52}" type="sibTrans" cxnId="{E34A1F16-F2DF-4F9C-BF73-46AB5FB5E7B9}">
      <dgm:prSet/>
      <dgm:spPr/>
      <dgm:t>
        <a:bodyPr/>
        <a:lstStyle/>
        <a:p>
          <a:endParaRPr lang="en-US"/>
        </a:p>
      </dgm:t>
    </dgm:pt>
    <dgm:pt modelId="{C5A70004-B9E1-4BCB-9544-47057D8187BB}">
      <dgm:prSet/>
      <dgm:spPr>
        <a:noFill/>
      </dgm:spPr>
      <dgm:t>
        <a:bodyPr/>
        <a:lstStyle/>
        <a:p>
          <a:r>
            <a:rPr lang="en-US"/>
            <a:t>Choose a dataset with high-quality Volume.</a:t>
          </a:r>
        </a:p>
      </dgm:t>
    </dgm:pt>
    <dgm:pt modelId="{8A84353C-2FA8-4F5D-A4D3-6E46A767512E}" type="parTrans" cxnId="{E4CF797C-8378-4902-B9DA-59729E48EFEC}">
      <dgm:prSet/>
      <dgm:spPr/>
      <dgm:t>
        <a:bodyPr/>
        <a:lstStyle/>
        <a:p>
          <a:endParaRPr lang="en-US"/>
        </a:p>
      </dgm:t>
    </dgm:pt>
    <dgm:pt modelId="{7E415A73-1441-4562-A714-3D3A6EFDFF82}" type="sibTrans" cxnId="{E4CF797C-8378-4902-B9DA-59729E48EFEC}">
      <dgm:prSet/>
      <dgm:spPr/>
      <dgm:t>
        <a:bodyPr/>
        <a:lstStyle/>
        <a:p>
          <a:endParaRPr lang="en-US"/>
        </a:p>
      </dgm:t>
    </dgm:pt>
    <dgm:pt modelId="{1A91F3D8-05DE-4046-98E2-71266E79803A}">
      <dgm:prSet/>
      <dgm:spPr>
        <a:solidFill>
          <a:schemeClr val="tx2"/>
        </a:solidFill>
      </dgm:spPr>
      <dgm:t>
        <a:bodyPr/>
        <a:lstStyle/>
        <a:p>
          <a:r>
            <a:rPr lang="en-US" b="1" dirty="0"/>
            <a:t>Velocity:</a:t>
          </a:r>
          <a:endParaRPr lang="en-US" dirty="0"/>
        </a:p>
      </dgm:t>
    </dgm:pt>
    <dgm:pt modelId="{D647C632-B901-4E33-9A93-433B1558B2E3}" type="parTrans" cxnId="{44107FAF-A7DE-406C-849A-BA2E4F010E1D}">
      <dgm:prSet/>
      <dgm:spPr/>
      <dgm:t>
        <a:bodyPr/>
        <a:lstStyle/>
        <a:p>
          <a:endParaRPr lang="en-US"/>
        </a:p>
      </dgm:t>
    </dgm:pt>
    <dgm:pt modelId="{91FC42B5-A878-4B2C-959D-9BFAE7C43502}" type="sibTrans" cxnId="{44107FAF-A7DE-406C-849A-BA2E4F010E1D}">
      <dgm:prSet/>
      <dgm:spPr/>
      <dgm:t>
        <a:bodyPr/>
        <a:lstStyle/>
        <a:p>
          <a:endParaRPr lang="en-US"/>
        </a:p>
      </dgm:t>
    </dgm:pt>
    <dgm:pt modelId="{61467CFA-E96F-4ED2-A6B6-36A0818981FE}">
      <dgm:prSet/>
      <dgm:spPr>
        <a:noFill/>
      </dgm:spPr>
      <dgm:t>
        <a:bodyPr/>
        <a:lstStyle/>
        <a:p>
          <a:r>
            <a:rPr lang="en-US" dirty="0"/>
            <a:t>Improve the decision-making process by obtaining data more frequently and processing it more quickly.</a:t>
          </a:r>
        </a:p>
      </dgm:t>
    </dgm:pt>
    <dgm:pt modelId="{9C773943-2EEA-44BF-BA63-AA7AEB239C60}" type="parTrans" cxnId="{DFAE1AFC-CBAB-426A-8D0D-470CD852421B}">
      <dgm:prSet/>
      <dgm:spPr/>
      <dgm:t>
        <a:bodyPr/>
        <a:lstStyle/>
        <a:p>
          <a:endParaRPr lang="en-US"/>
        </a:p>
      </dgm:t>
    </dgm:pt>
    <dgm:pt modelId="{7E1FD21C-B5AB-4BFF-B16F-10A7A7EFE358}" type="sibTrans" cxnId="{DFAE1AFC-CBAB-426A-8D0D-470CD852421B}">
      <dgm:prSet/>
      <dgm:spPr/>
      <dgm:t>
        <a:bodyPr/>
        <a:lstStyle/>
        <a:p>
          <a:endParaRPr lang="en-US"/>
        </a:p>
      </dgm:t>
    </dgm:pt>
    <dgm:pt modelId="{FE01BDFB-1D91-472E-8183-0FEB2D7B8988}">
      <dgm:prSet/>
      <dgm:spPr>
        <a:solidFill>
          <a:schemeClr val="tx2"/>
        </a:solidFill>
      </dgm:spPr>
      <dgm:t>
        <a:bodyPr/>
        <a:lstStyle/>
        <a:p>
          <a:r>
            <a:rPr lang="en-US" b="1" dirty="0"/>
            <a:t>Variety:</a:t>
          </a:r>
          <a:endParaRPr lang="en-US" dirty="0"/>
        </a:p>
      </dgm:t>
    </dgm:pt>
    <dgm:pt modelId="{DA23F3FB-28BE-4EE6-AD79-655C9F487BF9}" type="parTrans" cxnId="{8C348973-17FF-4017-9891-5DC023DA7CF2}">
      <dgm:prSet/>
      <dgm:spPr/>
      <dgm:t>
        <a:bodyPr/>
        <a:lstStyle/>
        <a:p>
          <a:endParaRPr lang="en-US"/>
        </a:p>
      </dgm:t>
    </dgm:pt>
    <dgm:pt modelId="{17E759B9-8B8D-4FC2-9CF0-497E21ED6784}" type="sibTrans" cxnId="{8C348973-17FF-4017-9891-5DC023DA7CF2}">
      <dgm:prSet/>
      <dgm:spPr/>
      <dgm:t>
        <a:bodyPr/>
        <a:lstStyle/>
        <a:p>
          <a:endParaRPr lang="en-US"/>
        </a:p>
      </dgm:t>
    </dgm:pt>
    <dgm:pt modelId="{175753D5-8AB1-472D-93D9-34DCB55A0A67}">
      <dgm:prSet/>
      <dgm:spPr>
        <a:noFill/>
      </dgm:spPr>
      <dgm:t>
        <a:bodyPr/>
        <a:lstStyle/>
        <a:p>
          <a:r>
            <a:rPr lang="en-US" dirty="0"/>
            <a:t>The goal of Variety is to identify and segregate data by classification and segmentation.</a:t>
          </a:r>
        </a:p>
      </dgm:t>
    </dgm:pt>
    <dgm:pt modelId="{94B1EA87-30C0-4BE9-AD7A-F547B25FE3BE}" type="parTrans" cxnId="{0CC5D9E7-BE11-47F1-8B0C-11639712BDCD}">
      <dgm:prSet/>
      <dgm:spPr/>
      <dgm:t>
        <a:bodyPr/>
        <a:lstStyle/>
        <a:p>
          <a:endParaRPr lang="en-US"/>
        </a:p>
      </dgm:t>
    </dgm:pt>
    <dgm:pt modelId="{4396D8B3-D953-4AE5-A378-EC736FF92826}" type="sibTrans" cxnId="{0CC5D9E7-BE11-47F1-8B0C-11639712BDCD}">
      <dgm:prSet/>
      <dgm:spPr/>
      <dgm:t>
        <a:bodyPr/>
        <a:lstStyle/>
        <a:p>
          <a:endParaRPr lang="en-US"/>
        </a:p>
      </dgm:t>
    </dgm:pt>
    <dgm:pt modelId="{071C9FF7-5187-4202-8D86-5736CC389598}" type="pres">
      <dgm:prSet presAssocID="{73F4B992-CD29-4329-8E6F-2C2DE3FF3A1C}" presName="Name0" presStyleCnt="0">
        <dgm:presLayoutVars>
          <dgm:dir/>
          <dgm:animLvl val="lvl"/>
          <dgm:resizeHandles val="exact"/>
        </dgm:presLayoutVars>
      </dgm:prSet>
      <dgm:spPr/>
    </dgm:pt>
    <dgm:pt modelId="{C84414EC-AB36-4CDC-BCCF-66A494356FCE}" type="pres">
      <dgm:prSet presAssocID="{FFA090BC-7E20-4CB1-A54C-82E68C98DACF}" presName="linNode" presStyleCnt="0"/>
      <dgm:spPr/>
    </dgm:pt>
    <dgm:pt modelId="{F01C5937-A18F-4AC3-9DBC-8F2C6961B107}" type="pres">
      <dgm:prSet presAssocID="{FFA090BC-7E20-4CB1-A54C-82E68C98DACF}" presName="parentText" presStyleLbl="node1" presStyleIdx="0" presStyleCnt="3">
        <dgm:presLayoutVars>
          <dgm:chMax val="1"/>
          <dgm:bulletEnabled val="1"/>
        </dgm:presLayoutVars>
      </dgm:prSet>
      <dgm:spPr/>
    </dgm:pt>
    <dgm:pt modelId="{BF16A938-2C80-489D-B2FA-D23A980DCAA4}" type="pres">
      <dgm:prSet presAssocID="{FFA090BC-7E20-4CB1-A54C-82E68C98DACF}" presName="descendantText" presStyleLbl="alignAccFollowNode1" presStyleIdx="0" presStyleCnt="3">
        <dgm:presLayoutVars>
          <dgm:bulletEnabled val="1"/>
        </dgm:presLayoutVars>
      </dgm:prSet>
      <dgm:spPr/>
    </dgm:pt>
    <dgm:pt modelId="{209FB249-6B03-488D-8CF9-050FE71FF375}" type="pres">
      <dgm:prSet presAssocID="{022E3B3F-9A9C-4EFC-8100-74B2C14BEA52}" presName="sp" presStyleCnt="0"/>
      <dgm:spPr/>
    </dgm:pt>
    <dgm:pt modelId="{906749E0-B54D-45FA-9A16-BB32323AEB30}" type="pres">
      <dgm:prSet presAssocID="{1A91F3D8-05DE-4046-98E2-71266E79803A}" presName="linNode" presStyleCnt="0"/>
      <dgm:spPr/>
    </dgm:pt>
    <dgm:pt modelId="{97408347-D169-429D-B058-A8909526C99E}" type="pres">
      <dgm:prSet presAssocID="{1A91F3D8-05DE-4046-98E2-71266E79803A}" presName="parentText" presStyleLbl="node1" presStyleIdx="1" presStyleCnt="3">
        <dgm:presLayoutVars>
          <dgm:chMax val="1"/>
          <dgm:bulletEnabled val="1"/>
        </dgm:presLayoutVars>
      </dgm:prSet>
      <dgm:spPr/>
    </dgm:pt>
    <dgm:pt modelId="{B8C380A1-602C-4763-8658-A56E9B0CC23A}" type="pres">
      <dgm:prSet presAssocID="{1A91F3D8-05DE-4046-98E2-71266E79803A}" presName="descendantText" presStyleLbl="alignAccFollowNode1" presStyleIdx="1" presStyleCnt="3">
        <dgm:presLayoutVars>
          <dgm:bulletEnabled val="1"/>
        </dgm:presLayoutVars>
      </dgm:prSet>
      <dgm:spPr/>
    </dgm:pt>
    <dgm:pt modelId="{5CB152BF-1A9E-42E8-BF71-6960C0D888D1}" type="pres">
      <dgm:prSet presAssocID="{91FC42B5-A878-4B2C-959D-9BFAE7C43502}" presName="sp" presStyleCnt="0"/>
      <dgm:spPr/>
    </dgm:pt>
    <dgm:pt modelId="{313DBB0E-82AA-46EA-8F70-42EA48188C94}" type="pres">
      <dgm:prSet presAssocID="{FE01BDFB-1D91-472E-8183-0FEB2D7B8988}" presName="linNode" presStyleCnt="0"/>
      <dgm:spPr/>
    </dgm:pt>
    <dgm:pt modelId="{4F990A24-FF0C-431C-8545-4C0D947DB73C}" type="pres">
      <dgm:prSet presAssocID="{FE01BDFB-1D91-472E-8183-0FEB2D7B8988}" presName="parentText" presStyleLbl="node1" presStyleIdx="2" presStyleCnt="3">
        <dgm:presLayoutVars>
          <dgm:chMax val="1"/>
          <dgm:bulletEnabled val="1"/>
        </dgm:presLayoutVars>
      </dgm:prSet>
      <dgm:spPr/>
    </dgm:pt>
    <dgm:pt modelId="{59CB86D4-BCAA-4829-A475-1E3B89E9BA20}" type="pres">
      <dgm:prSet presAssocID="{FE01BDFB-1D91-472E-8183-0FEB2D7B8988}" presName="descendantText" presStyleLbl="alignAccFollowNode1" presStyleIdx="2" presStyleCnt="3">
        <dgm:presLayoutVars>
          <dgm:bulletEnabled val="1"/>
        </dgm:presLayoutVars>
      </dgm:prSet>
      <dgm:spPr/>
    </dgm:pt>
  </dgm:ptLst>
  <dgm:cxnLst>
    <dgm:cxn modelId="{E34A1F16-F2DF-4F9C-BF73-46AB5FB5E7B9}" srcId="{73F4B992-CD29-4329-8E6F-2C2DE3FF3A1C}" destId="{FFA090BC-7E20-4CB1-A54C-82E68C98DACF}" srcOrd="0" destOrd="0" parTransId="{54C077EC-9600-45EC-8C99-3A0332C2B213}" sibTransId="{022E3B3F-9A9C-4EFC-8100-74B2C14BEA52}"/>
    <dgm:cxn modelId="{F7A3964C-D21B-4EFF-A60C-E80C4D5F22A9}" type="presOf" srcId="{C5A70004-B9E1-4BCB-9544-47057D8187BB}" destId="{BF16A938-2C80-489D-B2FA-D23A980DCAA4}" srcOrd="0" destOrd="0" presId="urn:microsoft.com/office/officeart/2005/8/layout/vList5"/>
    <dgm:cxn modelId="{409FE86E-9F24-4AE6-9A22-C534DF4555D5}" type="presOf" srcId="{FFA090BC-7E20-4CB1-A54C-82E68C98DACF}" destId="{F01C5937-A18F-4AC3-9DBC-8F2C6961B107}" srcOrd="0" destOrd="0" presId="urn:microsoft.com/office/officeart/2005/8/layout/vList5"/>
    <dgm:cxn modelId="{5ED94971-3E9B-49BF-A75A-C2D6DFCCAF75}" type="presOf" srcId="{175753D5-8AB1-472D-93D9-34DCB55A0A67}" destId="{59CB86D4-BCAA-4829-A475-1E3B89E9BA20}" srcOrd="0" destOrd="0" presId="urn:microsoft.com/office/officeart/2005/8/layout/vList5"/>
    <dgm:cxn modelId="{8C348973-17FF-4017-9891-5DC023DA7CF2}" srcId="{73F4B992-CD29-4329-8E6F-2C2DE3FF3A1C}" destId="{FE01BDFB-1D91-472E-8183-0FEB2D7B8988}" srcOrd="2" destOrd="0" parTransId="{DA23F3FB-28BE-4EE6-AD79-655C9F487BF9}" sibTransId="{17E759B9-8B8D-4FC2-9CF0-497E21ED6784}"/>
    <dgm:cxn modelId="{E4CF797C-8378-4902-B9DA-59729E48EFEC}" srcId="{FFA090BC-7E20-4CB1-A54C-82E68C98DACF}" destId="{C5A70004-B9E1-4BCB-9544-47057D8187BB}" srcOrd="0" destOrd="0" parTransId="{8A84353C-2FA8-4F5D-A4D3-6E46A767512E}" sibTransId="{7E415A73-1441-4562-A714-3D3A6EFDFF82}"/>
    <dgm:cxn modelId="{44107FAF-A7DE-406C-849A-BA2E4F010E1D}" srcId="{73F4B992-CD29-4329-8E6F-2C2DE3FF3A1C}" destId="{1A91F3D8-05DE-4046-98E2-71266E79803A}" srcOrd="1" destOrd="0" parTransId="{D647C632-B901-4E33-9A93-433B1558B2E3}" sibTransId="{91FC42B5-A878-4B2C-959D-9BFAE7C43502}"/>
    <dgm:cxn modelId="{13F3E7B2-DA25-4ADA-AE33-157EEF7DC7C9}" type="presOf" srcId="{1A91F3D8-05DE-4046-98E2-71266E79803A}" destId="{97408347-D169-429D-B058-A8909526C99E}" srcOrd="0" destOrd="0" presId="urn:microsoft.com/office/officeart/2005/8/layout/vList5"/>
    <dgm:cxn modelId="{0056B7DB-C5E7-4FDF-9F04-22CAA5FEBEEA}" type="presOf" srcId="{61467CFA-E96F-4ED2-A6B6-36A0818981FE}" destId="{B8C380A1-602C-4763-8658-A56E9B0CC23A}" srcOrd="0" destOrd="0" presId="urn:microsoft.com/office/officeart/2005/8/layout/vList5"/>
    <dgm:cxn modelId="{9B15ECDF-32BF-48DA-B375-F824648D3609}" type="presOf" srcId="{73F4B992-CD29-4329-8E6F-2C2DE3FF3A1C}" destId="{071C9FF7-5187-4202-8D86-5736CC389598}" srcOrd="0" destOrd="0" presId="urn:microsoft.com/office/officeart/2005/8/layout/vList5"/>
    <dgm:cxn modelId="{521395E4-539A-4342-9349-C301365463EA}" type="presOf" srcId="{FE01BDFB-1D91-472E-8183-0FEB2D7B8988}" destId="{4F990A24-FF0C-431C-8545-4C0D947DB73C}" srcOrd="0" destOrd="0" presId="urn:microsoft.com/office/officeart/2005/8/layout/vList5"/>
    <dgm:cxn modelId="{0CC5D9E7-BE11-47F1-8B0C-11639712BDCD}" srcId="{FE01BDFB-1D91-472E-8183-0FEB2D7B8988}" destId="{175753D5-8AB1-472D-93D9-34DCB55A0A67}" srcOrd="0" destOrd="0" parTransId="{94B1EA87-30C0-4BE9-AD7A-F547B25FE3BE}" sibTransId="{4396D8B3-D953-4AE5-A378-EC736FF92826}"/>
    <dgm:cxn modelId="{DFAE1AFC-CBAB-426A-8D0D-470CD852421B}" srcId="{1A91F3D8-05DE-4046-98E2-71266E79803A}" destId="{61467CFA-E96F-4ED2-A6B6-36A0818981FE}" srcOrd="0" destOrd="0" parTransId="{9C773943-2EEA-44BF-BA63-AA7AEB239C60}" sibTransId="{7E1FD21C-B5AB-4BFF-B16F-10A7A7EFE358}"/>
    <dgm:cxn modelId="{7CFFE4C5-87F4-4B40-9367-BA6DA2958136}" type="presParOf" srcId="{071C9FF7-5187-4202-8D86-5736CC389598}" destId="{C84414EC-AB36-4CDC-BCCF-66A494356FCE}" srcOrd="0" destOrd="0" presId="urn:microsoft.com/office/officeart/2005/8/layout/vList5"/>
    <dgm:cxn modelId="{5274546D-A179-44EB-977B-453C8D2E133C}" type="presParOf" srcId="{C84414EC-AB36-4CDC-BCCF-66A494356FCE}" destId="{F01C5937-A18F-4AC3-9DBC-8F2C6961B107}" srcOrd="0" destOrd="0" presId="urn:microsoft.com/office/officeart/2005/8/layout/vList5"/>
    <dgm:cxn modelId="{D7530DBC-7348-434C-B2B5-EC6790F12D5D}" type="presParOf" srcId="{C84414EC-AB36-4CDC-BCCF-66A494356FCE}" destId="{BF16A938-2C80-489D-B2FA-D23A980DCAA4}" srcOrd="1" destOrd="0" presId="urn:microsoft.com/office/officeart/2005/8/layout/vList5"/>
    <dgm:cxn modelId="{FACA7813-D9A5-46F3-AAB3-D562B4168D21}" type="presParOf" srcId="{071C9FF7-5187-4202-8D86-5736CC389598}" destId="{209FB249-6B03-488D-8CF9-050FE71FF375}" srcOrd="1" destOrd="0" presId="urn:microsoft.com/office/officeart/2005/8/layout/vList5"/>
    <dgm:cxn modelId="{FD82961D-67AF-4342-9A1C-3F7D027D1B9F}" type="presParOf" srcId="{071C9FF7-5187-4202-8D86-5736CC389598}" destId="{906749E0-B54D-45FA-9A16-BB32323AEB30}" srcOrd="2" destOrd="0" presId="urn:microsoft.com/office/officeart/2005/8/layout/vList5"/>
    <dgm:cxn modelId="{EBD52040-1DB7-450B-A136-C3AFF58EB882}" type="presParOf" srcId="{906749E0-B54D-45FA-9A16-BB32323AEB30}" destId="{97408347-D169-429D-B058-A8909526C99E}" srcOrd="0" destOrd="0" presId="urn:microsoft.com/office/officeart/2005/8/layout/vList5"/>
    <dgm:cxn modelId="{D772DA91-86C2-40D4-A428-9C30B37352BD}" type="presParOf" srcId="{906749E0-B54D-45FA-9A16-BB32323AEB30}" destId="{B8C380A1-602C-4763-8658-A56E9B0CC23A}" srcOrd="1" destOrd="0" presId="urn:microsoft.com/office/officeart/2005/8/layout/vList5"/>
    <dgm:cxn modelId="{F820CD61-1F44-41A5-B8DA-F9009BFCDB19}" type="presParOf" srcId="{071C9FF7-5187-4202-8D86-5736CC389598}" destId="{5CB152BF-1A9E-42E8-BF71-6960C0D888D1}" srcOrd="3" destOrd="0" presId="urn:microsoft.com/office/officeart/2005/8/layout/vList5"/>
    <dgm:cxn modelId="{5E888B2C-B1CA-4494-8079-14E8794C2F6C}" type="presParOf" srcId="{071C9FF7-5187-4202-8D86-5736CC389598}" destId="{313DBB0E-82AA-46EA-8F70-42EA48188C94}" srcOrd="4" destOrd="0" presId="urn:microsoft.com/office/officeart/2005/8/layout/vList5"/>
    <dgm:cxn modelId="{3DD18B2A-2484-41D3-8435-FB7472284D71}" type="presParOf" srcId="{313DBB0E-82AA-46EA-8F70-42EA48188C94}" destId="{4F990A24-FF0C-431C-8545-4C0D947DB73C}" srcOrd="0" destOrd="0" presId="urn:microsoft.com/office/officeart/2005/8/layout/vList5"/>
    <dgm:cxn modelId="{79402436-7805-4659-9075-FB27AF991FC1}" type="presParOf" srcId="{313DBB0E-82AA-46EA-8F70-42EA48188C94}" destId="{59CB86D4-BCAA-4829-A475-1E3B89E9BA2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F7C125-5580-4D5A-9513-581B2FCAB545}">
      <dsp:nvSpPr>
        <dsp:cNvPr id="0" name=""/>
        <dsp:cNvSpPr/>
      </dsp:nvSpPr>
      <dsp:spPr>
        <a:xfrm>
          <a:off x="0" y="257028"/>
          <a:ext cx="11521440" cy="43173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b="1" kern="1200"/>
            <a:t>Product  Owner</a:t>
          </a:r>
          <a:endParaRPr lang="en-US" sz="1800" kern="1200"/>
        </a:p>
      </dsp:txBody>
      <dsp:txXfrm>
        <a:off x="21075" y="278103"/>
        <a:ext cx="11479290" cy="389580"/>
      </dsp:txXfrm>
    </dsp:sp>
    <dsp:sp modelId="{E7DD18BC-1D76-49D6-9832-B79C452B9C9D}">
      <dsp:nvSpPr>
        <dsp:cNvPr id="0" name=""/>
        <dsp:cNvSpPr/>
      </dsp:nvSpPr>
      <dsp:spPr>
        <a:xfrm>
          <a:off x="0" y="740598"/>
          <a:ext cx="11521440" cy="431730"/>
        </a:xfrm>
        <a:prstGeom prst="roundRect">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dirty="0">
              <a:solidFill>
                <a:schemeClr val="tx1">
                  <a:lumMod val="95000"/>
                  <a:lumOff val="5000"/>
                </a:schemeClr>
              </a:solidFill>
            </a:rPr>
            <a:t>Q1: </a:t>
          </a:r>
          <a:r>
            <a:rPr lang="en-US" sz="1800" kern="1200" dirty="0">
              <a:solidFill>
                <a:schemeClr val="tx1">
                  <a:lumMod val="95000"/>
                  <a:lumOff val="5000"/>
                </a:schemeClr>
              </a:solidFill>
            </a:rPr>
            <a:t>Is the volume of the big data collection large enough to support the development of a 	model?</a:t>
          </a:r>
        </a:p>
      </dsp:txBody>
      <dsp:txXfrm>
        <a:off x="21075" y="761673"/>
        <a:ext cx="11479290" cy="389580"/>
      </dsp:txXfrm>
    </dsp:sp>
    <dsp:sp modelId="{7EA5A8B9-13AF-4DC1-8FAC-7A3DC5F4D554}">
      <dsp:nvSpPr>
        <dsp:cNvPr id="0" name=""/>
        <dsp:cNvSpPr/>
      </dsp:nvSpPr>
      <dsp:spPr>
        <a:xfrm>
          <a:off x="0" y="1224168"/>
          <a:ext cx="11521440" cy="431730"/>
        </a:xfrm>
        <a:prstGeom prst="roundRect">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solidFill>
                <a:schemeClr val="tx1">
                  <a:lumMod val="95000"/>
                  <a:lumOff val="5000"/>
                </a:schemeClr>
              </a:solidFill>
            </a:rPr>
            <a:t>Q2: Is the dataset updated frequently? </a:t>
          </a:r>
        </a:p>
      </dsp:txBody>
      <dsp:txXfrm>
        <a:off x="21075" y="1245243"/>
        <a:ext cx="11479290" cy="389580"/>
      </dsp:txXfrm>
    </dsp:sp>
    <dsp:sp modelId="{E0A728B7-BDDF-4F46-8220-A1F851EF1428}">
      <dsp:nvSpPr>
        <dsp:cNvPr id="0" name=""/>
        <dsp:cNvSpPr/>
      </dsp:nvSpPr>
      <dsp:spPr>
        <a:xfrm>
          <a:off x="0" y="1707738"/>
          <a:ext cx="11521440" cy="431730"/>
        </a:xfrm>
        <a:prstGeom prst="roundRect">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lumMod val="95000"/>
                  <a:lumOff val="5000"/>
                </a:schemeClr>
              </a:solidFill>
            </a:rPr>
            <a:t>Q3: Is there any missing information in the dataset? What is the amount of difficulty in removing that data?</a:t>
          </a:r>
        </a:p>
      </dsp:txBody>
      <dsp:txXfrm>
        <a:off x="21075" y="1728813"/>
        <a:ext cx="11479290" cy="389580"/>
      </dsp:txXfrm>
    </dsp:sp>
    <dsp:sp modelId="{7D152732-C6D2-4F4E-8F9A-E629E8505124}">
      <dsp:nvSpPr>
        <dsp:cNvPr id="0" name=""/>
        <dsp:cNvSpPr/>
      </dsp:nvSpPr>
      <dsp:spPr>
        <a:xfrm>
          <a:off x="0" y="2191308"/>
          <a:ext cx="11521440" cy="431730"/>
        </a:xfrm>
        <a:prstGeom prst="roundRect">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solidFill>
                <a:schemeClr val="tx1">
                  <a:lumMod val="95000"/>
                  <a:lumOff val="5000"/>
                </a:schemeClr>
              </a:solidFill>
            </a:rPr>
            <a:t>Q4: How simple is it to locate a recently modified dataset?</a:t>
          </a:r>
        </a:p>
      </dsp:txBody>
      <dsp:txXfrm>
        <a:off x="21075" y="2212383"/>
        <a:ext cx="11479290" cy="389580"/>
      </dsp:txXfrm>
    </dsp:sp>
    <dsp:sp modelId="{43CD03D0-25AF-4D4F-92E0-55D5E0C922A8}">
      <dsp:nvSpPr>
        <dsp:cNvPr id="0" name=""/>
        <dsp:cNvSpPr/>
      </dsp:nvSpPr>
      <dsp:spPr>
        <a:xfrm>
          <a:off x="0" y="2674878"/>
          <a:ext cx="11521440" cy="431730"/>
        </a:xfrm>
        <a:prstGeom prst="roundRect">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lumMod val="95000"/>
                  <a:lumOff val="5000"/>
                </a:schemeClr>
              </a:solidFill>
            </a:rPr>
            <a:t>Q5: What is the current level of client satisfaction? Is this dataset going to influence user satisfaction?</a:t>
          </a:r>
        </a:p>
      </dsp:txBody>
      <dsp:txXfrm>
        <a:off x="21075" y="2695953"/>
        <a:ext cx="11479290" cy="389580"/>
      </dsp:txXfrm>
    </dsp:sp>
    <dsp:sp modelId="{4430DDEE-9414-4CF5-B3B4-BE3F2E4BF405}">
      <dsp:nvSpPr>
        <dsp:cNvPr id="0" name=""/>
        <dsp:cNvSpPr/>
      </dsp:nvSpPr>
      <dsp:spPr>
        <a:xfrm>
          <a:off x="0" y="3158448"/>
          <a:ext cx="11521440" cy="431730"/>
        </a:xfrm>
        <a:prstGeom prst="roundRect">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solidFill>
                <a:schemeClr val="tx1">
                  <a:lumMod val="95000"/>
                  <a:lumOff val="5000"/>
                </a:schemeClr>
              </a:solidFill>
            </a:rPr>
            <a:t>Q6: Is the selected dataset connected or related data necessary for product development?</a:t>
          </a:r>
        </a:p>
      </dsp:txBody>
      <dsp:txXfrm>
        <a:off x="21075" y="3179523"/>
        <a:ext cx="11479290" cy="3895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39DA5-A7EC-4973-840A-1458A1BE11AF}">
      <dsp:nvSpPr>
        <dsp:cNvPr id="0" name=""/>
        <dsp:cNvSpPr/>
      </dsp:nvSpPr>
      <dsp:spPr>
        <a:xfrm>
          <a:off x="0" y="5744"/>
          <a:ext cx="11521440" cy="407745"/>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CA" sz="1700" b="1" kern="1200"/>
            <a:t>Developers</a:t>
          </a:r>
          <a:endParaRPr lang="en-US" sz="1700" kern="1200"/>
        </a:p>
      </dsp:txBody>
      <dsp:txXfrm>
        <a:off x="19904" y="25648"/>
        <a:ext cx="11481632" cy="367937"/>
      </dsp:txXfrm>
    </dsp:sp>
    <dsp:sp modelId="{F5017FFF-A160-4BD1-A43F-0123EFD51ED7}">
      <dsp:nvSpPr>
        <dsp:cNvPr id="0" name=""/>
        <dsp:cNvSpPr/>
      </dsp:nvSpPr>
      <dsp:spPr>
        <a:xfrm>
          <a:off x="0" y="462449"/>
          <a:ext cx="11521440" cy="407745"/>
        </a:xfrm>
        <a:prstGeom prst="roundRect">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CA" sz="1700" kern="1200">
              <a:solidFill>
                <a:schemeClr val="tx1">
                  <a:lumMod val="95000"/>
                  <a:lumOff val="5000"/>
                </a:schemeClr>
              </a:solidFill>
            </a:rPr>
            <a:t>Q1: </a:t>
          </a:r>
          <a:r>
            <a:rPr lang="en-US" sz="1700" kern="1200">
              <a:solidFill>
                <a:schemeClr val="tx1">
                  <a:lumMod val="95000"/>
                  <a:lumOff val="5000"/>
                </a:schemeClr>
              </a:solidFill>
            </a:rPr>
            <a:t>Is there preprocessed data in a usable format?</a:t>
          </a:r>
        </a:p>
      </dsp:txBody>
      <dsp:txXfrm>
        <a:off x="19904" y="482353"/>
        <a:ext cx="11481632" cy="367937"/>
      </dsp:txXfrm>
    </dsp:sp>
    <dsp:sp modelId="{45DABBEC-5E26-49F5-9123-CE006A14B761}">
      <dsp:nvSpPr>
        <dsp:cNvPr id="0" name=""/>
        <dsp:cNvSpPr/>
      </dsp:nvSpPr>
      <dsp:spPr>
        <a:xfrm>
          <a:off x="0" y="919154"/>
          <a:ext cx="11521440" cy="407745"/>
        </a:xfrm>
        <a:prstGeom prst="roundRect">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solidFill>
                <a:schemeClr val="tx1">
                  <a:lumMod val="95000"/>
                  <a:lumOff val="5000"/>
                </a:schemeClr>
              </a:solidFill>
            </a:rPr>
            <a:t>Q2: Is there enough data for processing?</a:t>
          </a:r>
        </a:p>
      </dsp:txBody>
      <dsp:txXfrm>
        <a:off x="19904" y="939058"/>
        <a:ext cx="11481632" cy="367937"/>
      </dsp:txXfrm>
    </dsp:sp>
    <dsp:sp modelId="{27EAD4B9-5905-4C8F-B70C-32F07D32E999}">
      <dsp:nvSpPr>
        <dsp:cNvPr id="0" name=""/>
        <dsp:cNvSpPr/>
      </dsp:nvSpPr>
      <dsp:spPr>
        <a:xfrm>
          <a:off x="0" y="1375859"/>
          <a:ext cx="11521440" cy="407745"/>
        </a:xfrm>
        <a:prstGeom prst="roundRect">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solidFill>
                <a:schemeClr val="tx1">
                  <a:lumMod val="95000"/>
                  <a:lumOff val="5000"/>
                </a:schemeClr>
              </a:solidFill>
            </a:rPr>
            <a:t>Q3: Is the data too large to manage, and can existing programming approaches handle it?</a:t>
          </a:r>
        </a:p>
      </dsp:txBody>
      <dsp:txXfrm>
        <a:off x="19904" y="1395763"/>
        <a:ext cx="11481632" cy="367937"/>
      </dsp:txXfrm>
    </dsp:sp>
    <dsp:sp modelId="{CB52D413-E7E5-4707-B578-2FE344F6F92A}">
      <dsp:nvSpPr>
        <dsp:cNvPr id="0" name=""/>
        <dsp:cNvSpPr/>
      </dsp:nvSpPr>
      <dsp:spPr>
        <a:xfrm>
          <a:off x="0" y="1832564"/>
          <a:ext cx="11521440" cy="407745"/>
        </a:xfrm>
        <a:prstGeom prst="roundRect">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solidFill>
                <a:schemeClr val="tx1">
                  <a:lumMod val="95000"/>
                  <a:lumOff val="5000"/>
                </a:schemeClr>
              </a:solidFill>
            </a:rPr>
            <a:t>Q4: Does the algorithm take into account the fresh data stream?</a:t>
          </a:r>
        </a:p>
      </dsp:txBody>
      <dsp:txXfrm>
        <a:off x="19904" y="1852468"/>
        <a:ext cx="11481632" cy="367937"/>
      </dsp:txXfrm>
    </dsp:sp>
    <dsp:sp modelId="{13969AC8-DC5A-4713-B094-61FF4269BB6B}">
      <dsp:nvSpPr>
        <dsp:cNvPr id="0" name=""/>
        <dsp:cNvSpPr/>
      </dsp:nvSpPr>
      <dsp:spPr>
        <a:xfrm>
          <a:off x="0" y="2289269"/>
          <a:ext cx="11521440" cy="407745"/>
        </a:xfrm>
        <a:prstGeom prst="roundRect">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solidFill>
                <a:schemeClr val="tx1">
                  <a:lumMod val="95000"/>
                  <a:lumOff val="5000"/>
                </a:schemeClr>
              </a:solidFill>
            </a:rPr>
            <a:t>Q5: Do we need to update our code to accommodate a new dataset?</a:t>
          </a:r>
        </a:p>
      </dsp:txBody>
      <dsp:txXfrm>
        <a:off x="19904" y="2309173"/>
        <a:ext cx="11481632" cy="367937"/>
      </dsp:txXfrm>
    </dsp:sp>
    <dsp:sp modelId="{D57D7B2A-AC9B-478F-93A2-7B3D2B39107E}">
      <dsp:nvSpPr>
        <dsp:cNvPr id="0" name=""/>
        <dsp:cNvSpPr/>
      </dsp:nvSpPr>
      <dsp:spPr>
        <a:xfrm>
          <a:off x="0" y="2745974"/>
          <a:ext cx="11521440" cy="407745"/>
        </a:xfrm>
        <a:prstGeom prst="roundRect">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solidFill>
                <a:schemeClr val="tx1">
                  <a:lumMod val="95000"/>
                  <a:lumOff val="5000"/>
                </a:schemeClr>
              </a:solidFill>
            </a:rPr>
            <a:t>Q6: Is it in sync or not?</a:t>
          </a:r>
        </a:p>
      </dsp:txBody>
      <dsp:txXfrm>
        <a:off x="19904" y="2765878"/>
        <a:ext cx="11481632" cy="367937"/>
      </dsp:txXfrm>
    </dsp:sp>
    <dsp:sp modelId="{B450CB28-ED05-46D8-8355-3CD8097B24CD}">
      <dsp:nvSpPr>
        <dsp:cNvPr id="0" name=""/>
        <dsp:cNvSpPr/>
      </dsp:nvSpPr>
      <dsp:spPr>
        <a:xfrm>
          <a:off x="0" y="3202679"/>
          <a:ext cx="11521440" cy="407745"/>
        </a:xfrm>
        <a:prstGeom prst="roundRect">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solidFill>
                <a:schemeClr val="tx1">
                  <a:lumMod val="95000"/>
                  <a:lumOff val="5000"/>
                </a:schemeClr>
              </a:solidFill>
            </a:rPr>
            <a:t>Q7: Is the dataset well-structured?</a:t>
          </a:r>
        </a:p>
      </dsp:txBody>
      <dsp:txXfrm>
        <a:off x="19904" y="3222583"/>
        <a:ext cx="11481632" cy="367937"/>
      </dsp:txXfrm>
    </dsp:sp>
    <dsp:sp modelId="{921F5DF2-DEC5-4869-85D8-1F6EBE9671F2}">
      <dsp:nvSpPr>
        <dsp:cNvPr id="0" name=""/>
        <dsp:cNvSpPr/>
      </dsp:nvSpPr>
      <dsp:spPr>
        <a:xfrm>
          <a:off x="0" y="3659384"/>
          <a:ext cx="11521440" cy="407745"/>
        </a:xfrm>
        <a:prstGeom prst="roundRect">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solidFill>
                <a:schemeClr val="tx1">
                  <a:lumMod val="95000"/>
                  <a:lumOff val="5000"/>
                </a:schemeClr>
              </a:solidFill>
            </a:rPr>
            <a:t>Q8:</a:t>
          </a:r>
          <a:r>
            <a:rPr lang="en-CA" sz="1700" kern="1200">
              <a:solidFill>
                <a:schemeClr val="tx1">
                  <a:lumMod val="95000"/>
                  <a:lumOff val="5000"/>
                </a:schemeClr>
              </a:solidFill>
            </a:rPr>
            <a:t> </a:t>
          </a:r>
          <a:r>
            <a:rPr lang="en-US" sz="1700" kern="1200">
              <a:solidFill>
                <a:schemeClr val="tx1">
                  <a:lumMod val="95000"/>
                  <a:lumOff val="5000"/>
                </a:schemeClr>
              </a:solidFill>
            </a:rPr>
            <a:t>How should various types of data be classified?</a:t>
          </a:r>
        </a:p>
      </dsp:txBody>
      <dsp:txXfrm>
        <a:off x="19904" y="3679288"/>
        <a:ext cx="11481632" cy="3679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16A938-2C80-489D-B2FA-D23A980DCAA4}">
      <dsp:nvSpPr>
        <dsp:cNvPr id="0" name=""/>
        <dsp:cNvSpPr/>
      </dsp:nvSpPr>
      <dsp:spPr>
        <a:xfrm rot="5400000">
          <a:off x="7322780" y="-3045173"/>
          <a:ext cx="1023597" cy="7373721"/>
        </a:xfrm>
        <a:prstGeom prst="round2SameRect">
          <a:avLst/>
        </a:prstGeom>
        <a:no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a:t>Choose a dataset with high-quality Volume.</a:t>
          </a:r>
        </a:p>
      </dsp:txBody>
      <dsp:txXfrm rot="-5400000">
        <a:off x="4147718" y="179857"/>
        <a:ext cx="7323753" cy="923661"/>
      </dsp:txXfrm>
    </dsp:sp>
    <dsp:sp modelId="{F01C5937-A18F-4AC3-9DBC-8F2C6961B107}">
      <dsp:nvSpPr>
        <dsp:cNvPr id="0" name=""/>
        <dsp:cNvSpPr/>
      </dsp:nvSpPr>
      <dsp:spPr>
        <a:xfrm>
          <a:off x="0" y="1938"/>
          <a:ext cx="4147718" cy="1279497"/>
        </a:xfrm>
        <a:prstGeom prst="round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116205" rIns="232410" bIns="116205" numCol="1" spcCol="1270" anchor="ctr" anchorCtr="0">
          <a:noAutofit/>
        </a:bodyPr>
        <a:lstStyle/>
        <a:p>
          <a:pPr marL="0" lvl="0" indent="0" algn="ctr" defTabSz="2711450">
            <a:lnSpc>
              <a:spcPct val="90000"/>
            </a:lnSpc>
            <a:spcBef>
              <a:spcPct val="0"/>
            </a:spcBef>
            <a:spcAft>
              <a:spcPct val="35000"/>
            </a:spcAft>
            <a:buNone/>
          </a:pPr>
          <a:r>
            <a:rPr lang="en-US" sz="6100" b="1" kern="1200" dirty="0"/>
            <a:t>Volume:</a:t>
          </a:r>
          <a:endParaRPr lang="en-US" sz="6100" kern="1200" dirty="0"/>
        </a:p>
      </dsp:txBody>
      <dsp:txXfrm>
        <a:off x="62460" y="64398"/>
        <a:ext cx="4022798" cy="1154577"/>
      </dsp:txXfrm>
    </dsp:sp>
    <dsp:sp modelId="{B8C380A1-602C-4763-8658-A56E9B0CC23A}">
      <dsp:nvSpPr>
        <dsp:cNvPr id="0" name=""/>
        <dsp:cNvSpPr/>
      </dsp:nvSpPr>
      <dsp:spPr>
        <a:xfrm rot="5400000">
          <a:off x="7322780" y="-1701701"/>
          <a:ext cx="1023597" cy="7373721"/>
        </a:xfrm>
        <a:prstGeom prst="round2SameRect">
          <a:avLst/>
        </a:prstGeom>
        <a:no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Improve the decision-making process by obtaining data more frequently and processing it more quickly.</a:t>
          </a:r>
        </a:p>
      </dsp:txBody>
      <dsp:txXfrm rot="-5400000">
        <a:off x="4147718" y="1523329"/>
        <a:ext cx="7323753" cy="923661"/>
      </dsp:txXfrm>
    </dsp:sp>
    <dsp:sp modelId="{97408347-D169-429D-B058-A8909526C99E}">
      <dsp:nvSpPr>
        <dsp:cNvPr id="0" name=""/>
        <dsp:cNvSpPr/>
      </dsp:nvSpPr>
      <dsp:spPr>
        <a:xfrm>
          <a:off x="0" y="1345410"/>
          <a:ext cx="4147718" cy="1279497"/>
        </a:xfrm>
        <a:prstGeom prst="round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116205" rIns="232410" bIns="116205" numCol="1" spcCol="1270" anchor="ctr" anchorCtr="0">
          <a:noAutofit/>
        </a:bodyPr>
        <a:lstStyle/>
        <a:p>
          <a:pPr marL="0" lvl="0" indent="0" algn="ctr" defTabSz="2711450">
            <a:lnSpc>
              <a:spcPct val="90000"/>
            </a:lnSpc>
            <a:spcBef>
              <a:spcPct val="0"/>
            </a:spcBef>
            <a:spcAft>
              <a:spcPct val="35000"/>
            </a:spcAft>
            <a:buNone/>
          </a:pPr>
          <a:r>
            <a:rPr lang="en-US" sz="6100" b="1" kern="1200" dirty="0"/>
            <a:t>Velocity:</a:t>
          </a:r>
          <a:endParaRPr lang="en-US" sz="6100" kern="1200" dirty="0"/>
        </a:p>
      </dsp:txBody>
      <dsp:txXfrm>
        <a:off x="62460" y="1407870"/>
        <a:ext cx="4022798" cy="1154577"/>
      </dsp:txXfrm>
    </dsp:sp>
    <dsp:sp modelId="{59CB86D4-BCAA-4829-A475-1E3B89E9BA20}">
      <dsp:nvSpPr>
        <dsp:cNvPr id="0" name=""/>
        <dsp:cNvSpPr/>
      </dsp:nvSpPr>
      <dsp:spPr>
        <a:xfrm rot="5400000">
          <a:off x="7322780" y="-358229"/>
          <a:ext cx="1023597" cy="7373721"/>
        </a:xfrm>
        <a:prstGeom prst="round2SameRect">
          <a:avLst/>
        </a:prstGeom>
        <a:no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The goal of Variety is to identify and segregate data by classification and segmentation.</a:t>
          </a:r>
        </a:p>
      </dsp:txBody>
      <dsp:txXfrm rot="-5400000">
        <a:off x="4147718" y="2866801"/>
        <a:ext cx="7323753" cy="923661"/>
      </dsp:txXfrm>
    </dsp:sp>
    <dsp:sp modelId="{4F990A24-FF0C-431C-8545-4C0D947DB73C}">
      <dsp:nvSpPr>
        <dsp:cNvPr id="0" name=""/>
        <dsp:cNvSpPr/>
      </dsp:nvSpPr>
      <dsp:spPr>
        <a:xfrm>
          <a:off x="0" y="2688882"/>
          <a:ext cx="4147718" cy="1279497"/>
        </a:xfrm>
        <a:prstGeom prst="round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116205" rIns="232410" bIns="116205" numCol="1" spcCol="1270" anchor="ctr" anchorCtr="0">
          <a:noAutofit/>
        </a:bodyPr>
        <a:lstStyle/>
        <a:p>
          <a:pPr marL="0" lvl="0" indent="0" algn="ctr" defTabSz="2711450">
            <a:lnSpc>
              <a:spcPct val="90000"/>
            </a:lnSpc>
            <a:spcBef>
              <a:spcPct val="0"/>
            </a:spcBef>
            <a:spcAft>
              <a:spcPct val="35000"/>
            </a:spcAft>
            <a:buNone/>
          </a:pPr>
          <a:r>
            <a:rPr lang="en-US" sz="6100" b="1" kern="1200" dirty="0"/>
            <a:t>Variety:</a:t>
          </a:r>
          <a:endParaRPr lang="en-US" sz="6100" kern="1200" dirty="0"/>
        </a:p>
      </dsp:txBody>
      <dsp:txXfrm>
        <a:off x="62460" y="2751342"/>
        <a:ext cx="4022798" cy="115457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C43B9-06F6-4F1E-9C37-4BCC10FF2939}" type="datetimeFigureOut">
              <a:rPr lang="en-CA" smtClean="0"/>
              <a:t>2022-12-02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184E0E-1DAF-40E5-9D56-B8A8BE5D761E}" type="slidenum">
              <a:rPr lang="en-CA" smtClean="0"/>
              <a:t>‹#›</a:t>
            </a:fld>
            <a:endParaRPr lang="en-CA"/>
          </a:p>
        </p:txBody>
      </p:sp>
    </p:spTree>
    <p:extLst>
      <p:ext uri="{BB962C8B-B14F-4D97-AF65-F5344CB8AC3E}">
        <p14:creationId xmlns:p14="http://schemas.microsoft.com/office/powerpoint/2010/main" val="1244587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12/2/22</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987955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12/2/22</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00932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12/2/22</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167407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12/2/22</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857820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12/2/22</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67174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12/2/22</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6079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12/2/22</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13752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12/2/22</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97978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12/2/22</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25062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12/2/22</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1293206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12/2/22</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1529966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12/2/22</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7775617"/>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44" r:id="rId6"/>
    <p:sldLayoutId id="2147483840" r:id="rId7"/>
    <p:sldLayoutId id="2147483841" r:id="rId8"/>
    <p:sldLayoutId id="2147483842" r:id="rId9"/>
    <p:sldLayoutId id="2147483843" r:id="rId10"/>
    <p:sldLayoutId id="2147483845"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Layout" Target="../slideLayouts/slideLayout3.x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patterns on the sky">
            <a:extLst>
              <a:ext uri="{FF2B5EF4-FFF2-40B4-BE49-F238E27FC236}">
                <a16:creationId xmlns:a16="http://schemas.microsoft.com/office/drawing/2014/main" id="{78CEF82C-15D7-E685-76AF-8098E59E8E94}"/>
              </a:ext>
            </a:extLst>
          </p:cNvPr>
          <p:cNvPicPr>
            <a:picLocks noChangeAspect="1"/>
          </p:cNvPicPr>
          <p:nvPr/>
        </p:nvPicPr>
        <p:blipFill rotWithShape="1">
          <a:blip r:embed="rId2"/>
          <a:srcRect t="4703" b="11027"/>
          <a:stretch/>
        </p:blipFill>
        <p:spPr>
          <a:xfrm>
            <a:off x="20" y="10"/>
            <a:ext cx="12191980" cy="6857990"/>
          </a:xfrm>
          <a:prstGeom prst="rect">
            <a:avLst/>
          </a:prstGeom>
          <a:ln w="228600" cap="sq" cmpd="thickThin">
            <a:solidFill>
              <a:srgbClr val="000000"/>
            </a:solidFill>
            <a:prstDash val="solid"/>
            <a:miter lim="800000"/>
          </a:ln>
          <a:effectLst>
            <a:innerShdw blurRad="76200">
              <a:srgbClr val="000000"/>
            </a:innerShdw>
          </a:effectLst>
        </p:spPr>
      </p:pic>
      <p:sp>
        <p:nvSpPr>
          <p:cNvPr id="48" name="Rectangle 47">
            <a:extLst>
              <a:ext uri="{FF2B5EF4-FFF2-40B4-BE49-F238E27FC236}">
                <a16:creationId xmlns:a16="http://schemas.microsoft.com/office/drawing/2014/main" id="{9FBB9AF1-CE92-475C-A47B-5FC32922B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gradFill flip="none" rotWithShape="1">
            <a:gsLst>
              <a:gs pos="100000">
                <a:srgbClr val="000000">
                  <a:alpha val="0"/>
                </a:srgbClr>
              </a:gs>
              <a:gs pos="30000">
                <a:srgbClr val="00000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F48AD6-4ABC-FE37-FE62-C9CAEB60F0A8}"/>
              </a:ext>
            </a:extLst>
          </p:cNvPr>
          <p:cNvSpPr>
            <a:spLocks noGrp="1"/>
          </p:cNvSpPr>
          <p:nvPr>
            <p:ph type="ctrTitle"/>
          </p:nvPr>
        </p:nvSpPr>
        <p:spPr>
          <a:xfrm>
            <a:off x="1078992" y="304801"/>
            <a:ext cx="9052560" cy="2743200"/>
          </a:xfrm>
        </p:spPr>
        <p:txBody>
          <a:bodyPr>
            <a:normAutofit/>
          </a:bodyPr>
          <a:lstStyle/>
          <a:p>
            <a:pPr algn="ctr"/>
            <a:r>
              <a:rPr lang="en-CA" sz="4400" i="0">
                <a:solidFill>
                  <a:srgbClr val="FFFFFF"/>
                </a:solidFill>
                <a:latin typeface="Times New Roman" panose="02020603050405020304" pitchFamily="18" charset="0"/>
                <a:cs typeface="Times New Roman" panose="02020603050405020304" pitchFamily="18" charset="0"/>
              </a:rPr>
              <a:t>SOEN 6611</a:t>
            </a:r>
            <a:br>
              <a:rPr lang="en-CA" sz="4400" i="0">
                <a:solidFill>
                  <a:srgbClr val="FFFFFF"/>
                </a:solidFill>
                <a:latin typeface="Times New Roman" panose="02020603050405020304" pitchFamily="18" charset="0"/>
                <a:cs typeface="Times New Roman" panose="02020603050405020304" pitchFamily="18" charset="0"/>
              </a:rPr>
            </a:br>
            <a:r>
              <a:rPr lang="en-CA" sz="4400" i="0">
                <a:solidFill>
                  <a:srgbClr val="FFFFFF"/>
                </a:solidFill>
                <a:latin typeface="Times New Roman" panose="02020603050405020304" pitchFamily="18" charset="0"/>
                <a:cs typeface="Times New Roman" panose="02020603050405020304" pitchFamily="18" charset="0"/>
              </a:rPr>
              <a:t> SOFTWARE MEASUREMENT</a:t>
            </a:r>
            <a:br>
              <a:rPr lang="en-CA" sz="4400" i="0">
                <a:solidFill>
                  <a:srgbClr val="FFFFFF"/>
                </a:solidFill>
                <a:latin typeface="Times New Roman" panose="02020603050405020304" pitchFamily="18" charset="0"/>
                <a:cs typeface="Times New Roman" panose="02020603050405020304" pitchFamily="18" charset="0"/>
              </a:rPr>
            </a:br>
            <a:r>
              <a:rPr lang="en-CA" sz="4400" i="0">
                <a:solidFill>
                  <a:srgbClr val="FFFFFF"/>
                </a:solidFill>
                <a:latin typeface="Times New Roman" panose="02020603050405020304" pitchFamily="18" charset="0"/>
                <a:cs typeface="Times New Roman" panose="02020603050405020304" pitchFamily="18" charset="0"/>
              </a:rPr>
              <a:t>MODELLING BIG DATA QUALITY </a:t>
            </a:r>
            <a:endParaRPr lang="en-CA" sz="4400" i="0" dirty="0">
              <a:solidFill>
                <a:srgbClr val="FFFF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C66DB1B-0441-5F1B-16BB-6554CE4120BD}"/>
              </a:ext>
            </a:extLst>
          </p:cNvPr>
          <p:cNvSpPr>
            <a:spLocks noGrp="1"/>
          </p:cNvSpPr>
          <p:nvPr>
            <p:ph type="subTitle" idx="1"/>
          </p:nvPr>
        </p:nvSpPr>
        <p:spPr>
          <a:xfrm>
            <a:off x="1078992" y="2971800"/>
            <a:ext cx="9052560" cy="3461084"/>
          </a:xfrm>
        </p:spPr>
        <p:txBody>
          <a:bodyPr>
            <a:normAutofit lnSpcReduction="10000"/>
          </a:bodyPr>
          <a:lstStyle/>
          <a:p>
            <a:pPr algn="ctr"/>
            <a:r>
              <a:rPr lang="en-CA" dirty="0">
                <a:solidFill>
                  <a:srgbClr val="FFFFFF"/>
                </a:solidFill>
              </a:rPr>
              <a:t>TEAM – 7</a:t>
            </a:r>
          </a:p>
          <a:p>
            <a:pPr algn="ctr"/>
            <a:r>
              <a:rPr lang="en-CA" dirty="0">
                <a:solidFill>
                  <a:srgbClr val="FFFFFF"/>
                </a:solidFill>
              </a:rPr>
              <a:t>SIDDHARTHA NANDA	       40200496</a:t>
            </a:r>
          </a:p>
          <a:p>
            <a:pPr algn="ctr"/>
            <a:r>
              <a:rPr lang="en-CA" dirty="0">
                <a:solidFill>
                  <a:srgbClr val="FFFFFF"/>
                </a:solidFill>
              </a:rPr>
              <a:t>BARIQ ISHTIAQ MOHAMMED    40208194</a:t>
            </a:r>
          </a:p>
          <a:p>
            <a:pPr algn="ctr"/>
            <a:r>
              <a:rPr lang="en-CA" dirty="0">
                <a:solidFill>
                  <a:srgbClr val="FFFFFF"/>
                </a:solidFill>
              </a:rPr>
              <a:t>RAJAT KUMAR		       40201807	</a:t>
            </a:r>
          </a:p>
          <a:p>
            <a:pPr algn="ctr"/>
            <a:r>
              <a:rPr lang="en-CA" dirty="0">
                <a:solidFill>
                  <a:srgbClr val="FFFFFF"/>
                </a:solidFill>
              </a:rPr>
              <a:t>VIKYATH SRINIVASULU	       40218245</a:t>
            </a:r>
          </a:p>
          <a:p>
            <a:pPr algn="ctr"/>
            <a:r>
              <a:rPr lang="en-CA" dirty="0">
                <a:solidFill>
                  <a:srgbClr val="FFFFFF"/>
                </a:solidFill>
              </a:rPr>
              <a:t>TEAM LEADER</a:t>
            </a:r>
          </a:p>
          <a:p>
            <a:pPr algn="ctr"/>
            <a:r>
              <a:rPr lang="en-CA" dirty="0">
                <a:solidFill>
                  <a:srgbClr val="FFFFFF"/>
                </a:solidFill>
              </a:rPr>
              <a:t>RAJAT KUMAR		       40201807</a:t>
            </a:r>
          </a:p>
          <a:p>
            <a:pPr algn="ctr"/>
            <a:r>
              <a:rPr lang="en-CA" dirty="0">
                <a:solidFill>
                  <a:srgbClr val="FFFFFF"/>
                </a:solidFill>
              </a:rPr>
              <a:t>EMAIL ID:    rajat.kumar@mail.concordia.ca</a:t>
            </a:r>
          </a:p>
        </p:txBody>
      </p:sp>
      <p:cxnSp>
        <p:nvCxnSpPr>
          <p:cNvPr id="50" name="Straight Connector 49">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52"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23744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6" name="Straight Connector 25">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3FCFCDE-DDF1-5A18-8A29-806DEA723374}"/>
              </a:ext>
            </a:extLst>
          </p:cNvPr>
          <p:cNvPicPr>
            <a:picLocks noChangeAspect="1"/>
          </p:cNvPicPr>
          <p:nvPr/>
        </p:nvPicPr>
        <p:blipFill rotWithShape="1">
          <a:blip r:embed="rId2"/>
          <a:srcRect/>
          <a:stretch/>
        </p:blipFill>
        <p:spPr>
          <a:xfrm>
            <a:off x="1" y="10"/>
            <a:ext cx="12191999" cy="6857990"/>
          </a:xfrm>
          <a:prstGeom prst="rect">
            <a:avLst/>
          </a:prstGeom>
          <a:ln w="228600" cap="sq" cmpd="thickThin">
            <a:solidFill>
              <a:srgbClr val="000000"/>
            </a:solidFill>
            <a:prstDash val="solid"/>
            <a:miter lim="800000"/>
          </a:ln>
          <a:effectLst>
            <a:innerShdw blurRad="76200">
              <a:srgbClr val="000000"/>
            </a:innerShdw>
          </a:effectLst>
        </p:spPr>
      </p:pic>
      <p:sp>
        <p:nvSpPr>
          <p:cNvPr id="30" name="Rectangle 29">
            <a:extLst>
              <a:ext uri="{FF2B5EF4-FFF2-40B4-BE49-F238E27FC236}">
                <a16:creationId xmlns:a16="http://schemas.microsoft.com/office/drawing/2014/main" id="{E00BAC37-2349-41A4-84EA-E79BF409D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5063319"/>
          </a:xfrm>
          <a:prstGeom prst="rect">
            <a:avLst/>
          </a:prstGeom>
          <a:gradFill>
            <a:gsLst>
              <a:gs pos="100000">
                <a:srgbClr val="000000">
                  <a:alpha val="0"/>
                </a:srgbClr>
              </a:gs>
              <a:gs pos="0">
                <a:schemeClr val="tx1"/>
              </a:gs>
              <a:gs pos="0">
                <a:srgbClr val="000000">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791D20-67B1-ACAE-9E73-7C094C489895}"/>
              </a:ext>
            </a:extLst>
          </p:cNvPr>
          <p:cNvSpPr>
            <a:spLocks noGrp="1"/>
          </p:cNvSpPr>
          <p:nvPr>
            <p:ph type="title"/>
          </p:nvPr>
        </p:nvSpPr>
        <p:spPr>
          <a:xfrm>
            <a:off x="1078992" y="643468"/>
            <a:ext cx="9878568" cy="1334069"/>
          </a:xfrm>
        </p:spPr>
        <p:txBody>
          <a:bodyPr vert="horz" lIns="91440" tIns="45720" rIns="91440" bIns="45720" rtlCol="0" anchor="b">
            <a:normAutofit fontScale="90000"/>
          </a:bodyPr>
          <a:lstStyle/>
          <a:p>
            <a:r>
              <a:rPr lang="en-US" dirty="0">
                <a:solidFill>
                  <a:srgbClr val="FFFFFF"/>
                </a:solidFill>
              </a:rPr>
              <a:t>BASE AND DERIVED MEASURES</a:t>
            </a:r>
          </a:p>
        </p:txBody>
      </p:sp>
      <p:cxnSp>
        <p:nvCxnSpPr>
          <p:cNvPr id="32" name="Straight Connector 31">
            <a:extLst>
              <a:ext uri="{FF2B5EF4-FFF2-40B4-BE49-F238E27FC236}">
                <a16:creationId xmlns:a16="http://schemas.microsoft.com/office/drawing/2014/main" id="{0171B0E8-564E-4AB0-9F02-631F8186CD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78992" y="2138405"/>
            <a:ext cx="720768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4"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8" name="TextBox 7">
            <a:extLst>
              <a:ext uri="{FF2B5EF4-FFF2-40B4-BE49-F238E27FC236}">
                <a16:creationId xmlns:a16="http://schemas.microsoft.com/office/drawing/2014/main" id="{3B219A57-5843-28EE-CDE9-3D6A2AF8691E}"/>
              </a:ext>
            </a:extLst>
          </p:cNvPr>
          <p:cNvSpPr txBox="1"/>
          <p:nvPr/>
        </p:nvSpPr>
        <p:spPr>
          <a:xfrm>
            <a:off x="1078990" y="2299274"/>
            <a:ext cx="6144767" cy="3477875"/>
          </a:xfrm>
          <a:prstGeom prst="rect">
            <a:avLst/>
          </a:prstGeom>
          <a:noFill/>
        </p:spPr>
        <p:txBody>
          <a:bodyPr wrap="square" rtlCol="0">
            <a:spAutoFit/>
          </a:bodyPr>
          <a:lstStyle/>
          <a:p>
            <a:pPr>
              <a:lnSpc>
                <a:spcPct val="100000"/>
              </a:lnSpc>
            </a:pPr>
            <a:r>
              <a:rPr lang="en-US" sz="2200" b="1" i="0" dirty="0">
                <a:solidFill>
                  <a:srgbClr val="FFFFFF"/>
                </a:solidFill>
              </a:rPr>
              <a:t>Base Measures </a:t>
            </a:r>
          </a:p>
          <a:p>
            <a:pPr>
              <a:lnSpc>
                <a:spcPct val="100000"/>
              </a:lnSpc>
            </a:pPr>
            <a:r>
              <a:rPr lang="en-US" sz="2200" dirty="0" err="1">
                <a:solidFill>
                  <a:srgbClr val="FFFFFF"/>
                </a:solidFill>
              </a:rPr>
              <a:t>Ndde</a:t>
            </a:r>
            <a:r>
              <a:rPr lang="en-US" sz="2200" dirty="0">
                <a:solidFill>
                  <a:srgbClr val="FFFFFF"/>
                </a:solidFill>
              </a:rPr>
              <a:t> : Number of Distinct Data Elements</a:t>
            </a:r>
          </a:p>
          <a:p>
            <a:pPr>
              <a:lnSpc>
                <a:spcPct val="100000"/>
              </a:lnSpc>
            </a:pPr>
            <a:r>
              <a:rPr lang="en-US" sz="2200" dirty="0" err="1">
                <a:solidFill>
                  <a:srgbClr val="FFFFFF"/>
                </a:solidFill>
              </a:rPr>
              <a:t>Lbd</a:t>
            </a:r>
            <a:r>
              <a:rPr lang="en-US" sz="2200" dirty="0">
                <a:solidFill>
                  <a:srgbClr val="FFFFFF"/>
                </a:solidFill>
              </a:rPr>
              <a:t> : Length of Big Data (Number of Records</a:t>
            </a:r>
          </a:p>
          <a:p>
            <a:pPr>
              <a:lnSpc>
                <a:spcPct val="100000"/>
              </a:lnSpc>
            </a:pPr>
            <a:r>
              <a:rPr lang="en-US" sz="2200" dirty="0" err="1">
                <a:solidFill>
                  <a:srgbClr val="FFFFFF"/>
                </a:solidFill>
              </a:rPr>
              <a:t>Nds</a:t>
            </a:r>
            <a:r>
              <a:rPr lang="en-US" sz="2200" dirty="0">
                <a:solidFill>
                  <a:srgbClr val="FFFFFF"/>
                </a:solidFill>
              </a:rPr>
              <a:t> : Number of Datasets</a:t>
            </a:r>
          </a:p>
          <a:p>
            <a:pPr>
              <a:lnSpc>
                <a:spcPct val="100000"/>
              </a:lnSpc>
            </a:pPr>
            <a:r>
              <a:rPr lang="en-US" sz="2200" dirty="0">
                <a:solidFill>
                  <a:srgbClr val="FFFFFF"/>
                </a:solidFill>
              </a:rPr>
              <a:t>Time : Time Frame [T1 T2 T3]</a:t>
            </a:r>
          </a:p>
          <a:p>
            <a:pPr>
              <a:lnSpc>
                <a:spcPct val="100000"/>
              </a:lnSpc>
            </a:pPr>
            <a:endParaRPr lang="en-US" sz="2200" dirty="0">
              <a:solidFill>
                <a:srgbClr val="FFFFFF"/>
              </a:solidFill>
            </a:endParaRPr>
          </a:p>
          <a:p>
            <a:pPr>
              <a:lnSpc>
                <a:spcPct val="100000"/>
              </a:lnSpc>
            </a:pPr>
            <a:r>
              <a:rPr lang="en-US" sz="2200" b="1" dirty="0">
                <a:solidFill>
                  <a:srgbClr val="FFFFFF"/>
                </a:solidFill>
              </a:rPr>
              <a:t>Derived Measures</a:t>
            </a:r>
          </a:p>
          <a:p>
            <a:pPr>
              <a:lnSpc>
                <a:spcPct val="100000"/>
              </a:lnSpc>
            </a:pPr>
            <a:r>
              <a:rPr lang="en-US" sz="2200" dirty="0" err="1">
                <a:solidFill>
                  <a:srgbClr val="FFFFFF"/>
                </a:solidFill>
              </a:rPr>
              <a:t>Mvol</a:t>
            </a:r>
            <a:endParaRPr lang="en-US" sz="2200" dirty="0">
              <a:solidFill>
                <a:srgbClr val="FFFFFF"/>
              </a:solidFill>
            </a:endParaRPr>
          </a:p>
          <a:p>
            <a:pPr>
              <a:lnSpc>
                <a:spcPct val="100000"/>
              </a:lnSpc>
            </a:pPr>
            <a:r>
              <a:rPr lang="en-US" sz="2200" dirty="0" err="1">
                <a:solidFill>
                  <a:srgbClr val="FFFFFF"/>
                </a:solidFill>
              </a:rPr>
              <a:t>Mvel</a:t>
            </a:r>
            <a:endParaRPr lang="en-US" sz="2200" dirty="0">
              <a:solidFill>
                <a:srgbClr val="FFFFFF"/>
              </a:solidFill>
            </a:endParaRPr>
          </a:p>
          <a:p>
            <a:pPr>
              <a:lnSpc>
                <a:spcPct val="100000"/>
              </a:lnSpc>
            </a:pPr>
            <a:r>
              <a:rPr lang="en-US" sz="2200" dirty="0" err="1">
                <a:solidFill>
                  <a:srgbClr val="FFFFFF"/>
                </a:solidFill>
              </a:rPr>
              <a:t>Mvar</a:t>
            </a:r>
            <a:endParaRPr lang="en-US" sz="2200" dirty="0">
              <a:solidFill>
                <a:srgbClr val="FFFFFF"/>
              </a:solidFill>
            </a:endParaRPr>
          </a:p>
        </p:txBody>
      </p:sp>
      <p:sp>
        <p:nvSpPr>
          <p:cNvPr id="14" name="TextBox 13">
            <a:extLst>
              <a:ext uri="{FF2B5EF4-FFF2-40B4-BE49-F238E27FC236}">
                <a16:creationId xmlns:a16="http://schemas.microsoft.com/office/drawing/2014/main" id="{C38FF9AC-AD32-4EB9-3A4E-6817ACC0F05A}"/>
              </a:ext>
            </a:extLst>
          </p:cNvPr>
          <p:cNvSpPr txBox="1"/>
          <p:nvPr/>
        </p:nvSpPr>
        <p:spPr>
          <a:xfrm>
            <a:off x="9571166" y="1777483"/>
            <a:ext cx="2212845" cy="400110"/>
          </a:xfrm>
          <a:prstGeom prst="rect">
            <a:avLst/>
          </a:prstGeom>
          <a:noFill/>
        </p:spPr>
        <p:txBody>
          <a:bodyPr wrap="square" rtlCol="0">
            <a:spAutoFit/>
          </a:bodyPr>
          <a:lstStyle/>
          <a:p>
            <a:r>
              <a:rPr lang="en-CA" sz="2000" dirty="0">
                <a:solidFill>
                  <a:schemeClr val="bg2"/>
                </a:solidFill>
              </a:rPr>
              <a:t>STEP 3</a:t>
            </a:r>
          </a:p>
        </p:txBody>
      </p:sp>
      <p:pic>
        <p:nvPicPr>
          <p:cNvPr id="4" name="Picture 3">
            <a:extLst>
              <a:ext uri="{FF2B5EF4-FFF2-40B4-BE49-F238E27FC236}">
                <a16:creationId xmlns:a16="http://schemas.microsoft.com/office/drawing/2014/main" id="{3B00EB95-7A2B-7F23-2E15-EA281F551C0C}"/>
              </a:ext>
            </a:extLst>
          </p:cNvPr>
          <p:cNvPicPr>
            <a:picLocks noChangeAspect="1"/>
          </p:cNvPicPr>
          <p:nvPr/>
        </p:nvPicPr>
        <p:blipFill>
          <a:blip r:embed="rId3"/>
          <a:stretch>
            <a:fillRect/>
          </a:stretch>
        </p:blipFill>
        <p:spPr>
          <a:xfrm>
            <a:off x="7086600" y="2620996"/>
            <a:ext cx="4846315" cy="3687064"/>
          </a:xfrm>
          <a:prstGeom prst="rect">
            <a:avLst/>
          </a:prstGeom>
        </p:spPr>
      </p:pic>
    </p:spTree>
    <p:extLst>
      <p:ext uri="{BB962C8B-B14F-4D97-AF65-F5344CB8AC3E}">
        <p14:creationId xmlns:p14="http://schemas.microsoft.com/office/powerpoint/2010/main" val="813773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8BA1FB-7158-4051-A255-70F5F21FD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4858603"/>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FA6057-4F2F-E47B-209A-FF0EB5ABCB12}"/>
              </a:ext>
            </a:extLst>
          </p:cNvPr>
          <p:cNvSpPr>
            <a:spLocks noGrp="1"/>
          </p:cNvSpPr>
          <p:nvPr>
            <p:ph type="title"/>
          </p:nvPr>
        </p:nvSpPr>
        <p:spPr>
          <a:xfrm>
            <a:off x="1078992" y="1058557"/>
            <a:ext cx="9052560" cy="1186454"/>
          </a:xfrm>
        </p:spPr>
        <p:txBody>
          <a:bodyPr vert="horz" lIns="91440" tIns="45720" rIns="91440" bIns="45720" rtlCol="0" anchor="t">
            <a:normAutofit/>
          </a:bodyPr>
          <a:lstStyle/>
          <a:p>
            <a:r>
              <a:rPr lang="en-US" dirty="0">
                <a:solidFill>
                  <a:srgbClr val="FFFFFF"/>
                </a:solidFill>
              </a:rPr>
              <a:t>MEASUREMT PLAN</a:t>
            </a:r>
          </a:p>
        </p:txBody>
      </p:sp>
      <p:sp>
        <p:nvSpPr>
          <p:cNvPr id="3" name="Text Placeholder 2">
            <a:extLst>
              <a:ext uri="{FF2B5EF4-FFF2-40B4-BE49-F238E27FC236}">
                <a16:creationId xmlns:a16="http://schemas.microsoft.com/office/drawing/2014/main" id="{1E79B000-9B61-3CE3-27F0-A9B6DB7B7C44}"/>
              </a:ext>
            </a:extLst>
          </p:cNvPr>
          <p:cNvSpPr>
            <a:spLocks noGrp="1"/>
          </p:cNvSpPr>
          <p:nvPr>
            <p:ph type="body" idx="1"/>
          </p:nvPr>
        </p:nvSpPr>
        <p:spPr>
          <a:xfrm>
            <a:off x="1078992" y="2330823"/>
            <a:ext cx="9052560" cy="4271891"/>
          </a:xfrm>
        </p:spPr>
        <p:txBody>
          <a:bodyPr vert="horz" lIns="91440" tIns="45720" rIns="91440" bIns="45720" rtlCol="0">
            <a:normAutofit/>
          </a:bodyPr>
          <a:lstStyle/>
          <a:p>
            <a:pPr marL="342900" indent="-342900">
              <a:lnSpc>
                <a:spcPct val="100000"/>
              </a:lnSpc>
              <a:buFont typeface="Wingdings" panose="05000000000000000000" pitchFamily="2" charset="2"/>
              <a:buChar char="ü"/>
            </a:pPr>
            <a:r>
              <a:rPr lang="en-US" sz="2200" i="0" dirty="0">
                <a:solidFill>
                  <a:schemeClr val="tx1">
                    <a:lumMod val="95000"/>
                    <a:lumOff val="5000"/>
                  </a:schemeClr>
                </a:solidFill>
              </a:rPr>
              <a:t>Defined the labels</a:t>
            </a:r>
          </a:p>
          <a:p>
            <a:pPr marL="342900" indent="-342900">
              <a:lnSpc>
                <a:spcPct val="100000"/>
              </a:lnSpc>
              <a:buFont typeface="Wingdings" panose="05000000000000000000" pitchFamily="2" charset="2"/>
              <a:buChar char="ü"/>
            </a:pPr>
            <a:r>
              <a:rPr lang="en-US" sz="2200" i="0" dirty="0">
                <a:solidFill>
                  <a:schemeClr val="tx1">
                    <a:lumMod val="95000"/>
                    <a:lumOff val="5000"/>
                  </a:schemeClr>
                </a:solidFill>
              </a:rPr>
              <a:t>Frequency of Data collection(T1, T2, T3)</a:t>
            </a:r>
          </a:p>
          <a:p>
            <a:pPr marL="342900" indent="-342900">
              <a:lnSpc>
                <a:spcPct val="100000"/>
              </a:lnSpc>
              <a:buFont typeface="Wingdings" panose="05000000000000000000" pitchFamily="2" charset="2"/>
              <a:buChar char="ü"/>
            </a:pPr>
            <a:r>
              <a:rPr lang="en-US" sz="2200" i="0" dirty="0">
                <a:solidFill>
                  <a:schemeClr val="tx1">
                    <a:lumMod val="95000"/>
                    <a:lumOff val="5000"/>
                  </a:schemeClr>
                </a:solidFill>
              </a:rPr>
              <a:t>Time-Line (min 70, max 90 person hours</a:t>
            </a:r>
          </a:p>
          <a:p>
            <a:pPr marL="342900" indent="-342900">
              <a:lnSpc>
                <a:spcPct val="100000"/>
              </a:lnSpc>
              <a:buFont typeface="Wingdings" panose="05000000000000000000" pitchFamily="2" charset="2"/>
              <a:buChar char="ü"/>
            </a:pPr>
            <a:r>
              <a:rPr lang="en-US" sz="2200" i="0" dirty="0">
                <a:solidFill>
                  <a:schemeClr val="tx1">
                    <a:lumMod val="95000"/>
                    <a:lumOff val="5000"/>
                  </a:schemeClr>
                </a:solidFill>
              </a:rPr>
              <a:t>Procedure for collecting and recording data(Kaggle, Pandas Data-Frame)</a:t>
            </a:r>
          </a:p>
          <a:p>
            <a:pPr marL="342900" indent="-342900">
              <a:lnSpc>
                <a:spcPct val="100000"/>
              </a:lnSpc>
              <a:buFont typeface="Wingdings" panose="05000000000000000000" pitchFamily="2" charset="2"/>
              <a:buChar char="ü"/>
            </a:pPr>
            <a:r>
              <a:rPr lang="en-US" sz="2200" i="0" dirty="0">
                <a:solidFill>
                  <a:schemeClr val="tx1">
                    <a:lumMod val="95000"/>
                    <a:lumOff val="5000"/>
                  </a:schemeClr>
                </a:solidFill>
              </a:rPr>
              <a:t>Data Storage Strategy(memory)</a:t>
            </a:r>
          </a:p>
          <a:p>
            <a:pPr marL="342900" indent="-342900">
              <a:lnSpc>
                <a:spcPct val="100000"/>
              </a:lnSpc>
              <a:buFont typeface="Wingdings" panose="05000000000000000000" pitchFamily="2" charset="2"/>
              <a:buChar char="ü"/>
            </a:pPr>
            <a:r>
              <a:rPr lang="en-US" sz="2200" i="0" dirty="0">
                <a:solidFill>
                  <a:schemeClr val="tx1">
                    <a:lumMod val="95000"/>
                    <a:lumOff val="5000"/>
                  </a:schemeClr>
                </a:solidFill>
              </a:rPr>
              <a:t>Roles and responsibilities (Defined and Distributed)</a:t>
            </a:r>
          </a:p>
        </p:txBody>
      </p:sp>
      <p:cxnSp>
        <p:nvCxnSpPr>
          <p:cNvPr id="17" name="Straight Connector 16">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7" name="Picture 6">
            <a:extLst>
              <a:ext uri="{FF2B5EF4-FFF2-40B4-BE49-F238E27FC236}">
                <a16:creationId xmlns:a16="http://schemas.microsoft.com/office/drawing/2014/main" id="{EFEB08C0-FA8B-817B-49C6-8676DBC2B61C}"/>
              </a:ext>
            </a:extLst>
          </p:cNvPr>
          <p:cNvPicPr>
            <a:picLocks noChangeAspect="1"/>
          </p:cNvPicPr>
          <p:nvPr/>
        </p:nvPicPr>
        <p:blipFill>
          <a:blip r:embed="rId3"/>
          <a:stretch>
            <a:fillRect/>
          </a:stretch>
        </p:blipFill>
        <p:spPr>
          <a:xfrm>
            <a:off x="5000625" y="1826610"/>
            <a:ext cx="9273540" cy="1464500"/>
          </a:xfrm>
          <a:prstGeom prst="rect">
            <a:avLst/>
          </a:prstGeom>
        </p:spPr>
      </p:pic>
      <p:pic>
        <p:nvPicPr>
          <p:cNvPr id="8" name="Picture 7">
            <a:extLst>
              <a:ext uri="{FF2B5EF4-FFF2-40B4-BE49-F238E27FC236}">
                <a16:creationId xmlns:a16="http://schemas.microsoft.com/office/drawing/2014/main" id="{6BFA4142-56BB-56B1-7102-DF31C8D8C712}"/>
              </a:ext>
            </a:extLst>
          </p:cNvPr>
          <p:cNvPicPr>
            <a:picLocks noChangeAspect="1"/>
          </p:cNvPicPr>
          <p:nvPr/>
        </p:nvPicPr>
        <p:blipFill>
          <a:blip r:embed="rId4"/>
          <a:stretch>
            <a:fillRect/>
          </a:stretch>
        </p:blipFill>
        <p:spPr>
          <a:xfrm>
            <a:off x="8007949" y="2081896"/>
            <a:ext cx="9273540" cy="1647444"/>
          </a:xfrm>
          <a:prstGeom prst="rect">
            <a:avLst/>
          </a:prstGeom>
        </p:spPr>
      </p:pic>
      <p:cxnSp>
        <p:nvCxnSpPr>
          <p:cNvPr id="16" name="Straight Arrow Connector 15">
            <a:extLst>
              <a:ext uri="{FF2B5EF4-FFF2-40B4-BE49-F238E27FC236}">
                <a16:creationId xmlns:a16="http://schemas.microsoft.com/office/drawing/2014/main" id="{05BE1EF1-B555-351D-0FC5-EC9163F23FF2}"/>
              </a:ext>
            </a:extLst>
          </p:cNvPr>
          <p:cNvCxnSpPr>
            <a:cxnSpLocks/>
          </p:cNvCxnSpPr>
          <p:nvPr/>
        </p:nvCxnSpPr>
        <p:spPr>
          <a:xfrm flipV="1">
            <a:off x="3865336" y="2963044"/>
            <a:ext cx="1037190" cy="218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0CB97B6-90C7-812A-D93F-AF888338C8D8}"/>
              </a:ext>
            </a:extLst>
          </p:cNvPr>
          <p:cNvCxnSpPr>
            <a:cxnSpLocks/>
          </p:cNvCxnSpPr>
          <p:nvPr/>
        </p:nvCxnSpPr>
        <p:spPr>
          <a:xfrm flipV="1">
            <a:off x="3865336" y="3181970"/>
            <a:ext cx="4142613" cy="43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CBF277E-D679-71EC-BF9D-1671D320C475}"/>
              </a:ext>
            </a:extLst>
          </p:cNvPr>
          <p:cNvSpPr txBox="1"/>
          <p:nvPr/>
        </p:nvSpPr>
        <p:spPr>
          <a:xfrm>
            <a:off x="7454585" y="1437859"/>
            <a:ext cx="2182810" cy="400110"/>
          </a:xfrm>
          <a:prstGeom prst="rect">
            <a:avLst/>
          </a:prstGeom>
          <a:noFill/>
        </p:spPr>
        <p:txBody>
          <a:bodyPr wrap="square" rtlCol="0">
            <a:spAutoFit/>
          </a:bodyPr>
          <a:lstStyle/>
          <a:p>
            <a:r>
              <a:rPr lang="en-CA" sz="2000" dirty="0">
                <a:solidFill>
                  <a:schemeClr val="bg1"/>
                </a:solidFill>
              </a:rPr>
              <a:t>STEP 4</a:t>
            </a:r>
          </a:p>
        </p:txBody>
      </p:sp>
    </p:spTree>
    <p:extLst>
      <p:ext uri="{BB962C8B-B14F-4D97-AF65-F5344CB8AC3E}">
        <p14:creationId xmlns:p14="http://schemas.microsoft.com/office/powerpoint/2010/main" val="1784737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8BA1FB-7158-4051-A255-70F5F21FD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4858603"/>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FA6057-4F2F-E47B-209A-FF0EB5ABCB12}"/>
              </a:ext>
            </a:extLst>
          </p:cNvPr>
          <p:cNvSpPr>
            <a:spLocks noGrp="1"/>
          </p:cNvSpPr>
          <p:nvPr>
            <p:ph type="title"/>
          </p:nvPr>
        </p:nvSpPr>
        <p:spPr>
          <a:xfrm>
            <a:off x="1078992" y="1058557"/>
            <a:ext cx="9052560" cy="1186454"/>
          </a:xfrm>
        </p:spPr>
        <p:txBody>
          <a:bodyPr vert="horz" lIns="91440" tIns="45720" rIns="91440" bIns="45720" rtlCol="0" anchor="t">
            <a:normAutofit/>
          </a:bodyPr>
          <a:lstStyle/>
          <a:p>
            <a:r>
              <a:rPr lang="en-US" sz="4800" i="0" dirty="0">
                <a:solidFill>
                  <a:srgbClr val="FFFFFF"/>
                </a:solidFill>
              </a:rPr>
              <a:t>PLAN OF TASKS AND ACTIVITIES</a:t>
            </a:r>
          </a:p>
        </p:txBody>
      </p:sp>
      <p:sp>
        <p:nvSpPr>
          <p:cNvPr id="3" name="Text Placeholder 2">
            <a:extLst>
              <a:ext uri="{FF2B5EF4-FFF2-40B4-BE49-F238E27FC236}">
                <a16:creationId xmlns:a16="http://schemas.microsoft.com/office/drawing/2014/main" id="{1E79B000-9B61-3CE3-27F0-A9B6DB7B7C44}"/>
              </a:ext>
            </a:extLst>
          </p:cNvPr>
          <p:cNvSpPr>
            <a:spLocks noGrp="1"/>
          </p:cNvSpPr>
          <p:nvPr>
            <p:ph type="body" idx="1"/>
          </p:nvPr>
        </p:nvSpPr>
        <p:spPr>
          <a:xfrm>
            <a:off x="1118624" y="1818656"/>
            <a:ext cx="7109242" cy="4692666"/>
          </a:xfrm>
        </p:spPr>
        <p:txBody>
          <a:bodyPr vert="horz" lIns="91440" tIns="45720" rIns="91440" bIns="45720" rtlCol="0">
            <a:normAutofit/>
          </a:bodyPr>
          <a:lstStyle/>
          <a:p>
            <a:pPr marL="342900" indent="-342900">
              <a:lnSpc>
                <a:spcPct val="100000"/>
              </a:lnSpc>
              <a:buFont typeface="Wingdings" panose="05000000000000000000" pitchFamily="2" charset="2"/>
              <a:buChar char="ü"/>
            </a:pPr>
            <a:r>
              <a:rPr lang="en-US" sz="2200" i="0" dirty="0">
                <a:solidFill>
                  <a:schemeClr val="tx1">
                    <a:lumMod val="95000"/>
                    <a:lumOff val="5000"/>
                  </a:schemeClr>
                </a:solidFill>
              </a:rPr>
              <a:t>Several tasks have been identified</a:t>
            </a:r>
          </a:p>
          <a:p>
            <a:pPr marL="342900" indent="-342900">
              <a:lnSpc>
                <a:spcPct val="100000"/>
              </a:lnSpc>
              <a:buFont typeface="Wingdings" panose="05000000000000000000" pitchFamily="2" charset="2"/>
              <a:buChar char="ü"/>
            </a:pPr>
            <a:r>
              <a:rPr lang="en-US" sz="2200" i="0" dirty="0">
                <a:solidFill>
                  <a:schemeClr val="tx1">
                    <a:lumMod val="95000"/>
                    <a:lumOff val="5000"/>
                  </a:schemeClr>
                </a:solidFill>
              </a:rPr>
              <a:t>They may be traced back to their original labels</a:t>
            </a:r>
          </a:p>
          <a:p>
            <a:pPr marL="342900" indent="-342900">
              <a:lnSpc>
                <a:spcPct val="100000"/>
              </a:lnSpc>
              <a:buFont typeface="Wingdings" panose="05000000000000000000" pitchFamily="2" charset="2"/>
              <a:buChar char="ü"/>
            </a:pPr>
            <a:r>
              <a:rPr lang="en-US" sz="2200" i="0" dirty="0">
                <a:solidFill>
                  <a:schemeClr val="tx1">
                    <a:lumMod val="95000"/>
                    <a:lumOff val="5000"/>
                  </a:schemeClr>
                </a:solidFill>
              </a:rPr>
              <a:t>Captured the accountable stakeholders</a:t>
            </a:r>
          </a:p>
          <a:p>
            <a:pPr marL="342900" indent="-342900">
              <a:lnSpc>
                <a:spcPct val="100000"/>
              </a:lnSpc>
              <a:buFont typeface="Wingdings" panose="05000000000000000000" pitchFamily="2" charset="2"/>
              <a:buChar char="ü"/>
            </a:pPr>
            <a:r>
              <a:rPr lang="en-US" sz="2200" i="0" dirty="0">
                <a:solidFill>
                  <a:schemeClr val="tx1">
                    <a:lumMod val="95000"/>
                    <a:lumOff val="5000"/>
                  </a:schemeClr>
                </a:solidFill>
              </a:rPr>
              <a:t>Take note of the participants</a:t>
            </a:r>
          </a:p>
          <a:p>
            <a:pPr marL="342900" indent="-342900">
              <a:lnSpc>
                <a:spcPct val="100000"/>
              </a:lnSpc>
              <a:buFont typeface="Wingdings" panose="05000000000000000000" pitchFamily="2" charset="2"/>
              <a:buChar char="ü"/>
            </a:pPr>
            <a:r>
              <a:rPr lang="en-US" sz="2200" i="0" dirty="0">
                <a:solidFill>
                  <a:schemeClr val="tx1">
                    <a:lumMod val="95000"/>
                    <a:lumOff val="5000"/>
                  </a:schemeClr>
                </a:solidFill>
              </a:rPr>
              <a:t>Days are used to estimate the duration</a:t>
            </a:r>
          </a:p>
          <a:p>
            <a:pPr marL="342900" indent="-342900">
              <a:lnSpc>
                <a:spcPct val="100000"/>
              </a:lnSpc>
              <a:buFont typeface="Wingdings" panose="05000000000000000000" pitchFamily="2" charset="2"/>
              <a:buChar char="ü"/>
            </a:pPr>
            <a:r>
              <a:rPr lang="en-US" sz="2200" i="0" dirty="0">
                <a:solidFill>
                  <a:schemeClr val="tx1">
                    <a:lumMod val="95000"/>
                    <a:lumOff val="5000"/>
                  </a:schemeClr>
                </a:solidFill>
              </a:rPr>
              <a:t>Effort Estimated in Person Hours</a:t>
            </a:r>
          </a:p>
          <a:p>
            <a:pPr marL="342900" indent="-342900">
              <a:lnSpc>
                <a:spcPct val="100000"/>
              </a:lnSpc>
              <a:buFont typeface="Wingdings" panose="05000000000000000000" pitchFamily="2" charset="2"/>
              <a:buChar char="ü"/>
            </a:pPr>
            <a:r>
              <a:rPr lang="en-US" sz="2200" i="0" dirty="0">
                <a:solidFill>
                  <a:schemeClr val="tx1">
                    <a:lumMod val="95000"/>
                    <a:lumOff val="5000"/>
                  </a:schemeClr>
                </a:solidFill>
              </a:rPr>
              <a:t>Schedule: When to plan the usage of a certain task </a:t>
            </a:r>
          </a:p>
          <a:p>
            <a:pPr marL="342900" indent="-342900">
              <a:lnSpc>
                <a:spcPct val="100000"/>
              </a:lnSpc>
              <a:buFont typeface="Wingdings" panose="05000000000000000000" pitchFamily="2" charset="2"/>
              <a:buChar char="ü"/>
            </a:pPr>
            <a:r>
              <a:rPr lang="en-US" sz="2200" i="0" dirty="0">
                <a:solidFill>
                  <a:schemeClr val="tx1">
                    <a:lumMod val="95000"/>
                    <a:lumOff val="5000"/>
                  </a:schemeClr>
                </a:solidFill>
              </a:rPr>
              <a:t>Tools to be utilized </a:t>
            </a:r>
          </a:p>
          <a:p>
            <a:pPr marL="342900" indent="-342900">
              <a:lnSpc>
                <a:spcPct val="100000"/>
              </a:lnSpc>
              <a:buFont typeface="Wingdings" panose="05000000000000000000" pitchFamily="2" charset="2"/>
              <a:buChar char="ü"/>
            </a:pPr>
            <a:r>
              <a:rPr lang="en-US" sz="2200" i="0" dirty="0">
                <a:solidFill>
                  <a:schemeClr val="tx1">
                    <a:lumMod val="95000"/>
                    <a:lumOff val="5000"/>
                  </a:schemeClr>
                </a:solidFill>
              </a:rPr>
              <a:t>The reasoning for the</a:t>
            </a:r>
          </a:p>
          <a:p>
            <a:pPr>
              <a:lnSpc>
                <a:spcPct val="100000"/>
              </a:lnSpc>
            </a:pPr>
            <a:r>
              <a:rPr lang="en-US" sz="2200" i="0" dirty="0">
                <a:solidFill>
                  <a:schemeClr val="tx1">
                    <a:lumMod val="95000"/>
                    <a:lumOff val="5000"/>
                  </a:schemeClr>
                </a:solidFill>
              </a:rPr>
              <a:t>	 work done</a:t>
            </a:r>
          </a:p>
        </p:txBody>
      </p:sp>
      <p:cxnSp>
        <p:nvCxnSpPr>
          <p:cNvPr id="17" name="Straight Connector 16">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6" name="TextBox 25">
            <a:extLst>
              <a:ext uri="{FF2B5EF4-FFF2-40B4-BE49-F238E27FC236}">
                <a16:creationId xmlns:a16="http://schemas.microsoft.com/office/drawing/2014/main" id="{CCBF277E-D679-71EC-BF9D-1671D320C475}"/>
              </a:ext>
            </a:extLst>
          </p:cNvPr>
          <p:cNvSpPr txBox="1"/>
          <p:nvPr/>
        </p:nvSpPr>
        <p:spPr>
          <a:xfrm>
            <a:off x="10240837" y="1352391"/>
            <a:ext cx="2182810" cy="400110"/>
          </a:xfrm>
          <a:prstGeom prst="rect">
            <a:avLst/>
          </a:prstGeom>
          <a:noFill/>
        </p:spPr>
        <p:txBody>
          <a:bodyPr wrap="square" rtlCol="0">
            <a:spAutoFit/>
          </a:bodyPr>
          <a:lstStyle/>
          <a:p>
            <a:r>
              <a:rPr lang="en-CA" sz="2000" dirty="0">
                <a:solidFill>
                  <a:schemeClr val="bg1"/>
                </a:solidFill>
              </a:rPr>
              <a:t>STEP 4</a:t>
            </a:r>
          </a:p>
        </p:txBody>
      </p:sp>
      <p:graphicFrame>
        <p:nvGraphicFramePr>
          <p:cNvPr id="5" name="Table 4">
            <a:extLst>
              <a:ext uri="{FF2B5EF4-FFF2-40B4-BE49-F238E27FC236}">
                <a16:creationId xmlns:a16="http://schemas.microsoft.com/office/drawing/2014/main" id="{8F0103D6-3EA2-DE0E-75B1-4D070F999F20}"/>
              </a:ext>
            </a:extLst>
          </p:cNvPr>
          <p:cNvGraphicFramePr>
            <a:graphicFrameLocks noGrp="1"/>
          </p:cNvGraphicFramePr>
          <p:nvPr>
            <p:extLst>
              <p:ext uri="{D42A27DB-BD31-4B8C-83A1-F6EECF244321}">
                <p14:modId xmlns:p14="http://schemas.microsoft.com/office/powerpoint/2010/main" val="2304638584"/>
              </p:ext>
            </p:extLst>
          </p:nvPr>
        </p:nvGraphicFramePr>
        <p:xfrm>
          <a:off x="6654005" y="3005110"/>
          <a:ext cx="5334000" cy="1459929"/>
        </p:xfrm>
        <a:graphic>
          <a:graphicData uri="http://schemas.openxmlformats.org/drawingml/2006/table">
            <a:tbl>
              <a:tblPr firstRow="1" firstCol="1" bandRow="1">
                <a:tableStyleId>{9D7B26C5-4107-4FEC-AEDC-1716B250A1EF}</a:tableStyleId>
              </a:tblPr>
              <a:tblGrid>
                <a:gridCol w="1674471">
                  <a:extLst>
                    <a:ext uri="{9D8B030D-6E8A-4147-A177-3AD203B41FA5}">
                      <a16:colId xmlns:a16="http://schemas.microsoft.com/office/drawing/2014/main" val="946104930"/>
                    </a:ext>
                  </a:extLst>
                </a:gridCol>
                <a:gridCol w="2808790">
                  <a:extLst>
                    <a:ext uri="{9D8B030D-6E8A-4147-A177-3AD203B41FA5}">
                      <a16:colId xmlns:a16="http://schemas.microsoft.com/office/drawing/2014/main" val="2381435288"/>
                    </a:ext>
                  </a:extLst>
                </a:gridCol>
                <a:gridCol w="850739">
                  <a:extLst>
                    <a:ext uri="{9D8B030D-6E8A-4147-A177-3AD203B41FA5}">
                      <a16:colId xmlns:a16="http://schemas.microsoft.com/office/drawing/2014/main" val="4219527396"/>
                    </a:ext>
                  </a:extLst>
                </a:gridCol>
              </a:tblGrid>
              <a:tr h="489986">
                <a:tc>
                  <a:txBody>
                    <a:bodyPr/>
                    <a:lstStyle/>
                    <a:p>
                      <a:pPr marL="67310">
                        <a:lnSpc>
                          <a:spcPct val="107000"/>
                        </a:lnSpc>
                        <a:spcBef>
                          <a:spcPts val="545"/>
                        </a:spcBef>
                      </a:pPr>
                      <a:r>
                        <a:rPr lang="en-US" sz="1800" dirty="0">
                          <a:effectLst/>
                        </a:rPr>
                        <a:t>Role</a:t>
                      </a:r>
                      <a:endParaRPr lang="en-CA" sz="18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310">
                        <a:lnSpc>
                          <a:spcPct val="107000"/>
                        </a:lnSpc>
                        <a:spcBef>
                          <a:spcPts val="545"/>
                        </a:spcBef>
                      </a:pPr>
                      <a:r>
                        <a:rPr lang="en-US" sz="1800" dirty="0">
                          <a:effectLst/>
                        </a:rPr>
                        <a:t>Responsibility</a:t>
                      </a:r>
                      <a:endParaRPr lang="en-CA" sz="18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310">
                        <a:lnSpc>
                          <a:spcPct val="107000"/>
                        </a:lnSpc>
                        <a:spcBef>
                          <a:spcPts val="545"/>
                        </a:spcBef>
                      </a:pPr>
                      <a:r>
                        <a:rPr lang="en-US" sz="1800">
                          <a:effectLst/>
                        </a:rPr>
                        <a:t>Student</a:t>
                      </a:r>
                      <a:r>
                        <a:rPr lang="en-US" sz="1800" spc="-15">
                          <a:effectLst/>
                        </a:rPr>
                        <a:t> </a:t>
                      </a:r>
                      <a:r>
                        <a:rPr lang="en-US" sz="1800">
                          <a:effectLst/>
                        </a:rPr>
                        <a:t>#</a:t>
                      </a:r>
                      <a:r>
                        <a:rPr lang="en-US" sz="1800" spc="-15">
                          <a:effectLst/>
                        </a:rPr>
                        <a:t> </a:t>
                      </a:r>
                      <a:endParaRPr lang="en-CA"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436888571"/>
                  </a:ext>
                </a:extLst>
              </a:tr>
              <a:tr h="466348">
                <a:tc>
                  <a:txBody>
                    <a:bodyPr/>
                    <a:lstStyle/>
                    <a:p>
                      <a:pPr marL="67310">
                        <a:lnSpc>
                          <a:spcPct val="107000"/>
                        </a:lnSpc>
                        <a:spcBef>
                          <a:spcPts val="590"/>
                        </a:spcBef>
                      </a:pPr>
                      <a:r>
                        <a:rPr lang="en-US" sz="1800" dirty="0">
                          <a:effectLst/>
                        </a:rPr>
                        <a:t>Product</a:t>
                      </a:r>
                      <a:r>
                        <a:rPr lang="en-US" sz="1800" spc="-15" dirty="0">
                          <a:effectLst/>
                        </a:rPr>
                        <a:t> </a:t>
                      </a:r>
                      <a:r>
                        <a:rPr lang="en-US" sz="1800" dirty="0">
                          <a:effectLst/>
                        </a:rPr>
                        <a:t>Owner/Project</a:t>
                      </a:r>
                      <a:r>
                        <a:rPr lang="en-US" sz="1800" spc="-15" dirty="0">
                          <a:effectLst/>
                        </a:rPr>
                        <a:t> </a:t>
                      </a:r>
                      <a:r>
                        <a:rPr lang="en-US" sz="1800" dirty="0">
                          <a:effectLst/>
                        </a:rPr>
                        <a:t>Manager</a:t>
                      </a:r>
                      <a:endParaRPr lang="en-CA" sz="18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342900" lvl="0" indent="-342900">
                        <a:lnSpc>
                          <a:spcPts val="1285"/>
                        </a:lnSpc>
                        <a:spcBef>
                          <a:spcPts val="440"/>
                        </a:spcBef>
                        <a:spcAft>
                          <a:spcPts val="0"/>
                        </a:spcAft>
                        <a:buClr>
                          <a:srgbClr val="202024"/>
                        </a:buClr>
                        <a:buSzPts val="1000"/>
                        <a:buFont typeface="Comic Sans MS" panose="030F0702030302020204" pitchFamily="66" charset="0"/>
                        <a:buChar char="●"/>
                        <a:tabLst>
                          <a:tab pos="524510" algn="l"/>
                          <a:tab pos="525145" algn="l"/>
                        </a:tabLst>
                      </a:pPr>
                      <a:endParaRPr lang="en-US" sz="1800" dirty="0">
                        <a:effectLst/>
                      </a:endParaRPr>
                    </a:p>
                    <a:p>
                      <a:pPr marL="342900" lvl="0" indent="-342900">
                        <a:lnSpc>
                          <a:spcPts val="1285"/>
                        </a:lnSpc>
                        <a:spcBef>
                          <a:spcPts val="440"/>
                        </a:spcBef>
                        <a:spcAft>
                          <a:spcPts val="0"/>
                        </a:spcAft>
                        <a:buClr>
                          <a:srgbClr val="202024"/>
                        </a:buClr>
                        <a:buSzPts val="1000"/>
                        <a:buFont typeface="Comic Sans MS" panose="030F0702030302020204" pitchFamily="66" charset="0"/>
                        <a:buChar char="●"/>
                        <a:tabLst>
                          <a:tab pos="524510" algn="l"/>
                          <a:tab pos="525145" algn="l"/>
                        </a:tabLst>
                      </a:pPr>
                      <a:r>
                        <a:rPr lang="en-US" sz="1800" dirty="0">
                          <a:effectLst/>
                        </a:rPr>
                        <a:t>Identification of the scope</a:t>
                      </a:r>
                      <a:r>
                        <a:rPr lang="en-US" sz="1800" spc="-10" dirty="0">
                          <a:effectLst/>
                        </a:rPr>
                        <a:t> </a:t>
                      </a:r>
                      <a:r>
                        <a:rPr lang="en-US" sz="1800" dirty="0">
                          <a:effectLst/>
                        </a:rPr>
                        <a:t>and</a:t>
                      </a:r>
                      <a:r>
                        <a:rPr lang="en-US" sz="1800" spc="-10" dirty="0">
                          <a:effectLst/>
                        </a:rPr>
                        <a:t> </a:t>
                      </a:r>
                      <a:r>
                        <a:rPr lang="en-US" sz="1800" dirty="0">
                          <a:effectLst/>
                        </a:rPr>
                        <a:t>requirement</a:t>
                      </a:r>
                      <a:endParaRPr lang="en-CA" sz="1800" dirty="0">
                        <a:effectLst/>
                      </a:endParaRPr>
                    </a:p>
                    <a:p>
                      <a:pPr marL="342900" lvl="0" indent="-342900">
                        <a:lnSpc>
                          <a:spcPts val="1285"/>
                        </a:lnSpc>
                        <a:buClr>
                          <a:srgbClr val="202024"/>
                        </a:buClr>
                        <a:buSzPts val="1000"/>
                        <a:buFont typeface="Comic Sans MS" panose="030F0702030302020204" pitchFamily="66" charset="0"/>
                        <a:buChar char="●"/>
                        <a:tabLst>
                          <a:tab pos="524510" algn="l"/>
                          <a:tab pos="525145" algn="l"/>
                        </a:tabLst>
                      </a:pPr>
                      <a:r>
                        <a:rPr lang="en-US" sz="1800" dirty="0">
                          <a:effectLst/>
                        </a:rPr>
                        <a:t>Identification of resources</a:t>
                      </a:r>
                      <a:endParaRPr lang="en-CA" sz="1800" dirty="0">
                        <a:effectLst/>
                        <a:latin typeface="Cambria" panose="02040503050406030204" pitchFamily="18" charset="0"/>
                        <a:ea typeface="Comic Sans MS" panose="030F0702030302020204" pitchFamily="66" charset="0"/>
                        <a:cs typeface="Comic Sans MS" panose="030F0702030302020204" pitchFamily="66" charset="0"/>
                      </a:endParaRPr>
                    </a:p>
                  </a:txBody>
                  <a:tcPr marL="0" marR="0" marT="0" marB="0"/>
                </a:tc>
                <a:tc>
                  <a:txBody>
                    <a:bodyPr/>
                    <a:lstStyle/>
                    <a:p>
                      <a:pPr marL="67310">
                        <a:lnSpc>
                          <a:spcPct val="107000"/>
                        </a:lnSpc>
                        <a:spcBef>
                          <a:spcPts val="590"/>
                        </a:spcBef>
                      </a:pPr>
                      <a:r>
                        <a:rPr lang="en-US" sz="1800" dirty="0">
                          <a:effectLst/>
                        </a:rPr>
                        <a:t>4020####</a:t>
                      </a:r>
                      <a:endParaRPr lang="en-CA" sz="18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350753832"/>
                  </a:ext>
                </a:extLst>
              </a:tr>
            </a:tbl>
          </a:graphicData>
        </a:graphic>
      </p:graphicFrame>
      <p:graphicFrame>
        <p:nvGraphicFramePr>
          <p:cNvPr id="10" name="Table 11">
            <a:extLst>
              <a:ext uri="{FF2B5EF4-FFF2-40B4-BE49-F238E27FC236}">
                <a16:creationId xmlns:a16="http://schemas.microsoft.com/office/drawing/2014/main" id="{455900CE-CD0F-1161-3500-44FF8255CD6A}"/>
              </a:ext>
            </a:extLst>
          </p:cNvPr>
          <p:cNvGraphicFramePr>
            <a:graphicFrameLocks noGrp="1"/>
          </p:cNvGraphicFramePr>
          <p:nvPr>
            <p:extLst>
              <p:ext uri="{D42A27DB-BD31-4B8C-83A1-F6EECF244321}">
                <p14:modId xmlns:p14="http://schemas.microsoft.com/office/powerpoint/2010/main" val="1775052417"/>
              </p:ext>
            </p:extLst>
          </p:nvPr>
        </p:nvGraphicFramePr>
        <p:xfrm>
          <a:off x="4391414" y="5021596"/>
          <a:ext cx="7672904" cy="1584960"/>
        </p:xfrm>
        <a:graphic>
          <a:graphicData uri="http://schemas.openxmlformats.org/drawingml/2006/table">
            <a:tbl>
              <a:tblPr firstRow="1" bandRow="1">
                <a:tableStyleId>{616DA210-FB5B-4158-B5E0-FEB733F419BA}</a:tableStyleId>
              </a:tblPr>
              <a:tblGrid>
                <a:gridCol w="624542">
                  <a:extLst>
                    <a:ext uri="{9D8B030D-6E8A-4147-A177-3AD203B41FA5}">
                      <a16:colId xmlns:a16="http://schemas.microsoft.com/office/drawing/2014/main" val="1529785810"/>
                    </a:ext>
                  </a:extLst>
                </a:gridCol>
                <a:gridCol w="1183793">
                  <a:extLst>
                    <a:ext uri="{9D8B030D-6E8A-4147-A177-3AD203B41FA5}">
                      <a16:colId xmlns:a16="http://schemas.microsoft.com/office/drawing/2014/main" val="650266983"/>
                    </a:ext>
                  </a:extLst>
                </a:gridCol>
                <a:gridCol w="733071">
                  <a:extLst>
                    <a:ext uri="{9D8B030D-6E8A-4147-A177-3AD203B41FA5}">
                      <a16:colId xmlns:a16="http://schemas.microsoft.com/office/drawing/2014/main" val="3544595152"/>
                    </a:ext>
                  </a:extLst>
                </a:gridCol>
                <a:gridCol w="733071">
                  <a:extLst>
                    <a:ext uri="{9D8B030D-6E8A-4147-A177-3AD203B41FA5}">
                      <a16:colId xmlns:a16="http://schemas.microsoft.com/office/drawing/2014/main" val="623835319"/>
                    </a:ext>
                  </a:extLst>
                </a:gridCol>
                <a:gridCol w="618530">
                  <a:extLst>
                    <a:ext uri="{9D8B030D-6E8A-4147-A177-3AD203B41FA5}">
                      <a16:colId xmlns:a16="http://schemas.microsoft.com/office/drawing/2014/main" val="2715267370"/>
                    </a:ext>
                  </a:extLst>
                </a:gridCol>
                <a:gridCol w="847613">
                  <a:extLst>
                    <a:ext uri="{9D8B030D-6E8A-4147-A177-3AD203B41FA5}">
                      <a16:colId xmlns:a16="http://schemas.microsoft.com/office/drawing/2014/main" val="5124329"/>
                    </a:ext>
                  </a:extLst>
                </a:gridCol>
                <a:gridCol w="650601">
                  <a:extLst>
                    <a:ext uri="{9D8B030D-6E8A-4147-A177-3AD203B41FA5}">
                      <a16:colId xmlns:a16="http://schemas.microsoft.com/office/drawing/2014/main" val="2750085262"/>
                    </a:ext>
                  </a:extLst>
                </a:gridCol>
                <a:gridCol w="815541">
                  <a:extLst>
                    <a:ext uri="{9D8B030D-6E8A-4147-A177-3AD203B41FA5}">
                      <a16:colId xmlns:a16="http://schemas.microsoft.com/office/drawing/2014/main" val="3129300978"/>
                    </a:ext>
                  </a:extLst>
                </a:gridCol>
                <a:gridCol w="733071">
                  <a:extLst>
                    <a:ext uri="{9D8B030D-6E8A-4147-A177-3AD203B41FA5}">
                      <a16:colId xmlns:a16="http://schemas.microsoft.com/office/drawing/2014/main" val="4084972478"/>
                    </a:ext>
                  </a:extLst>
                </a:gridCol>
                <a:gridCol w="733071">
                  <a:extLst>
                    <a:ext uri="{9D8B030D-6E8A-4147-A177-3AD203B41FA5}">
                      <a16:colId xmlns:a16="http://schemas.microsoft.com/office/drawing/2014/main" val="2987041088"/>
                    </a:ext>
                  </a:extLst>
                </a:gridCol>
              </a:tblGrid>
              <a:tr h="580092">
                <a:tc>
                  <a:txBody>
                    <a:bodyPr/>
                    <a:lstStyle/>
                    <a:p>
                      <a:pPr algn="ctr"/>
                      <a:r>
                        <a:rPr lang="en-CA" b="1" dirty="0"/>
                        <a:t>#</a:t>
                      </a:r>
                    </a:p>
                  </a:txBody>
                  <a:tcPr/>
                </a:tc>
                <a:tc>
                  <a:txBody>
                    <a:bodyPr/>
                    <a:lstStyle/>
                    <a:p>
                      <a:pPr algn="ctr"/>
                      <a:r>
                        <a:rPr lang="en-CA" b="1" dirty="0"/>
                        <a:t>Task</a:t>
                      </a:r>
                    </a:p>
                  </a:txBody>
                  <a:tcPr/>
                </a:tc>
                <a:tc>
                  <a:txBody>
                    <a:bodyPr/>
                    <a:lstStyle/>
                    <a:p>
                      <a:pPr algn="ctr"/>
                      <a:r>
                        <a:rPr lang="en-CA" b="1" dirty="0"/>
                        <a:t>Trace</a:t>
                      </a:r>
                    </a:p>
                  </a:txBody>
                  <a:tcPr/>
                </a:tc>
                <a:tc>
                  <a:txBody>
                    <a:bodyPr/>
                    <a:lstStyle/>
                    <a:p>
                      <a:pPr algn="ctr"/>
                      <a:r>
                        <a:rPr lang="en-CA" sz="1100" b="1" dirty="0"/>
                        <a:t>Responsible(who)</a:t>
                      </a:r>
                    </a:p>
                  </a:txBody>
                  <a:tcPr/>
                </a:tc>
                <a:tc>
                  <a:txBody>
                    <a:bodyPr/>
                    <a:lstStyle/>
                    <a:p>
                      <a:pPr algn="ctr"/>
                      <a:r>
                        <a:rPr lang="en-CA" sz="900" b="1" dirty="0"/>
                        <a:t>Participants(with whom)</a:t>
                      </a:r>
                    </a:p>
                  </a:txBody>
                  <a:tcPr/>
                </a:tc>
                <a:tc>
                  <a:txBody>
                    <a:bodyPr/>
                    <a:lstStyle/>
                    <a:p>
                      <a:pPr algn="ctr"/>
                      <a:r>
                        <a:rPr lang="en-CA" sz="1000" b="1" dirty="0"/>
                        <a:t>Estimated duration (in days)</a:t>
                      </a:r>
                    </a:p>
                  </a:txBody>
                  <a:tcPr/>
                </a:tc>
                <a:tc>
                  <a:txBody>
                    <a:bodyPr/>
                    <a:lstStyle/>
                    <a:p>
                      <a:pPr algn="ctr"/>
                      <a:r>
                        <a:rPr lang="en-CA" sz="1100" b="1" dirty="0"/>
                        <a:t>Estimated effort</a:t>
                      </a:r>
                    </a:p>
                  </a:txBody>
                  <a:tcPr/>
                </a:tc>
                <a:tc>
                  <a:txBody>
                    <a:bodyPr/>
                    <a:lstStyle/>
                    <a:p>
                      <a:pPr algn="ctr"/>
                      <a:r>
                        <a:rPr lang="en-CA" sz="1200" b="1" dirty="0"/>
                        <a:t>Schedule(when)</a:t>
                      </a:r>
                    </a:p>
                  </a:txBody>
                  <a:tcPr/>
                </a:tc>
                <a:tc>
                  <a:txBody>
                    <a:bodyPr/>
                    <a:lstStyle/>
                    <a:p>
                      <a:pPr algn="ctr"/>
                      <a:r>
                        <a:rPr lang="en-CA" sz="1200" b="1" dirty="0"/>
                        <a:t>Tool(with what)</a:t>
                      </a:r>
                    </a:p>
                  </a:txBody>
                  <a:tcPr/>
                </a:tc>
                <a:tc>
                  <a:txBody>
                    <a:bodyPr/>
                    <a:lstStyle/>
                    <a:p>
                      <a:pPr algn="ctr"/>
                      <a:r>
                        <a:rPr lang="en-CA" sz="1400" b="1" dirty="0"/>
                        <a:t>Rationale</a:t>
                      </a:r>
                    </a:p>
                  </a:txBody>
                  <a:tcPr/>
                </a:tc>
                <a:extLst>
                  <a:ext uri="{0D108BD9-81ED-4DB2-BD59-A6C34878D82A}">
                    <a16:rowId xmlns:a16="http://schemas.microsoft.com/office/drawing/2014/main" val="2340685188"/>
                  </a:ext>
                </a:extLst>
              </a:tr>
              <a:tr h="856326">
                <a:tc>
                  <a:txBody>
                    <a:bodyPr/>
                    <a:lstStyle/>
                    <a:p>
                      <a:pPr algn="ctr"/>
                      <a:r>
                        <a:rPr lang="en-CA" sz="1400" b="1" dirty="0"/>
                        <a:t>MT01</a:t>
                      </a:r>
                    </a:p>
                  </a:txBody>
                  <a:tcPr/>
                </a:tc>
                <a:tc>
                  <a:txBody>
                    <a:bodyPr/>
                    <a:lstStyle/>
                    <a:p>
                      <a:pPr algn="ctr"/>
                      <a:r>
                        <a:rPr lang="en-CA" sz="1050" b="1" dirty="0"/>
                        <a:t>Identify the interested stakeholders </a:t>
                      </a:r>
                    </a:p>
                  </a:txBody>
                  <a:tcPr/>
                </a:tc>
                <a:tc>
                  <a:txBody>
                    <a:bodyPr/>
                    <a:lstStyle/>
                    <a:p>
                      <a:pPr algn="ctr"/>
                      <a:r>
                        <a:rPr lang="en-CA" sz="1100" b="1" dirty="0"/>
                        <a:t>MG01/MG02/MG06</a:t>
                      </a:r>
                    </a:p>
                  </a:txBody>
                  <a:tcPr/>
                </a:tc>
                <a:tc>
                  <a:txBody>
                    <a:bodyPr/>
                    <a:lstStyle/>
                    <a:p>
                      <a:pPr algn="ctr"/>
                      <a:r>
                        <a:rPr lang="en-CA" sz="1050" b="1" dirty="0"/>
                        <a:t>Product owner/Project manager</a:t>
                      </a:r>
                    </a:p>
                  </a:txBody>
                  <a:tcPr/>
                </a:tc>
                <a:tc>
                  <a:txBody>
                    <a:bodyPr/>
                    <a:lstStyle/>
                    <a:p>
                      <a:pPr algn="ctr"/>
                      <a:endParaRPr lang="en-CA" sz="1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1" dirty="0"/>
                        <a:t>3 Days</a:t>
                      </a:r>
                    </a:p>
                    <a:p>
                      <a:pPr algn="ctr"/>
                      <a:endParaRPr lang="en-CA" sz="1400" b="1" dirty="0"/>
                    </a:p>
                  </a:txBody>
                  <a:tcPr/>
                </a:tc>
                <a:tc>
                  <a:txBody>
                    <a:bodyPr/>
                    <a:lstStyle/>
                    <a:p>
                      <a:pPr algn="ctr"/>
                      <a:r>
                        <a:rPr lang="en-CA" sz="1400" b="1" dirty="0"/>
                        <a:t>24HRS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050" b="1" dirty="0"/>
                        <a:t>During the planning phase</a:t>
                      </a:r>
                    </a:p>
                    <a:p>
                      <a:pPr algn="ctr"/>
                      <a:endParaRPr lang="en-CA" sz="1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050" b="1" dirty="0"/>
                        <a:t>Based on the survey</a:t>
                      </a:r>
                    </a:p>
                    <a:p>
                      <a:pPr algn="ctr"/>
                      <a:endParaRPr lang="en-CA" sz="1400" b="1" dirty="0"/>
                    </a:p>
                  </a:txBody>
                  <a:tcPr/>
                </a:tc>
                <a:tc>
                  <a:txBody>
                    <a:bodyPr/>
                    <a:lstStyle/>
                    <a:p>
                      <a:pPr algn="ctr"/>
                      <a:r>
                        <a:rPr lang="en-US" sz="800" b="1" dirty="0"/>
                        <a:t>Party who will be dedicated to quality improvement</a:t>
                      </a:r>
                      <a:endParaRPr lang="en-CA" sz="800" b="1" dirty="0"/>
                    </a:p>
                  </a:txBody>
                  <a:tcPr/>
                </a:tc>
                <a:extLst>
                  <a:ext uri="{0D108BD9-81ED-4DB2-BD59-A6C34878D82A}">
                    <a16:rowId xmlns:a16="http://schemas.microsoft.com/office/drawing/2014/main" val="1533378616"/>
                  </a:ext>
                </a:extLst>
              </a:tr>
            </a:tbl>
          </a:graphicData>
        </a:graphic>
      </p:graphicFrame>
    </p:spTree>
    <p:extLst>
      <p:ext uri="{BB962C8B-B14F-4D97-AF65-F5344CB8AC3E}">
        <p14:creationId xmlns:p14="http://schemas.microsoft.com/office/powerpoint/2010/main" val="231819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8BA1FB-7158-4051-A255-70F5F21FD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4858603"/>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FA6057-4F2F-E47B-209A-FF0EB5ABCB12}"/>
              </a:ext>
            </a:extLst>
          </p:cNvPr>
          <p:cNvSpPr>
            <a:spLocks noGrp="1"/>
          </p:cNvSpPr>
          <p:nvPr>
            <p:ph type="title"/>
          </p:nvPr>
        </p:nvSpPr>
        <p:spPr>
          <a:xfrm>
            <a:off x="1078992" y="1058557"/>
            <a:ext cx="9052560" cy="1186454"/>
          </a:xfrm>
        </p:spPr>
        <p:txBody>
          <a:bodyPr vert="horz" lIns="91440" tIns="45720" rIns="91440" bIns="45720" rtlCol="0" anchor="t">
            <a:normAutofit/>
          </a:bodyPr>
          <a:lstStyle/>
          <a:p>
            <a:r>
              <a:rPr lang="en-US" sz="4800" i="0" dirty="0">
                <a:solidFill>
                  <a:srgbClr val="FFFFFF"/>
                </a:solidFill>
              </a:rPr>
              <a:t>DATA COLLECTION GUIDE</a:t>
            </a:r>
          </a:p>
        </p:txBody>
      </p:sp>
      <p:sp>
        <p:nvSpPr>
          <p:cNvPr id="3" name="Text Placeholder 2">
            <a:extLst>
              <a:ext uri="{FF2B5EF4-FFF2-40B4-BE49-F238E27FC236}">
                <a16:creationId xmlns:a16="http://schemas.microsoft.com/office/drawing/2014/main" id="{1E79B000-9B61-3CE3-27F0-A9B6DB7B7C44}"/>
              </a:ext>
            </a:extLst>
          </p:cNvPr>
          <p:cNvSpPr>
            <a:spLocks noGrp="1"/>
          </p:cNvSpPr>
          <p:nvPr>
            <p:ph type="body" idx="1"/>
          </p:nvPr>
        </p:nvSpPr>
        <p:spPr>
          <a:xfrm>
            <a:off x="1118624" y="1818656"/>
            <a:ext cx="4139174" cy="4692666"/>
          </a:xfrm>
        </p:spPr>
        <p:txBody>
          <a:bodyPr vert="horz" lIns="91440" tIns="45720" rIns="91440" bIns="45720" rtlCol="0">
            <a:normAutofit fontScale="92500"/>
          </a:bodyPr>
          <a:lstStyle/>
          <a:p>
            <a:pPr>
              <a:lnSpc>
                <a:spcPct val="100000"/>
              </a:lnSpc>
            </a:pPr>
            <a:r>
              <a:rPr lang="en-US" sz="2200" b="1" i="0" dirty="0">
                <a:solidFill>
                  <a:schemeClr val="tx1">
                    <a:lumMod val="95000"/>
                    <a:lumOff val="5000"/>
                  </a:schemeClr>
                </a:solidFill>
              </a:rPr>
              <a:t>Guide</a:t>
            </a:r>
          </a:p>
          <a:p>
            <a:pPr marL="342900" indent="-342900">
              <a:lnSpc>
                <a:spcPct val="100000"/>
              </a:lnSpc>
              <a:buFont typeface="Wingdings" panose="05000000000000000000" pitchFamily="2" charset="2"/>
              <a:buChar char="v"/>
            </a:pPr>
            <a:r>
              <a:rPr lang="en-US" sz="2200" i="0" dirty="0">
                <a:solidFill>
                  <a:schemeClr val="tx1">
                    <a:lumMod val="95000"/>
                    <a:lumOff val="5000"/>
                  </a:schemeClr>
                </a:solidFill>
              </a:rPr>
              <a:t>People collecting the data (the stakeholders involved)</a:t>
            </a:r>
          </a:p>
          <a:p>
            <a:pPr marL="342900" indent="-342900">
              <a:lnSpc>
                <a:spcPct val="100000"/>
              </a:lnSpc>
              <a:buFont typeface="Wingdings" panose="05000000000000000000" pitchFamily="2" charset="2"/>
              <a:buChar char="v"/>
            </a:pPr>
            <a:r>
              <a:rPr lang="en-US" sz="2200" i="0" dirty="0">
                <a:solidFill>
                  <a:schemeClr val="tx1">
                    <a:lumMod val="95000"/>
                    <a:lumOff val="5000"/>
                  </a:schemeClr>
                </a:solidFill>
              </a:rPr>
              <a:t>Data Collection (measures calculated and Data collected)</a:t>
            </a:r>
          </a:p>
          <a:p>
            <a:pPr marL="342900" indent="-342900">
              <a:lnSpc>
                <a:spcPct val="100000"/>
              </a:lnSpc>
              <a:buFont typeface="Wingdings" panose="05000000000000000000" pitchFamily="2" charset="2"/>
              <a:buChar char="v"/>
            </a:pPr>
            <a:r>
              <a:rPr lang="en-US" sz="2200" i="0" dirty="0">
                <a:solidFill>
                  <a:schemeClr val="tx1">
                    <a:lumMod val="95000"/>
                    <a:lumOff val="5000"/>
                  </a:schemeClr>
                </a:solidFill>
              </a:rPr>
              <a:t>The significance of the collected data (how the collected data helps and its use cases)</a:t>
            </a:r>
          </a:p>
          <a:p>
            <a:pPr marL="342900" indent="-342900">
              <a:lnSpc>
                <a:spcPct val="100000"/>
              </a:lnSpc>
              <a:buFont typeface="Wingdings" panose="05000000000000000000" pitchFamily="2" charset="2"/>
              <a:buChar char="v"/>
            </a:pPr>
            <a:r>
              <a:rPr lang="en-US" sz="2200" i="0" dirty="0">
                <a:solidFill>
                  <a:schemeClr val="tx1">
                    <a:lumMod val="95000"/>
                    <a:lumOff val="5000"/>
                  </a:schemeClr>
                </a:solidFill>
              </a:rPr>
              <a:t>Time of data collection (beginning, end, or throughout the time frames)</a:t>
            </a:r>
          </a:p>
        </p:txBody>
      </p:sp>
      <p:cxnSp>
        <p:nvCxnSpPr>
          <p:cNvPr id="17" name="Straight Connector 16">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6" name="TextBox 25">
            <a:extLst>
              <a:ext uri="{FF2B5EF4-FFF2-40B4-BE49-F238E27FC236}">
                <a16:creationId xmlns:a16="http://schemas.microsoft.com/office/drawing/2014/main" id="{CCBF277E-D679-71EC-BF9D-1671D320C475}"/>
              </a:ext>
            </a:extLst>
          </p:cNvPr>
          <p:cNvSpPr txBox="1"/>
          <p:nvPr/>
        </p:nvSpPr>
        <p:spPr>
          <a:xfrm>
            <a:off x="10189026" y="1382421"/>
            <a:ext cx="2182810" cy="400110"/>
          </a:xfrm>
          <a:prstGeom prst="rect">
            <a:avLst/>
          </a:prstGeom>
          <a:noFill/>
        </p:spPr>
        <p:txBody>
          <a:bodyPr wrap="square" rtlCol="0">
            <a:spAutoFit/>
          </a:bodyPr>
          <a:lstStyle/>
          <a:p>
            <a:r>
              <a:rPr lang="en-CA" sz="2000" dirty="0">
                <a:solidFill>
                  <a:schemeClr val="bg1"/>
                </a:solidFill>
              </a:rPr>
              <a:t>STEP 4</a:t>
            </a:r>
          </a:p>
        </p:txBody>
      </p:sp>
      <p:sp>
        <p:nvSpPr>
          <p:cNvPr id="4" name="TextBox 3">
            <a:extLst>
              <a:ext uri="{FF2B5EF4-FFF2-40B4-BE49-F238E27FC236}">
                <a16:creationId xmlns:a16="http://schemas.microsoft.com/office/drawing/2014/main" id="{436E07BF-0FB0-E33B-0EEC-EC3E2982E172}"/>
              </a:ext>
            </a:extLst>
          </p:cNvPr>
          <p:cNvSpPr txBox="1"/>
          <p:nvPr/>
        </p:nvSpPr>
        <p:spPr>
          <a:xfrm>
            <a:off x="6544719" y="2245011"/>
            <a:ext cx="4413063" cy="3477875"/>
          </a:xfrm>
          <a:prstGeom prst="rect">
            <a:avLst/>
          </a:prstGeom>
          <a:noFill/>
        </p:spPr>
        <p:txBody>
          <a:bodyPr wrap="square" rtlCol="0">
            <a:spAutoFit/>
          </a:bodyPr>
          <a:lstStyle/>
          <a:p>
            <a:r>
              <a:rPr lang="en-CA" sz="2000" b="1" dirty="0"/>
              <a:t>Data Collection Procedure(Base Measures)</a:t>
            </a:r>
          </a:p>
          <a:p>
            <a:endParaRPr lang="en-CA" sz="2000" b="1" dirty="0"/>
          </a:p>
          <a:p>
            <a:pPr marL="285750" indent="-285750">
              <a:buFont typeface="Wingdings" panose="05000000000000000000" pitchFamily="2" charset="2"/>
              <a:buChar char="v"/>
            </a:pPr>
            <a:r>
              <a:rPr lang="en-US" sz="2000" dirty="0"/>
              <a:t>The data was analyzed manually as well as with Python scripts.</a:t>
            </a:r>
          </a:p>
          <a:p>
            <a:pPr marL="285750" indent="-285750">
              <a:buFont typeface="Wingdings" panose="05000000000000000000" pitchFamily="2" charset="2"/>
              <a:buChar char="v"/>
            </a:pPr>
            <a:r>
              <a:rPr lang="en-US" sz="2000" dirty="0" err="1"/>
              <a:t>Ndde,Lbd</a:t>
            </a:r>
            <a:r>
              <a:rPr lang="en-US" sz="2000" dirty="0"/>
              <a:t>, and </a:t>
            </a:r>
            <a:r>
              <a:rPr lang="en-US" sz="2000" dirty="0" err="1"/>
              <a:t>Nds</a:t>
            </a:r>
            <a:r>
              <a:rPr lang="en-US" sz="2000" dirty="0"/>
              <a:t> measurements</a:t>
            </a:r>
          </a:p>
          <a:p>
            <a:pPr marL="285750" indent="-285750">
              <a:buFont typeface="Wingdings" panose="05000000000000000000" pitchFamily="2" charset="2"/>
              <a:buChar char="v"/>
            </a:pPr>
            <a:r>
              <a:rPr lang="en-US" sz="2000" dirty="0"/>
              <a:t>Count all datasets manually at T1, T2, and T3.</a:t>
            </a:r>
          </a:p>
          <a:p>
            <a:pPr marL="285750" indent="-285750">
              <a:buFont typeface="Wingdings" panose="05000000000000000000" pitchFamily="2" charset="2"/>
              <a:buChar char="v"/>
            </a:pPr>
            <a:r>
              <a:rPr lang="en-US" sz="2000" dirty="0"/>
              <a:t>The dataset is divided into three timeframes: T1, T2, and T3.</a:t>
            </a:r>
            <a:r>
              <a:rPr lang="en-CA" sz="2000" dirty="0"/>
              <a:t> </a:t>
            </a:r>
          </a:p>
        </p:txBody>
      </p:sp>
    </p:spTree>
    <p:extLst>
      <p:ext uri="{BB962C8B-B14F-4D97-AF65-F5344CB8AC3E}">
        <p14:creationId xmlns:p14="http://schemas.microsoft.com/office/powerpoint/2010/main" val="2380640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0"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4">
            <a:extLst>
              <a:ext uri="{FF2B5EF4-FFF2-40B4-BE49-F238E27FC236}">
                <a16:creationId xmlns:a16="http://schemas.microsoft.com/office/drawing/2014/main" id="{8F75606C-0721-F62C-0263-832E079180D7}"/>
              </a:ext>
            </a:extLst>
          </p:cNvPr>
          <p:cNvPicPr>
            <a:picLocks noChangeAspect="1"/>
          </p:cNvPicPr>
          <p:nvPr/>
        </p:nvPicPr>
        <p:blipFill rotWithShape="1">
          <a:blip r:embed="rId2"/>
          <a:srcRect t="4809" b="3355"/>
          <a:stretch/>
        </p:blipFill>
        <p:spPr>
          <a:xfrm>
            <a:off x="20" y="-93411"/>
            <a:ext cx="12191980" cy="6857990"/>
          </a:xfrm>
          <a:prstGeom prst="rect">
            <a:avLst/>
          </a:prstGeom>
        </p:spPr>
      </p:pic>
      <p:sp>
        <p:nvSpPr>
          <p:cNvPr id="40" name="Rectangle 14">
            <a:extLst>
              <a:ext uri="{FF2B5EF4-FFF2-40B4-BE49-F238E27FC236}">
                <a16:creationId xmlns:a16="http://schemas.microsoft.com/office/drawing/2014/main" id="{9FBB9AF1-CE92-475C-A47B-5FC32922B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gradFill flip="none" rotWithShape="1">
            <a:gsLst>
              <a:gs pos="100000">
                <a:srgbClr val="000000">
                  <a:alpha val="0"/>
                </a:srgbClr>
              </a:gs>
              <a:gs pos="30000">
                <a:srgbClr val="00000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3757F3-AB37-532F-A54F-45DB6F248D36}"/>
              </a:ext>
            </a:extLst>
          </p:cNvPr>
          <p:cNvSpPr>
            <a:spLocks noGrp="1"/>
          </p:cNvSpPr>
          <p:nvPr>
            <p:ph type="title"/>
          </p:nvPr>
        </p:nvSpPr>
        <p:spPr>
          <a:xfrm>
            <a:off x="1078992" y="1143001"/>
            <a:ext cx="9052560" cy="704088"/>
          </a:xfrm>
        </p:spPr>
        <p:txBody>
          <a:bodyPr vert="horz" lIns="91440" tIns="45720" rIns="91440" bIns="45720" rtlCol="0" anchor="t">
            <a:normAutofit/>
          </a:bodyPr>
          <a:lstStyle/>
          <a:p>
            <a:r>
              <a:rPr lang="en-US" sz="4000" i="0" dirty="0">
                <a:solidFill>
                  <a:srgbClr val="FFFFFF"/>
                </a:solidFill>
              </a:rPr>
              <a:t>MEASURES : COLLECTED DATA VALUES</a:t>
            </a:r>
          </a:p>
        </p:txBody>
      </p:sp>
      <p:sp>
        <p:nvSpPr>
          <p:cNvPr id="3" name="Text Placeholder 2">
            <a:extLst>
              <a:ext uri="{FF2B5EF4-FFF2-40B4-BE49-F238E27FC236}">
                <a16:creationId xmlns:a16="http://schemas.microsoft.com/office/drawing/2014/main" id="{C7A74518-214C-16A8-8F81-D2CB461E0B33}"/>
              </a:ext>
            </a:extLst>
          </p:cNvPr>
          <p:cNvSpPr>
            <a:spLocks noGrp="1"/>
          </p:cNvSpPr>
          <p:nvPr>
            <p:ph type="body" idx="1"/>
          </p:nvPr>
        </p:nvSpPr>
        <p:spPr>
          <a:xfrm>
            <a:off x="1078992" y="1962443"/>
            <a:ext cx="9052560" cy="3752557"/>
          </a:xfrm>
        </p:spPr>
        <p:txBody>
          <a:bodyPr vert="horz" lIns="91440" tIns="45720" rIns="91440" bIns="45720" rtlCol="0">
            <a:normAutofit/>
          </a:bodyPr>
          <a:lstStyle/>
          <a:p>
            <a:pPr>
              <a:lnSpc>
                <a:spcPct val="100000"/>
              </a:lnSpc>
            </a:pPr>
            <a:r>
              <a:rPr lang="en-US" sz="2200" i="0" dirty="0">
                <a:solidFill>
                  <a:srgbClr val="FFFFFF"/>
                </a:solidFill>
              </a:rPr>
              <a:t>Data values collected before pre-processing:</a:t>
            </a:r>
          </a:p>
          <a:p>
            <a:pPr>
              <a:lnSpc>
                <a:spcPct val="100000"/>
              </a:lnSpc>
            </a:pPr>
            <a:endParaRPr lang="en-US" sz="2200" i="0" dirty="0">
              <a:solidFill>
                <a:srgbClr val="FFFFFF"/>
              </a:solidFill>
            </a:endParaRPr>
          </a:p>
          <a:p>
            <a:pPr>
              <a:lnSpc>
                <a:spcPct val="100000"/>
              </a:lnSpc>
            </a:pPr>
            <a:endParaRPr lang="en-US" sz="2200" i="0" dirty="0">
              <a:solidFill>
                <a:srgbClr val="FFFFFF"/>
              </a:solidFill>
            </a:endParaRPr>
          </a:p>
          <a:p>
            <a:pPr>
              <a:lnSpc>
                <a:spcPct val="100000"/>
              </a:lnSpc>
            </a:pPr>
            <a:endParaRPr lang="en-US" sz="2200" i="0" dirty="0">
              <a:solidFill>
                <a:srgbClr val="FFFFFF"/>
              </a:solidFill>
            </a:endParaRPr>
          </a:p>
          <a:p>
            <a:pPr>
              <a:lnSpc>
                <a:spcPct val="100000"/>
              </a:lnSpc>
            </a:pPr>
            <a:endParaRPr lang="en-US" sz="2200" i="0" dirty="0">
              <a:solidFill>
                <a:srgbClr val="FFFFFF"/>
              </a:solidFill>
            </a:endParaRPr>
          </a:p>
          <a:p>
            <a:pPr>
              <a:lnSpc>
                <a:spcPct val="100000"/>
              </a:lnSpc>
            </a:pPr>
            <a:endParaRPr lang="en-US" sz="2200" i="0" dirty="0">
              <a:solidFill>
                <a:srgbClr val="FFFFFF"/>
              </a:solidFill>
            </a:endParaRPr>
          </a:p>
          <a:p>
            <a:pPr>
              <a:lnSpc>
                <a:spcPct val="100000"/>
              </a:lnSpc>
            </a:pPr>
            <a:endParaRPr lang="en-US" sz="2200" i="0" dirty="0">
              <a:solidFill>
                <a:srgbClr val="FFFFFF"/>
              </a:solidFill>
            </a:endParaRPr>
          </a:p>
          <a:p>
            <a:pPr>
              <a:lnSpc>
                <a:spcPct val="100000"/>
              </a:lnSpc>
            </a:pPr>
            <a:endParaRPr lang="en-US" sz="2200" i="0" dirty="0">
              <a:solidFill>
                <a:srgbClr val="FFFFFF"/>
              </a:solidFill>
            </a:endParaRPr>
          </a:p>
          <a:p>
            <a:pPr>
              <a:lnSpc>
                <a:spcPct val="100000"/>
              </a:lnSpc>
            </a:pPr>
            <a:endParaRPr lang="en-US" sz="2200" dirty="0">
              <a:solidFill>
                <a:srgbClr val="FFFFFF"/>
              </a:solidFill>
            </a:endParaRPr>
          </a:p>
        </p:txBody>
      </p:sp>
      <p:cxnSp>
        <p:nvCxnSpPr>
          <p:cNvPr id="47" name="Straight Connector 16">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54"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4" name="Table 67">
            <a:extLst>
              <a:ext uri="{FF2B5EF4-FFF2-40B4-BE49-F238E27FC236}">
                <a16:creationId xmlns:a16="http://schemas.microsoft.com/office/drawing/2014/main" id="{037003A3-FAFF-7C9A-19A9-88614ADA9F01}"/>
              </a:ext>
            </a:extLst>
          </p:cNvPr>
          <p:cNvGraphicFramePr>
            <a:graphicFrameLocks noGrp="1"/>
          </p:cNvGraphicFramePr>
          <p:nvPr>
            <p:extLst>
              <p:ext uri="{D42A27DB-BD31-4B8C-83A1-F6EECF244321}">
                <p14:modId xmlns:p14="http://schemas.microsoft.com/office/powerpoint/2010/main" val="1138340075"/>
              </p:ext>
            </p:extLst>
          </p:nvPr>
        </p:nvGraphicFramePr>
        <p:xfrm>
          <a:off x="849189" y="2648225"/>
          <a:ext cx="5721096" cy="3871755"/>
        </p:xfrm>
        <a:graphic>
          <a:graphicData uri="http://schemas.openxmlformats.org/drawingml/2006/table">
            <a:tbl>
              <a:tblPr firstRow="1" bandRow="1">
                <a:tableStyleId>{073A0DAA-6AF3-43AB-8588-CEC1D06C72B9}</a:tableStyleId>
              </a:tblPr>
              <a:tblGrid>
                <a:gridCol w="1430274">
                  <a:extLst>
                    <a:ext uri="{9D8B030D-6E8A-4147-A177-3AD203B41FA5}">
                      <a16:colId xmlns:a16="http://schemas.microsoft.com/office/drawing/2014/main" val="2364532665"/>
                    </a:ext>
                  </a:extLst>
                </a:gridCol>
                <a:gridCol w="1430274">
                  <a:extLst>
                    <a:ext uri="{9D8B030D-6E8A-4147-A177-3AD203B41FA5}">
                      <a16:colId xmlns:a16="http://schemas.microsoft.com/office/drawing/2014/main" val="332240628"/>
                    </a:ext>
                  </a:extLst>
                </a:gridCol>
                <a:gridCol w="1430274">
                  <a:extLst>
                    <a:ext uri="{9D8B030D-6E8A-4147-A177-3AD203B41FA5}">
                      <a16:colId xmlns:a16="http://schemas.microsoft.com/office/drawing/2014/main" val="2146960828"/>
                    </a:ext>
                  </a:extLst>
                </a:gridCol>
                <a:gridCol w="1430274">
                  <a:extLst>
                    <a:ext uri="{9D8B030D-6E8A-4147-A177-3AD203B41FA5}">
                      <a16:colId xmlns:a16="http://schemas.microsoft.com/office/drawing/2014/main" val="1910632159"/>
                    </a:ext>
                  </a:extLst>
                </a:gridCol>
              </a:tblGrid>
              <a:tr h="674859">
                <a:tc>
                  <a:txBody>
                    <a:bodyPr/>
                    <a:lstStyle/>
                    <a:p>
                      <a:pPr algn="ctr"/>
                      <a:r>
                        <a:rPr lang="en-CA" sz="1200" dirty="0"/>
                        <a:t>Data Collected/</a:t>
                      </a:r>
                    </a:p>
                    <a:p>
                      <a:pPr algn="ctr"/>
                      <a:r>
                        <a:rPr lang="en-CA" sz="1200" dirty="0"/>
                        <a:t>(Before</a:t>
                      </a:r>
                    </a:p>
                    <a:p>
                      <a:pPr algn="ctr"/>
                      <a:r>
                        <a:rPr lang="en-CA" sz="1200" dirty="0"/>
                        <a:t>Pre-processing)</a:t>
                      </a:r>
                    </a:p>
                  </a:txBody>
                  <a:tcPr/>
                </a:tc>
                <a:tc>
                  <a:txBody>
                    <a:bodyPr/>
                    <a:lstStyle/>
                    <a:p>
                      <a:pPr algn="ctr"/>
                      <a:r>
                        <a:rPr lang="en-CA" dirty="0"/>
                        <a:t>T1</a:t>
                      </a:r>
                    </a:p>
                  </a:txBody>
                  <a:tcPr/>
                </a:tc>
                <a:tc>
                  <a:txBody>
                    <a:bodyPr/>
                    <a:lstStyle/>
                    <a:p>
                      <a:pPr algn="ctr"/>
                      <a:r>
                        <a:rPr lang="en-CA" dirty="0"/>
                        <a:t>T2</a:t>
                      </a:r>
                    </a:p>
                  </a:txBody>
                  <a:tcPr/>
                </a:tc>
                <a:tc>
                  <a:txBody>
                    <a:bodyPr/>
                    <a:lstStyle/>
                    <a:p>
                      <a:pPr algn="ctr"/>
                      <a:r>
                        <a:rPr lang="en-CA" dirty="0"/>
                        <a:t>T3</a:t>
                      </a:r>
                    </a:p>
                  </a:txBody>
                  <a:tcPr/>
                </a:tc>
                <a:extLst>
                  <a:ext uri="{0D108BD9-81ED-4DB2-BD59-A6C34878D82A}">
                    <a16:rowId xmlns:a16="http://schemas.microsoft.com/office/drawing/2014/main" val="861114030"/>
                  </a:ext>
                </a:extLst>
              </a:tr>
              <a:tr h="425350">
                <a:tc>
                  <a:txBody>
                    <a:bodyPr/>
                    <a:lstStyle/>
                    <a:p>
                      <a:pPr algn="ctr"/>
                      <a:r>
                        <a:rPr lang="en-CA" dirty="0" err="1"/>
                        <a:t>Ndde</a:t>
                      </a:r>
                      <a:endParaRPr lang="en-CA" dirty="0"/>
                    </a:p>
                  </a:txBody>
                  <a:tcPr/>
                </a:tc>
                <a:tc>
                  <a:txBody>
                    <a:bodyPr/>
                    <a:lstStyle/>
                    <a:p>
                      <a:pPr algn="ctr"/>
                      <a:r>
                        <a:rPr lang="en-CA" dirty="0"/>
                        <a:t>7076</a:t>
                      </a:r>
                    </a:p>
                  </a:txBody>
                  <a:tcPr/>
                </a:tc>
                <a:tc>
                  <a:txBody>
                    <a:bodyPr/>
                    <a:lstStyle/>
                    <a:p>
                      <a:pPr algn="ctr"/>
                      <a:r>
                        <a:rPr lang="en-CA" dirty="0"/>
                        <a:t>7427</a:t>
                      </a:r>
                    </a:p>
                  </a:txBody>
                  <a:tcPr/>
                </a:tc>
                <a:tc>
                  <a:txBody>
                    <a:bodyPr/>
                    <a:lstStyle/>
                    <a:p>
                      <a:pPr algn="ctr"/>
                      <a:r>
                        <a:rPr lang="en-CA" dirty="0"/>
                        <a:t>8816</a:t>
                      </a:r>
                    </a:p>
                  </a:txBody>
                  <a:tcPr/>
                </a:tc>
                <a:extLst>
                  <a:ext uri="{0D108BD9-81ED-4DB2-BD59-A6C34878D82A}">
                    <a16:rowId xmlns:a16="http://schemas.microsoft.com/office/drawing/2014/main" val="2088106065"/>
                  </a:ext>
                </a:extLst>
              </a:tr>
              <a:tr h="487680">
                <a:tc>
                  <a:txBody>
                    <a:bodyPr/>
                    <a:lstStyle/>
                    <a:p>
                      <a:pPr algn="ctr"/>
                      <a:r>
                        <a:rPr lang="en-CA" dirty="0" err="1"/>
                        <a:t>Nds</a:t>
                      </a:r>
                      <a:endParaRPr lang="en-CA" dirty="0"/>
                    </a:p>
                  </a:txBody>
                  <a:tcPr/>
                </a:tc>
                <a:tc>
                  <a:txBody>
                    <a:bodyPr/>
                    <a:lstStyle/>
                    <a:p>
                      <a:pPr algn="ctr"/>
                      <a:r>
                        <a:rPr lang="en-CA" dirty="0"/>
                        <a:t>2</a:t>
                      </a:r>
                    </a:p>
                  </a:txBody>
                  <a:tcPr/>
                </a:tc>
                <a:tc>
                  <a:txBody>
                    <a:bodyPr/>
                    <a:lstStyle/>
                    <a:p>
                      <a:pPr algn="ctr"/>
                      <a:r>
                        <a:rPr lang="en-CA" dirty="0"/>
                        <a:t>2</a:t>
                      </a:r>
                    </a:p>
                  </a:txBody>
                  <a:tcPr/>
                </a:tc>
                <a:tc>
                  <a:txBody>
                    <a:bodyPr/>
                    <a:lstStyle/>
                    <a:p>
                      <a:pPr algn="ctr"/>
                      <a:r>
                        <a:rPr lang="en-CA" dirty="0"/>
                        <a:t>2</a:t>
                      </a:r>
                    </a:p>
                  </a:txBody>
                  <a:tcPr/>
                </a:tc>
                <a:extLst>
                  <a:ext uri="{0D108BD9-81ED-4DB2-BD59-A6C34878D82A}">
                    <a16:rowId xmlns:a16="http://schemas.microsoft.com/office/drawing/2014/main" val="3052391057"/>
                  </a:ext>
                </a:extLst>
              </a:tr>
              <a:tr h="502156">
                <a:tc>
                  <a:txBody>
                    <a:bodyPr/>
                    <a:lstStyle/>
                    <a:p>
                      <a:pPr algn="ctr"/>
                      <a:r>
                        <a:rPr lang="en-CA" dirty="0" err="1"/>
                        <a:t>Lbd</a:t>
                      </a:r>
                      <a:endParaRPr lang="en-CA" dirty="0"/>
                    </a:p>
                  </a:txBody>
                  <a:tcPr/>
                </a:tc>
                <a:tc>
                  <a:txBody>
                    <a:bodyPr/>
                    <a:lstStyle/>
                    <a:p>
                      <a:pPr algn="ctr"/>
                      <a:r>
                        <a:rPr lang="en-CA" dirty="0"/>
                        <a:t>1306</a:t>
                      </a:r>
                    </a:p>
                  </a:txBody>
                  <a:tcPr/>
                </a:tc>
                <a:tc>
                  <a:txBody>
                    <a:bodyPr/>
                    <a:lstStyle/>
                    <a:p>
                      <a:pPr algn="ctr"/>
                      <a:r>
                        <a:rPr lang="en-CA" dirty="0"/>
                        <a:t>1305</a:t>
                      </a:r>
                    </a:p>
                  </a:txBody>
                  <a:tcPr/>
                </a:tc>
                <a:tc>
                  <a:txBody>
                    <a:bodyPr/>
                    <a:lstStyle/>
                    <a:p>
                      <a:pPr algn="ctr"/>
                      <a:r>
                        <a:rPr lang="en-CA" dirty="0"/>
                        <a:t>1605</a:t>
                      </a:r>
                    </a:p>
                  </a:txBody>
                  <a:tcPr/>
                </a:tc>
                <a:extLst>
                  <a:ext uri="{0D108BD9-81ED-4DB2-BD59-A6C34878D82A}">
                    <a16:rowId xmlns:a16="http://schemas.microsoft.com/office/drawing/2014/main" val="3527986241"/>
                  </a:ext>
                </a:extLst>
              </a:tr>
              <a:tr h="577656">
                <a:tc>
                  <a:txBody>
                    <a:bodyPr/>
                    <a:lstStyle/>
                    <a:p>
                      <a:pPr algn="ctr"/>
                      <a:r>
                        <a:rPr lang="en-CA" dirty="0"/>
                        <a:t>Volume</a:t>
                      </a:r>
                    </a:p>
                  </a:txBody>
                  <a:tcPr/>
                </a:tc>
                <a:tc>
                  <a:txBody>
                    <a:bodyPr/>
                    <a:lstStyle/>
                    <a:p>
                      <a:pPr algn="ctr"/>
                      <a:r>
                        <a:rPr lang="en-CA" dirty="0"/>
                        <a:t>90492.9709</a:t>
                      </a:r>
                    </a:p>
                  </a:txBody>
                  <a:tcPr/>
                </a:tc>
                <a:tc>
                  <a:txBody>
                    <a:bodyPr/>
                    <a:lstStyle/>
                    <a:p>
                      <a:pPr algn="ctr"/>
                      <a:r>
                        <a:rPr lang="en-CA" dirty="0"/>
                        <a:t>95500.5538</a:t>
                      </a:r>
                    </a:p>
                  </a:txBody>
                  <a:tcPr/>
                </a:tc>
                <a:tc>
                  <a:txBody>
                    <a:bodyPr/>
                    <a:lstStyle/>
                    <a:p>
                      <a:pPr algn="ctr"/>
                      <a:r>
                        <a:rPr lang="en-CA" dirty="0"/>
                        <a:t>115541.6894</a:t>
                      </a:r>
                    </a:p>
                  </a:txBody>
                  <a:tcPr/>
                </a:tc>
                <a:extLst>
                  <a:ext uri="{0D108BD9-81ED-4DB2-BD59-A6C34878D82A}">
                    <a16:rowId xmlns:a16="http://schemas.microsoft.com/office/drawing/2014/main" val="1584773332"/>
                  </a:ext>
                </a:extLst>
              </a:tr>
              <a:tr h="501550">
                <a:tc>
                  <a:txBody>
                    <a:bodyPr/>
                    <a:lstStyle/>
                    <a:p>
                      <a:pPr algn="ctr"/>
                      <a:r>
                        <a:rPr lang="en-CA" dirty="0"/>
                        <a:t>Velocity</a:t>
                      </a:r>
                    </a:p>
                  </a:txBody>
                  <a:tcPr/>
                </a:tc>
                <a:tc>
                  <a:txBody>
                    <a:bodyPr/>
                    <a:lstStyle/>
                    <a:p>
                      <a:pPr algn="ctr"/>
                      <a:r>
                        <a:rPr lang="en-CA" dirty="0"/>
                        <a:t>0</a:t>
                      </a:r>
                    </a:p>
                  </a:txBody>
                  <a:tcPr/>
                </a:tc>
                <a:tc>
                  <a:txBody>
                    <a:bodyPr/>
                    <a:lstStyle/>
                    <a:p>
                      <a:pPr algn="ctr"/>
                      <a:r>
                        <a:rPr lang="en-CA" dirty="0"/>
                        <a:t>5.5336</a:t>
                      </a:r>
                    </a:p>
                  </a:txBody>
                  <a:tcPr/>
                </a:tc>
                <a:tc>
                  <a:txBody>
                    <a:bodyPr/>
                    <a:lstStyle/>
                    <a:p>
                      <a:pPr algn="ctr"/>
                      <a:r>
                        <a:rPr lang="en-CA" dirty="0"/>
                        <a:t>20.985</a:t>
                      </a:r>
                    </a:p>
                  </a:txBody>
                  <a:tcPr/>
                </a:tc>
                <a:extLst>
                  <a:ext uri="{0D108BD9-81ED-4DB2-BD59-A6C34878D82A}">
                    <a16:rowId xmlns:a16="http://schemas.microsoft.com/office/drawing/2014/main" val="2884526803"/>
                  </a:ext>
                </a:extLst>
              </a:tr>
              <a:tr h="577656">
                <a:tc>
                  <a:txBody>
                    <a:bodyPr/>
                    <a:lstStyle/>
                    <a:p>
                      <a:pPr algn="ctr"/>
                      <a:r>
                        <a:rPr lang="en-CA" dirty="0"/>
                        <a:t>Variety</a:t>
                      </a:r>
                    </a:p>
                  </a:txBody>
                  <a:tcPr/>
                </a:tc>
                <a:tc>
                  <a:txBody>
                    <a:bodyPr/>
                    <a:lstStyle/>
                    <a:p>
                      <a:pPr algn="ctr"/>
                      <a:r>
                        <a:rPr lang="en-CA" dirty="0"/>
                        <a:t>2794.666</a:t>
                      </a:r>
                    </a:p>
                  </a:txBody>
                  <a:tcPr/>
                </a:tc>
                <a:tc>
                  <a:txBody>
                    <a:bodyPr/>
                    <a:lstStyle/>
                    <a:p>
                      <a:pPr algn="ctr"/>
                      <a:r>
                        <a:rPr lang="en-CA" dirty="0"/>
                        <a:t>2911.3333</a:t>
                      </a:r>
                    </a:p>
                  </a:txBody>
                  <a:tcPr/>
                </a:tc>
                <a:tc>
                  <a:txBody>
                    <a:bodyPr/>
                    <a:lstStyle/>
                    <a:p>
                      <a:pPr algn="ctr"/>
                      <a:r>
                        <a:rPr lang="en-CA" dirty="0"/>
                        <a:t>3474.33333</a:t>
                      </a:r>
                    </a:p>
                  </a:txBody>
                  <a:tcPr/>
                </a:tc>
                <a:extLst>
                  <a:ext uri="{0D108BD9-81ED-4DB2-BD59-A6C34878D82A}">
                    <a16:rowId xmlns:a16="http://schemas.microsoft.com/office/drawing/2014/main" val="2420468474"/>
                  </a:ext>
                </a:extLst>
              </a:tr>
            </a:tbl>
          </a:graphicData>
        </a:graphic>
      </p:graphicFrame>
      <p:pic>
        <p:nvPicPr>
          <p:cNvPr id="97" name="Picture 96" descr="Chart, bar chart&#10;&#10;Description automatically generated">
            <a:extLst>
              <a:ext uri="{FF2B5EF4-FFF2-40B4-BE49-F238E27FC236}">
                <a16:creationId xmlns:a16="http://schemas.microsoft.com/office/drawing/2014/main" id="{9A75CCE8-EBCB-763C-62CB-A1ECAABF7F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8605" y="4714760"/>
            <a:ext cx="2421472" cy="1887953"/>
          </a:xfrm>
          <a:prstGeom prst="rect">
            <a:avLst/>
          </a:prstGeom>
        </p:spPr>
      </p:pic>
      <p:pic>
        <p:nvPicPr>
          <p:cNvPr id="99" name="Picture 98" descr="Chart, bar chart&#10;&#10;Description automatically generated">
            <a:extLst>
              <a:ext uri="{FF2B5EF4-FFF2-40B4-BE49-F238E27FC236}">
                <a16:creationId xmlns:a16="http://schemas.microsoft.com/office/drawing/2014/main" id="{33EF6371-55CE-F687-7345-A7854096F9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4167" y="4848810"/>
            <a:ext cx="2633214" cy="1732377"/>
          </a:xfrm>
          <a:prstGeom prst="rect">
            <a:avLst/>
          </a:prstGeom>
        </p:spPr>
      </p:pic>
      <p:pic>
        <p:nvPicPr>
          <p:cNvPr id="101" name="Picture 100" descr="Chart, bar chart&#10;&#10;Description automatically generated">
            <a:extLst>
              <a:ext uri="{FF2B5EF4-FFF2-40B4-BE49-F238E27FC236}">
                <a16:creationId xmlns:a16="http://schemas.microsoft.com/office/drawing/2014/main" id="{1ECA8CE0-AF4A-E3FD-8439-7C90787B6F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3537" y="2912785"/>
            <a:ext cx="2643788" cy="1732377"/>
          </a:xfrm>
          <a:prstGeom prst="rect">
            <a:avLst/>
          </a:prstGeom>
        </p:spPr>
      </p:pic>
    </p:spTree>
    <p:extLst>
      <p:ext uri="{BB962C8B-B14F-4D97-AF65-F5344CB8AC3E}">
        <p14:creationId xmlns:p14="http://schemas.microsoft.com/office/powerpoint/2010/main" val="3319323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0"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4">
            <a:extLst>
              <a:ext uri="{FF2B5EF4-FFF2-40B4-BE49-F238E27FC236}">
                <a16:creationId xmlns:a16="http://schemas.microsoft.com/office/drawing/2014/main" id="{8F75606C-0721-F62C-0263-832E079180D7}"/>
              </a:ext>
            </a:extLst>
          </p:cNvPr>
          <p:cNvPicPr>
            <a:picLocks noChangeAspect="1"/>
          </p:cNvPicPr>
          <p:nvPr/>
        </p:nvPicPr>
        <p:blipFill rotWithShape="1">
          <a:blip r:embed="rId2"/>
          <a:srcRect t="4809" b="3355"/>
          <a:stretch/>
        </p:blipFill>
        <p:spPr>
          <a:xfrm>
            <a:off x="-4546" y="0"/>
            <a:ext cx="12191980" cy="6857990"/>
          </a:xfrm>
          <a:prstGeom prst="rect">
            <a:avLst/>
          </a:prstGeom>
        </p:spPr>
      </p:pic>
      <p:sp>
        <p:nvSpPr>
          <p:cNvPr id="40" name="Rectangle 14">
            <a:extLst>
              <a:ext uri="{FF2B5EF4-FFF2-40B4-BE49-F238E27FC236}">
                <a16:creationId xmlns:a16="http://schemas.microsoft.com/office/drawing/2014/main" id="{9FBB9AF1-CE92-475C-A47B-5FC32922B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gradFill flip="none" rotWithShape="1">
            <a:gsLst>
              <a:gs pos="100000">
                <a:srgbClr val="000000">
                  <a:alpha val="0"/>
                </a:srgbClr>
              </a:gs>
              <a:gs pos="30000">
                <a:srgbClr val="00000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3757F3-AB37-532F-A54F-45DB6F248D36}"/>
              </a:ext>
            </a:extLst>
          </p:cNvPr>
          <p:cNvSpPr>
            <a:spLocks noGrp="1"/>
          </p:cNvSpPr>
          <p:nvPr>
            <p:ph type="title"/>
          </p:nvPr>
        </p:nvSpPr>
        <p:spPr>
          <a:xfrm>
            <a:off x="1078992" y="1143001"/>
            <a:ext cx="9052560" cy="704088"/>
          </a:xfrm>
        </p:spPr>
        <p:txBody>
          <a:bodyPr vert="horz" lIns="91440" tIns="45720" rIns="91440" bIns="45720" rtlCol="0" anchor="t">
            <a:normAutofit/>
          </a:bodyPr>
          <a:lstStyle/>
          <a:p>
            <a:r>
              <a:rPr lang="en-US" sz="4000" i="0" dirty="0">
                <a:solidFill>
                  <a:srgbClr val="FFFFFF"/>
                </a:solidFill>
              </a:rPr>
              <a:t>MEASURES : COLLECTED DATA VALUES</a:t>
            </a:r>
          </a:p>
        </p:txBody>
      </p:sp>
      <p:sp>
        <p:nvSpPr>
          <p:cNvPr id="3" name="Text Placeholder 2">
            <a:extLst>
              <a:ext uri="{FF2B5EF4-FFF2-40B4-BE49-F238E27FC236}">
                <a16:creationId xmlns:a16="http://schemas.microsoft.com/office/drawing/2014/main" id="{C7A74518-214C-16A8-8F81-D2CB461E0B33}"/>
              </a:ext>
            </a:extLst>
          </p:cNvPr>
          <p:cNvSpPr>
            <a:spLocks noGrp="1"/>
          </p:cNvSpPr>
          <p:nvPr>
            <p:ph type="body" idx="1"/>
          </p:nvPr>
        </p:nvSpPr>
        <p:spPr>
          <a:xfrm>
            <a:off x="1078992" y="1962443"/>
            <a:ext cx="9052560" cy="3752557"/>
          </a:xfrm>
        </p:spPr>
        <p:txBody>
          <a:bodyPr vert="horz" lIns="91440" tIns="45720" rIns="91440" bIns="45720" rtlCol="0">
            <a:normAutofit/>
          </a:bodyPr>
          <a:lstStyle/>
          <a:p>
            <a:pPr>
              <a:lnSpc>
                <a:spcPct val="100000"/>
              </a:lnSpc>
            </a:pPr>
            <a:r>
              <a:rPr lang="en-US" sz="2200" i="0" dirty="0">
                <a:solidFill>
                  <a:srgbClr val="FFFFFF"/>
                </a:solidFill>
              </a:rPr>
              <a:t>Data values collected after pre-processing:</a:t>
            </a:r>
          </a:p>
          <a:p>
            <a:pPr>
              <a:lnSpc>
                <a:spcPct val="100000"/>
              </a:lnSpc>
            </a:pPr>
            <a:endParaRPr lang="en-US" sz="2200" i="0" dirty="0">
              <a:solidFill>
                <a:srgbClr val="FFFFFF"/>
              </a:solidFill>
            </a:endParaRPr>
          </a:p>
          <a:p>
            <a:pPr>
              <a:lnSpc>
                <a:spcPct val="100000"/>
              </a:lnSpc>
            </a:pPr>
            <a:endParaRPr lang="en-US" sz="2200" i="0" dirty="0">
              <a:solidFill>
                <a:srgbClr val="FFFFFF"/>
              </a:solidFill>
            </a:endParaRPr>
          </a:p>
          <a:p>
            <a:pPr>
              <a:lnSpc>
                <a:spcPct val="100000"/>
              </a:lnSpc>
            </a:pPr>
            <a:endParaRPr lang="en-US" sz="2200" i="0" dirty="0">
              <a:solidFill>
                <a:srgbClr val="FFFFFF"/>
              </a:solidFill>
            </a:endParaRPr>
          </a:p>
          <a:p>
            <a:pPr>
              <a:lnSpc>
                <a:spcPct val="100000"/>
              </a:lnSpc>
            </a:pPr>
            <a:endParaRPr lang="en-US" sz="2200" i="0" dirty="0">
              <a:solidFill>
                <a:srgbClr val="FFFFFF"/>
              </a:solidFill>
            </a:endParaRPr>
          </a:p>
          <a:p>
            <a:pPr>
              <a:lnSpc>
                <a:spcPct val="100000"/>
              </a:lnSpc>
            </a:pPr>
            <a:endParaRPr lang="en-US" sz="2200" i="0" dirty="0">
              <a:solidFill>
                <a:srgbClr val="FFFFFF"/>
              </a:solidFill>
            </a:endParaRPr>
          </a:p>
          <a:p>
            <a:pPr>
              <a:lnSpc>
                <a:spcPct val="100000"/>
              </a:lnSpc>
            </a:pPr>
            <a:endParaRPr lang="en-US" sz="2200" i="0" dirty="0">
              <a:solidFill>
                <a:srgbClr val="FFFFFF"/>
              </a:solidFill>
            </a:endParaRPr>
          </a:p>
          <a:p>
            <a:pPr>
              <a:lnSpc>
                <a:spcPct val="100000"/>
              </a:lnSpc>
            </a:pPr>
            <a:endParaRPr lang="en-US" sz="2200" i="0" dirty="0">
              <a:solidFill>
                <a:srgbClr val="FFFFFF"/>
              </a:solidFill>
            </a:endParaRPr>
          </a:p>
          <a:p>
            <a:pPr>
              <a:lnSpc>
                <a:spcPct val="100000"/>
              </a:lnSpc>
            </a:pPr>
            <a:endParaRPr lang="en-US" sz="2200" dirty="0">
              <a:solidFill>
                <a:srgbClr val="FFFFFF"/>
              </a:solidFill>
            </a:endParaRPr>
          </a:p>
        </p:txBody>
      </p:sp>
      <p:cxnSp>
        <p:nvCxnSpPr>
          <p:cNvPr id="47" name="Straight Connector 16">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54"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4" name="Table 67">
            <a:extLst>
              <a:ext uri="{FF2B5EF4-FFF2-40B4-BE49-F238E27FC236}">
                <a16:creationId xmlns:a16="http://schemas.microsoft.com/office/drawing/2014/main" id="{037003A3-FAFF-7C9A-19A9-88614ADA9F01}"/>
              </a:ext>
            </a:extLst>
          </p:cNvPr>
          <p:cNvGraphicFramePr>
            <a:graphicFrameLocks noGrp="1"/>
          </p:cNvGraphicFramePr>
          <p:nvPr>
            <p:extLst>
              <p:ext uri="{D42A27DB-BD31-4B8C-83A1-F6EECF244321}">
                <p14:modId xmlns:p14="http://schemas.microsoft.com/office/powerpoint/2010/main" val="2955344552"/>
              </p:ext>
            </p:extLst>
          </p:nvPr>
        </p:nvGraphicFramePr>
        <p:xfrm>
          <a:off x="849189" y="2648225"/>
          <a:ext cx="5721096" cy="4027619"/>
        </p:xfrm>
        <a:graphic>
          <a:graphicData uri="http://schemas.openxmlformats.org/drawingml/2006/table">
            <a:tbl>
              <a:tblPr firstRow="1" bandRow="1">
                <a:tableStyleId>{073A0DAA-6AF3-43AB-8588-CEC1D06C72B9}</a:tableStyleId>
              </a:tblPr>
              <a:tblGrid>
                <a:gridCol w="1430274">
                  <a:extLst>
                    <a:ext uri="{9D8B030D-6E8A-4147-A177-3AD203B41FA5}">
                      <a16:colId xmlns:a16="http://schemas.microsoft.com/office/drawing/2014/main" val="2364532665"/>
                    </a:ext>
                  </a:extLst>
                </a:gridCol>
                <a:gridCol w="1430274">
                  <a:extLst>
                    <a:ext uri="{9D8B030D-6E8A-4147-A177-3AD203B41FA5}">
                      <a16:colId xmlns:a16="http://schemas.microsoft.com/office/drawing/2014/main" val="332240628"/>
                    </a:ext>
                  </a:extLst>
                </a:gridCol>
                <a:gridCol w="1430274">
                  <a:extLst>
                    <a:ext uri="{9D8B030D-6E8A-4147-A177-3AD203B41FA5}">
                      <a16:colId xmlns:a16="http://schemas.microsoft.com/office/drawing/2014/main" val="2146960828"/>
                    </a:ext>
                  </a:extLst>
                </a:gridCol>
                <a:gridCol w="1430274">
                  <a:extLst>
                    <a:ext uri="{9D8B030D-6E8A-4147-A177-3AD203B41FA5}">
                      <a16:colId xmlns:a16="http://schemas.microsoft.com/office/drawing/2014/main" val="1910632159"/>
                    </a:ext>
                  </a:extLst>
                </a:gridCol>
              </a:tblGrid>
              <a:tr h="776354">
                <a:tc>
                  <a:txBody>
                    <a:bodyPr/>
                    <a:lstStyle/>
                    <a:p>
                      <a:pPr algn="ctr"/>
                      <a:r>
                        <a:rPr lang="en-CA" sz="1200" dirty="0"/>
                        <a:t>Data Collected/</a:t>
                      </a:r>
                    </a:p>
                    <a:p>
                      <a:pPr algn="ctr"/>
                      <a:r>
                        <a:rPr lang="en-CA" sz="1200" dirty="0"/>
                        <a:t>(Before</a:t>
                      </a:r>
                    </a:p>
                    <a:p>
                      <a:pPr algn="ctr"/>
                      <a:r>
                        <a:rPr lang="en-CA" sz="1200" dirty="0"/>
                        <a:t>Pre-processing)</a:t>
                      </a:r>
                    </a:p>
                  </a:txBody>
                  <a:tcPr/>
                </a:tc>
                <a:tc>
                  <a:txBody>
                    <a:bodyPr/>
                    <a:lstStyle/>
                    <a:p>
                      <a:pPr algn="ctr"/>
                      <a:r>
                        <a:rPr lang="en-CA" dirty="0"/>
                        <a:t>T1</a:t>
                      </a:r>
                    </a:p>
                  </a:txBody>
                  <a:tcPr/>
                </a:tc>
                <a:tc>
                  <a:txBody>
                    <a:bodyPr/>
                    <a:lstStyle/>
                    <a:p>
                      <a:pPr algn="ctr"/>
                      <a:r>
                        <a:rPr lang="en-CA" dirty="0"/>
                        <a:t>T2</a:t>
                      </a:r>
                    </a:p>
                  </a:txBody>
                  <a:tcPr/>
                </a:tc>
                <a:tc>
                  <a:txBody>
                    <a:bodyPr/>
                    <a:lstStyle/>
                    <a:p>
                      <a:pPr algn="ctr"/>
                      <a:r>
                        <a:rPr lang="en-CA" dirty="0"/>
                        <a:t>T3</a:t>
                      </a:r>
                    </a:p>
                  </a:txBody>
                  <a:tcPr/>
                </a:tc>
                <a:extLst>
                  <a:ext uri="{0D108BD9-81ED-4DB2-BD59-A6C34878D82A}">
                    <a16:rowId xmlns:a16="http://schemas.microsoft.com/office/drawing/2014/main" val="861114030"/>
                  </a:ext>
                </a:extLst>
              </a:tr>
              <a:tr h="420769">
                <a:tc>
                  <a:txBody>
                    <a:bodyPr/>
                    <a:lstStyle/>
                    <a:p>
                      <a:pPr algn="ctr"/>
                      <a:r>
                        <a:rPr lang="en-CA" dirty="0" err="1"/>
                        <a:t>Ndde</a:t>
                      </a:r>
                      <a:endParaRPr lang="en-CA" dirty="0"/>
                    </a:p>
                  </a:txBody>
                  <a:tcPr/>
                </a:tc>
                <a:tc>
                  <a:txBody>
                    <a:bodyPr/>
                    <a:lstStyle/>
                    <a:p>
                      <a:pPr algn="ctr"/>
                      <a:r>
                        <a:rPr lang="en-CA" dirty="0"/>
                        <a:t>1146</a:t>
                      </a:r>
                    </a:p>
                  </a:txBody>
                  <a:tcPr/>
                </a:tc>
                <a:tc>
                  <a:txBody>
                    <a:bodyPr/>
                    <a:lstStyle/>
                    <a:p>
                      <a:pPr algn="ctr"/>
                      <a:r>
                        <a:rPr lang="en-CA" dirty="0"/>
                        <a:t>1553</a:t>
                      </a:r>
                    </a:p>
                  </a:txBody>
                  <a:tcPr/>
                </a:tc>
                <a:tc>
                  <a:txBody>
                    <a:bodyPr/>
                    <a:lstStyle/>
                    <a:p>
                      <a:pPr algn="ctr"/>
                      <a:r>
                        <a:rPr lang="en-CA" dirty="0"/>
                        <a:t>2029</a:t>
                      </a:r>
                    </a:p>
                  </a:txBody>
                  <a:tcPr/>
                </a:tc>
                <a:extLst>
                  <a:ext uri="{0D108BD9-81ED-4DB2-BD59-A6C34878D82A}">
                    <a16:rowId xmlns:a16="http://schemas.microsoft.com/office/drawing/2014/main" val="2088106065"/>
                  </a:ext>
                </a:extLst>
              </a:tr>
              <a:tr h="420769">
                <a:tc>
                  <a:txBody>
                    <a:bodyPr/>
                    <a:lstStyle/>
                    <a:p>
                      <a:pPr algn="ctr"/>
                      <a:r>
                        <a:rPr lang="en-CA" dirty="0" err="1"/>
                        <a:t>Nds</a:t>
                      </a:r>
                      <a:endParaRPr lang="en-CA" dirty="0"/>
                    </a:p>
                  </a:txBody>
                  <a:tcPr/>
                </a:tc>
                <a:tc>
                  <a:txBody>
                    <a:bodyPr/>
                    <a:lstStyle/>
                    <a:p>
                      <a:pPr algn="ctr"/>
                      <a:r>
                        <a:rPr lang="en-CA" dirty="0"/>
                        <a:t>2</a:t>
                      </a:r>
                    </a:p>
                  </a:txBody>
                  <a:tcPr/>
                </a:tc>
                <a:tc>
                  <a:txBody>
                    <a:bodyPr/>
                    <a:lstStyle/>
                    <a:p>
                      <a:pPr algn="ctr"/>
                      <a:r>
                        <a:rPr lang="en-CA" dirty="0"/>
                        <a:t>2</a:t>
                      </a:r>
                    </a:p>
                  </a:txBody>
                  <a:tcPr/>
                </a:tc>
                <a:tc>
                  <a:txBody>
                    <a:bodyPr/>
                    <a:lstStyle/>
                    <a:p>
                      <a:pPr algn="ctr"/>
                      <a:r>
                        <a:rPr lang="en-CA" dirty="0"/>
                        <a:t>2</a:t>
                      </a:r>
                    </a:p>
                  </a:txBody>
                  <a:tcPr/>
                </a:tc>
                <a:extLst>
                  <a:ext uri="{0D108BD9-81ED-4DB2-BD59-A6C34878D82A}">
                    <a16:rowId xmlns:a16="http://schemas.microsoft.com/office/drawing/2014/main" val="3052391057"/>
                  </a:ext>
                </a:extLst>
              </a:tr>
              <a:tr h="420769">
                <a:tc>
                  <a:txBody>
                    <a:bodyPr/>
                    <a:lstStyle/>
                    <a:p>
                      <a:pPr algn="ctr"/>
                      <a:r>
                        <a:rPr lang="en-CA" dirty="0" err="1"/>
                        <a:t>Lbd</a:t>
                      </a:r>
                      <a:endParaRPr lang="en-CA" dirty="0"/>
                    </a:p>
                  </a:txBody>
                  <a:tcPr/>
                </a:tc>
                <a:tc>
                  <a:txBody>
                    <a:bodyPr/>
                    <a:lstStyle/>
                    <a:p>
                      <a:pPr algn="ctr"/>
                      <a:r>
                        <a:rPr lang="en-CA" dirty="0"/>
                        <a:t>206</a:t>
                      </a:r>
                    </a:p>
                  </a:txBody>
                  <a:tcPr/>
                </a:tc>
                <a:tc>
                  <a:txBody>
                    <a:bodyPr/>
                    <a:lstStyle/>
                    <a:p>
                      <a:pPr algn="ctr"/>
                      <a:r>
                        <a:rPr lang="en-CA" dirty="0"/>
                        <a:t>281</a:t>
                      </a:r>
                    </a:p>
                  </a:txBody>
                  <a:tcPr/>
                </a:tc>
                <a:tc>
                  <a:txBody>
                    <a:bodyPr/>
                    <a:lstStyle/>
                    <a:p>
                      <a:pPr algn="ctr"/>
                      <a:r>
                        <a:rPr lang="en-CA" dirty="0"/>
                        <a:t>376</a:t>
                      </a:r>
                    </a:p>
                  </a:txBody>
                  <a:tcPr/>
                </a:tc>
                <a:extLst>
                  <a:ext uri="{0D108BD9-81ED-4DB2-BD59-A6C34878D82A}">
                    <a16:rowId xmlns:a16="http://schemas.microsoft.com/office/drawing/2014/main" val="3527986241"/>
                  </a:ext>
                </a:extLst>
              </a:tr>
              <a:tr h="664533">
                <a:tc>
                  <a:txBody>
                    <a:bodyPr/>
                    <a:lstStyle/>
                    <a:p>
                      <a:pPr algn="ctr"/>
                      <a:r>
                        <a:rPr lang="en-CA" dirty="0"/>
                        <a:t>Volume</a:t>
                      </a:r>
                    </a:p>
                  </a:txBody>
                  <a:tcPr/>
                </a:tc>
                <a:tc>
                  <a:txBody>
                    <a:bodyPr/>
                    <a:lstStyle/>
                    <a:p>
                      <a:pPr algn="ctr"/>
                      <a:r>
                        <a:rPr lang="en-CA" sz="1700" dirty="0"/>
                        <a:t>11646.1004</a:t>
                      </a:r>
                    </a:p>
                  </a:txBody>
                  <a:tcPr/>
                </a:tc>
                <a:tc>
                  <a:txBody>
                    <a:bodyPr/>
                    <a:lstStyle/>
                    <a:p>
                      <a:pPr algn="ctr"/>
                      <a:r>
                        <a:rPr lang="en-CA" sz="1700" dirty="0"/>
                        <a:t>16463.1078</a:t>
                      </a:r>
                    </a:p>
                  </a:txBody>
                  <a:tcPr/>
                </a:tc>
                <a:tc>
                  <a:txBody>
                    <a:bodyPr/>
                    <a:lstStyle/>
                    <a:p>
                      <a:pPr algn="ctr"/>
                      <a:r>
                        <a:rPr lang="en-CA" sz="1700" dirty="0"/>
                        <a:t>22291.7163</a:t>
                      </a:r>
                    </a:p>
                  </a:txBody>
                  <a:tcPr/>
                </a:tc>
                <a:extLst>
                  <a:ext uri="{0D108BD9-81ED-4DB2-BD59-A6C34878D82A}">
                    <a16:rowId xmlns:a16="http://schemas.microsoft.com/office/drawing/2014/main" val="1584773332"/>
                  </a:ext>
                </a:extLst>
              </a:tr>
              <a:tr h="588080">
                <a:tc>
                  <a:txBody>
                    <a:bodyPr/>
                    <a:lstStyle/>
                    <a:p>
                      <a:pPr algn="ctr"/>
                      <a:r>
                        <a:rPr lang="en-CA" dirty="0"/>
                        <a:t>Velocity</a:t>
                      </a:r>
                    </a:p>
                  </a:txBody>
                  <a:tcPr/>
                </a:tc>
                <a:tc>
                  <a:txBody>
                    <a:bodyPr/>
                    <a:lstStyle/>
                    <a:p>
                      <a:pPr algn="ctr"/>
                      <a:r>
                        <a:rPr lang="en-CA" dirty="0"/>
                        <a:t>0</a:t>
                      </a:r>
                    </a:p>
                  </a:txBody>
                  <a:tcPr/>
                </a:tc>
                <a:tc>
                  <a:txBody>
                    <a:bodyPr/>
                    <a:lstStyle/>
                    <a:p>
                      <a:pPr algn="ctr"/>
                      <a:r>
                        <a:rPr lang="en-CA" dirty="0"/>
                        <a:t>35.404</a:t>
                      </a:r>
                    </a:p>
                  </a:txBody>
                  <a:tcPr/>
                </a:tc>
                <a:tc>
                  <a:txBody>
                    <a:bodyPr/>
                    <a:lstStyle/>
                    <a:p>
                      <a:pPr algn="ctr"/>
                      <a:r>
                        <a:rPr lang="en-CA" dirty="0"/>
                        <a:t>41.361</a:t>
                      </a:r>
                    </a:p>
                  </a:txBody>
                  <a:tcPr/>
                </a:tc>
                <a:extLst>
                  <a:ext uri="{0D108BD9-81ED-4DB2-BD59-A6C34878D82A}">
                    <a16:rowId xmlns:a16="http://schemas.microsoft.com/office/drawing/2014/main" val="2884526803"/>
                  </a:ext>
                </a:extLst>
              </a:tr>
              <a:tr h="736345">
                <a:tc>
                  <a:txBody>
                    <a:bodyPr/>
                    <a:lstStyle/>
                    <a:p>
                      <a:pPr algn="ctr"/>
                      <a:r>
                        <a:rPr lang="en-CA" dirty="0"/>
                        <a:t>Variety</a:t>
                      </a:r>
                    </a:p>
                  </a:txBody>
                  <a:tcPr/>
                </a:tc>
                <a:tc>
                  <a:txBody>
                    <a:bodyPr/>
                    <a:lstStyle/>
                    <a:p>
                      <a:pPr algn="ctr"/>
                      <a:r>
                        <a:rPr lang="en-CA" dirty="0"/>
                        <a:t>451.333</a:t>
                      </a:r>
                    </a:p>
                  </a:txBody>
                  <a:tcPr/>
                </a:tc>
                <a:tc>
                  <a:txBody>
                    <a:bodyPr/>
                    <a:lstStyle/>
                    <a:p>
                      <a:pPr algn="ctr"/>
                      <a:r>
                        <a:rPr lang="en-CA" dirty="0"/>
                        <a:t>611.9999</a:t>
                      </a:r>
                    </a:p>
                  </a:txBody>
                  <a:tcPr/>
                </a:tc>
                <a:tc>
                  <a:txBody>
                    <a:bodyPr/>
                    <a:lstStyle/>
                    <a:p>
                      <a:pPr algn="ctr"/>
                      <a:r>
                        <a:rPr lang="en-CA" dirty="0"/>
                        <a:t>802.3333</a:t>
                      </a:r>
                    </a:p>
                  </a:txBody>
                  <a:tcPr/>
                </a:tc>
                <a:extLst>
                  <a:ext uri="{0D108BD9-81ED-4DB2-BD59-A6C34878D82A}">
                    <a16:rowId xmlns:a16="http://schemas.microsoft.com/office/drawing/2014/main" val="2420468474"/>
                  </a:ext>
                </a:extLst>
              </a:tr>
            </a:tbl>
          </a:graphicData>
        </a:graphic>
      </p:graphicFrame>
      <p:pic>
        <p:nvPicPr>
          <p:cNvPr id="6" name="Picture 5">
            <a:extLst>
              <a:ext uri="{FF2B5EF4-FFF2-40B4-BE49-F238E27FC236}">
                <a16:creationId xmlns:a16="http://schemas.microsoft.com/office/drawing/2014/main" id="{7EFDD1F8-8B9B-B24A-2544-E85186754C4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336466" y="4887247"/>
            <a:ext cx="2850968" cy="1854288"/>
          </a:xfrm>
          <a:prstGeom prst="rect">
            <a:avLst/>
          </a:prstGeom>
        </p:spPr>
      </p:pic>
      <p:pic>
        <p:nvPicPr>
          <p:cNvPr id="8" name="Picture 7" descr="Chart, bar chart&#10;&#10;Description automatically generated">
            <a:extLst>
              <a:ext uri="{FF2B5EF4-FFF2-40B4-BE49-F238E27FC236}">
                <a16:creationId xmlns:a16="http://schemas.microsoft.com/office/drawing/2014/main" id="{E2C1970F-7DA3-719E-3465-61D1ADACB1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9888" y="4841803"/>
            <a:ext cx="2627080" cy="1735608"/>
          </a:xfrm>
          <a:prstGeom prst="rect">
            <a:avLst/>
          </a:prstGeom>
        </p:spPr>
      </p:pic>
      <p:pic>
        <p:nvPicPr>
          <p:cNvPr id="11" name="Picture 10" descr="Chart, bar chart&#10;&#10;Description automatically generated">
            <a:extLst>
              <a:ext uri="{FF2B5EF4-FFF2-40B4-BE49-F238E27FC236}">
                <a16:creationId xmlns:a16="http://schemas.microsoft.com/office/drawing/2014/main" id="{4916245E-F113-A78B-E87F-64F8A21C2D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9888" y="2867902"/>
            <a:ext cx="2610958" cy="1735608"/>
          </a:xfrm>
          <a:prstGeom prst="rect">
            <a:avLst/>
          </a:prstGeom>
        </p:spPr>
      </p:pic>
    </p:spTree>
    <p:extLst>
      <p:ext uri="{BB962C8B-B14F-4D97-AF65-F5344CB8AC3E}">
        <p14:creationId xmlns:p14="http://schemas.microsoft.com/office/powerpoint/2010/main" val="878905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C911A-2E58-1923-2728-DC37CA7E9CA9}"/>
              </a:ext>
            </a:extLst>
          </p:cNvPr>
          <p:cNvSpPr>
            <a:spLocks noGrp="1"/>
          </p:cNvSpPr>
          <p:nvPr>
            <p:ph type="title"/>
          </p:nvPr>
        </p:nvSpPr>
        <p:spPr>
          <a:xfrm>
            <a:off x="568713" y="2414015"/>
            <a:ext cx="10861288" cy="3340013"/>
          </a:xfrm>
        </p:spPr>
        <p:txBody>
          <a:bodyPr>
            <a:normAutofit fontScale="90000"/>
          </a:bodyPr>
          <a:lstStyle/>
          <a:p>
            <a:pPr marL="285750" indent="-285750">
              <a:buFont typeface="Wingdings" pitchFamily="2" charset="2"/>
              <a:buChar char="Ø"/>
            </a:pPr>
            <a:r>
              <a:rPr lang="en-IN" sz="1800" dirty="0">
                <a:effectLst/>
                <a:latin typeface="ArialMT"/>
              </a:rPr>
              <a:t>From T1 to T3, the volume of big data has been observed to increase gradually over time. It shows that there has been a substantial amount of data added to the dataset for the T2 and a considerable amount for the T3 timeframe. </a:t>
            </a:r>
            <a:br>
              <a:rPr lang="en-IN" sz="1800" dirty="0">
                <a:effectLst/>
                <a:latin typeface="ArialMT"/>
              </a:rPr>
            </a:br>
            <a:br>
              <a:rPr lang="en-IN" sz="1800" dirty="0">
                <a:effectLst/>
                <a:latin typeface="ArialMT"/>
              </a:rPr>
            </a:br>
            <a:r>
              <a:rPr lang="en-IN" sz="1800" dirty="0">
                <a:effectLst/>
                <a:latin typeface="ArialMT"/>
              </a:rPr>
              <a:t>As stated in previous steps, increasing, or decreasing the value of varieties does not make them better or worse. It only gives information about the amount of </a:t>
            </a:r>
            <a:r>
              <a:rPr lang="en-IN" sz="1800" dirty="0" err="1">
                <a:effectLst/>
                <a:latin typeface="ArialMT"/>
              </a:rPr>
              <a:t>Ndde</a:t>
            </a:r>
            <a:r>
              <a:rPr lang="en-IN" sz="1800" dirty="0">
                <a:effectLst/>
                <a:latin typeface="ArialMT"/>
              </a:rPr>
              <a:t>, </a:t>
            </a:r>
            <a:r>
              <a:rPr lang="en-IN" sz="1800" dirty="0" err="1">
                <a:effectLst/>
                <a:latin typeface="ArialMT"/>
              </a:rPr>
              <a:t>Lbd</a:t>
            </a:r>
            <a:r>
              <a:rPr lang="en-IN" sz="1800" dirty="0">
                <a:effectLst/>
                <a:latin typeface="ArialMT"/>
              </a:rPr>
              <a:t> and </a:t>
            </a:r>
            <a:r>
              <a:rPr lang="en-IN" sz="1800" dirty="0" err="1">
                <a:effectLst/>
                <a:latin typeface="ArialMT"/>
              </a:rPr>
              <a:t>Nds</a:t>
            </a:r>
            <a:r>
              <a:rPr lang="en-IN" sz="1800" dirty="0">
                <a:effectLst/>
                <a:latin typeface="ArialMT"/>
              </a:rPr>
              <a:t> present in the dataset. It is evident from the indicator graph that there has gradual change over the three timeframes (T1, T2, and T3). However, each time frame has seen a slight increase over the previous one. </a:t>
            </a:r>
            <a:br>
              <a:rPr lang="en-IN" sz="1800" dirty="0">
                <a:effectLst/>
                <a:latin typeface="ArialMT"/>
              </a:rPr>
            </a:br>
            <a:br>
              <a:rPr lang="en-IN" sz="1800" dirty="0">
                <a:effectLst/>
                <a:latin typeface="ArialMT"/>
              </a:rPr>
            </a:br>
            <a:r>
              <a:rPr lang="en-IN" sz="1800" dirty="0">
                <a:effectLst/>
                <a:latin typeface="ArialMT"/>
              </a:rPr>
              <a:t>The result of the machine learning algorithm usually requires more data for processing for accurate prediction but considering more data can be added to the dataset in the future and based on a visual analysis of three major quality characteristics, we can conclude that the data is suitable for machine learning algorithms. </a:t>
            </a:r>
            <a:br>
              <a:rPr lang="en-IN" dirty="0">
                <a:effectLst/>
              </a:rPr>
            </a:br>
            <a:br>
              <a:rPr lang="en-IN" dirty="0">
                <a:effectLst/>
              </a:rPr>
            </a:br>
            <a:br>
              <a:rPr lang="en-IN" dirty="0">
                <a:effectLst/>
              </a:rPr>
            </a:br>
            <a:endParaRPr lang="en-US" dirty="0"/>
          </a:p>
        </p:txBody>
      </p:sp>
      <p:sp>
        <p:nvSpPr>
          <p:cNvPr id="3" name="Text Placeholder 2">
            <a:extLst>
              <a:ext uri="{FF2B5EF4-FFF2-40B4-BE49-F238E27FC236}">
                <a16:creationId xmlns:a16="http://schemas.microsoft.com/office/drawing/2014/main" id="{2358F74C-E217-90ED-83B2-9F0ED9DE3A8B}"/>
              </a:ext>
            </a:extLst>
          </p:cNvPr>
          <p:cNvSpPr>
            <a:spLocks noGrp="1"/>
          </p:cNvSpPr>
          <p:nvPr>
            <p:ph type="body" idx="1"/>
          </p:nvPr>
        </p:nvSpPr>
        <p:spPr/>
        <p:txBody>
          <a:bodyPr/>
          <a:lstStyle/>
          <a:p>
            <a:r>
              <a:rPr lang="en-US" b="1" dirty="0"/>
              <a:t>CONCLUSION</a:t>
            </a:r>
          </a:p>
        </p:txBody>
      </p:sp>
    </p:spTree>
    <p:extLst>
      <p:ext uri="{BB962C8B-B14F-4D97-AF65-F5344CB8AC3E}">
        <p14:creationId xmlns:p14="http://schemas.microsoft.com/office/powerpoint/2010/main" val="1985068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8BA1FB-7158-4051-A255-70F5F21FD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4858603"/>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FA6057-4F2F-E47B-209A-FF0EB5ABCB12}"/>
              </a:ext>
            </a:extLst>
          </p:cNvPr>
          <p:cNvSpPr>
            <a:spLocks noGrp="1"/>
          </p:cNvSpPr>
          <p:nvPr>
            <p:ph type="title"/>
          </p:nvPr>
        </p:nvSpPr>
        <p:spPr>
          <a:xfrm>
            <a:off x="758952" y="1095300"/>
            <a:ext cx="9052560" cy="1186454"/>
          </a:xfrm>
        </p:spPr>
        <p:txBody>
          <a:bodyPr vert="horz" lIns="91440" tIns="45720" rIns="91440" bIns="45720" rtlCol="0" anchor="t">
            <a:normAutofit fontScale="90000"/>
          </a:bodyPr>
          <a:lstStyle/>
          <a:p>
            <a:r>
              <a:rPr lang="en-CA" sz="4400" dirty="0"/>
              <a:t>RETROSPECTIVE ANALYSIS AND ISSUES</a:t>
            </a:r>
            <a:br>
              <a:rPr lang="en-CA" dirty="0"/>
            </a:br>
            <a:endParaRPr lang="en-US" dirty="0">
              <a:solidFill>
                <a:srgbClr val="FFFFFF"/>
              </a:solidFill>
            </a:endParaRPr>
          </a:p>
        </p:txBody>
      </p:sp>
      <p:sp>
        <p:nvSpPr>
          <p:cNvPr id="3" name="Text Placeholder 2">
            <a:extLst>
              <a:ext uri="{FF2B5EF4-FFF2-40B4-BE49-F238E27FC236}">
                <a16:creationId xmlns:a16="http://schemas.microsoft.com/office/drawing/2014/main" id="{1E79B000-9B61-3CE3-27F0-A9B6DB7B7C44}"/>
              </a:ext>
            </a:extLst>
          </p:cNvPr>
          <p:cNvSpPr>
            <a:spLocks noGrp="1"/>
          </p:cNvSpPr>
          <p:nvPr>
            <p:ph type="body" idx="1"/>
          </p:nvPr>
        </p:nvSpPr>
        <p:spPr>
          <a:xfrm>
            <a:off x="821942" y="1756960"/>
            <a:ext cx="10611103" cy="4958800"/>
          </a:xfrm>
        </p:spPr>
        <p:txBody>
          <a:bodyPr vert="horz" lIns="91440" tIns="45720" rIns="91440" bIns="45720" rtlCol="0">
            <a:normAutofit fontScale="70000" lnSpcReduction="20000"/>
          </a:bodyPr>
          <a:lstStyle/>
          <a:p>
            <a:pPr>
              <a:lnSpc>
                <a:spcPct val="100000"/>
              </a:lnSpc>
            </a:pPr>
            <a:endParaRPr lang="en-US" sz="2400" b="1" dirty="0"/>
          </a:p>
          <a:p>
            <a:pPr>
              <a:lnSpc>
                <a:spcPct val="100000"/>
              </a:lnSpc>
            </a:pPr>
            <a:r>
              <a:rPr lang="en-US" sz="3100" b="1" dirty="0"/>
              <a:t>Retrospection</a:t>
            </a:r>
          </a:p>
          <a:p>
            <a:pPr>
              <a:lnSpc>
                <a:spcPct val="100000"/>
              </a:lnSpc>
            </a:pPr>
            <a:endParaRPr lang="en-US" sz="3100" dirty="0"/>
          </a:p>
          <a:p>
            <a:pPr>
              <a:lnSpc>
                <a:spcPct val="100000"/>
              </a:lnSpc>
            </a:pPr>
            <a:r>
              <a:rPr lang="en-US" sz="3100" dirty="0"/>
              <a:t>The process of looking back or examining past actions or decisions in order to self-reflect and offer suggestions for a better future.</a:t>
            </a:r>
            <a:endParaRPr lang="en-US" sz="3100" i="0" dirty="0">
              <a:solidFill>
                <a:schemeClr val="tx1">
                  <a:lumMod val="95000"/>
                  <a:lumOff val="5000"/>
                </a:schemeClr>
              </a:solidFill>
            </a:endParaRPr>
          </a:p>
          <a:p>
            <a:pPr>
              <a:lnSpc>
                <a:spcPct val="100000"/>
              </a:lnSpc>
            </a:pPr>
            <a:endParaRPr lang="en-US" sz="3100" dirty="0"/>
          </a:p>
          <a:p>
            <a:pPr>
              <a:lnSpc>
                <a:spcPct val="100000"/>
              </a:lnSpc>
            </a:pPr>
            <a:r>
              <a:rPr lang="en-US" sz="3100" dirty="0"/>
              <a:t>The following questions might be used to elaborate on or expand the process retrospective for this project.</a:t>
            </a:r>
          </a:p>
          <a:p>
            <a:pPr>
              <a:lnSpc>
                <a:spcPct val="100000"/>
              </a:lnSpc>
            </a:pPr>
            <a:endParaRPr lang="en-US" sz="3100" i="0" dirty="0">
              <a:solidFill>
                <a:schemeClr val="tx1">
                  <a:lumMod val="95000"/>
                  <a:lumOff val="5000"/>
                </a:schemeClr>
              </a:solidFill>
            </a:endParaRPr>
          </a:p>
          <a:p>
            <a:pPr marL="342900" indent="-342900">
              <a:lnSpc>
                <a:spcPct val="100000"/>
              </a:lnSpc>
              <a:buFont typeface="Wingdings" panose="05000000000000000000" pitchFamily="2" charset="2"/>
              <a:buChar char="ü"/>
            </a:pPr>
            <a:r>
              <a:rPr lang="en-US" sz="3100" dirty="0"/>
              <a:t>What went well? </a:t>
            </a:r>
          </a:p>
          <a:p>
            <a:pPr marL="342900" indent="-342900">
              <a:lnSpc>
                <a:spcPct val="100000"/>
              </a:lnSpc>
              <a:buFont typeface="Wingdings" panose="05000000000000000000" pitchFamily="2" charset="2"/>
              <a:buChar char="ü"/>
            </a:pPr>
            <a:r>
              <a:rPr lang="en-US" sz="3100" dirty="0"/>
              <a:t>What could be changed for better results?</a:t>
            </a:r>
            <a:endParaRPr lang="en-US" sz="3100" i="0" dirty="0">
              <a:solidFill>
                <a:schemeClr val="tx1">
                  <a:lumMod val="95000"/>
                  <a:lumOff val="5000"/>
                </a:schemeClr>
              </a:solidFill>
            </a:endParaRPr>
          </a:p>
          <a:p>
            <a:pPr marL="342900" indent="-342900">
              <a:lnSpc>
                <a:spcPct val="100000"/>
              </a:lnSpc>
              <a:buFont typeface="Wingdings" panose="05000000000000000000" pitchFamily="2" charset="2"/>
              <a:buChar char="ü"/>
            </a:pPr>
            <a:r>
              <a:rPr lang="en-US" sz="3100" dirty="0"/>
              <a:t>What should we stop doing</a:t>
            </a:r>
            <a:r>
              <a:rPr lang="en-US" sz="3100" i="0" dirty="0">
                <a:solidFill>
                  <a:schemeClr val="tx1">
                    <a:lumMod val="95000"/>
                    <a:lumOff val="5000"/>
                  </a:schemeClr>
                </a:solidFill>
              </a:rPr>
              <a:t>?</a:t>
            </a:r>
          </a:p>
          <a:p>
            <a:pPr marL="342900" indent="-342900">
              <a:lnSpc>
                <a:spcPct val="100000"/>
              </a:lnSpc>
              <a:buFont typeface="Wingdings" panose="05000000000000000000" pitchFamily="2" charset="2"/>
              <a:buChar char="ü"/>
            </a:pPr>
            <a:r>
              <a:rPr lang="en-US" sz="3100" dirty="0"/>
              <a:t>What have we learned?</a:t>
            </a:r>
          </a:p>
          <a:p>
            <a:pPr marL="342900" indent="-342900">
              <a:lnSpc>
                <a:spcPct val="100000"/>
              </a:lnSpc>
              <a:buFont typeface="Wingdings" panose="05000000000000000000" pitchFamily="2" charset="2"/>
              <a:buChar char="ü"/>
            </a:pPr>
            <a:r>
              <a:rPr lang="en-US" sz="3100" dirty="0"/>
              <a:t>What still puzzles us?</a:t>
            </a:r>
          </a:p>
        </p:txBody>
      </p:sp>
      <p:cxnSp>
        <p:nvCxnSpPr>
          <p:cNvPr id="17" name="Straight Connector 16">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071283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8BA1FB-7158-4051-A255-70F5F21FD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4858603"/>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FA6057-4F2F-E47B-209A-FF0EB5ABCB12}"/>
              </a:ext>
            </a:extLst>
          </p:cNvPr>
          <p:cNvSpPr>
            <a:spLocks noGrp="1"/>
          </p:cNvSpPr>
          <p:nvPr>
            <p:ph type="title"/>
          </p:nvPr>
        </p:nvSpPr>
        <p:spPr>
          <a:xfrm>
            <a:off x="758952" y="1095300"/>
            <a:ext cx="9052560" cy="1186454"/>
          </a:xfrm>
        </p:spPr>
        <p:txBody>
          <a:bodyPr vert="horz" lIns="91440" tIns="45720" rIns="91440" bIns="45720" rtlCol="0" anchor="t">
            <a:normAutofit fontScale="90000"/>
          </a:bodyPr>
          <a:lstStyle/>
          <a:p>
            <a:r>
              <a:rPr lang="en-CA" sz="4400" dirty="0"/>
              <a:t>RETROSPECTIVE ANALYSIS </a:t>
            </a:r>
            <a:br>
              <a:rPr lang="en-CA" dirty="0"/>
            </a:br>
            <a:endParaRPr lang="en-US" dirty="0">
              <a:solidFill>
                <a:srgbClr val="FFFFFF"/>
              </a:solidFill>
            </a:endParaRPr>
          </a:p>
        </p:txBody>
      </p:sp>
      <p:sp>
        <p:nvSpPr>
          <p:cNvPr id="3" name="Text Placeholder 2">
            <a:extLst>
              <a:ext uri="{FF2B5EF4-FFF2-40B4-BE49-F238E27FC236}">
                <a16:creationId xmlns:a16="http://schemas.microsoft.com/office/drawing/2014/main" id="{1E79B000-9B61-3CE3-27F0-A9B6DB7B7C44}"/>
              </a:ext>
            </a:extLst>
          </p:cNvPr>
          <p:cNvSpPr>
            <a:spLocks noGrp="1"/>
          </p:cNvSpPr>
          <p:nvPr>
            <p:ph type="body" idx="1"/>
          </p:nvPr>
        </p:nvSpPr>
        <p:spPr>
          <a:xfrm>
            <a:off x="821942" y="1756960"/>
            <a:ext cx="10611103" cy="4958800"/>
          </a:xfrm>
        </p:spPr>
        <p:txBody>
          <a:bodyPr vert="horz" lIns="91440" tIns="45720" rIns="91440" bIns="45720" rtlCol="0">
            <a:normAutofit fontScale="70000" lnSpcReduction="20000"/>
          </a:bodyPr>
          <a:lstStyle/>
          <a:p>
            <a:pPr>
              <a:lnSpc>
                <a:spcPct val="100000"/>
              </a:lnSpc>
            </a:pPr>
            <a:endParaRPr lang="en-US" sz="2400" b="1" dirty="0"/>
          </a:p>
          <a:p>
            <a:pPr>
              <a:lnSpc>
                <a:spcPct val="100000"/>
              </a:lnSpc>
            </a:pPr>
            <a:r>
              <a:rPr lang="en-US" sz="3100" b="1" dirty="0"/>
              <a:t>What went well?</a:t>
            </a:r>
          </a:p>
          <a:p>
            <a:pPr>
              <a:lnSpc>
                <a:spcPct val="100000"/>
              </a:lnSpc>
            </a:pPr>
            <a:endParaRPr lang="en-US" sz="3100" dirty="0"/>
          </a:p>
          <a:p>
            <a:pPr>
              <a:lnSpc>
                <a:spcPct val="100000"/>
              </a:lnSpc>
            </a:pPr>
            <a:r>
              <a:rPr lang="en-US" sz="3100" u="sng" dirty="0"/>
              <a:t>In project’s point of view:</a:t>
            </a:r>
          </a:p>
          <a:p>
            <a:pPr marL="457200" indent="-457200">
              <a:lnSpc>
                <a:spcPct val="100000"/>
              </a:lnSpc>
              <a:buFont typeface="Wingdings" panose="05000000000000000000" pitchFamily="2" charset="2"/>
              <a:buChar char="ü"/>
            </a:pPr>
            <a:r>
              <a:rPr lang="en-US" sz="3100" dirty="0"/>
              <a:t>Understanding the main objective and identifying the requirements</a:t>
            </a:r>
          </a:p>
          <a:p>
            <a:pPr marL="457200" indent="-457200">
              <a:lnSpc>
                <a:spcPct val="100000"/>
              </a:lnSpc>
              <a:buFont typeface="Wingdings" panose="05000000000000000000" pitchFamily="2" charset="2"/>
              <a:buChar char="ü"/>
            </a:pPr>
            <a:r>
              <a:rPr lang="en-US" sz="3100" dirty="0"/>
              <a:t>Dividing the roles and responsibilities among the team members and learning collaboratively</a:t>
            </a:r>
          </a:p>
          <a:p>
            <a:pPr marL="457200" indent="-457200">
              <a:lnSpc>
                <a:spcPct val="100000"/>
              </a:lnSpc>
              <a:buFont typeface="Wingdings" panose="05000000000000000000" pitchFamily="2" charset="2"/>
              <a:buChar char="ü"/>
            </a:pPr>
            <a:r>
              <a:rPr lang="en-US" sz="3100" dirty="0"/>
              <a:t>Availability of ISO/IEC standards to map the requirements to real world standards</a:t>
            </a:r>
          </a:p>
          <a:p>
            <a:pPr>
              <a:lnSpc>
                <a:spcPct val="100000"/>
              </a:lnSpc>
            </a:pPr>
            <a:endParaRPr lang="en-US" sz="3100" dirty="0"/>
          </a:p>
          <a:p>
            <a:pPr>
              <a:lnSpc>
                <a:spcPct val="100000"/>
              </a:lnSpc>
            </a:pPr>
            <a:r>
              <a:rPr lang="en-US" sz="3100" u="sng" dirty="0"/>
              <a:t>In business point of view:</a:t>
            </a:r>
            <a:endParaRPr lang="en-US" sz="3100" i="0" u="sng" dirty="0">
              <a:solidFill>
                <a:schemeClr val="tx1">
                  <a:lumMod val="95000"/>
                  <a:lumOff val="5000"/>
                </a:schemeClr>
              </a:solidFill>
            </a:endParaRPr>
          </a:p>
          <a:p>
            <a:pPr marL="342900" indent="-342900">
              <a:lnSpc>
                <a:spcPct val="100000"/>
              </a:lnSpc>
              <a:buFont typeface="Wingdings" panose="05000000000000000000" pitchFamily="2" charset="2"/>
              <a:buChar char="ü"/>
            </a:pPr>
            <a:r>
              <a:rPr lang="en-US" sz="3100" dirty="0"/>
              <a:t>Availability of a well-structured data set </a:t>
            </a:r>
          </a:p>
          <a:p>
            <a:pPr marL="342900" indent="-342900">
              <a:lnSpc>
                <a:spcPct val="100000"/>
              </a:lnSpc>
              <a:buFont typeface="Wingdings" panose="05000000000000000000" pitchFamily="2" charset="2"/>
              <a:buChar char="ü"/>
            </a:pPr>
            <a:r>
              <a:rPr lang="en-US" sz="3100" dirty="0"/>
              <a:t>Visualizing real-time data was easy due to URL availability</a:t>
            </a:r>
          </a:p>
          <a:p>
            <a:pPr marL="342900" indent="-342900">
              <a:lnSpc>
                <a:spcPct val="100000"/>
              </a:lnSpc>
              <a:buFont typeface="Wingdings" panose="05000000000000000000" pitchFamily="2" charset="2"/>
              <a:buChar char="ü"/>
            </a:pPr>
            <a:r>
              <a:rPr lang="en-US" sz="3100" dirty="0"/>
              <a:t>Derived measures had a good trend</a:t>
            </a:r>
          </a:p>
          <a:p>
            <a:pPr marL="342900" indent="-342900">
              <a:lnSpc>
                <a:spcPct val="100000"/>
              </a:lnSpc>
              <a:buFont typeface="Wingdings" panose="05000000000000000000" pitchFamily="2" charset="2"/>
              <a:buChar char="ü"/>
            </a:pPr>
            <a:endParaRPr lang="en-US" sz="3100" dirty="0"/>
          </a:p>
        </p:txBody>
      </p:sp>
      <p:cxnSp>
        <p:nvCxnSpPr>
          <p:cNvPr id="17" name="Straight Connector 16">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556995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8BA1FB-7158-4051-A255-70F5F21FD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4858603"/>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FA6057-4F2F-E47B-209A-FF0EB5ABCB12}"/>
              </a:ext>
            </a:extLst>
          </p:cNvPr>
          <p:cNvSpPr>
            <a:spLocks noGrp="1"/>
          </p:cNvSpPr>
          <p:nvPr>
            <p:ph type="title"/>
          </p:nvPr>
        </p:nvSpPr>
        <p:spPr>
          <a:xfrm>
            <a:off x="758952" y="1095300"/>
            <a:ext cx="9052560" cy="1186454"/>
          </a:xfrm>
        </p:spPr>
        <p:txBody>
          <a:bodyPr vert="horz" lIns="91440" tIns="45720" rIns="91440" bIns="45720" rtlCol="0" anchor="t">
            <a:normAutofit fontScale="90000"/>
          </a:bodyPr>
          <a:lstStyle/>
          <a:p>
            <a:r>
              <a:rPr lang="en-CA" sz="4400" dirty="0"/>
              <a:t>RETROSPECTIVE ANALYSIS </a:t>
            </a:r>
            <a:br>
              <a:rPr lang="en-CA" dirty="0"/>
            </a:br>
            <a:endParaRPr lang="en-US" dirty="0">
              <a:solidFill>
                <a:srgbClr val="FFFFFF"/>
              </a:solidFill>
            </a:endParaRPr>
          </a:p>
        </p:txBody>
      </p:sp>
      <p:sp>
        <p:nvSpPr>
          <p:cNvPr id="3" name="Text Placeholder 2">
            <a:extLst>
              <a:ext uri="{FF2B5EF4-FFF2-40B4-BE49-F238E27FC236}">
                <a16:creationId xmlns:a16="http://schemas.microsoft.com/office/drawing/2014/main" id="{1E79B000-9B61-3CE3-27F0-A9B6DB7B7C44}"/>
              </a:ext>
            </a:extLst>
          </p:cNvPr>
          <p:cNvSpPr>
            <a:spLocks noGrp="1"/>
          </p:cNvSpPr>
          <p:nvPr>
            <p:ph type="body" idx="1"/>
          </p:nvPr>
        </p:nvSpPr>
        <p:spPr>
          <a:xfrm>
            <a:off x="758951" y="1686560"/>
            <a:ext cx="10345924" cy="4511040"/>
          </a:xfrm>
        </p:spPr>
        <p:txBody>
          <a:bodyPr vert="horz" lIns="91440" tIns="45720" rIns="91440" bIns="45720" rtlCol="0">
            <a:normAutofit fontScale="55000" lnSpcReduction="20000"/>
          </a:bodyPr>
          <a:lstStyle/>
          <a:p>
            <a:pPr>
              <a:lnSpc>
                <a:spcPct val="100000"/>
              </a:lnSpc>
            </a:pPr>
            <a:r>
              <a:rPr lang="en-US" sz="4000" b="1" dirty="0"/>
              <a:t>What could be changed to deliver better results?</a:t>
            </a:r>
          </a:p>
          <a:p>
            <a:pPr>
              <a:lnSpc>
                <a:spcPct val="100000"/>
              </a:lnSpc>
            </a:pPr>
            <a:endParaRPr lang="en-US" sz="3500" dirty="0"/>
          </a:p>
          <a:p>
            <a:pPr>
              <a:lnSpc>
                <a:spcPct val="100000"/>
              </a:lnSpc>
            </a:pPr>
            <a:r>
              <a:rPr lang="en-US" sz="3500" u="sng" dirty="0"/>
              <a:t>In project’s point of view:</a:t>
            </a:r>
          </a:p>
          <a:p>
            <a:pPr marL="457200" indent="-457200">
              <a:lnSpc>
                <a:spcPct val="100000"/>
              </a:lnSpc>
              <a:buFont typeface="Wingdings" panose="05000000000000000000" pitchFamily="2" charset="2"/>
              <a:buChar char="ü"/>
            </a:pPr>
            <a:r>
              <a:rPr lang="en-US" sz="3500" dirty="0"/>
              <a:t>Improved early quantitative model selection by prior topic/data review</a:t>
            </a:r>
          </a:p>
          <a:p>
            <a:pPr marL="457200" indent="-457200">
              <a:lnSpc>
                <a:spcPct val="100000"/>
              </a:lnSpc>
              <a:buFont typeface="Wingdings" panose="05000000000000000000" pitchFamily="2" charset="2"/>
              <a:buChar char="ü"/>
            </a:pPr>
            <a:r>
              <a:rPr lang="en-US" sz="3500" dirty="0"/>
              <a:t>Python-based data analytics expertise is shared among the team members</a:t>
            </a:r>
          </a:p>
          <a:p>
            <a:pPr marL="457200" indent="-457200">
              <a:lnSpc>
                <a:spcPct val="100000"/>
              </a:lnSpc>
              <a:buFont typeface="Wingdings" panose="05000000000000000000" pitchFamily="2" charset="2"/>
              <a:buChar char="ü"/>
            </a:pPr>
            <a:r>
              <a:rPr lang="en-US" sz="3500" dirty="0"/>
              <a:t>Defined threshold models for pre-processing decisions such whether to average over or delete null values</a:t>
            </a:r>
          </a:p>
          <a:p>
            <a:pPr marL="457200" indent="-457200">
              <a:lnSpc>
                <a:spcPct val="100000"/>
              </a:lnSpc>
              <a:buFont typeface="Wingdings" panose="05000000000000000000" pitchFamily="2" charset="2"/>
              <a:buChar char="ü"/>
            </a:pPr>
            <a:endParaRPr lang="en-US" sz="3500" u="sng" dirty="0"/>
          </a:p>
          <a:p>
            <a:pPr>
              <a:lnSpc>
                <a:spcPct val="100000"/>
              </a:lnSpc>
            </a:pPr>
            <a:r>
              <a:rPr lang="en-US" sz="3500" u="sng" dirty="0"/>
              <a:t>In business point of view:</a:t>
            </a:r>
          </a:p>
          <a:p>
            <a:pPr marL="457200" indent="-457200">
              <a:lnSpc>
                <a:spcPct val="100000"/>
              </a:lnSpc>
              <a:buFont typeface="Wingdings" panose="05000000000000000000" pitchFamily="2" charset="2"/>
              <a:buChar char="ü"/>
            </a:pPr>
            <a:r>
              <a:rPr lang="en-US" sz="3500" dirty="0"/>
              <a:t> Multiple data sets being available could greatly enhance outcomes and predictions</a:t>
            </a:r>
          </a:p>
          <a:p>
            <a:pPr marL="457200" indent="-457200">
              <a:lnSpc>
                <a:spcPct val="100000"/>
              </a:lnSpc>
              <a:buFont typeface="Wingdings" panose="05000000000000000000" pitchFamily="2" charset="2"/>
              <a:buChar char="ü"/>
            </a:pPr>
            <a:r>
              <a:rPr lang="en-US" sz="3500" dirty="0"/>
              <a:t>Including information from other Vs could be beneficial</a:t>
            </a:r>
          </a:p>
          <a:p>
            <a:pPr marL="457200" indent="-457200">
              <a:lnSpc>
                <a:spcPct val="100000"/>
              </a:lnSpc>
              <a:buFont typeface="Wingdings" panose="05000000000000000000" pitchFamily="2" charset="2"/>
              <a:buChar char="ü"/>
            </a:pPr>
            <a:r>
              <a:rPr lang="en-US" sz="3500" dirty="0"/>
              <a:t>A larger sample size of the data might be beneficial for producing better results</a:t>
            </a:r>
          </a:p>
          <a:p>
            <a:pPr marL="457200" indent="-457200">
              <a:lnSpc>
                <a:spcPct val="100000"/>
              </a:lnSpc>
              <a:buFont typeface="Wingdings" panose="05000000000000000000" pitchFamily="2" charset="2"/>
              <a:buChar char="ü"/>
            </a:pPr>
            <a:r>
              <a:rPr lang="en-US" sz="3500" dirty="0"/>
              <a:t>The absence of data gaps in </a:t>
            </a:r>
            <a:r>
              <a:rPr lang="en-US" sz="3100" dirty="0"/>
              <a:t>the data set could have enhanced metrics like completeness and accuracy, among others</a:t>
            </a:r>
          </a:p>
        </p:txBody>
      </p:sp>
      <p:cxnSp>
        <p:nvCxnSpPr>
          <p:cNvPr id="17" name="Straight Connector 16">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317840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white jigsaw puzzle with a red piece standing out">
            <a:extLst>
              <a:ext uri="{FF2B5EF4-FFF2-40B4-BE49-F238E27FC236}">
                <a16:creationId xmlns:a16="http://schemas.microsoft.com/office/drawing/2014/main" id="{9E465C00-AB53-CC4F-0943-2F66501E0DD9}"/>
              </a:ext>
            </a:extLst>
          </p:cNvPr>
          <p:cNvPicPr>
            <a:picLocks noChangeAspect="1"/>
          </p:cNvPicPr>
          <p:nvPr/>
        </p:nvPicPr>
        <p:blipFill rotWithShape="1">
          <a:blip r:embed="rId2">
            <a:duotone>
              <a:schemeClr val="bg2">
                <a:shade val="45000"/>
                <a:satMod val="135000"/>
              </a:schemeClr>
              <a:prstClr val="white"/>
            </a:duotone>
            <a:alphaModFix amt="40000"/>
          </a:blip>
          <a:srcRect b="16667"/>
          <a:stretch/>
        </p:blipFill>
        <p:spPr>
          <a:xfrm>
            <a:off x="20" y="10"/>
            <a:ext cx="12191980" cy="6857990"/>
          </a:xfrm>
          <a:prstGeom prst="rect">
            <a:avLst/>
          </a:prstGeom>
          <a:ln w="228600" cap="sq" cmpd="thickThin">
            <a:solidFill>
              <a:srgbClr val="000000"/>
            </a:solidFill>
            <a:prstDash val="solid"/>
            <a:miter lim="800000"/>
          </a:ln>
          <a:effectLst>
            <a:innerShdw blurRad="76200">
              <a:srgbClr val="000000"/>
            </a:innerShdw>
          </a:effectLst>
        </p:spPr>
      </p:pic>
      <p:sp>
        <p:nvSpPr>
          <p:cNvPr id="24" name="Rectangle 23">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28BE3D-E5F4-0598-C208-FBAF5709356E}"/>
              </a:ext>
            </a:extLst>
          </p:cNvPr>
          <p:cNvSpPr>
            <a:spLocks noGrp="1"/>
          </p:cNvSpPr>
          <p:nvPr>
            <p:ph type="title"/>
          </p:nvPr>
        </p:nvSpPr>
        <p:spPr>
          <a:xfrm>
            <a:off x="758952" y="1201002"/>
            <a:ext cx="3831335" cy="4312829"/>
          </a:xfrm>
        </p:spPr>
        <p:txBody>
          <a:bodyPr>
            <a:normAutofit/>
          </a:bodyPr>
          <a:lstStyle/>
          <a:p>
            <a:r>
              <a:rPr lang="en-CA" i="0">
                <a:latin typeface="Times New Roman" panose="02020603050405020304" pitchFamily="18" charset="0"/>
                <a:cs typeface="Times New Roman" panose="02020603050405020304" pitchFamily="18" charset="0"/>
              </a:rPr>
              <a:t>INDEX </a:t>
            </a:r>
          </a:p>
        </p:txBody>
      </p:sp>
      <p:cxnSp>
        <p:nvCxnSpPr>
          <p:cNvPr id="26" name="Straight Connector 25">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170038C-6700-EDAC-C4A4-DF7C8E24658C}"/>
              </a:ext>
            </a:extLst>
          </p:cNvPr>
          <p:cNvSpPr>
            <a:spLocks noGrp="1"/>
          </p:cNvSpPr>
          <p:nvPr>
            <p:ph idx="1"/>
          </p:nvPr>
        </p:nvSpPr>
        <p:spPr>
          <a:xfrm>
            <a:off x="5232992" y="1201002"/>
            <a:ext cx="6197007" cy="4312829"/>
          </a:xfrm>
        </p:spPr>
        <p:txBody>
          <a:bodyPr>
            <a:normAutofit/>
          </a:bodyPr>
          <a:lstStyle/>
          <a:p>
            <a:pPr>
              <a:lnSpc>
                <a:spcPct val="100000"/>
              </a:lnSpc>
              <a:buFont typeface="Wingdings" panose="05000000000000000000" pitchFamily="2" charset="2"/>
              <a:buChar char="v"/>
            </a:pPr>
            <a:r>
              <a:rPr lang="en-CA" sz="1700">
                <a:latin typeface="Times New Roman" panose="02020603050405020304" pitchFamily="18" charset="0"/>
                <a:cs typeface="Times New Roman" panose="02020603050405020304" pitchFamily="18" charset="0"/>
              </a:rPr>
              <a:t> Summary (Steps 1-5)</a:t>
            </a:r>
          </a:p>
          <a:p>
            <a:pPr>
              <a:lnSpc>
                <a:spcPct val="100000"/>
              </a:lnSpc>
              <a:buFont typeface="Wingdings" panose="05000000000000000000" pitchFamily="2" charset="2"/>
              <a:buChar char="v"/>
            </a:pPr>
            <a:r>
              <a:rPr lang="en-CA" sz="1700">
                <a:latin typeface="Times New Roman" panose="02020603050405020304" pitchFamily="18" charset="0"/>
                <a:cs typeface="Times New Roman" panose="02020603050405020304" pitchFamily="18" charset="0"/>
              </a:rPr>
              <a:t> Retrospection</a:t>
            </a:r>
          </a:p>
          <a:p>
            <a:pPr marL="0" indent="0">
              <a:lnSpc>
                <a:spcPct val="100000"/>
              </a:lnSpc>
              <a:buNone/>
            </a:pPr>
            <a:r>
              <a:rPr lang="en-US" sz="1700">
                <a:latin typeface="Times New Roman" panose="02020603050405020304" pitchFamily="18" charset="0"/>
                <a:cs typeface="Times New Roman" panose="02020603050405020304" pitchFamily="18" charset="0"/>
              </a:rPr>
              <a:t>	a. What went well?</a:t>
            </a:r>
          </a:p>
          <a:p>
            <a:pPr marL="0" indent="0">
              <a:lnSpc>
                <a:spcPct val="100000"/>
              </a:lnSpc>
              <a:buNone/>
            </a:pPr>
            <a:r>
              <a:rPr lang="en-US" sz="1700">
                <a:latin typeface="Times New Roman" panose="02020603050405020304" pitchFamily="18" charset="0"/>
                <a:cs typeface="Times New Roman" panose="02020603050405020304" pitchFamily="18" charset="0"/>
              </a:rPr>
              <a:t>	b. What could be changed to deliver better results?</a:t>
            </a:r>
          </a:p>
          <a:p>
            <a:pPr marL="0" indent="0">
              <a:lnSpc>
                <a:spcPct val="100000"/>
              </a:lnSpc>
              <a:buNone/>
            </a:pPr>
            <a:r>
              <a:rPr lang="en-US" sz="1700">
                <a:latin typeface="Times New Roman" panose="02020603050405020304" pitchFamily="18" charset="0"/>
                <a:cs typeface="Times New Roman" panose="02020603050405020304" pitchFamily="18" charset="0"/>
              </a:rPr>
              <a:t>	c. What should we stop doing?</a:t>
            </a:r>
          </a:p>
          <a:p>
            <a:pPr marL="0" indent="0">
              <a:lnSpc>
                <a:spcPct val="100000"/>
              </a:lnSpc>
              <a:buNone/>
            </a:pPr>
            <a:r>
              <a:rPr lang="en-US" sz="1700">
                <a:latin typeface="Times New Roman" panose="02020603050405020304" pitchFamily="18" charset="0"/>
                <a:cs typeface="Times New Roman" panose="02020603050405020304" pitchFamily="18" charset="0"/>
              </a:rPr>
              <a:t>	d. What still puzzles us?</a:t>
            </a:r>
            <a:endParaRPr lang="en-CA" sz="170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v"/>
            </a:pPr>
            <a:r>
              <a:rPr lang="en-CA" sz="1700">
                <a:latin typeface="Times New Roman" panose="02020603050405020304" pitchFamily="18" charset="0"/>
                <a:cs typeface="Times New Roman" panose="02020603050405020304" pitchFamily="18" charset="0"/>
              </a:rPr>
              <a:t> Issues</a:t>
            </a:r>
          </a:p>
          <a:p>
            <a:pPr marL="0" indent="0">
              <a:lnSpc>
                <a:spcPct val="100000"/>
              </a:lnSpc>
              <a:buNone/>
            </a:pPr>
            <a:r>
              <a:rPr lang="en-CA" sz="1700">
                <a:latin typeface="Times New Roman" panose="02020603050405020304" pitchFamily="18" charset="0"/>
                <a:cs typeface="Times New Roman" panose="02020603050405020304" pitchFamily="18" charset="0"/>
              </a:rPr>
              <a:t>	a. Issue 1 – Completeness of data</a:t>
            </a:r>
          </a:p>
          <a:p>
            <a:pPr marL="0" indent="0">
              <a:lnSpc>
                <a:spcPct val="100000"/>
              </a:lnSpc>
              <a:buNone/>
            </a:pPr>
            <a:r>
              <a:rPr lang="en-CA" sz="1700">
                <a:latin typeface="Times New Roman" panose="02020603050405020304" pitchFamily="18" charset="0"/>
                <a:cs typeface="Times New Roman" panose="02020603050405020304" pitchFamily="18" charset="0"/>
              </a:rPr>
              <a:t>	b. Issue 2 – Availability of data for initial steps</a:t>
            </a:r>
          </a:p>
          <a:p>
            <a:pPr marL="0" indent="0">
              <a:lnSpc>
                <a:spcPct val="100000"/>
              </a:lnSpc>
              <a:buNone/>
            </a:pPr>
            <a:r>
              <a:rPr lang="en-CA" sz="1700">
                <a:latin typeface="Times New Roman" panose="02020603050405020304" pitchFamily="18" charset="0"/>
                <a:cs typeface="Times New Roman" panose="02020603050405020304" pitchFamily="18" charset="0"/>
              </a:rPr>
              <a:t>	c. Issue 3 -  Small-scale volume and variety </a:t>
            </a:r>
          </a:p>
          <a:p>
            <a:pPr marL="0" lvl="4" indent="0">
              <a:lnSpc>
                <a:spcPct val="100000"/>
              </a:lnSpc>
              <a:buNone/>
            </a:pPr>
            <a:r>
              <a:rPr lang="en-CA" sz="1700"/>
              <a:t>	</a:t>
            </a:r>
          </a:p>
          <a:p>
            <a:pPr marL="0" indent="0">
              <a:lnSpc>
                <a:spcPct val="100000"/>
              </a:lnSpc>
              <a:buNone/>
            </a:pPr>
            <a:endParaRPr lang="en-CA" sz="1700"/>
          </a:p>
          <a:p>
            <a:pPr marL="0" indent="0">
              <a:lnSpc>
                <a:spcPct val="100000"/>
              </a:lnSpc>
              <a:buNone/>
            </a:pPr>
            <a:endParaRPr lang="en-CA" sz="1700"/>
          </a:p>
        </p:txBody>
      </p:sp>
      <p:sp>
        <p:nvSpPr>
          <p:cNvPr id="28"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5924322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8BA1FB-7158-4051-A255-70F5F21FD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4858603"/>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FA6057-4F2F-E47B-209A-FF0EB5ABCB12}"/>
              </a:ext>
            </a:extLst>
          </p:cNvPr>
          <p:cNvSpPr>
            <a:spLocks noGrp="1"/>
          </p:cNvSpPr>
          <p:nvPr>
            <p:ph type="title"/>
          </p:nvPr>
        </p:nvSpPr>
        <p:spPr>
          <a:xfrm>
            <a:off x="758952" y="1095300"/>
            <a:ext cx="9052560" cy="1186454"/>
          </a:xfrm>
        </p:spPr>
        <p:txBody>
          <a:bodyPr vert="horz" lIns="91440" tIns="45720" rIns="91440" bIns="45720" rtlCol="0" anchor="t">
            <a:normAutofit fontScale="90000"/>
          </a:bodyPr>
          <a:lstStyle/>
          <a:p>
            <a:r>
              <a:rPr lang="en-CA" sz="4400" dirty="0"/>
              <a:t>RETROSPECTIVE ANALYSIS </a:t>
            </a:r>
            <a:br>
              <a:rPr lang="en-CA" dirty="0"/>
            </a:br>
            <a:endParaRPr lang="en-US" dirty="0">
              <a:solidFill>
                <a:srgbClr val="FFFFFF"/>
              </a:solidFill>
            </a:endParaRPr>
          </a:p>
        </p:txBody>
      </p:sp>
      <p:sp>
        <p:nvSpPr>
          <p:cNvPr id="3" name="Text Placeholder 2">
            <a:extLst>
              <a:ext uri="{FF2B5EF4-FFF2-40B4-BE49-F238E27FC236}">
                <a16:creationId xmlns:a16="http://schemas.microsoft.com/office/drawing/2014/main" id="{1E79B000-9B61-3CE3-27F0-A9B6DB7B7C44}"/>
              </a:ext>
            </a:extLst>
          </p:cNvPr>
          <p:cNvSpPr>
            <a:spLocks noGrp="1"/>
          </p:cNvSpPr>
          <p:nvPr>
            <p:ph type="body" idx="1"/>
          </p:nvPr>
        </p:nvSpPr>
        <p:spPr>
          <a:xfrm>
            <a:off x="821942" y="1756960"/>
            <a:ext cx="10611103" cy="4958800"/>
          </a:xfrm>
        </p:spPr>
        <p:txBody>
          <a:bodyPr vert="horz" lIns="91440" tIns="45720" rIns="91440" bIns="45720" rtlCol="0">
            <a:normAutofit fontScale="70000" lnSpcReduction="20000"/>
          </a:bodyPr>
          <a:lstStyle/>
          <a:p>
            <a:pPr>
              <a:lnSpc>
                <a:spcPct val="100000"/>
              </a:lnSpc>
            </a:pPr>
            <a:r>
              <a:rPr lang="en-US" sz="3100" b="1" dirty="0"/>
              <a:t>What should we stop doing?</a:t>
            </a:r>
          </a:p>
          <a:p>
            <a:pPr>
              <a:lnSpc>
                <a:spcPct val="100000"/>
              </a:lnSpc>
            </a:pPr>
            <a:endParaRPr lang="en-US" sz="3100" dirty="0"/>
          </a:p>
          <a:p>
            <a:pPr>
              <a:lnSpc>
                <a:spcPct val="100000"/>
              </a:lnSpc>
            </a:pPr>
            <a:r>
              <a:rPr lang="en-US" sz="3100" u="sng" dirty="0"/>
              <a:t>In project’s point of view:</a:t>
            </a:r>
          </a:p>
          <a:p>
            <a:pPr marL="457200" indent="-457200">
              <a:lnSpc>
                <a:spcPct val="100000"/>
              </a:lnSpc>
              <a:buFont typeface="Wingdings" panose="05000000000000000000" pitchFamily="2" charset="2"/>
              <a:buChar char="ü"/>
            </a:pPr>
            <a:r>
              <a:rPr lang="en-US" sz="3100" dirty="0"/>
              <a:t>should never postpone learning something new</a:t>
            </a:r>
          </a:p>
          <a:p>
            <a:pPr marL="457200" indent="-457200">
              <a:lnSpc>
                <a:spcPct val="100000"/>
              </a:lnSpc>
              <a:buFont typeface="Wingdings" panose="05000000000000000000" pitchFamily="2" charset="2"/>
              <a:buChar char="ü"/>
            </a:pPr>
            <a:r>
              <a:rPr lang="en-US" sz="3100" dirty="0"/>
              <a:t>Abstraction to create metrics, such as the GQM process, should be topic-specific and need high-level comprehension</a:t>
            </a:r>
          </a:p>
          <a:p>
            <a:pPr marL="457200" indent="-457200">
              <a:lnSpc>
                <a:spcPct val="100000"/>
              </a:lnSpc>
              <a:buFont typeface="Wingdings" panose="05000000000000000000" pitchFamily="2" charset="2"/>
              <a:buChar char="ü"/>
            </a:pPr>
            <a:r>
              <a:rPr lang="en-US" sz="3100" dirty="0"/>
              <a:t>General agreement or secondary members can be assigned when one accountable member for a job is removed</a:t>
            </a:r>
          </a:p>
          <a:p>
            <a:pPr>
              <a:lnSpc>
                <a:spcPct val="100000"/>
              </a:lnSpc>
            </a:pPr>
            <a:endParaRPr lang="en-US" sz="3100" dirty="0"/>
          </a:p>
          <a:p>
            <a:pPr>
              <a:lnSpc>
                <a:spcPct val="100000"/>
              </a:lnSpc>
            </a:pPr>
            <a:r>
              <a:rPr lang="en-US" sz="3100" u="sng" dirty="0"/>
              <a:t>In business point of view:</a:t>
            </a:r>
            <a:endParaRPr lang="en-US" sz="3100" i="0" u="sng" dirty="0">
              <a:solidFill>
                <a:schemeClr val="tx1">
                  <a:lumMod val="95000"/>
                  <a:lumOff val="5000"/>
                </a:schemeClr>
              </a:solidFill>
            </a:endParaRPr>
          </a:p>
          <a:p>
            <a:pPr marL="342900" indent="-342900">
              <a:lnSpc>
                <a:spcPct val="100000"/>
              </a:lnSpc>
              <a:buFont typeface="Wingdings" panose="05000000000000000000" pitchFamily="2" charset="2"/>
              <a:buChar char="ü"/>
            </a:pPr>
            <a:r>
              <a:rPr lang="en-US" sz="3100" dirty="0"/>
              <a:t> Time frame division of the data set should not be done but rather understand the data and find better frames</a:t>
            </a:r>
          </a:p>
          <a:p>
            <a:pPr marL="342900" indent="-342900">
              <a:lnSpc>
                <a:spcPct val="100000"/>
              </a:lnSpc>
              <a:buFont typeface="Wingdings" panose="05000000000000000000" pitchFamily="2" charset="2"/>
              <a:buChar char="ü"/>
            </a:pPr>
            <a:r>
              <a:rPr lang="en-US" sz="3100" dirty="0"/>
              <a:t>Unnecessary columns that do not add any meaning to the data set should not be added</a:t>
            </a:r>
          </a:p>
        </p:txBody>
      </p:sp>
      <p:cxnSp>
        <p:nvCxnSpPr>
          <p:cNvPr id="17" name="Straight Connector 16">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520003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8BA1FB-7158-4051-A255-70F5F21FD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4858603"/>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FA6057-4F2F-E47B-209A-FF0EB5ABCB12}"/>
              </a:ext>
            </a:extLst>
          </p:cNvPr>
          <p:cNvSpPr>
            <a:spLocks noGrp="1"/>
          </p:cNvSpPr>
          <p:nvPr>
            <p:ph type="title"/>
          </p:nvPr>
        </p:nvSpPr>
        <p:spPr>
          <a:xfrm>
            <a:off x="758952" y="1095300"/>
            <a:ext cx="9052560" cy="1186454"/>
          </a:xfrm>
        </p:spPr>
        <p:txBody>
          <a:bodyPr vert="horz" lIns="91440" tIns="45720" rIns="91440" bIns="45720" rtlCol="0" anchor="t">
            <a:normAutofit fontScale="90000"/>
          </a:bodyPr>
          <a:lstStyle/>
          <a:p>
            <a:r>
              <a:rPr lang="en-CA" sz="4400" dirty="0"/>
              <a:t>RETROSPECTIVE ANALYSIS </a:t>
            </a:r>
            <a:br>
              <a:rPr lang="en-CA" dirty="0"/>
            </a:br>
            <a:endParaRPr lang="en-US" dirty="0">
              <a:solidFill>
                <a:srgbClr val="FFFFFF"/>
              </a:solidFill>
            </a:endParaRPr>
          </a:p>
        </p:txBody>
      </p:sp>
      <p:sp>
        <p:nvSpPr>
          <p:cNvPr id="3" name="Text Placeholder 2">
            <a:extLst>
              <a:ext uri="{FF2B5EF4-FFF2-40B4-BE49-F238E27FC236}">
                <a16:creationId xmlns:a16="http://schemas.microsoft.com/office/drawing/2014/main" id="{1E79B000-9B61-3CE3-27F0-A9B6DB7B7C44}"/>
              </a:ext>
            </a:extLst>
          </p:cNvPr>
          <p:cNvSpPr>
            <a:spLocks noGrp="1"/>
          </p:cNvSpPr>
          <p:nvPr>
            <p:ph type="body" idx="1"/>
          </p:nvPr>
        </p:nvSpPr>
        <p:spPr>
          <a:xfrm>
            <a:off x="821942" y="1756960"/>
            <a:ext cx="10611103" cy="4958800"/>
          </a:xfrm>
        </p:spPr>
        <p:txBody>
          <a:bodyPr vert="horz" lIns="91440" tIns="45720" rIns="91440" bIns="45720" rtlCol="0">
            <a:normAutofit fontScale="85000" lnSpcReduction="20000"/>
          </a:bodyPr>
          <a:lstStyle/>
          <a:p>
            <a:pPr>
              <a:lnSpc>
                <a:spcPct val="100000"/>
              </a:lnSpc>
            </a:pPr>
            <a:r>
              <a:rPr lang="en-US" sz="2600" b="1" dirty="0"/>
              <a:t>What have we learned?</a:t>
            </a:r>
            <a:endParaRPr lang="en-US" sz="3100" b="1" dirty="0"/>
          </a:p>
          <a:p>
            <a:pPr>
              <a:lnSpc>
                <a:spcPct val="100000"/>
              </a:lnSpc>
            </a:pPr>
            <a:endParaRPr lang="en-US" sz="3100" dirty="0"/>
          </a:p>
          <a:p>
            <a:pPr>
              <a:lnSpc>
                <a:spcPct val="100000"/>
              </a:lnSpc>
            </a:pPr>
            <a:r>
              <a:rPr lang="en-US" sz="3100" u="sng" dirty="0"/>
              <a:t>In project’s point of view:</a:t>
            </a:r>
          </a:p>
          <a:p>
            <a:pPr marL="457200" indent="-457200">
              <a:lnSpc>
                <a:spcPct val="100000"/>
              </a:lnSpc>
              <a:buFont typeface="Wingdings" panose="05000000000000000000" pitchFamily="2" charset="2"/>
              <a:buChar char="ü"/>
            </a:pPr>
            <a:r>
              <a:rPr lang="en-US" sz="3100" dirty="0"/>
              <a:t>We’ve learned to use collaboration tools like Google collab, Google Docs</a:t>
            </a:r>
          </a:p>
          <a:p>
            <a:pPr marL="457200" indent="-457200">
              <a:lnSpc>
                <a:spcPct val="100000"/>
              </a:lnSpc>
              <a:buFont typeface="Wingdings" panose="05000000000000000000" pitchFamily="2" charset="2"/>
              <a:buChar char="ü"/>
            </a:pPr>
            <a:r>
              <a:rPr lang="en-US" sz="3100" dirty="0"/>
              <a:t>Learning from our mistakes and repeating them in future</a:t>
            </a:r>
          </a:p>
          <a:p>
            <a:pPr marL="457200" indent="-457200">
              <a:lnSpc>
                <a:spcPct val="100000"/>
              </a:lnSpc>
              <a:buFont typeface="Wingdings" panose="05000000000000000000" pitchFamily="2" charset="2"/>
              <a:buChar char="ü"/>
            </a:pPr>
            <a:r>
              <a:rPr lang="en-US" sz="3100" dirty="0"/>
              <a:t>Any project requires a team and an individual alone cannot complete it </a:t>
            </a:r>
          </a:p>
          <a:p>
            <a:pPr>
              <a:lnSpc>
                <a:spcPct val="100000"/>
              </a:lnSpc>
            </a:pPr>
            <a:endParaRPr lang="en-US" sz="3100" dirty="0"/>
          </a:p>
          <a:p>
            <a:pPr>
              <a:lnSpc>
                <a:spcPct val="100000"/>
              </a:lnSpc>
            </a:pPr>
            <a:r>
              <a:rPr lang="en-US" sz="3100" u="sng" dirty="0"/>
              <a:t>In business point of view:</a:t>
            </a:r>
            <a:endParaRPr lang="en-US" sz="3100" i="0" u="sng" dirty="0">
              <a:solidFill>
                <a:schemeClr val="tx1">
                  <a:lumMod val="95000"/>
                  <a:lumOff val="5000"/>
                </a:schemeClr>
              </a:solidFill>
            </a:endParaRPr>
          </a:p>
          <a:p>
            <a:pPr marL="342900" indent="-342900">
              <a:lnSpc>
                <a:spcPct val="100000"/>
              </a:lnSpc>
              <a:buFont typeface="Wingdings" panose="05000000000000000000" pitchFamily="2" charset="2"/>
              <a:buChar char="ü"/>
            </a:pPr>
            <a:r>
              <a:rPr lang="en-US" sz="3100" dirty="0"/>
              <a:t> Real-world abilities include data analytics, big data visualization, turning the data into insightful remarks, and many others</a:t>
            </a:r>
          </a:p>
        </p:txBody>
      </p:sp>
      <p:cxnSp>
        <p:nvCxnSpPr>
          <p:cNvPr id="17" name="Straight Connector 16">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1058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8BA1FB-7158-4051-A255-70F5F21FD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4858603"/>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FA6057-4F2F-E47B-209A-FF0EB5ABCB12}"/>
              </a:ext>
            </a:extLst>
          </p:cNvPr>
          <p:cNvSpPr>
            <a:spLocks noGrp="1"/>
          </p:cNvSpPr>
          <p:nvPr>
            <p:ph type="title"/>
          </p:nvPr>
        </p:nvSpPr>
        <p:spPr>
          <a:xfrm>
            <a:off x="758952" y="1095300"/>
            <a:ext cx="9052560" cy="1186454"/>
          </a:xfrm>
        </p:spPr>
        <p:txBody>
          <a:bodyPr vert="horz" lIns="91440" tIns="45720" rIns="91440" bIns="45720" rtlCol="0" anchor="t">
            <a:normAutofit fontScale="90000"/>
          </a:bodyPr>
          <a:lstStyle/>
          <a:p>
            <a:r>
              <a:rPr lang="en-CA" sz="4400" dirty="0"/>
              <a:t>RETROSPECTIVE ANALYSIS </a:t>
            </a:r>
            <a:br>
              <a:rPr lang="en-CA" dirty="0"/>
            </a:br>
            <a:endParaRPr lang="en-US" dirty="0">
              <a:solidFill>
                <a:srgbClr val="FFFFFF"/>
              </a:solidFill>
            </a:endParaRPr>
          </a:p>
        </p:txBody>
      </p:sp>
      <p:sp>
        <p:nvSpPr>
          <p:cNvPr id="3" name="Text Placeholder 2">
            <a:extLst>
              <a:ext uri="{FF2B5EF4-FFF2-40B4-BE49-F238E27FC236}">
                <a16:creationId xmlns:a16="http://schemas.microsoft.com/office/drawing/2014/main" id="{1E79B000-9B61-3CE3-27F0-A9B6DB7B7C44}"/>
              </a:ext>
            </a:extLst>
          </p:cNvPr>
          <p:cNvSpPr>
            <a:spLocks noGrp="1"/>
          </p:cNvSpPr>
          <p:nvPr>
            <p:ph type="body" idx="1"/>
          </p:nvPr>
        </p:nvSpPr>
        <p:spPr>
          <a:xfrm>
            <a:off x="821942" y="1756960"/>
            <a:ext cx="10611103" cy="4958800"/>
          </a:xfrm>
        </p:spPr>
        <p:txBody>
          <a:bodyPr vert="horz" lIns="91440" tIns="45720" rIns="91440" bIns="45720" rtlCol="0">
            <a:normAutofit fontScale="77500" lnSpcReduction="20000"/>
          </a:bodyPr>
          <a:lstStyle/>
          <a:p>
            <a:pPr>
              <a:lnSpc>
                <a:spcPct val="100000"/>
              </a:lnSpc>
            </a:pPr>
            <a:r>
              <a:rPr lang="en-US" sz="2600" b="1" dirty="0"/>
              <a:t>What still puzzles us?</a:t>
            </a:r>
            <a:endParaRPr lang="en-US" sz="3100" b="1" dirty="0"/>
          </a:p>
          <a:p>
            <a:pPr>
              <a:lnSpc>
                <a:spcPct val="100000"/>
              </a:lnSpc>
            </a:pPr>
            <a:endParaRPr lang="en-US" sz="3100" dirty="0"/>
          </a:p>
          <a:p>
            <a:pPr>
              <a:lnSpc>
                <a:spcPct val="100000"/>
              </a:lnSpc>
            </a:pPr>
            <a:r>
              <a:rPr lang="en-US" sz="3100" u="sng" dirty="0"/>
              <a:t>In project’s point of view:</a:t>
            </a:r>
          </a:p>
          <a:p>
            <a:pPr marL="457200" indent="-457200">
              <a:lnSpc>
                <a:spcPct val="100000"/>
              </a:lnSpc>
              <a:buFont typeface="Wingdings" panose="05000000000000000000" pitchFamily="2" charset="2"/>
              <a:buChar char="ü"/>
            </a:pPr>
            <a:r>
              <a:rPr lang="en-US" sz="3100" dirty="0"/>
              <a:t>What to do if there are too many null records discovered. How, for instance, can a column with an excessive number of null entries be averaged when the data type is string?</a:t>
            </a:r>
          </a:p>
          <a:p>
            <a:pPr marL="457200" indent="-457200">
              <a:lnSpc>
                <a:spcPct val="100000"/>
              </a:lnSpc>
              <a:buFont typeface="Wingdings" panose="05000000000000000000" pitchFamily="2" charset="2"/>
              <a:buChar char="ü"/>
            </a:pPr>
            <a:r>
              <a:rPr lang="en-US" sz="3100" dirty="0"/>
              <a:t>What should be the Big Data V's definite values in order for ML algorithms to process them?</a:t>
            </a:r>
          </a:p>
          <a:p>
            <a:pPr>
              <a:lnSpc>
                <a:spcPct val="100000"/>
              </a:lnSpc>
            </a:pPr>
            <a:endParaRPr lang="en-US" sz="3100" dirty="0"/>
          </a:p>
          <a:p>
            <a:pPr>
              <a:lnSpc>
                <a:spcPct val="100000"/>
              </a:lnSpc>
            </a:pPr>
            <a:r>
              <a:rPr lang="en-US" sz="3100" u="sng" dirty="0"/>
              <a:t>In business point of view:</a:t>
            </a:r>
            <a:endParaRPr lang="en-US" sz="3100" i="0" u="sng" dirty="0">
              <a:solidFill>
                <a:schemeClr val="tx1">
                  <a:lumMod val="95000"/>
                  <a:lumOff val="5000"/>
                </a:schemeClr>
              </a:solidFill>
            </a:endParaRPr>
          </a:p>
          <a:p>
            <a:pPr marL="342900" indent="-342900">
              <a:lnSpc>
                <a:spcPct val="100000"/>
              </a:lnSpc>
              <a:buFont typeface="Wingdings" panose="05000000000000000000" pitchFamily="2" charset="2"/>
              <a:buChar char="ü"/>
            </a:pPr>
            <a:r>
              <a:rPr lang="en-US" sz="3100" dirty="0"/>
              <a:t> In each frame, the data distribution for posts and comments was not altered but rather biased to one of them.</a:t>
            </a:r>
          </a:p>
          <a:p>
            <a:pPr marL="342900" indent="-342900">
              <a:lnSpc>
                <a:spcPct val="100000"/>
              </a:lnSpc>
              <a:buFont typeface="Wingdings" panose="05000000000000000000" pitchFamily="2" charset="2"/>
              <a:buChar char="ü"/>
            </a:pPr>
            <a:r>
              <a:rPr lang="en-US" sz="3100" dirty="0"/>
              <a:t>Ideal dataset, performance benchmarking metrics, and evaluation and conclusion-improving metrics</a:t>
            </a:r>
          </a:p>
        </p:txBody>
      </p:sp>
      <p:cxnSp>
        <p:nvCxnSpPr>
          <p:cNvPr id="17" name="Straight Connector 16">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857532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8BA1FB-7158-4051-A255-70F5F21FD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4858603"/>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FA6057-4F2F-E47B-209A-FF0EB5ABCB12}"/>
              </a:ext>
            </a:extLst>
          </p:cNvPr>
          <p:cNvSpPr>
            <a:spLocks noGrp="1"/>
          </p:cNvSpPr>
          <p:nvPr>
            <p:ph type="title"/>
          </p:nvPr>
        </p:nvSpPr>
        <p:spPr>
          <a:xfrm>
            <a:off x="758952" y="1095300"/>
            <a:ext cx="9052560" cy="1186454"/>
          </a:xfrm>
        </p:spPr>
        <p:txBody>
          <a:bodyPr vert="horz" lIns="91440" tIns="45720" rIns="91440" bIns="45720" rtlCol="0" anchor="t">
            <a:normAutofit fontScale="90000"/>
          </a:bodyPr>
          <a:lstStyle/>
          <a:p>
            <a:r>
              <a:rPr lang="en-CA" sz="4400" dirty="0"/>
              <a:t>ISSUES</a:t>
            </a:r>
            <a:br>
              <a:rPr lang="en-CA" dirty="0"/>
            </a:br>
            <a:endParaRPr lang="en-US" dirty="0">
              <a:solidFill>
                <a:srgbClr val="FFFFFF"/>
              </a:solidFill>
            </a:endParaRPr>
          </a:p>
        </p:txBody>
      </p:sp>
      <p:sp>
        <p:nvSpPr>
          <p:cNvPr id="3" name="Text Placeholder 2">
            <a:extLst>
              <a:ext uri="{FF2B5EF4-FFF2-40B4-BE49-F238E27FC236}">
                <a16:creationId xmlns:a16="http://schemas.microsoft.com/office/drawing/2014/main" id="{1E79B000-9B61-3CE3-27F0-A9B6DB7B7C44}"/>
              </a:ext>
            </a:extLst>
          </p:cNvPr>
          <p:cNvSpPr>
            <a:spLocks noGrp="1"/>
          </p:cNvSpPr>
          <p:nvPr>
            <p:ph type="body" idx="1"/>
          </p:nvPr>
        </p:nvSpPr>
        <p:spPr>
          <a:xfrm>
            <a:off x="821942" y="1756960"/>
            <a:ext cx="10611103" cy="4958800"/>
          </a:xfrm>
        </p:spPr>
        <p:txBody>
          <a:bodyPr vert="horz" lIns="91440" tIns="45720" rIns="91440" bIns="45720" rtlCol="0">
            <a:normAutofit fontScale="92500"/>
          </a:bodyPr>
          <a:lstStyle/>
          <a:p>
            <a:pPr>
              <a:lnSpc>
                <a:spcPct val="100000"/>
              </a:lnSpc>
            </a:pPr>
            <a:r>
              <a:rPr lang="en-US" sz="3100" u="sng" dirty="0"/>
              <a:t>Issue 1: Availability of data for initial steps</a:t>
            </a:r>
          </a:p>
          <a:p>
            <a:pPr marL="457200" indent="-457200">
              <a:lnSpc>
                <a:spcPct val="100000"/>
              </a:lnSpc>
              <a:buFont typeface="Wingdings" panose="05000000000000000000" pitchFamily="2" charset="2"/>
              <a:buChar char="ü"/>
            </a:pPr>
            <a:r>
              <a:rPr lang="en-US" sz="3100" dirty="0"/>
              <a:t> Team had to create goals and queries in an abstract or high-level manner due to lack of topical reference</a:t>
            </a:r>
          </a:p>
          <a:p>
            <a:pPr marL="457200" indent="-457200">
              <a:lnSpc>
                <a:spcPct val="100000"/>
              </a:lnSpc>
              <a:buFont typeface="Wingdings" panose="05000000000000000000" pitchFamily="2" charset="2"/>
              <a:buChar char="ü"/>
            </a:pPr>
            <a:r>
              <a:rPr lang="en-US" sz="3100" dirty="0"/>
              <a:t>Once the dataset was ready, these objectives and questions are needed to be reviewed and changed as necessary</a:t>
            </a:r>
          </a:p>
          <a:p>
            <a:pPr marL="457200" indent="-457200">
              <a:lnSpc>
                <a:spcPct val="100000"/>
              </a:lnSpc>
              <a:buFont typeface="Wingdings" panose="05000000000000000000" pitchFamily="2" charset="2"/>
              <a:buChar char="ü"/>
            </a:pPr>
            <a:r>
              <a:rPr lang="en-US" sz="3100" dirty="0"/>
              <a:t>The team members had some uncertainty and a problem as a result of the delayed dataset availability</a:t>
            </a:r>
          </a:p>
          <a:p>
            <a:pPr marL="457200" indent="-457200">
              <a:lnSpc>
                <a:spcPct val="100000"/>
              </a:lnSpc>
              <a:buFont typeface="Wingdings" panose="05000000000000000000" pitchFamily="2" charset="2"/>
              <a:buChar char="ü"/>
            </a:pPr>
            <a:r>
              <a:rPr lang="en-US" sz="3100" dirty="0"/>
              <a:t>The problem was solved by making the questions general rather than topic-specific and by setting the metrics, but these were later altered to meet the requirements</a:t>
            </a:r>
          </a:p>
        </p:txBody>
      </p:sp>
      <p:cxnSp>
        <p:nvCxnSpPr>
          <p:cNvPr id="17" name="Straight Connector 16">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561916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8BA1FB-7158-4051-A255-70F5F21FD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4858603"/>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FA6057-4F2F-E47B-209A-FF0EB5ABCB12}"/>
              </a:ext>
            </a:extLst>
          </p:cNvPr>
          <p:cNvSpPr>
            <a:spLocks noGrp="1"/>
          </p:cNvSpPr>
          <p:nvPr>
            <p:ph type="title"/>
          </p:nvPr>
        </p:nvSpPr>
        <p:spPr>
          <a:xfrm>
            <a:off x="758952" y="1095300"/>
            <a:ext cx="9052560" cy="1186454"/>
          </a:xfrm>
        </p:spPr>
        <p:txBody>
          <a:bodyPr vert="horz" lIns="91440" tIns="45720" rIns="91440" bIns="45720" rtlCol="0" anchor="t">
            <a:normAutofit fontScale="90000"/>
          </a:bodyPr>
          <a:lstStyle/>
          <a:p>
            <a:r>
              <a:rPr lang="en-CA" sz="4400" dirty="0"/>
              <a:t>ISSUES</a:t>
            </a:r>
            <a:br>
              <a:rPr lang="en-CA" dirty="0"/>
            </a:br>
            <a:endParaRPr lang="en-US" dirty="0">
              <a:solidFill>
                <a:srgbClr val="FFFFFF"/>
              </a:solidFill>
            </a:endParaRPr>
          </a:p>
        </p:txBody>
      </p:sp>
      <p:sp>
        <p:nvSpPr>
          <p:cNvPr id="3" name="Text Placeholder 2">
            <a:extLst>
              <a:ext uri="{FF2B5EF4-FFF2-40B4-BE49-F238E27FC236}">
                <a16:creationId xmlns:a16="http://schemas.microsoft.com/office/drawing/2014/main" id="{1E79B000-9B61-3CE3-27F0-A9B6DB7B7C44}"/>
              </a:ext>
            </a:extLst>
          </p:cNvPr>
          <p:cNvSpPr>
            <a:spLocks noGrp="1"/>
          </p:cNvSpPr>
          <p:nvPr>
            <p:ph type="body" idx="1"/>
          </p:nvPr>
        </p:nvSpPr>
        <p:spPr>
          <a:xfrm>
            <a:off x="821942" y="1756960"/>
            <a:ext cx="10611103" cy="4958800"/>
          </a:xfrm>
        </p:spPr>
        <p:txBody>
          <a:bodyPr vert="horz" lIns="91440" tIns="45720" rIns="91440" bIns="45720" rtlCol="0">
            <a:normAutofit lnSpcReduction="10000"/>
          </a:bodyPr>
          <a:lstStyle/>
          <a:p>
            <a:pPr>
              <a:lnSpc>
                <a:spcPct val="100000"/>
              </a:lnSpc>
            </a:pPr>
            <a:r>
              <a:rPr lang="en-US" sz="3100" u="sng" dirty="0"/>
              <a:t>Issue 2: Data completeness</a:t>
            </a:r>
          </a:p>
          <a:p>
            <a:pPr marL="457200" indent="-457200">
              <a:lnSpc>
                <a:spcPct val="100000"/>
              </a:lnSpc>
              <a:buFont typeface="Wingdings" panose="05000000000000000000" pitchFamily="2" charset="2"/>
              <a:buChar char="ü"/>
            </a:pPr>
            <a:r>
              <a:rPr lang="en-US" sz="3100" dirty="0"/>
              <a:t> The problem of null values being present was caused by the process of recording and evaluating records without null values</a:t>
            </a:r>
          </a:p>
          <a:p>
            <a:pPr marL="457200" indent="-457200">
              <a:lnSpc>
                <a:spcPct val="100000"/>
              </a:lnSpc>
              <a:buFont typeface="Wingdings" panose="05000000000000000000" pitchFamily="2" charset="2"/>
              <a:buChar char="ü"/>
            </a:pPr>
            <a:r>
              <a:rPr lang="en-US" sz="3100" dirty="0"/>
              <a:t>Furthermore, it was challenging to determine whether the comment bodies included too many special characters or were just unrelated to the topic at hand</a:t>
            </a:r>
          </a:p>
          <a:p>
            <a:pPr marL="457200" indent="-457200">
              <a:lnSpc>
                <a:spcPct val="100000"/>
              </a:lnSpc>
              <a:buFont typeface="Wingdings" panose="05000000000000000000" pitchFamily="2" charset="2"/>
              <a:buChar char="ü"/>
            </a:pPr>
            <a:r>
              <a:rPr lang="en-US" sz="3100" dirty="0"/>
              <a:t>These problems caused the first code and analysis model problems. However, the team decided on a workaround and continued with the procedure</a:t>
            </a:r>
          </a:p>
        </p:txBody>
      </p:sp>
      <p:cxnSp>
        <p:nvCxnSpPr>
          <p:cNvPr id="17" name="Straight Connector 16">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357699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8BA1FB-7158-4051-A255-70F5F21FD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4858603"/>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FA6057-4F2F-E47B-209A-FF0EB5ABCB12}"/>
              </a:ext>
            </a:extLst>
          </p:cNvPr>
          <p:cNvSpPr>
            <a:spLocks noGrp="1"/>
          </p:cNvSpPr>
          <p:nvPr>
            <p:ph type="title"/>
          </p:nvPr>
        </p:nvSpPr>
        <p:spPr>
          <a:xfrm>
            <a:off x="758952" y="1095300"/>
            <a:ext cx="9052560" cy="1186454"/>
          </a:xfrm>
        </p:spPr>
        <p:txBody>
          <a:bodyPr vert="horz" lIns="91440" tIns="45720" rIns="91440" bIns="45720" rtlCol="0" anchor="t">
            <a:normAutofit fontScale="90000"/>
          </a:bodyPr>
          <a:lstStyle/>
          <a:p>
            <a:r>
              <a:rPr lang="en-CA" sz="4400" dirty="0"/>
              <a:t>ISSUES</a:t>
            </a:r>
            <a:br>
              <a:rPr lang="en-CA" dirty="0"/>
            </a:br>
            <a:endParaRPr lang="en-US" dirty="0">
              <a:solidFill>
                <a:srgbClr val="FFFFFF"/>
              </a:solidFill>
            </a:endParaRPr>
          </a:p>
        </p:txBody>
      </p:sp>
      <p:sp>
        <p:nvSpPr>
          <p:cNvPr id="3" name="Text Placeholder 2">
            <a:extLst>
              <a:ext uri="{FF2B5EF4-FFF2-40B4-BE49-F238E27FC236}">
                <a16:creationId xmlns:a16="http://schemas.microsoft.com/office/drawing/2014/main" id="{1E79B000-9B61-3CE3-27F0-A9B6DB7B7C44}"/>
              </a:ext>
            </a:extLst>
          </p:cNvPr>
          <p:cNvSpPr>
            <a:spLocks noGrp="1"/>
          </p:cNvSpPr>
          <p:nvPr>
            <p:ph type="body" idx="1"/>
          </p:nvPr>
        </p:nvSpPr>
        <p:spPr>
          <a:xfrm>
            <a:off x="821942" y="1756960"/>
            <a:ext cx="10611103" cy="4958800"/>
          </a:xfrm>
        </p:spPr>
        <p:txBody>
          <a:bodyPr vert="horz" lIns="91440" tIns="45720" rIns="91440" bIns="45720" rtlCol="0">
            <a:normAutofit/>
          </a:bodyPr>
          <a:lstStyle/>
          <a:p>
            <a:pPr>
              <a:lnSpc>
                <a:spcPct val="100000"/>
              </a:lnSpc>
            </a:pPr>
            <a:r>
              <a:rPr lang="en-US" sz="3100" u="sng" dirty="0"/>
              <a:t>Issue 3: Not many Outliers to capture variety</a:t>
            </a:r>
          </a:p>
          <a:p>
            <a:pPr marL="457200" indent="-457200">
              <a:lnSpc>
                <a:spcPct val="100000"/>
              </a:lnSpc>
              <a:buFont typeface="Wingdings" panose="05000000000000000000" pitchFamily="2" charset="2"/>
              <a:buChar char="ü"/>
            </a:pPr>
            <a:r>
              <a:rPr lang="en-US" sz="3100" dirty="0"/>
              <a:t> It was difficult to develop an effective and accurate model for capturing variety because of very few outliers.</a:t>
            </a:r>
          </a:p>
          <a:p>
            <a:pPr marL="457200" indent="-457200">
              <a:lnSpc>
                <a:spcPct val="100000"/>
              </a:lnSpc>
              <a:buFont typeface="Wingdings" panose="05000000000000000000" pitchFamily="2" charset="2"/>
              <a:buChar char="ü"/>
            </a:pPr>
            <a:r>
              <a:rPr lang="en-US" sz="3100" dirty="0"/>
              <a:t>Despite being a diverse dataset, the minimal variety was found during time frames causes the loss of solid trends.</a:t>
            </a:r>
          </a:p>
          <a:p>
            <a:pPr marL="457200" indent="-457200">
              <a:lnSpc>
                <a:spcPct val="100000"/>
              </a:lnSpc>
              <a:buFont typeface="Wingdings" panose="05000000000000000000" pitchFamily="2" charset="2"/>
              <a:buChar char="ü"/>
            </a:pPr>
            <a:r>
              <a:rPr lang="en-US" sz="3100" dirty="0"/>
              <a:t>This can be addressed by splitting the dataset at various time frames with incremental records.</a:t>
            </a:r>
          </a:p>
          <a:p>
            <a:pPr>
              <a:lnSpc>
                <a:spcPct val="100000"/>
              </a:lnSpc>
            </a:pPr>
            <a:endParaRPr lang="en-US" sz="3100" dirty="0"/>
          </a:p>
        </p:txBody>
      </p:sp>
      <p:cxnSp>
        <p:nvCxnSpPr>
          <p:cNvPr id="17" name="Straight Connector 16">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215255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28BE3D-E5F4-0598-C208-FBAF5709356E}"/>
              </a:ext>
            </a:extLst>
          </p:cNvPr>
          <p:cNvSpPr>
            <a:spLocks noGrp="1"/>
          </p:cNvSpPr>
          <p:nvPr>
            <p:ph type="title"/>
          </p:nvPr>
        </p:nvSpPr>
        <p:spPr>
          <a:xfrm>
            <a:off x="758951" y="379475"/>
            <a:ext cx="11025059" cy="1434085"/>
          </a:xfrm>
        </p:spPr>
        <p:txBody>
          <a:bodyPr anchor="ctr">
            <a:normAutofit/>
          </a:bodyPr>
          <a:lstStyle/>
          <a:p>
            <a:pPr algn="ctr"/>
            <a:r>
              <a:rPr lang="en-CA" i="0" dirty="0">
                <a:solidFill>
                  <a:schemeClr val="bg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170038C-6700-EDAC-C4A4-DF7C8E24658C}"/>
              </a:ext>
            </a:extLst>
          </p:cNvPr>
          <p:cNvSpPr>
            <a:spLocks noGrp="1"/>
          </p:cNvSpPr>
          <p:nvPr>
            <p:ph idx="1"/>
          </p:nvPr>
        </p:nvSpPr>
        <p:spPr>
          <a:xfrm>
            <a:off x="352926" y="2313430"/>
            <a:ext cx="5538286" cy="4424254"/>
          </a:xfrm>
        </p:spPr>
        <p:txBody>
          <a:bodyPr>
            <a:normAutofit/>
          </a:bodyPr>
          <a:lstStyle/>
          <a:p>
            <a:pPr marL="0" indent="0">
              <a:buNone/>
            </a:pPr>
            <a:r>
              <a:rPr lang="en-CA" dirty="0"/>
              <a:t>What is Big Data Quality?</a:t>
            </a:r>
          </a:p>
          <a:p>
            <a:r>
              <a:rPr lang="en-CA" dirty="0"/>
              <a:t> V’s control the Quality</a:t>
            </a:r>
          </a:p>
          <a:p>
            <a:pPr marL="0" indent="0">
              <a:buNone/>
            </a:pPr>
            <a:endParaRPr lang="en-CA" dirty="0"/>
          </a:p>
          <a:p>
            <a:pPr marL="0" indent="0">
              <a:buNone/>
            </a:pPr>
            <a:r>
              <a:rPr lang="en-CA" dirty="0"/>
              <a:t>Dataset chosen</a:t>
            </a:r>
          </a:p>
          <a:p>
            <a:r>
              <a:rPr lang="en-CA" dirty="0"/>
              <a:t> </a:t>
            </a:r>
            <a:r>
              <a:rPr lang="en-CA" b="1" dirty="0"/>
              <a:t>Dataset 1</a:t>
            </a:r>
            <a:r>
              <a:rPr lang="en-CA" dirty="0"/>
              <a:t> – Netflix Movies and TV Shows</a:t>
            </a:r>
          </a:p>
          <a:p>
            <a:pPr marL="0" indent="0">
              <a:buNone/>
            </a:pPr>
            <a:r>
              <a:rPr lang="en-IN" sz="1800" dirty="0">
                <a:solidFill>
                  <a:srgbClr val="0000FF"/>
                </a:solidFill>
                <a:effectLst/>
                <a:latin typeface="TimesNewRomanPSMT"/>
              </a:rPr>
              <a:t>https://</a:t>
            </a:r>
            <a:r>
              <a:rPr lang="en-IN" sz="1800" dirty="0" err="1">
                <a:solidFill>
                  <a:srgbClr val="0000FF"/>
                </a:solidFill>
                <a:effectLst/>
                <a:latin typeface="TimesNewRomanPSMT"/>
              </a:rPr>
              <a:t>www.kaggle.com</a:t>
            </a:r>
            <a:r>
              <a:rPr lang="en-IN" sz="1800" dirty="0">
                <a:solidFill>
                  <a:srgbClr val="0000FF"/>
                </a:solidFill>
                <a:effectLst/>
                <a:latin typeface="TimesNewRomanPSMT"/>
              </a:rPr>
              <a:t>/datasets/</a:t>
            </a:r>
            <a:r>
              <a:rPr lang="en-IN" sz="1800" dirty="0" err="1">
                <a:solidFill>
                  <a:srgbClr val="0000FF"/>
                </a:solidFill>
                <a:effectLst/>
                <a:latin typeface="TimesNewRomanPSMT"/>
              </a:rPr>
              <a:t>shivamb</a:t>
            </a:r>
            <a:r>
              <a:rPr lang="en-IN" sz="1800" dirty="0">
                <a:solidFill>
                  <a:srgbClr val="0000FF"/>
                </a:solidFill>
                <a:effectLst/>
                <a:latin typeface="TimesNewRomanPSMT"/>
              </a:rPr>
              <a:t>/</a:t>
            </a:r>
            <a:r>
              <a:rPr lang="en-IN" sz="1800" dirty="0" err="1">
                <a:solidFill>
                  <a:srgbClr val="0000FF"/>
                </a:solidFill>
                <a:effectLst/>
                <a:latin typeface="TimesNewRomanPSMT"/>
              </a:rPr>
              <a:t>netflix</a:t>
            </a:r>
            <a:r>
              <a:rPr lang="en-IN" sz="1800" dirty="0">
                <a:solidFill>
                  <a:srgbClr val="0000FF"/>
                </a:solidFill>
                <a:effectLst/>
                <a:latin typeface="TimesNewRomanPSMT"/>
              </a:rPr>
              <a:t>-shows </a:t>
            </a:r>
            <a:endParaRPr lang="en-CA" dirty="0"/>
          </a:p>
          <a:p>
            <a:r>
              <a:rPr lang="en-CA" b="1" dirty="0"/>
              <a:t>Dataset 2 </a:t>
            </a:r>
            <a:r>
              <a:rPr lang="en-CA" dirty="0"/>
              <a:t>- Netflix data with IMDB scores added </a:t>
            </a:r>
            <a:r>
              <a:rPr lang="en-IN" sz="1800" dirty="0">
                <a:solidFill>
                  <a:srgbClr val="0000FF"/>
                </a:solidFill>
                <a:effectLst/>
                <a:latin typeface="TimesNewRomanPSMT"/>
              </a:rPr>
              <a:t>https://</a:t>
            </a:r>
            <a:r>
              <a:rPr lang="en-IN" sz="1800" dirty="0" err="1">
                <a:solidFill>
                  <a:srgbClr val="0000FF"/>
                </a:solidFill>
                <a:effectLst/>
                <a:latin typeface="TimesNewRomanPSMT"/>
              </a:rPr>
              <a:t>www.kaggle.com</a:t>
            </a:r>
            <a:r>
              <a:rPr lang="en-IN" sz="1800" dirty="0">
                <a:solidFill>
                  <a:srgbClr val="0000FF"/>
                </a:solidFill>
                <a:effectLst/>
                <a:latin typeface="TimesNewRomanPSMT"/>
              </a:rPr>
              <a:t>/datasets/</a:t>
            </a:r>
            <a:r>
              <a:rPr lang="en-IN" sz="1800" dirty="0" err="1">
                <a:solidFill>
                  <a:srgbClr val="0000FF"/>
                </a:solidFill>
                <a:effectLst/>
                <a:latin typeface="TimesNewRomanPSMT"/>
              </a:rPr>
              <a:t>sarahjeeeze</a:t>
            </a:r>
            <a:r>
              <a:rPr lang="en-IN" sz="1800" dirty="0">
                <a:solidFill>
                  <a:srgbClr val="0000FF"/>
                </a:solidFill>
                <a:effectLst/>
                <a:latin typeface="TimesNewRomanPSMT"/>
              </a:rPr>
              <a:t>/</a:t>
            </a:r>
            <a:r>
              <a:rPr lang="en-IN" sz="1800" dirty="0" err="1">
                <a:solidFill>
                  <a:srgbClr val="0000FF"/>
                </a:solidFill>
                <a:effectLst/>
                <a:latin typeface="TimesNewRomanPSMT"/>
              </a:rPr>
              <a:t>imdbfile</a:t>
            </a:r>
            <a:r>
              <a:rPr lang="en-IN" sz="1800" dirty="0">
                <a:solidFill>
                  <a:srgbClr val="0000FF"/>
                </a:solidFill>
                <a:effectLst/>
                <a:latin typeface="TimesNewRomanPSMT"/>
              </a:rPr>
              <a:t> </a:t>
            </a:r>
            <a:endParaRPr lang="en-IN" dirty="0">
              <a:effectLst/>
            </a:endParaRPr>
          </a:p>
          <a:p>
            <a:pPr marL="0" indent="0">
              <a:buNone/>
            </a:pPr>
            <a:endParaRPr lang="en-CA" dirty="0"/>
          </a:p>
          <a:p>
            <a:pPr marL="0" indent="0" algn="ctr">
              <a:buNone/>
            </a:pPr>
            <a:endParaRPr lang="en-CA" dirty="0"/>
          </a:p>
        </p:txBody>
      </p:sp>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9" name="TextBox 8">
            <a:extLst>
              <a:ext uri="{FF2B5EF4-FFF2-40B4-BE49-F238E27FC236}">
                <a16:creationId xmlns:a16="http://schemas.microsoft.com/office/drawing/2014/main" id="{2B78AFC7-11B7-7B23-31FE-0AC3F4EC80F1}"/>
              </a:ext>
            </a:extLst>
          </p:cNvPr>
          <p:cNvSpPr txBox="1"/>
          <p:nvPr/>
        </p:nvSpPr>
        <p:spPr>
          <a:xfrm>
            <a:off x="8290560" y="1631943"/>
            <a:ext cx="3383280" cy="523220"/>
          </a:xfrm>
          <a:prstGeom prst="rect">
            <a:avLst/>
          </a:prstGeom>
          <a:noFill/>
        </p:spPr>
        <p:txBody>
          <a:bodyPr wrap="square" rtlCol="0">
            <a:spAutoFit/>
          </a:bodyPr>
          <a:lstStyle/>
          <a:p>
            <a:r>
              <a:rPr lang="en-CA" sz="2800" dirty="0">
                <a:solidFill>
                  <a:schemeClr val="bg2"/>
                </a:solidFill>
              </a:rPr>
              <a:t>Step 1 and 2</a:t>
            </a:r>
          </a:p>
        </p:txBody>
      </p:sp>
    </p:spTree>
    <p:extLst>
      <p:ext uri="{BB962C8B-B14F-4D97-AF65-F5344CB8AC3E}">
        <p14:creationId xmlns:p14="http://schemas.microsoft.com/office/powerpoint/2010/main" val="3219299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28BE3D-E5F4-0598-C208-FBAF5709356E}"/>
              </a:ext>
            </a:extLst>
          </p:cNvPr>
          <p:cNvSpPr>
            <a:spLocks noGrp="1"/>
          </p:cNvSpPr>
          <p:nvPr>
            <p:ph type="title"/>
          </p:nvPr>
        </p:nvSpPr>
        <p:spPr>
          <a:xfrm>
            <a:off x="758952" y="120317"/>
            <a:ext cx="10671048" cy="1911068"/>
          </a:xfrm>
        </p:spPr>
        <p:txBody>
          <a:bodyPr anchor="ctr">
            <a:normAutofit/>
          </a:bodyPr>
          <a:lstStyle/>
          <a:p>
            <a:pPr algn="ctr"/>
            <a:r>
              <a:rPr lang="en-CA" i="0" dirty="0">
                <a:solidFill>
                  <a:schemeClr val="bg1"/>
                </a:solidFill>
                <a:latin typeface="Times New Roman" panose="02020603050405020304" pitchFamily="18" charset="0"/>
                <a:cs typeface="Times New Roman" panose="02020603050405020304" pitchFamily="18" charset="0"/>
              </a:rPr>
              <a:t>BUSINESS GOALS</a:t>
            </a:r>
          </a:p>
        </p:txBody>
      </p:sp>
      <p:sp>
        <p:nvSpPr>
          <p:cNvPr id="3" name="Content Placeholder 2">
            <a:extLst>
              <a:ext uri="{FF2B5EF4-FFF2-40B4-BE49-F238E27FC236}">
                <a16:creationId xmlns:a16="http://schemas.microsoft.com/office/drawing/2014/main" id="{C170038C-6700-EDAC-C4A4-DF7C8E24658C}"/>
              </a:ext>
            </a:extLst>
          </p:cNvPr>
          <p:cNvSpPr>
            <a:spLocks noGrp="1"/>
          </p:cNvSpPr>
          <p:nvPr>
            <p:ph idx="1"/>
          </p:nvPr>
        </p:nvSpPr>
        <p:spPr>
          <a:xfrm>
            <a:off x="602116" y="2285999"/>
            <a:ext cx="5493884" cy="4451685"/>
          </a:xfrm>
        </p:spPr>
        <p:txBody>
          <a:bodyPr>
            <a:normAutofit/>
          </a:bodyPr>
          <a:lstStyle/>
          <a:p>
            <a:pPr marL="0" indent="0" algn="ctr">
              <a:buNone/>
            </a:pPr>
            <a:r>
              <a:rPr lang="en-CA" sz="2400" dirty="0">
                <a:latin typeface="Times New Roman" panose="02020603050405020304" pitchFamily="18" charset="0"/>
                <a:cs typeface="Times New Roman" panose="02020603050405020304" pitchFamily="18" charset="0"/>
              </a:rPr>
              <a:t>Business goal: Improve Big Data Quality</a:t>
            </a:r>
          </a:p>
          <a:p>
            <a:pPr marL="0" indent="0" algn="ctr">
              <a:buNone/>
            </a:pPr>
            <a:endParaRPr lang="en-CA" dirty="0"/>
          </a:p>
        </p:txBody>
      </p:sp>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4" name="TextBox 3">
            <a:extLst>
              <a:ext uri="{FF2B5EF4-FFF2-40B4-BE49-F238E27FC236}">
                <a16:creationId xmlns:a16="http://schemas.microsoft.com/office/drawing/2014/main" id="{F16D9B02-E02D-CFC2-1F32-C8B91C63963F}"/>
              </a:ext>
            </a:extLst>
          </p:cNvPr>
          <p:cNvSpPr txBox="1"/>
          <p:nvPr/>
        </p:nvSpPr>
        <p:spPr>
          <a:xfrm>
            <a:off x="7863840" y="2363112"/>
            <a:ext cx="3726043" cy="1015663"/>
          </a:xfrm>
          <a:prstGeom prst="rect">
            <a:avLst/>
          </a:prstGeom>
          <a:noFill/>
        </p:spPr>
        <p:txBody>
          <a:bodyPr wrap="square" rtlCol="0">
            <a:spAutoFit/>
          </a:bodyPr>
          <a:lstStyle/>
          <a:p>
            <a:r>
              <a:rPr lang="en-CA" sz="2400" dirty="0">
                <a:latin typeface="Times New Roman" panose="02020603050405020304" pitchFamily="18" charset="0"/>
                <a:cs typeface="Times New Roman" panose="02020603050405020304" pitchFamily="18" charset="0"/>
              </a:rPr>
              <a:t>Measurement Stakeholders</a:t>
            </a:r>
          </a:p>
          <a:p>
            <a:endParaRPr lang="en-CA" dirty="0"/>
          </a:p>
          <a:p>
            <a:endParaRPr lang="en-CA" dirty="0"/>
          </a:p>
        </p:txBody>
      </p:sp>
      <p:graphicFrame>
        <p:nvGraphicFramePr>
          <p:cNvPr id="12" name="Table 12">
            <a:extLst>
              <a:ext uri="{FF2B5EF4-FFF2-40B4-BE49-F238E27FC236}">
                <a16:creationId xmlns:a16="http://schemas.microsoft.com/office/drawing/2014/main" id="{B96CE779-86B1-E288-A9AD-0B367E084F75}"/>
              </a:ext>
            </a:extLst>
          </p:cNvPr>
          <p:cNvGraphicFramePr>
            <a:graphicFrameLocks noGrp="1"/>
          </p:cNvGraphicFramePr>
          <p:nvPr>
            <p:extLst>
              <p:ext uri="{D42A27DB-BD31-4B8C-83A1-F6EECF244321}">
                <p14:modId xmlns:p14="http://schemas.microsoft.com/office/powerpoint/2010/main" val="2934390428"/>
              </p:ext>
            </p:extLst>
          </p:nvPr>
        </p:nvGraphicFramePr>
        <p:xfrm>
          <a:off x="7863839" y="2804497"/>
          <a:ext cx="3975235" cy="3932610"/>
        </p:xfrm>
        <a:graphic>
          <a:graphicData uri="http://schemas.openxmlformats.org/drawingml/2006/table">
            <a:tbl>
              <a:tblPr firstRow="1" bandRow="1">
                <a:tableStyleId>{69012ECD-51FC-41F1-AA8D-1B2483CD663E}</a:tableStyleId>
              </a:tblPr>
              <a:tblGrid>
                <a:gridCol w="3975235">
                  <a:extLst>
                    <a:ext uri="{9D8B030D-6E8A-4147-A177-3AD203B41FA5}">
                      <a16:colId xmlns:a16="http://schemas.microsoft.com/office/drawing/2014/main" val="3781558150"/>
                    </a:ext>
                  </a:extLst>
                </a:gridCol>
              </a:tblGrid>
              <a:tr h="686546">
                <a:tc>
                  <a:txBody>
                    <a:bodyPr/>
                    <a:lstStyle/>
                    <a:p>
                      <a:pPr algn="ctr"/>
                      <a:r>
                        <a:rPr lang="en-CA" dirty="0"/>
                        <a:t>Stakeholders </a:t>
                      </a:r>
                    </a:p>
                  </a:txBody>
                  <a:tcPr>
                    <a:solidFill>
                      <a:schemeClr val="tx2"/>
                    </a:solidFill>
                  </a:tcPr>
                </a:tc>
                <a:extLst>
                  <a:ext uri="{0D108BD9-81ED-4DB2-BD59-A6C34878D82A}">
                    <a16:rowId xmlns:a16="http://schemas.microsoft.com/office/drawing/2014/main" val="2800409805"/>
                  </a:ext>
                </a:extLst>
              </a:tr>
              <a:tr h="966856">
                <a:tc>
                  <a:txBody>
                    <a:bodyPr/>
                    <a:lstStyle/>
                    <a:p>
                      <a:pPr algn="ctr"/>
                      <a:r>
                        <a:rPr lang="en-CA" dirty="0"/>
                        <a:t>Product</a:t>
                      </a:r>
                    </a:p>
                    <a:p>
                      <a:pPr algn="ctr"/>
                      <a:r>
                        <a:rPr lang="en-CA" dirty="0"/>
                        <a:t>Owner/Project</a:t>
                      </a:r>
                    </a:p>
                    <a:p>
                      <a:pPr algn="ctr"/>
                      <a:r>
                        <a:rPr lang="en-CA" dirty="0"/>
                        <a:t>Manager</a:t>
                      </a:r>
                    </a:p>
                  </a:txBody>
                  <a:tcPr/>
                </a:tc>
                <a:extLst>
                  <a:ext uri="{0D108BD9-81ED-4DB2-BD59-A6C34878D82A}">
                    <a16:rowId xmlns:a16="http://schemas.microsoft.com/office/drawing/2014/main" val="3780219236"/>
                  </a:ext>
                </a:extLst>
              </a:tr>
              <a:tr h="686546">
                <a:tc>
                  <a:txBody>
                    <a:bodyPr/>
                    <a:lstStyle/>
                    <a:p>
                      <a:pPr algn="ctr"/>
                      <a:r>
                        <a:rPr lang="en-CA" dirty="0"/>
                        <a:t>Developers/Data</a:t>
                      </a:r>
                    </a:p>
                    <a:p>
                      <a:pPr algn="ctr"/>
                      <a:r>
                        <a:rPr lang="en-CA" dirty="0"/>
                        <a:t>Scientist</a:t>
                      </a:r>
                    </a:p>
                  </a:txBody>
                  <a:tcPr/>
                </a:tc>
                <a:extLst>
                  <a:ext uri="{0D108BD9-81ED-4DB2-BD59-A6C34878D82A}">
                    <a16:rowId xmlns:a16="http://schemas.microsoft.com/office/drawing/2014/main" val="4212146186"/>
                  </a:ext>
                </a:extLst>
              </a:tr>
              <a:tr h="444355">
                <a:tc>
                  <a:txBody>
                    <a:bodyPr/>
                    <a:lstStyle/>
                    <a:p>
                      <a:pPr algn="ctr"/>
                      <a:r>
                        <a:rPr lang="en-CA" dirty="0"/>
                        <a:t>Testers</a:t>
                      </a:r>
                    </a:p>
                  </a:txBody>
                  <a:tcPr/>
                </a:tc>
                <a:extLst>
                  <a:ext uri="{0D108BD9-81ED-4DB2-BD59-A6C34878D82A}">
                    <a16:rowId xmlns:a16="http://schemas.microsoft.com/office/drawing/2014/main" val="3427384246"/>
                  </a:ext>
                </a:extLst>
              </a:tr>
              <a:tr h="686546">
                <a:tc>
                  <a:txBody>
                    <a:bodyPr/>
                    <a:lstStyle/>
                    <a:p>
                      <a:pPr algn="ctr"/>
                      <a:r>
                        <a:rPr lang="en-CA" dirty="0"/>
                        <a:t>Sales and</a:t>
                      </a:r>
                    </a:p>
                    <a:p>
                      <a:pPr algn="ctr"/>
                      <a:r>
                        <a:rPr lang="en-CA" dirty="0"/>
                        <a:t>Marketing Team</a:t>
                      </a:r>
                    </a:p>
                  </a:txBody>
                  <a:tcPr/>
                </a:tc>
                <a:extLst>
                  <a:ext uri="{0D108BD9-81ED-4DB2-BD59-A6C34878D82A}">
                    <a16:rowId xmlns:a16="http://schemas.microsoft.com/office/drawing/2014/main" val="926420193"/>
                  </a:ext>
                </a:extLst>
              </a:tr>
              <a:tr h="461761">
                <a:tc>
                  <a:txBody>
                    <a:bodyPr/>
                    <a:lstStyle/>
                    <a:p>
                      <a:pPr algn="ctr"/>
                      <a:r>
                        <a:rPr lang="en-CA" dirty="0"/>
                        <a:t>End Users</a:t>
                      </a:r>
                    </a:p>
                  </a:txBody>
                  <a:tcPr/>
                </a:tc>
                <a:extLst>
                  <a:ext uri="{0D108BD9-81ED-4DB2-BD59-A6C34878D82A}">
                    <a16:rowId xmlns:a16="http://schemas.microsoft.com/office/drawing/2014/main" val="2632641414"/>
                  </a:ext>
                </a:extLst>
              </a:tr>
            </a:tbl>
          </a:graphicData>
        </a:graphic>
      </p:graphicFrame>
      <p:graphicFrame>
        <p:nvGraphicFramePr>
          <p:cNvPr id="13" name="Table 16">
            <a:extLst>
              <a:ext uri="{FF2B5EF4-FFF2-40B4-BE49-F238E27FC236}">
                <a16:creationId xmlns:a16="http://schemas.microsoft.com/office/drawing/2014/main" id="{0EBCC8A7-9C24-F06E-82AF-9A4A7566A20D}"/>
              </a:ext>
            </a:extLst>
          </p:cNvPr>
          <p:cNvGraphicFramePr>
            <a:graphicFrameLocks noGrp="1"/>
          </p:cNvGraphicFramePr>
          <p:nvPr>
            <p:extLst>
              <p:ext uri="{D42A27DB-BD31-4B8C-83A1-F6EECF244321}">
                <p14:modId xmlns:p14="http://schemas.microsoft.com/office/powerpoint/2010/main" val="655590307"/>
              </p:ext>
            </p:extLst>
          </p:nvPr>
        </p:nvGraphicFramePr>
        <p:xfrm>
          <a:off x="758952" y="2804497"/>
          <a:ext cx="6358128" cy="3964578"/>
        </p:xfrm>
        <a:graphic>
          <a:graphicData uri="http://schemas.openxmlformats.org/drawingml/2006/table">
            <a:tbl>
              <a:tblPr firstRow="1" bandRow="1">
                <a:tableStyleId>{69012ECD-51FC-41F1-AA8D-1B2483CD663E}</a:tableStyleId>
              </a:tblPr>
              <a:tblGrid>
                <a:gridCol w="1937998">
                  <a:extLst>
                    <a:ext uri="{9D8B030D-6E8A-4147-A177-3AD203B41FA5}">
                      <a16:colId xmlns:a16="http://schemas.microsoft.com/office/drawing/2014/main" val="2919470178"/>
                    </a:ext>
                  </a:extLst>
                </a:gridCol>
                <a:gridCol w="4420130">
                  <a:extLst>
                    <a:ext uri="{9D8B030D-6E8A-4147-A177-3AD203B41FA5}">
                      <a16:colId xmlns:a16="http://schemas.microsoft.com/office/drawing/2014/main" val="879849912"/>
                    </a:ext>
                  </a:extLst>
                </a:gridCol>
              </a:tblGrid>
              <a:tr h="679724">
                <a:tc>
                  <a:txBody>
                    <a:bodyPr/>
                    <a:lstStyle/>
                    <a:p>
                      <a:pPr algn="ctr"/>
                      <a:r>
                        <a:rPr lang="en-CA" sz="1600" dirty="0"/>
                        <a:t>Business</a:t>
                      </a:r>
                    </a:p>
                    <a:p>
                      <a:pPr algn="ctr"/>
                      <a:r>
                        <a:rPr lang="en-CA" sz="1600" dirty="0"/>
                        <a:t>Sub-goal</a:t>
                      </a:r>
                      <a:endParaRPr lang="en-CA" sz="1600" dirty="0">
                        <a:latin typeface="Times New Roman" panose="02020603050405020304" pitchFamily="18" charset="0"/>
                        <a:cs typeface="Times New Roman" panose="02020603050405020304" pitchFamily="18" charset="0"/>
                      </a:endParaRPr>
                    </a:p>
                  </a:txBody>
                  <a:tcPr>
                    <a:solidFill>
                      <a:schemeClr val="tx2"/>
                    </a:solidFill>
                  </a:tcPr>
                </a:tc>
                <a:tc>
                  <a:txBody>
                    <a:bodyPr/>
                    <a:lstStyle/>
                    <a:p>
                      <a:pPr algn="ctr"/>
                      <a:r>
                        <a:rPr lang="en-CA" sz="2000" dirty="0"/>
                        <a:t>Goal synopsis</a:t>
                      </a:r>
                      <a:endParaRPr lang="en-CA" sz="2000" dirty="0">
                        <a:latin typeface="Times New Roman" panose="02020603050405020304" pitchFamily="18" charset="0"/>
                        <a:cs typeface="Times New Roman" panose="02020603050405020304" pitchFamily="18" charset="0"/>
                      </a:endParaRPr>
                    </a:p>
                  </a:txBody>
                  <a:tcPr>
                    <a:solidFill>
                      <a:schemeClr val="tx2"/>
                    </a:solidFill>
                  </a:tcPr>
                </a:tc>
                <a:extLst>
                  <a:ext uri="{0D108BD9-81ED-4DB2-BD59-A6C34878D82A}">
                    <a16:rowId xmlns:a16="http://schemas.microsoft.com/office/drawing/2014/main" val="3286421658"/>
                  </a:ext>
                </a:extLst>
              </a:tr>
              <a:tr h="1078547">
                <a:tc>
                  <a:txBody>
                    <a:bodyPr/>
                    <a:lstStyle/>
                    <a:p>
                      <a:pPr algn="ctr"/>
                      <a:r>
                        <a:rPr lang="en-CA" sz="1600" dirty="0"/>
                        <a:t>Sub-goal 1</a:t>
                      </a:r>
                      <a:endParaRPr lang="en-CA" sz="16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Increasing the Volume</a:t>
                      </a:r>
                    </a:p>
                    <a:p>
                      <a:pPr algn="ctr"/>
                      <a:r>
                        <a:rPr lang="en-US" sz="2400" dirty="0"/>
                        <a:t>of big data sets</a:t>
                      </a:r>
                    </a:p>
                    <a:p>
                      <a:pPr algn="ctr"/>
                      <a:endParaRPr lang="en-CA"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21710279"/>
                  </a:ext>
                </a:extLst>
              </a:tr>
              <a:tr h="1078547">
                <a:tc>
                  <a:txBody>
                    <a:bodyPr/>
                    <a:lstStyle/>
                    <a:p>
                      <a:pPr algn="ctr"/>
                      <a:r>
                        <a:rPr lang="en-CA" sz="1600" dirty="0"/>
                        <a:t>Sub-goal 2</a:t>
                      </a:r>
                      <a:endParaRPr lang="en-CA" sz="16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Accelerate the Big Data</a:t>
                      </a:r>
                    </a:p>
                    <a:p>
                      <a:pPr algn="ctr"/>
                      <a:r>
                        <a:rPr lang="en-US" sz="2400" dirty="0"/>
                        <a:t>set Velocity</a:t>
                      </a:r>
                    </a:p>
                    <a:p>
                      <a:pPr algn="ctr"/>
                      <a:endParaRPr lang="en-CA"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57420938"/>
                  </a:ext>
                </a:extLst>
              </a:tr>
              <a:tr h="1095791">
                <a:tc>
                  <a:txBody>
                    <a:bodyPr/>
                    <a:lstStyle/>
                    <a:p>
                      <a:pPr algn="ctr"/>
                      <a:r>
                        <a:rPr lang="en-CA" sz="1600" dirty="0"/>
                        <a:t>Sub-goal 3</a:t>
                      </a:r>
                      <a:endParaRPr lang="en-CA" sz="16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Enhancing Variety in Big</a:t>
                      </a:r>
                    </a:p>
                    <a:p>
                      <a:pPr algn="ctr"/>
                      <a:r>
                        <a:rPr lang="en-US" sz="2400" dirty="0"/>
                        <a:t>Data</a:t>
                      </a:r>
                    </a:p>
                    <a:p>
                      <a:pPr algn="ctr"/>
                      <a:endParaRPr lang="en-CA"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4865378"/>
                  </a:ext>
                </a:extLst>
              </a:tr>
            </a:tbl>
          </a:graphicData>
        </a:graphic>
      </p:graphicFrame>
      <p:sp>
        <p:nvSpPr>
          <p:cNvPr id="17" name="TextBox 16">
            <a:extLst>
              <a:ext uri="{FF2B5EF4-FFF2-40B4-BE49-F238E27FC236}">
                <a16:creationId xmlns:a16="http://schemas.microsoft.com/office/drawing/2014/main" id="{98344C2E-9E41-783A-6954-5212E72BE6A7}"/>
              </a:ext>
            </a:extLst>
          </p:cNvPr>
          <p:cNvSpPr txBox="1"/>
          <p:nvPr/>
        </p:nvSpPr>
        <p:spPr>
          <a:xfrm>
            <a:off x="8016240" y="1569720"/>
            <a:ext cx="2804160" cy="461665"/>
          </a:xfrm>
          <a:prstGeom prst="rect">
            <a:avLst/>
          </a:prstGeom>
          <a:noFill/>
        </p:spPr>
        <p:txBody>
          <a:bodyPr wrap="square" rtlCol="0">
            <a:spAutoFit/>
          </a:bodyPr>
          <a:lstStyle/>
          <a:p>
            <a:r>
              <a:rPr lang="en-CA" sz="2400" dirty="0">
                <a:solidFill>
                  <a:schemeClr val="bg2"/>
                </a:solidFill>
              </a:rPr>
              <a:t>Step 1 and 2</a:t>
            </a:r>
          </a:p>
        </p:txBody>
      </p:sp>
    </p:spTree>
    <p:extLst>
      <p:ext uri="{BB962C8B-B14F-4D97-AF65-F5344CB8AC3E}">
        <p14:creationId xmlns:p14="http://schemas.microsoft.com/office/powerpoint/2010/main" val="2367828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28BE3D-E5F4-0598-C208-FBAF5709356E}"/>
              </a:ext>
            </a:extLst>
          </p:cNvPr>
          <p:cNvSpPr>
            <a:spLocks noGrp="1"/>
          </p:cNvSpPr>
          <p:nvPr>
            <p:ph type="title"/>
          </p:nvPr>
        </p:nvSpPr>
        <p:spPr>
          <a:xfrm>
            <a:off x="758952" y="120317"/>
            <a:ext cx="10671048" cy="1911068"/>
          </a:xfrm>
        </p:spPr>
        <p:txBody>
          <a:bodyPr anchor="ctr">
            <a:normAutofit/>
          </a:bodyPr>
          <a:lstStyle/>
          <a:p>
            <a:pPr algn="ctr"/>
            <a:r>
              <a:rPr lang="en-CA" i="0" dirty="0">
                <a:solidFill>
                  <a:schemeClr val="bg1"/>
                </a:solidFill>
                <a:latin typeface="Times New Roman" panose="02020603050405020304" pitchFamily="18" charset="0"/>
                <a:cs typeface="Times New Roman" panose="02020603050405020304" pitchFamily="18" charset="0"/>
              </a:rPr>
              <a:t>MEASUREMENT GOALS</a:t>
            </a:r>
          </a:p>
        </p:txBody>
      </p:sp>
      <p:sp>
        <p:nvSpPr>
          <p:cNvPr id="3" name="Content Placeholder 2">
            <a:extLst>
              <a:ext uri="{FF2B5EF4-FFF2-40B4-BE49-F238E27FC236}">
                <a16:creationId xmlns:a16="http://schemas.microsoft.com/office/drawing/2014/main" id="{C170038C-6700-EDAC-C4A4-DF7C8E24658C}"/>
              </a:ext>
            </a:extLst>
          </p:cNvPr>
          <p:cNvSpPr>
            <a:spLocks noGrp="1"/>
          </p:cNvSpPr>
          <p:nvPr>
            <p:ph idx="1"/>
          </p:nvPr>
        </p:nvSpPr>
        <p:spPr>
          <a:xfrm>
            <a:off x="352926" y="2313430"/>
            <a:ext cx="11656194" cy="4424254"/>
          </a:xfrm>
        </p:spPr>
        <p:txBody>
          <a:bodyPr>
            <a:normAutofit/>
          </a:bodyPr>
          <a:lstStyle/>
          <a:p>
            <a:pPr marL="0" indent="0" algn="ctr">
              <a:buNone/>
            </a:pPr>
            <a:endParaRPr lang="en-CA" sz="2400" dirty="0">
              <a:latin typeface="Times New Roman" panose="02020603050405020304" pitchFamily="18" charset="0"/>
              <a:cs typeface="Times New Roman" panose="02020603050405020304" pitchFamily="18" charset="0"/>
            </a:endParaRPr>
          </a:p>
          <a:p>
            <a:pPr marL="0" indent="0" algn="ctr">
              <a:buNone/>
            </a:pPr>
            <a:endParaRPr lang="en-CA" dirty="0"/>
          </a:p>
        </p:txBody>
      </p:sp>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17" name="TextBox 16">
            <a:extLst>
              <a:ext uri="{FF2B5EF4-FFF2-40B4-BE49-F238E27FC236}">
                <a16:creationId xmlns:a16="http://schemas.microsoft.com/office/drawing/2014/main" id="{98344C2E-9E41-783A-6954-5212E72BE6A7}"/>
              </a:ext>
            </a:extLst>
          </p:cNvPr>
          <p:cNvSpPr txBox="1"/>
          <p:nvPr/>
        </p:nvSpPr>
        <p:spPr>
          <a:xfrm>
            <a:off x="8016240" y="1569720"/>
            <a:ext cx="2804160" cy="461665"/>
          </a:xfrm>
          <a:prstGeom prst="rect">
            <a:avLst/>
          </a:prstGeom>
          <a:noFill/>
        </p:spPr>
        <p:txBody>
          <a:bodyPr wrap="square" rtlCol="0">
            <a:spAutoFit/>
          </a:bodyPr>
          <a:lstStyle/>
          <a:p>
            <a:r>
              <a:rPr lang="en-CA" sz="2400" dirty="0">
                <a:solidFill>
                  <a:schemeClr val="bg2"/>
                </a:solidFill>
              </a:rPr>
              <a:t>Step 1 and 2</a:t>
            </a:r>
          </a:p>
        </p:txBody>
      </p:sp>
      <p:graphicFrame>
        <p:nvGraphicFramePr>
          <p:cNvPr id="5" name="Table 5">
            <a:extLst>
              <a:ext uri="{FF2B5EF4-FFF2-40B4-BE49-F238E27FC236}">
                <a16:creationId xmlns:a16="http://schemas.microsoft.com/office/drawing/2014/main" id="{8A409CDC-B561-E7A2-CD83-C77862A0F9D0}"/>
              </a:ext>
            </a:extLst>
          </p:cNvPr>
          <p:cNvGraphicFramePr>
            <a:graphicFrameLocks noGrp="1"/>
          </p:cNvGraphicFramePr>
          <p:nvPr>
            <p:extLst>
              <p:ext uri="{D42A27DB-BD31-4B8C-83A1-F6EECF244321}">
                <p14:modId xmlns:p14="http://schemas.microsoft.com/office/powerpoint/2010/main" val="4291426008"/>
              </p:ext>
            </p:extLst>
          </p:nvPr>
        </p:nvGraphicFramePr>
        <p:xfrm>
          <a:off x="182880" y="2392681"/>
          <a:ext cx="11826239" cy="4334481"/>
        </p:xfrm>
        <a:graphic>
          <a:graphicData uri="http://schemas.openxmlformats.org/drawingml/2006/table">
            <a:tbl>
              <a:tblPr firstRow="1" bandRow="1">
                <a:tableStyleId>{69012ECD-51FC-41F1-AA8D-1B2483CD663E}</a:tableStyleId>
              </a:tblPr>
              <a:tblGrid>
                <a:gridCol w="1817011">
                  <a:extLst>
                    <a:ext uri="{9D8B030D-6E8A-4147-A177-3AD203B41FA5}">
                      <a16:colId xmlns:a16="http://schemas.microsoft.com/office/drawing/2014/main" val="228088235"/>
                    </a:ext>
                  </a:extLst>
                </a:gridCol>
                <a:gridCol w="8082569">
                  <a:extLst>
                    <a:ext uri="{9D8B030D-6E8A-4147-A177-3AD203B41FA5}">
                      <a16:colId xmlns:a16="http://schemas.microsoft.com/office/drawing/2014/main" val="290117018"/>
                    </a:ext>
                  </a:extLst>
                </a:gridCol>
                <a:gridCol w="1926659">
                  <a:extLst>
                    <a:ext uri="{9D8B030D-6E8A-4147-A177-3AD203B41FA5}">
                      <a16:colId xmlns:a16="http://schemas.microsoft.com/office/drawing/2014/main" val="465669013"/>
                    </a:ext>
                  </a:extLst>
                </a:gridCol>
              </a:tblGrid>
              <a:tr h="607072">
                <a:tc>
                  <a:txBody>
                    <a:bodyPr/>
                    <a:lstStyle/>
                    <a:p>
                      <a:pPr algn="ctr"/>
                      <a:r>
                        <a:rPr lang="en-CA" dirty="0"/>
                        <a:t>Measurement Goal</a:t>
                      </a:r>
                    </a:p>
                  </a:txBody>
                  <a:tcPr>
                    <a:solidFill>
                      <a:schemeClr val="tx2"/>
                    </a:solidFill>
                  </a:tcPr>
                </a:tc>
                <a:tc>
                  <a:txBody>
                    <a:bodyPr/>
                    <a:lstStyle/>
                    <a:p>
                      <a:pPr algn="ctr"/>
                      <a:r>
                        <a:rPr lang="en-CA" dirty="0"/>
                        <a:t>Description </a:t>
                      </a:r>
                    </a:p>
                  </a:txBody>
                  <a:tcPr>
                    <a:solidFill>
                      <a:schemeClr val="tx2"/>
                    </a:solidFill>
                  </a:tcPr>
                </a:tc>
                <a:tc>
                  <a:txBody>
                    <a:bodyPr/>
                    <a:lstStyle/>
                    <a:p>
                      <a:pPr algn="ctr"/>
                      <a:r>
                        <a:rPr lang="en-CA" dirty="0"/>
                        <a:t>Corresponding Business Goal</a:t>
                      </a:r>
                    </a:p>
                  </a:txBody>
                  <a:tcPr>
                    <a:solidFill>
                      <a:schemeClr val="tx2"/>
                    </a:solidFill>
                  </a:tcPr>
                </a:tc>
                <a:extLst>
                  <a:ext uri="{0D108BD9-81ED-4DB2-BD59-A6C34878D82A}">
                    <a16:rowId xmlns:a16="http://schemas.microsoft.com/office/drawing/2014/main" val="1521629282"/>
                  </a:ext>
                </a:extLst>
              </a:tr>
              <a:tr h="1334490">
                <a:tc>
                  <a:txBody>
                    <a:bodyPr/>
                    <a:lstStyle/>
                    <a:p>
                      <a:pPr algn="ctr"/>
                      <a:r>
                        <a:rPr lang="en-CA" dirty="0"/>
                        <a:t>MG1</a:t>
                      </a:r>
                    </a:p>
                  </a:txBody>
                  <a:tcPr/>
                </a:tc>
                <a:tc>
                  <a:txBody>
                    <a:bodyPr/>
                    <a:lstStyle/>
                    <a:p>
                      <a:pPr algn="ctr"/>
                      <a:r>
                        <a:rPr lang="en-US" sz="2000" dirty="0"/>
                        <a:t>The volume of data refers to the quantity of data available for processing the dataset. To choose a dataset with enough records so that a conclusive analytical application can be constructed on top of it.</a:t>
                      </a:r>
                      <a:endParaRPr lang="en-CA" sz="2000" dirty="0"/>
                    </a:p>
                  </a:txBody>
                  <a:tcPr/>
                </a:tc>
                <a:tc>
                  <a:txBody>
                    <a:bodyPr/>
                    <a:lstStyle/>
                    <a:p>
                      <a:pPr algn="ctr"/>
                      <a:r>
                        <a:rPr lang="en-CA" b="1" dirty="0"/>
                        <a:t>Volume</a:t>
                      </a:r>
                    </a:p>
                  </a:txBody>
                  <a:tcPr/>
                </a:tc>
                <a:extLst>
                  <a:ext uri="{0D108BD9-81ED-4DB2-BD59-A6C34878D82A}">
                    <a16:rowId xmlns:a16="http://schemas.microsoft.com/office/drawing/2014/main" val="1825542733"/>
                  </a:ext>
                </a:extLst>
              </a:tr>
              <a:tr h="1029569">
                <a:tc>
                  <a:txBody>
                    <a:bodyPr/>
                    <a:lstStyle/>
                    <a:p>
                      <a:pPr algn="ctr"/>
                      <a:r>
                        <a:rPr lang="en-CA" dirty="0"/>
                        <a:t>MG2</a:t>
                      </a:r>
                    </a:p>
                  </a:txBody>
                  <a:tcPr/>
                </a:tc>
                <a:tc>
                  <a:txBody>
                    <a:bodyPr/>
                    <a:lstStyle/>
                    <a:p>
                      <a:pPr algn="ctr"/>
                      <a:r>
                        <a:rPr lang="en-US" sz="2000" dirty="0"/>
                        <a:t>Although the dataset is always changing, the aim is to swiftly collect it and analyze it with ease by utilizing the organization's current infrastructure.</a:t>
                      </a:r>
                      <a:endParaRPr lang="en-CA" sz="2000" dirty="0"/>
                    </a:p>
                  </a:txBody>
                  <a:tcPr/>
                </a:tc>
                <a:tc>
                  <a:txBody>
                    <a:bodyPr/>
                    <a:lstStyle/>
                    <a:p>
                      <a:pPr algn="ctr"/>
                      <a:r>
                        <a:rPr lang="en-CA" b="1" dirty="0"/>
                        <a:t>Velocity</a:t>
                      </a:r>
                    </a:p>
                  </a:txBody>
                  <a:tcPr/>
                </a:tc>
                <a:extLst>
                  <a:ext uri="{0D108BD9-81ED-4DB2-BD59-A6C34878D82A}">
                    <a16:rowId xmlns:a16="http://schemas.microsoft.com/office/drawing/2014/main" val="2296505669"/>
                  </a:ext>
                </a:extLst>
              </a:tr>
              <a:tr h="1330342">
                <a:tc>
                  <a:txBody>
                    <a:bodyPr/>
                    <a:lstStyle/>
                    <a:p>
                      <a:pPr algn="ctr"/>
                      <a:r>
                        <a:rPr lang="en-CA" dirty="0"/>
                        <a:t>MG3</a:t>
                      </a:r>
                    </a:p>
                  </a:txBody>
                  <a:tcPr/>
                </a:tc>
                <a:tc>
                  <a:txBody>
                    <a:bodyPr/>
                    <a:lstStyle/>
                    <a:p>
                      <a:pPr algn="ctr"/>
                      <a:r>
                        <a:rPr lang="en-US" sz="2000" dirty="0"/>
                        <a:t>Datasets may be in many forms, but for our purposes, we should distinguish between them and choose the format that allows for easy procurement while maintaining quality.</a:t>
                      </a:r>
                      <a:endParaRPr lang="en-CA" sz="2000" dirty="0"/>
                    </a:p>
                  </a:txBody>
                  <a:tcPr/>
                </a:tc>
                <a:tc>
                  <a:txBody>
                    <a:bodyPr/>
                    <a:lstStyle/>
                    <a:p>
                      <a:pPr algn="ctr"/>
                      <a:r>
                        <a:rPr lang="en-CA" b="1" dirty="0"/>
                        <a:t>Variety</a:t>
                      </a:r>
                    </a:p>
                  </a:txBody>
                  <a:tcPr/>
                </a:tc>
                <a:extLst>
                  <a:ext uri="{0D108BD9-81ED-4DB2-BD59-A6C34878D82A}">
                    <a16:rowId xmlns:a16="http://schemas.microsoft.com/office/drawing/2014/main" val="1568156544"/>
                  </a:ext>
                </a:extLst>
              </a:tr>
            </a:tbl>
          </a:graphicData>
        </a:graphic>
      </p:graphicFrame>
    </p:spTree>
    <p:extLst>
      <p:ext uri="{BB962C8B-B14F-4D97-AF65-F5344CB8AC3E}">
        <p14:creationId xmlns:p14="http://schemas.microsoft.com/office/powerpoint/2010/main" val="2491491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28BE3D-E5F4-0598-C208-FBAF5709356E}"/>
              </a:ext>
            </a:extLst>
          </p:cNvPr>
          <p:cNvSpPr>
            <a:spLocks noGrp="1"/>
          </p:cNvSpPr>
          <p:nvPr>
            <p:ph type="title"/>
          </p:nvPr>
        </p:nvSpPr>
        <p:spPr>
          <a:xfrm>
            <a:off x="758952" y="120317"/>
            <a:ext cx="10671048" cy="1911068"/>
          </a:xfrm>
        </p:spPr>
        <p:txBody>
          <a:bodyPr anchor="ctr">
            <a:normAutofit/>
          </a:bodyPr>
          <a:lstStyle/>
          <a:p>
            <a:pPr algn="ctr"/>
            <a:r>
              <a:rPr lang="en-CA" i="0" dirty="0">
                <a:solidFill>
                  <a:schemeClr val="bg1"/>
                </a:solidFill>
                <a:latin typeface="Times New Roman" panose="02020603050405020304" pitchFamily="18" charset="0"/>
                <a:cs typeface="Times New Roman" panose="02020603050405020304" pitchFamily="18" charset="0"/>
              </a:rPr>
              <a:t>GOAL QUESTION METRIC</a:t>
            </a:r>
          </a:p>
        </p:txBody>
      </p:sp>
      <p:sp>
        <p:nvSpPr>
          <p:cNvPr id="3" name="Content Placeholder 2">
            <a:extLst>
              <a:ext uri="{FF2B5EF4-FFF2-40B4-BE49-F238E27FC236}">
                <a16:creationId xmlns:a16="http://schemas.microsoft.com/office/drawing/2014/main" id="{C170038C-6700-EDAC-C4A4-DF7C8E24658C}"/>
              </a:ext>
            </a:extLst>
          </p:cNvPr>
          <p:cNvSpPr>
            <a:spLocks noGrp="1"/>
          </p:cNvSpPr>
          <p:nvPr>
            <p:ph idx="1"/>
          </p:nvPr>
        </p:nvSpPr>
        <p:spPr>
          <a:xfrm>
            <a:off x="352926" y="2313430"/>
            <a:ext cx="11656194" cy="4424254"/>
          </a:xfrm>
        </p:spPr>
        <p:txBody>
          <a:bodyPr>
            <a:normAutofit/>
          </a:bodyPr>
          <a:lstStyle/>
          <a:p>
            <a:pPr marL="0" indent="0" algn="ctr">
              <a:buNone/>
            </a:pPr>
            <a:endParaRPr lang="en-CA" sz="2400" dirty="0">
              <a:latin typeface="Times New Roman" panose="02020603050405020304" pitchFamily="18" charset="0"/>
              <a:cs typeface="Times New Roman" panose="02020603050405020304" pitchFamily="18" charset="0"/>
            </a:endParaRPr>
          </a:p>
          <a:p>
            <a:pPr marL="0" indent="0" algn="ctr">
              <a:buNone/>
            </a:pPr>
            <a:endParaRPr lang="en-CA" dirty="0"/>
          </a:p>
        </p:txBody>
      </p:sp>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17" name="TextBox 16">
            <a:extLst>
              <a:ext uri="{FF2B5EF4-FFF2-40B4-BE49-F238E27FC236}">
                <a16:creationId xmlns:a16="http://schemas.microsoft.com/office/drawing/2014/main" id="{98344C2E-9E41-783A-6954-5212E72BE6A7}"/>
              </a:ext>
            </a:extLst>
          </p:cNvPr>
          <p:cNvSpPr txBox="1"/>
          <p:nvPr/>
        </p:nvSpPr>
        <p:spPr>
          <a:xfrm>
            <a:off x="8016240" y="1569720"/>
            <a:ext cx="2804160" cy="461665"/>
          </a:xfrm>
          <a:prstGeom prst="rect">
            <a:avLst/>
          </a:prstGeom>
          <a:noFill/>
        </p:spPr>
        <p:txBody>
          <a:bodyPr wrap="square" rtlCol="0">
            <a:spAutoFit/>
          </a:bodyPr>
          <a:lstStyle/>
          <a:p>
            <a:r>
              <a:rPr lang="en-CA" sz="2400" dirty="0">
                <a:solidFill>
                  <a:schemeClr val="bg2"/>
                </a:solidFill>
              </a:rPr>
              <a:t>Step 1 and 2</a:t>
            </a:r>
          </a:p>
        </p:txBody>
      </p:sp>
      <p:graphicFrame>
        <p:nvGraphicFramePr>
          <p:cNvPr id="20" name="TextBox 3">
            <a:extLst>
              <a:ext uri="{FF2B5EF4-FFF2-40B4-BE49-F238E27FC236}">
                <a16:creationId xmlns:a16="http://schemas.microsoft.com/office/drawing/2014/main" id="{8B360A01-AA17-8ABD-A449-1BEE4B91A922}"/>
              </a:ext>
            </a:extLst>
          </p:cNvPr>
          <p:cNvGraphicFramePr/>
          <p:nvPr>
            <p:extLst>
              <p:ext uri="{D42A27DB-BD31-4B8C-83A1-F6EECF244321}">
                <p14:modId xmlns:p14="http://schemas.microsoft.com/office/powerpoint/2010/main" val="2913315515"/>
              </p:ext>
            </p:extLst>
          </p:nvPr>
        </p:nvGraphicFramePr>
        <p:xfrm>
          <a:off x="487680" y="2529840"/>
          <a:ext cx="11521440" cy="3847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8996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28BE3D-E5F4-0598-C208-FBAF5709356E}"/>
              </a:ext>
            </a:extLst>
          </p:cNvPr>
          <p:cNvSpPr>
            <a:spLocks noGrp="1"/>
          </p:cNvSpPr>
          <p:nvPr>
            <p:ph type="title"/>
          </p:nvPr>
        </p:nvSpPr>
        <p:spPr>
          <a:xfrm>
            <a:off x="758952" y="120317"/>
            <a:ext cx="10671048" cy="1911068"/>
          </a:xfrm>
        </p:spPr>
        <p:txBody>
          <a:bodyPr anchor="ctr">
            <a:normAutofit/>
          </a:bodyPr>
          <a:lstStyle/>
          <a:p>
            <a:pPr algn="ctr"/>
            <a:r>
              <a:rPr lang="en-CA" i="0" dirty="0">
                <a:solidFill>
                  <a:schemeClr val="bg1"/>
                </a:solidFill>
                <a:latin typeface="Times New Roman" panose="02020603050405020304" pitchFamily="18" charset="0"/>
                <a:cs typeface="Times New Roman" panose="02020603050405020304" pitchFamily="18" charset="0"/>
              </a:rPr>
              <a:t>GOAL QUESTION METRIC</a:t>
            </a:r>
          </a:p>
        </p:txBody>
      </p:sp>
      <p:sp>
        <p:nvSpPr>
          <p:cNvPr id="3" name="Content Placeholder 2">
            <a:extLst>
              <a:ext uri="{FF2B5EF4-FFF2-40B4-BE49-F238E27FC236}">
                <a16:creationId xmlns:a16="http://schemas.microsoft.com/office/drawing/2014/main" id="{C170038C-6700-EDAC-C4A4-DF7C8E24658C}"/>
              </a:ext>
            </a:extLst>
          </p:cNvPr>
          <p:cNvSpPr>
            <a:spLocks noGrp="1"/>
          </p:cNvSpPr>
          <p:nvPr>
            <p:ph idx="1"/>
          </p:nvPr>
        </p:nvSpPr>
        <p:spPr>
          <a:xfrm>
            <a:off x="352926" y="2313430"/>
            <a:ext cx="11656194" cy="4424254"/>
          </a:xfrm>
        </p:spPr>
        <p:txBody>
          <a:bodyPr>
            <a:normAutofit/>
          </a:bodyPr>
          <a:lstStyle/>
          <a:p>
            <a:pPr marL="0" indent="0" algn="ctr">
              <a:buNone/>
            </a:pPr>
            <a:endParaRPr lang="en-CA" sz="2400" dirty="0">
              <a:latin typeface="Times New Roman" panose="02020603050405020304" pitchFamily="18" charset="0"/>
              <a:cs typeface="Times New Roman" panose="02020603050405020304" pitchFamily="18" charset="0"/>
            </a:endParaRPr>
          </a:p>
          <a:p>
            <a:pPr marL="0" indent="0" algn="ctr">
              <a:buNone/>
            </a:pPr>
            <a:endParaRPr lang="en-CA" dirty="0"/>
          </a:p>
        </p:txBody>
      </p:sp>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17" name="TextBox 16">
            <a:extLst>
              <a:ext uri="{FF2B5EF4-FFF2-40B4-BE49-F238E27FC236}">
                <a16:creationId xmlns:a16="http://schemas.microsoft.com/office/drawing/2014/main" id="{98344C2E-9E41-783A-6954-5212E72BE6A7}"/>
              </a:ext>
            </a:extLst>
          </p:cNvPr>
          <p:cNvSpPr txBox="1"/>
          <p:nvPr/>
        </p:nvSpPr>
        <p:spPr>
          <a:xfrm>
            <a:off x="8016240" y="1569720"/>
            <a:ext cx="2804160" cy="461665"/>
          </a:xfrm>
          <a:prstGeom prst="rect">
            <a:avLst/>
          </a:prstGeom>
          <a:noFill/>
        </p:spPr>
        <p:txBody>
          <a:bodyPr wrap="square" rtlCol="0">
            <a:spAutoFit/>
          </a:bodyPr>
          <a:lstStyle/>
          <a:p>
            <a:r>
              <a:rPr lang="en-CA" sz="2400" dirty="0">
                <a:solidFill>
                  <a:schemeClr val="bg2"/>
                </a:solidFill>
              </a:rPr>
              <a:t>Step 1 and 2</a:t>
            </a:r>
          </a:p>
        </p:txBody>
      </p:sp>
      <p:graphicFrame>
        <p:nvGraphicFramePr>
          <p:cNvPr id="23" name="TextBox 3">
            <a:extLst>
              <a:ext uri="{FF2B5EF4-FFF2-40B4-BE49-F238E27FC236}">
                <a16:creationId xmlns:a16="http://schemas.microsoft.com/office/drawing/2014/main" id="{692540D0-64F9-3D77-455C-F1CFF404AF52}"/>
              </a:ext>
            </a:extLst>
          </p:cNvPr>
          <p:cNvGraphicFramePr/>
          <p:nvPr>
            <p:extLst>
              <p:ext uri="{D42A27DB-BD31-4B8C-83A1-F6EECF244321}">
                <p14:modId xmlns:p14="http://schemas.microsoft.com/office/powerpoint/2010/main" val="175760723"/>
              </p:ext>
            </p:extLst>
          </p:nvPr>
        </p:nvGraphicFramePr>
        <p:xfrm>
          <a:off x="487680" y="2529840"/>
          <a:ext cx="11521440" cy="40728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3762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28BE3D-E5F4-0598-C208-FBAF5709356E}"/>
              </a:ext>
            </a:extLst>
          </p:cNvPr>
          <p:cNvSpPr>
            <a:spLocks noGrp="1"/>
          </p:cNvSpPr>
          <p:nvPr>
            <p:ph type="title"/>
          </p:nvPr>
        </p:nvSpPr>
        <p:spPr>
          <a:xfrm>
            <a:off x="758952" y="120317"/>
            <a:ext cx="10671048" cy="1911068"/>
          </a:xfrm>
        </p:spPr>
        <p:txBody>
          <a:bodyPr anchor="ctr">
            <a:normAutofit/>
          </a:bodyPr>
          <a:lstStyle/>
          <a:p>
            <a:pPr algn="ctr"/>
            <a:r>
              <a:rPr lang="en-CA" i="0" dirty="0">
                <a:solidFill>
                  <a:schemeClr val="bg1"/>
                </a:solidFill>
                <a:latin typeface="Times New Roman" panose="02020603050405020304" pitchFamily="18" charset="0"/>
                <a:cs typeface="Times New Roman" panose="02020603050405020304" pitchFamily="18" charset="0"/>
              </a:rPr>
              <a:t>OPERATIONALIZED GOALS</a:t>
            </a:r>
          </a:p>
        </p:txBody>
      </p:sp>
      <p:sp>
        <p:nvSpPr>
          <p:cNvPr id="3" name="Content Placeholder 2">
            <a:extLst>
              <a:ext uri="{FF2B5EF4-FFF2-40B4-BE49-F238E27FC236}">
                <a16:creationId xmlns:a16="http://schemas.microsoft.com/office/drawing/2014/main" id="{C170038C-6700-EDAC-C4A4-DF7C8E24658C}"/>
              </a:ext>
            </a:extLst>
          </p:cNvPr>
          <p:cNvSpPr>
            <a:spLocks noGrp="1"/>
          </p:cNvSpPr>
          <p:nvPr>
            <p:ph idx="1"/>
          </p:nvPr>
        </p:nvSpPr>
        <p:spPr>
          <a:xfrm>
            <a:off x="352926" y="2313430"/>
            <a:ext cx="11656194" cy="4424254"/>
          </a:xfrm>
        </p:spPr>
        <p:txBody>
          <a:bodyPr>
            <a:normAutofit/>
          </a:bodyPr>
          <a:lstStyle/>
          <a:p>
            <a:pPr marL="0" indent="0" algn="ctr">
              <a:buNone/>
            </a:pPr>
            <a:endParaRPr lang="en-CA" sz="2400" dirty="0">
              <a:latin typeface="Times New Roman" panose="02020603050405020304" pitchFamily="18" charset="0"/>
              <a:cs typeface="Times New Roman" panose="02020603050405020304" pitchFamily="18" charset="0"/>
            </a:endParaRPr>
          </a:p>
          <a:p>
            <a:pPr marL="0" indent="0" algn="ctr">
              <a:buNone/>
            </a:pPr>
            <a:endParaRPr lang="en-CA" dirty="0"/>
          </a:p>
        </p:txBody>
      </p:sp>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17" name="TextBox 16">
            <a:extLst>
              <a:ext uri="{FF2B5EF4-FFF2-40B4-BE49-F238E27FC236}">
                <a16:creationId xmlns:a16="http://schemas.microsoft.com/office/drawing/2014/main" id="{98344C2E-9E41-783A-6954-5212E72BE6A7}"/>
              </a:ext>
            </a:extLst>
          </p:cNvPr>
          <p:cNvSpPr txBox="1"/>
          <p:nvPr/>
        </p:nvSpPr>
        <p:spPr>
          <a:xfrm>
            <a:off x="8016240" y="1569720"/>
            <a:ext cx="2804160" cy="461665"/>
          </a:xfrm>
          <a:prstGeom prst="rect">
            <a:avLst/>
          </a:prstGeom>
          <a:noFill/>
        </p:spPr>
        <p:txBody>
          <a:bodyPr wrap="square" rtlCol="0">
            <a:spAutoFit/>
          </a:bodyPr>
          <a:lstStyle/>
          <a:p>
            <a:r>
              <a:rPr lang="en-CA" sz="2400" dirty="0">
                <a:solidFill>
                  <a:schemeClr val="bg2"/>
                </a:solidFill>
              </a:rPr>
              <a:t>Step 1 and 2</a:t>
            </a:r>
          </a:p>
        </p:txBody>
      </p:sp>
      <p:graphicFrame>
        <p:nvGraphicFramePr>
          <p:cNvPr id="19" name="TextBox 3">
            <a:extLst>
              <a:ext uri="{FF2B5EF4-FFF2-40B4-BE49-F238E27FC236}">
                <a16:creationId xmlns:a16="http://schemas.microsoft.com/office/drawing/2014/main" id="{2889E865-1B44-256C-26DA-E5EC3EA688DA}"/>
              </a:ext>
            </a:extLst>
          </p:cNvPr>
          <p:cNvGraphicFramePr/>
          <p:nvPr>
            <p:extLst>
              <p:ext uri="{D42A27DB-BD31-4B8C-83A1-F6EECF244321}">
                <p14:modId xmlns:p14="http://schemas.microsoft.com/office/powerpoint/2010/main" val="3064602204"/>
              </p:ext>
            </p:extLst>
          </p:nvPr>
        </p:nvGraphicFramePr>
        <p:xfrm>
          <a:off x="487680" y="2529840"/>
          <a:ext cx="11521440"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7776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6" name="Straight Connector 25">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3FCFCDE-DDF1-5A18-8A29-806DEA723374}"/>
              </a:ext>
            </a:extLst>
          </p:cNvPr>
          <p:cNvPicPr>
            <a:picLocks noChangeAspect="1"/>
          </p:cNvPicPr>
          <p:nvPr/>
        </p:nvPicPr>
        <p:blipFill rotWithShape="1">
          <a:blip r:embed="rId2"/>
          <a:srcRect/>
          <a:stretch/>
        </p:blipFill>
        <p:spPr>
          <a:xfrm>
            <a:off x="1" y="10"/>
            <a:ext cx="12191999" cy="6857990"/>
          </a:xfrm>
          <a:prstGeom prst="rect">
            <a:avLst/>
          </a:prstGeom>
          <a:ln w="228600" cap="sq" cmpd="thickThin">
            <a:solidFill>
              <a:srgbClr val="000000"/>
            </a:solidFill>
            <a:prstDash val="solid"/>
            <a:miter lim="800000"/>
          </a:ln>
          <a:effectLst>
            <a:innerShdw blurRad="76200">
              <a:srgbClr val="000000"/>
            </a:innerShdw>
          </a:effectLst>
        </p:spPr>
      </p:pic>
      <p:sp>
        <p:nvSpPr>
          <p:cNvPr id="30" name="Rectangle 29">
            <a:extLst>
              <a:ext uri="{FF2B5EF4-FFF2-40B4-BE49-F238E27FC236}">
                <a16:creationId xmlns:a16="http://schemas.microsoft.com/office/drawing/2014/main" id="{E00BAC37-2349-41A4-84EA-E79BF409D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5063319"/>
          </a:xfrm>
          <a:prstGeom prst="rect">
            <a:avLst/>
          </a:prstGeom>
          <a:gradFill>
            <a:gsLst>
              <a:gs pos="100000">
                <a:srgbClr val="000000">
                  <a:alpha val="0"/>
                </a:srgbClr>
              </a:gs>
              <a:gs pos="0">
                <a:schemeClr val="tx1"/>
              </a:gs>
              <a:gs pos="0">
                <a:srgbClr val="000000">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791D20-67B1-ACAE-9E73-7C094C489895}"/>
              </a:ext>
            </a:extLst>
          </p:cNvPr>
          <p:cNvSpPr>
            <a:spLocks noGrp="1"/>
          </p:cNvSpPr>
          <p:nvPr>
            <p:ph type="title"/>
          </p:nvPr>
        </p:nvSpPr>
        <p:spPr>
          <a:xfrm>
            <a:off x="1078992" y="643468"/>
            <a:ext cx="7207364" cy="1334069"/>
          </a:xfrm>
        </p:spPr>
        <p:txBody>
          <a:bodyPr vert="horz" lIns="91440" tIns="45720" rIns="91440" bIns="45720" rtlCol="0" anchor="b">
            <a:normAutofit/>
          </a:bodyPr>
          <a:lstStyle/>
          <a:p>
            <a:r>
              <a:rPr lang="en-US" dirty="0">
                <a:solidFill>
                  <a:srgbClr val="FFFFFF"/>
                </a:solidFill>
              </a:rPr>
              <a:t>SUCCESS CRITERIA</a:t>
            </a:r>
          </a:p>
        </p:txBody>
      </p:sp>
      <p:cxnSp>
        <p:nvCxnSpPr>
          <p:cNvPr id="32" name="Straight Connector 31">
            <a:extLst>
              <a:ext uri="{FF2B5EF4-FFF2-40B4-BE49-F238E27FC236}">
                <a16:creationId xmlns:a16="http://schemas.microsoft.com/office/drawing/2014/main" id="{0171B0E8-564E-4AB0-9F02-631F8186CD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78992" y="2138405"/>
            <a:ext cx="720768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4"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7" name="TextBox 6">
            <a:extLst>
              <a:ext uri="{FF2B5EF4-FFF2-40B4-BE49-F238E27FC236}">
                <a16:creationId xmlns:a16="http://schemas.microsoft.com/office/drawing/2014/main" id="{A4BB3E0A-1B88-2187-39DD-8030E54E145A}"/>
              </a:ext>
            </a:extLst>
          </p:cNvPr>
          <p:cNvSpPr txBox="1"/>
          <p:nvPr/>
        </p:nvSpPr>
        <p:spPr>
          <a:xfrm>
            <a:off x="4739640" y="2299274"/>
            <a:ext cx="3429000" cy="4493538"/>
          </a:xfrm>
          <a:prstGeom prst="rect">
            <a:avLst/>
          </a:prstGeom>
          <a:noFill/>
        </p:spPr>
        <p:txBody>
          <a:bodyPr wrap="square" rtlCol="0">
            <a:spAutoFit/>
          </a:bodyPr>
          <a:lstStyle/>
          <a:p>
            <a:r>
              <a:rPr lang="en-CA" sz="2200" b="1" dirty="0">
                <a:solidFill>
                  <a:schemeClr val="bg2"/>
                </a:solidFill>
              </a:rPr>
              <a:t>VELOCITY:</a:t>
            </a:r>
          </a:p>
          <a:p>
            <a:r>
              <a:rPr lang="en-US" sz="2200" dirty="0">
                <a:solidFill>
                  <a:schemeClr val="bg2"/>
                </a:solidFill>
              </a:rPr>
              <a:t>An excessive discrepancy in the velocity of the dataset between time frames shows that the dataset is out of date</a:t>
            </a:r>
            <a:r>
              <a:rPr lang="en-US" sz="2200" b="1" dirty="0">
                <a:solidFill>
                  <a:schemeClr val="bg2"/>
                </a:solidFill>
              </a:rPr>
              <a:t>.</a:t>
            </a:r>
          </a:p>
          <a:p>
            <a:endParaRPr lang="en-US" sz="2200" b="1" dirty="0">
              <a:solidFill>
                <a:schemeClr val="bg2"/>
              </a:solidFill>
            </a:endParaRPr>
          </a:p>
          <a:p>
            <a:r>
              <a:rPr lang="en-US" sz="2200" dirty="0">
                <a:solidFill>
                  <a:schemeClr val="bg2"/>
                </a:solidFill>
              </a:rPr>
              <a:t>The quantity of useful data that can be processed grows in proportion to the rise in volume over time, and vice versa.</a:t>
            </a:r>
            <a:endParaRPr lang="en-CA" sz="2200" dirty="0">
              <a:solidFill>
                <a:schemeClr val="bg2"/>
              </a:solidFill>
            </a:endParaRPr>
          </a:p>
        </p:txBody>
      </p:sp>
      <p:sp>
        <p:nvSpPr>
          <p:cNvPr id="8" name="TextBox 7">
            <a:extLst>
              <a:ext uri="{FF2B5EF4-FFF2-40B4-BE49-F238E27FC236}">
                <a16:creationId xmlns:a16="http://schemas.microsoft.com/office/drawing/2014/main" id="{3B219A57-5843-28EE-CDE9-3D6A2AF8691E}"/>
              </a:ext>
            </a:extLst>
          </p:cNvPr>
          <p:cNvSpPr txBox="1"/>
          <p:nvPr/>
        </p:nvSpPr>
        <p:spPr>
          <a:xfrm>
            <a:off x="1078992" y="2299274"/>
            <a:ext cx="3108956" cy="3139321"/>
          </a:xfrm>
          <a:prstGeom prst="rect">
            <a:avLst/>
          </a:prstGeom>
          <a:noFill/>
        </p:spPr>
        <p:txBody>
          <a:bodyPr wrap="square" rtlCol="0">
            <a:spAutoFit/>
          </a:bodyPr>
          <a:lstStyle/>
          <a:p>
            <a:pPr>
              <a:lnSpc>
                <a:spcPct val="100000"/>
              </a:lnSpc>
            </a:pPr>
            <a:r>
              <a:rPr lang="en-US" sz="2200" b="1" i="0" dirty="0">
                <a:solidFill>
                  <a:srgbClr val="FFFFFF"/>
                </a:solidFill>
              </a:rPr>
              <a:t>VOLUME:</a:t>
            </a:r>
          </a:p>
          <a:p>
            <a:pPr>
              <a:lnSpc>
                <a:spcPct val="100000"/>
              </a:lnSpc>
            </a:pPr>
            <a:r>
              <a:rPr lang="en-US" sz="2200" i="0" dirty="0">
                <a:solidFill>
                  <a:srgbClr val="FFFFFF"/>
                </a:solidFill>
              </a:rPr>
              <a:t>The percentage of data that can be preprocessed increases with the volume of the dataset and decreases with the decrease in volume.</a:t>
            </a:r>
          </a:p>
        </p:txBody>
      </p:sp>
      <p:sp>
        <p:nvSpPr>
          <p:cNvPr id="10" name="TextBox 9">
            <a:extLst>
              <a:ext uri="{FF2B5EF4-FFF2-40B4-BE49-F238E27FC236}">
                <a16:creationId xmlns:a16="http://schemas.microsoft.com/office/drawing/2014/main" id="{9F3DE20E-02C2-5DD4-3117-BCADE049BFB1}"/>
              </a:ext>
            </a:extLst>
          </p:cNvPr>
          <p:cNvSpPr txBox="1"/>
          <p:nvPr/>
        </p:nvSpPr>
        <p:spPr>
          <a:xfrm>
            <a:off x="8930640" y="2299274"/>
            <a:ext cx="2727960" cy="2800767"/>
          </a:xfrm>
          <a:prstGeom prst="rect">
            <a:avLst/>
          </a:prstGeom>
          <a:noFill/>
        </p:spPr>
        <p:txBody>
          <a:bodyPr wrap="square" rtlCol="0">
            <a:spAutoFit/>
          </a:bodyPr>
          <a:lstStyle/>
          <a:p>
            <a:r>
              <a:rPr lang="en-CA" sz="2200" b="1" dirty="0">
                <a:solidFill>
                  <a:schemeClr val="bg2"/>
                </a:solidFill>
              </a:rPr>
              <a:t>VARIETY:</a:t>
            </a:r>
          </a:p>
          <a:p>
            <a:r>
              <a:rPr lang="en-US" sz="2200" dirty="0">
                <a:solidFill>
                  <a:schemeClr val="bg2"/>
                </a:solidFill>
              </a:rPr>
              <a:t>When the amount of data, number of records, and number of datasets rise in comparison to previously utilized datasets</a:t>
            </a:r>
            <a:endParaRPr lang="en-CA" sz="2200" dirty="0">
              <a:solidFill>
                <a:schemeClr val="bg2"/>
              </a:solidFill>
            </a:endParaRPr>
          </a:p>
        </p:txBody>
      </p:sp>
      <p:sp>
        <p:nvSpPr>
          <p:cNvPr id="14" name="TextBox 13">
            <a:extLst>
              <a:ext uri="{FF2B5EF4-FFF2-40B4-BE49-F238E27FC236}">
                <a16:creationId xmlns:a16="http://schemas.microsoft.com/office/drawing/2014/main" id="{C38FF9AC-AD32-4EB9-3A4E-6817ACC0F05A}"/>
              </a:ext>
            </a:extLst>
          </p:cNvPr>
          <p:cNvSpPr txBox="1"/>
          <p:nvPr/>
        </p:nvSpPr>
        <p:spPr>
          <a:xfrm>
            <a:off x="7179934" y="1723942"/>
            <a:ext cx="2212845" cy="400110"/>
          </a:xfrm>
          <a:prstGeom prst="rect">
            <a:avLst/>
          </a:prstGeom>
          <a:noFill/>
        </p:spPr>
        <p:txBody>
          <a:bodyPr wrap="square" rtlCol="0">
            <a:spAutoFit/>
          </a:bodyPr>
          <a:lstStyle/>
          <a:p>
            <a:r>
              <a:rPr lang="en-CA" sz="2000" dirty="0">
                <a:solidFill>
                  <a:schemeClr val="bg2"/>
                </a:solidFill>
              </a:rPr>
              <a:t>STEP 3</a:t>
            </a:r>
          </a:p>
        </p:txBody>
      </p:sp>
    </p:spTree>
    <p:extLst>
      <p:ext uri="{BB962C8B-B14F-4D97-AF65-F5344CB8AC3E}">
        <p14:creationId xmlns:p14="http://schemas.microsoft.com/office/powerpoint/2010/main" val="1681100899"/>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1350</TotalTime>
  <Words>2140</Words>
  <Application>Microsoft Macintosh PowerPoint</Application>
  <PresentationFormat>Widescreen</PresentationFormat>
  <Paragraphs>344</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ArialMT</vt:lpstr>
      <vt:lpstr>Avenir Next LT Pro</vt:lpstr>
      <vt:lpstr>Calibri</vt:lpstr>
      <vt:lpstr>Cambria</vt:lpstr>
      <vt:lpstr>Comic Sans MS</vt:lpstr>
      <vt:lpstr>Sitka Banner</vt:lpstr>
      <vt:lpstr>Times New Roman</vt:lpstr>
      <vt:lpstr>TimesNewRomanPSMT</vt:lpstr>
      <vt:lpstr>Wingdings</vt:lpstr>
      <vt:lpstr>HeadlinesVTI</vt:lpstr>
      <vt:lpstr>SOEN 6611  SOFTWARE MEASUREMENT MODELLING BIG DATA QUALITY </vt:lpstr>
      <vt:lpstr>INDEX </vt:lpstr>
      <vt:lpstr>INTRODUCTION</vt:lpstr>
      <vt:lpstr>BUSINESS GOALS</vt:lpstr>
      <vt:lpstr>MEASUREMENT GOALS</vt:lpstr>
      <vt:lpstr>GOAL QUESTION METRIC</vt:lpstr>
      <vt:lpstr>GOAL QUESTION METRIC</vt:lpstr>
      <vt:lpstr>OPERATIONALIZED GOALS</vt:lpstr>
      <vt:lpstr>SUCCESS CRITERIA</vt:lpstr>
      <vt:lpstr>BASE AND DERIVED MEASURES</vt:lpstr>
      <vt:lpstr>MEASUREMT PLAN</vt:lpstr>
      <vt:lpstr>PLAN OF TASKS AND ACTIVITIES</vt:lpstr>
      <vt:lpstr>DATA COLLECTION GUIDE</vt:lpstr>
      <vt:lpstr>MEASURES : COLLECTED DATA VALUES</vt:lpstr>
      <vt:lpstr>MEASURES : COLLECTED DATA VALUES</vt:lpstr>
      <vt:lpstr>From T1 to T3, the volume of big data has been observed to increase gradually over time. It shows that there has been a substantial amount of data added to the dataset for the T2 and a considerable amount for the T3 timeframe.   As stated in previous steps, increasing, or decreasing the value of varieties does not make them better or worse. It only gives information about the amount of Ndde, Lbd and Nds present in the dataset. It is evident from the indicator graph that there has gradual change over the three timeframes (T1, T2, and T3). However, each time frame has seen a slight increase over the previous one.   The result of the machine learning algorithm usually requires more data for processing for accurate prediction but considering more data can be added to the dataset in the future and based on a visual analysis of three major quality characteristics, we can conclude that the data is suitable for machine learning algorithms.    </vt:lpstr>
      <vt:lpstr>RETROSPECTIVE ANALYSIS AND ISSUES </vt:lpstr>
      <vt:lpstr>RETROSPECTIVE ANALYSIS  </vt:lpstr>
      <vt:lpstr>RETROSPECTIVE ANALYSIS  </vt:lpstr>
      <vt:lpstr>RETROSPECTIVE ANALYSIS  </vt:lpstr>
      <vt:lpstr>RETROSPECTIVE ANALYSIS  </vt:lpstr>
      <vt:lpstr>RETROSPECTIVE ANALYSIS  </vt:lpstr>
      <vt:lpstr>ISSUES </vt:lpstr>
      <vt:lpstr>ISSUES </vt:lpstr>
      <vt:lpstr>ISSUES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SOEN 6611  SOFTWARE MEASUREMENT MODELLING BIG DATA QUALITY </dc:title>
  <dc:creator>Mohammed Bariq Ishtiaq</dc:creator>
  <cp:lastModifiedBy>Rajat Kumar</cp:lastModifiedBy>
  <cp:revision>13</cp:revision>
  <dcterms:created xsi:type="dcterms:W3CDTF">2022-11-30T08:24:09Z</dcterms:created>
  <dcterms:modified xsi:type="dcterms:W3CDTF">2022-12-02T07:59:26Z</dcterms:modified>
</cp:coreProperties>
</file>