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2000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2000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2000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2000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02000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28600" y="6477000"/>
            <a:ext cx="8686800" cy="0"/>
          </a:xfrm>
          <a:custGeom>
            <a:avLst/>
            <a:gdLst/>
            <a:ahLst/>
            <a:cxnLst/>
            <a:rect l="l" t="t" r="r" b="b"/>
            <a:pathLst>
              <a:path w="8686800" h="0">
                <a:moveTo>
                  <a:pt x="0" y="0"/>
                </a:moveTo>
                <a:lnTo>
                  <a:pt x="8686804" y="1"/>
                </a:lnTo>
              </a:path>
            </a:pathLst>
          </a:custGeom>
          <a:ln w="28575">
            <a:solidFill>
              <a:srgbClr val="0000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80999" y="990600"/>
            <a:ext cx="6705599" cy="761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8599" y="111253"/>
            <a:ext cx="868680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7315200" cy="1447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87740" y="6602046"/>
            <a:ext cx="27368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02000"/>
                </a:solidFill>
                <a:latin typeface="Arial"/>
                <a:cs typeface="Arial"/>
              </a:defRPr>
            </a:lvl1pPr>
          </a:lstStyle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6614746"/>
            <a:ext cx="850328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  <a:tabLst>
                <a:tab pos="8403590" algn="l"/>
              </a:tabLst>
            </a:pP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ECE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44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8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–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F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400" spc="-5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d</a:t>
            </a:r>
            <a:r>
              <a:rPr dirty="0" sz="1400" spc="-6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C D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si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n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wi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t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h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VHDL	</a:t>
            </a:r>
            <a:r>
              <a:rPr dirty="0" sz="1400">
                <a:solidFill>
                  <a:srgbClr val="402000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43072" y="3142994"/>
            <a:ext cx="31781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VHDL</a:t>
            </a:r>
            <a:r>
              <a:rPr dirty="0" sz="4000" spc="-14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Basics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45167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Extended</a:t>
            </a:r>
            <a:r>
              <a:rPr dirty="0" sz="4000" spc="-20"/>
              <a:t> </a:t>
            </a:r>
            <a:r>
              <a:rPr dirty="0" sz="4000" spc="-5"/>
              <a:t>Identifiers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35940" y="1201419"/>
            <a:ext cx="8180070" cy="4060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Allowed only in VHDL-93 and</a:t>
            </a:r>
            <a:r>
              <a:rPr dirty="0" sz="28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higher: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Enclosed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in</a:t>
            </a:r>
            <a:r>
              <a:rPr dirty="0" sz="24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backslashes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contain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spaces and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consecutive</a:t>
            </a:r>
            <a:r>
              <a:rPr dirty="0" sz="2400" spc="-3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underscores</a:t>
            </a:r>
            <a:endParaRPr sz="2400">
              <a:latin typeface="Arial"/>
              <a:cs typeface="Arial"/>
            </a:endParaRPr>
          </a:p>
          <a:p>
            <a:pPr marL="622300" marR="5080" indent="-609600">
              <a:lnSpc>
                <a:spcPts val="2590"/>
              </a:lnSpc>
              <a:spcBef>
                <a:spcPts val="640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May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contain punctuation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and reserved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characters within 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name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(!,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?,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., &amp;, +,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-,</a:t>
            </a:r>
            <a:r>
              <a:rPr dirty="0" sz="2400" spc="-6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VHDL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keywords</a:t>
            </a:r>
            <a:r>
              <a:rPr dirty="0" sz="24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allowed</a:t>
            </a:r>
            <a:endParaRPr sz="24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Case</a:t>
            </a:r>
            <a:r>
              <a:rPr dirty="0" sz="24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sensitive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89989" y="5320200"/>
          <a:ext cx="389953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/>
                <a:gridCol w="2079625"/>
                <a:gridCol w="764540"/>
              </a:tblGrid>
              <a:tr h="372951">
                <a:tc>
                  <a:txBody>
                    <a:bodyPr/>
                    <a:lstStyle/>
                    <a:p>
                      <a:pPr marL="3175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/rdy/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/My</a:t>
                      </a:r>
                      <a:r>
                        <a:rPr dirty="0" sz="2400" spc="-3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design/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55"/>
                        </a:lnSpc>
                      </a:pPr>
                      <a:r>
                        <a:rPr dirty="0" sz="2400" spc="-5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/!</a:t>
                      </a:r>
                      <a:r>
                        <a:rPr dirty="0" sz="24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a/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72951">
                <a:tc>
                  <a:txBody>
                    <a:bodyPr/>
                    <a:lstStyle/>
                    <a:p>
                      <a:pPr marL="31750">
                        <a:lnSpc>
                          <a:spcPts val="2810"/>
                        </a:lnSpc>
                        <a:spcBef>
                          <a:spcPts val="25"/>
                        </a:spcBef>
                      </a:pPr>
                      <a:r>
                        <a:rPr dirty="0" sz="2400" spc="-5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/RDY/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marL="209550">
                        <a:lnSpc>
                          <a:spcPts val="2810"/>
                        </a:lnSpc>
                        <a:spcBef>
                          <a:spcPts val="25"/>
                        </a:spcBef>
                      </a:pPr>
                      <a:r>
                        <a:rPr dirty="0" sz="2400" spc="-5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/my</a:t>
                      </a:r>
                      <a:r>
                        <a:rPr dirty="0" sz="2400" spc="-25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design/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ts val="2810"/>
                        </a:lnSpc>
                        <a:spcBef>
                          <a:spcPts val="25"/>
                        </a:spcBef>
                      </a:pPr>
                      <a:r>
                        <a:rPr dirty="0" sz="2400" spc="-5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24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-a/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17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282194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Free</a:t>
            </a:r>
            <a:r>
              <a:rPr dirty="0" sz="4000" spc="-80"/>
              <a:t> </a:t>
            </a:r>
            <a:r>
              <a:rPr dirty="0" sz="4000"/>
              <a:t>Format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8626347" y="6602046"/>
            <a:ext cx="196215" cy="2241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45"/>
              </a:lnSpc>
            </a:pPr>
            <a:r>
              <a:rPr dirty="0" sz="1400" spc="-110">
                <a:solidFill>
                  <a:srgbClr val="402000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295908"/>
            <a:ext cx="7911465" cy="476948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VHDL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is a “free format”</a:t>
            </a:r>
            <a:r>
              <a:rPr dirty="0" sz="28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language</a:t>
            </a:r>
            <a:endParaRPr sz="2800">
              <a:latin typeface="Arial"/>
              <a:cs typeface="Arial"/>
            </a:endParaRPr>
          </a:p>
          <a:p>
            <a:pPr marL="355600" marR="5080" indent="-47625">
              <a:lnSpc>
                <a:spcPct val="99600"/>
              </a:lnSpc>
              <a:spcBef>
                <a:spcPts val="76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No formatting conventions, such as spacing or  indentation imposed by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VHDL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compilers. Space  and carriage return treated the same</a:t>
            </a:r>
            <a:r>
              <a:rPr dirty="0" sz="28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way.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45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335"/>
              </a:spcBef>
            </a:pPr>
            <a:r>
              <a:rPr dirty="0" sz="1800" spc="-5">
                <a:solidFill>
                  <a:srgbClr val="402000"/>
                </a:solidFill>
                <a:latin typeface="Courier New"/>
                <a:cs typeface="Courier New"/>
              </a:rPr>
              <a:t>if </a:t>
            </a:r>
            <a:r>
              <a:rPr dirty="0" sz="1800" spc="-10">
                <a:solidFill>
                  <a:srgbClr val="402000"/>
                </a:solidFill>
                <a:latin typeface="Courier New"/>
                <a:cs typeface="Courier New"/>
              </a:rPr>
              <a:t>(a=b)</a:t>
            </a:r>
            <a:r>
              <a:rPr dirty="0" sz="1800" spc="-30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402000"/>
                </a:solidFill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dirty="0" sz="2000" i="1">
                <a:solidFill>
                  <a:srgbClr val="4020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295"/>
              </a:spcBef>
              <a:tabLst>
                <a:tab pos="3669665" algn="l"/>
              </a:tabLst>
            </a:pPr>
            <a:r>
              <a:rPr dirty="0" sz="1800" spc="-5">
                <a:solidFill>
                  <a:srgbClr val="402000"/>
                </a:solidFill>
                <a:latin typeface="Courier New"/>
                <a:cs typeface="Courier New"/>
              </a:rPr>
              <a:t>if</a:t>
            </a:r>
            <a:r>
              <a:rPr dirty="0" sz="1800" spc="365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402000"/>
                </a:solidFill>
                <a:latin typeface="Courier New"/>
                <a:cs typeface="Courier New"/>
              </a:rPr>
              <a:t>(a=b)	then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dirty="0" sz="2000" i="1">
                <a:solidFill>
                  <a:srgbClr val="402000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1383665">
              <a:lnSpc>
                <a:spcPct val="100000"/>
              </a:lnSpc>
              <a:spcBef>
                <a:spcPts val="200"/>
              </a:spcBef>
            </a:pPr>
            <a:r>
              <a:rPr dirty="0" sz="1800" spc="-5">
                <a:solidFill>
                  <a:srgbClr val="402000"/>
                </a:solidFill>
                <a:latin typeface="Courier New"/>
                <a:cs typeface="Courier New"/>
              </a:rPr>
              <a:t>if (a</a:t>
            </a:r>
            <a:r>
              <a:rPr dirty="0" sz="1800" spc="-125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402000"/>
                </a:solidFill>
                <a:latin typeface="Courier New"/>
                <a:cs typeface="Courier New"/>
              </a:rPr>
              <a:t>=</a:t>
            </a:r>
            <a:endParaRPr sz="18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434"/>
              </a:spcBef>
            </a:pPr>
            <a:r>
              <a:rPr dirty="0" sz="1800" spc="-5">
                <a:solidFill>
                  <a:srgbClr val="402000"/>
                </a:solidFill>
                <a:latin typeface="Courier New"/>
                <a:cs typeface="Courier New"/>
              </a:rPr>
              <a:t>b)</a:t>
            </a:r>
            <a:r>
              <a:rPr dirty="0" sz="1800" spc="-114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402000"/>
                </a:solidFill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40"/>
              </a:spcBef>
            </a:pP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are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all</a:t>
            </a:r>
            <a:r>
              <a:rPr dirty="0" sz="20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equivalent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24828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Comments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311148"/>
            <a:ext cx="8123555" cy="4840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 marR="1742439" indent="-295275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/>
              <a:t>	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Comments in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VHDL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are indicated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with 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a “double dash”,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i.e.,</a:t>
            </a:r>
            <a:r>
              <a:rPr dirty="0" sz="2800" spc="-2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“--”</a:t>
            </a:r>
            <a:endParaRPr sz="2800">
              <a:latin typeface="Arial"/>
              <a:cs typeface="Arial"/>
            </a:endParaRPr>
          </a:p>
          <a:p>
            <a:pPr lvl="1" marL="1155700" marR="176530" indent="-228600">
              <a:lnSpc>
                <a:spcPts val="2620"/>
              </a:lnSpc>
              <a:spcBef>
                <a:spcPts val="535"/>
              </a:spcBef>
              <a:buClr>
                <a:srgbClr val="000000"/>
              </a:buClr>
              <a:buFont typeface="Wingdings"/>
              <a:buChar char=""/>
              <a:tabLst>
                <a:tab pos="11557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Comment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indicator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can be placed anywhere in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the 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line</a:t>
            </a:r>
            <a:endParaRPr sz="2400">
              <a:latin typeface="Arial"/>
              <a:cs typeface="Arial"/>
            </a:endParaRPr>
          </a:p>
          <a:p>
            <a:pPr lvl="1" marL="1095375" marR="284480" indent="-168275">
              <a:lnSpc>
                <a:spcPts val="3190"/>
              </a:lnSpc>
              <a:spcBef>
                <a:spcPts val="110"/>
              </a:spcBef>
              <a:buFont typeface="Wingdings"/>
              <a:buChar char=""/>
              <a:tabLst>
                <a:tab pos="1155700" algn="l"/>
              </a:tabLst>
            </a:pPr>
            <a:r>
              <a:rPr dirty="0"/>
              <a:t>	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Any text that follows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the </a:t>
            </a:r>
            <a:r>
              <a:rPr dirty="0" u="sng" sz="2400">
                <a:solidFill>
                  <a:srgbClr val="402000"/>
                </a:solidFill>
                <a:uFill>
                  <a:solidFill>
                    <a:srgbClr val="402000"/>
                  </a:solidFill>
                </a:uFill>
                <a:latin typeface="Arial"/>
                <a:cs typeface="Arial"/>
              </a:rPr>
              <a:t>same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 line is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treated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as  a</a:t>
            </a:r>
            <a:r>
              <a:rPr dirty="0" sz="24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comment</a:t>
            </a:r>
            <a:endParaRPr sz="2400">
              <a:latin typeface="Arial"/>
              <a:cs typeface="Arial"/>
            </a:endParaRPr>
          </a:p>
          <a:p>
            <a:pPr lvl="1" marL="1155700" indent="-228600">
              <a:lnSpc>
                <a:spcPct val="100000"/>
              </a:lnSpc>
              <a:spcBef>
                <a:spcPts val="85"/>
              </a:spcBef>
              <a:buClr>
                <a:srgbClr val="000000"/>
              </a:buClr>
              <a:buFont typeface="Wingdings"/>
              <a:buChar char=""/>
              <a:tabLst>
                <a:tab pos="11557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Carriage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return terminates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</a:t>
            </a:r>
            <a:r>
              <a:rPr dirty="0" sz="2400" spc="-2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comment</a:t>
            </a:r>
            <a:endParaRPr sz="2400">
              <a:latin typeface="Arial"/>
              <a:cs typeface="Arial"/>
            </a:endParaRPr>
          </a:p>
          <a:p>
            <a:pPr lvl="1" marL="1155700" marR="144780" indent="-228600">
              <a:lnSpc>
                <a:spcPts val="2590"/>
              </a:lnSpc>
              <a:spcBef>
                <a:spcPts val="640"/>
              </a:spcBef>
              <a:buClr>
                <a:srgbClr val="000000"/>
              </a:buClr>
              <a:buFont typeface="Wingdings"/>
              <a:buChar char=""/>
              <a:tabLst>
                <a:tab pos="11557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No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method for commenting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block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extending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over  a couple of</a:t>
            </a:r>
            <a:r>
              <a:rPr dirty="0" sz="2400" spc="-3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lines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2400">
                <a:solidFill>
                  <a:srgbClr val="006666"/>
                </a:solidFill>
                <a:latin typeface="Arial"/>
                <a:cs typeface="Arial"/>
              </a:rPr>
              <a:t>-- main</a:t>
            </a:r>
            <a:r>
              <a:rPr dirty="0" sz="2400" spc="-15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06666"/>
                </a:solidFill>
                <a:latin typeface="Arial"/>
                <a:cs typeface="Arial"/>
              </a:rPr>
              <a:t>subcircuit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399790" algn="l"/>
              </a:tabLst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Data_in</a:t>
            </a:r>
            <a:r>
              <a:rPr dirty="0" sz="2400" spc="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&lt;=</a:t>
            </a:r>
            <a:r>
              <a:rPr dirty="0" sz="2400" spc="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Data_bus;	</a:t>
            </a:r>
            <a:r>
              <a:rPr dirty="0" sz="2400">
                <a:solidFill>
                  <a:srgbClr val="006666"/>
                </a:solidFill>
                <a:latin typeface="Arial"/>
                <a:cs typeface="Arial"/>
              </a:rPr>
              <a:t>-- reading </a:t>
            </a:r>
            <a:r>
              <a:rPr dirty="0" sz="2400" spc="-5">
                <a:solidFill>
                  <a:srgbClr val="006666"/>
                </a:solidFill>
                <a:latin typeface="Arial"/>
                <a:cs typeface="Arial"/>
              </a:rPr>
              <a:t>data from the </a:t>
            </a:r>
            <a:r>
              <a:rPr dirty="0" sz="2400">
                <a:solidFill>
                  <a:srgbClr val="006666"/>
                </a:solidFill>
                <a:latin typeface="Arial"/>
                <a:cs typeface="Arial"/>
              </a:rPr>
              <a:t>input</a:t>
            </a:r>
            <a:r>
              <a:rPr dirty="0" sz="2400" spc="-65">
                <a:solidFill>
                  <a:srgbClr val="006666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006666"/>
                </a:solidFill>
                <a:latin typeface="Arial"/>
                <a:cs typeface="Arial"/>
              </a:rPr>
              <a:t>FIFO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787" y="235202"/>
            <a:ext cx="24828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Comments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8787" y="1391412"/>
            <a:ext cx="8173084" cy="268541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1336675" indent="-342900">
              <a:lnSpc>
                <a:spcPct val="101299"/>
              </a:lnSpc>
              <a:spcBef>
                <a:spcPts val="5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Explain Function of Module to</a:t>
            </a:r>
            <a:r>
              <a:rPr dirty="0" sz="3200" spc="-6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Other  Designers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Explanatory, Not Just Restatement of</a:t>
            </a:r>
            <a:r>
              <a:rPr dirty="0" sz="3200" spc="-2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Code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Locate Close to Code</a:t>
            </a:r>
            <a:r>
              <a:rPr dirty="0" sz="3200" spc="-3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Described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Put near executable code, not just in a</a:t>
            </a:r>
            <a:r>
              <a:rPr dirty="0" sz="2800" spc="-5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header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6614746"/>
            <a:ext cx="850328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  <a:tabLst>
                <a:tab pos="8305165" algn="l"/>
              </a:tabLst>
            </a:pP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ECE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44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8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–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F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400" spc="-5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d</a:t>
            </a:r>
            <a:r>
              <a:rPr dirty="0" sz="1400" spc="-6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C D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si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n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wi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t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h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VHDL	</a:t>
            </a:r>
            <a:r>
              <a:rPr dirty="0" sz="1400" spc="-5">
                <a:solidFill>
                  <a:srgbClr val="402000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70212" y="3142994"/>
            <a:ext cx="32696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Design</a:t>
            </a:r>
            <a:r>
              <a:rPr dirty="0" sz="4000" spc="-8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Entity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49657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0640" algn="l"/>
              </a:tabLst>
            </a:pPr>
            <a:r>
              <a:rPr dirty="0" sz="4000" spc="-10"/>
              <a:t>E</a:t>
            </a:r>
            <a:r>
              <a:rPr dirty="0" sz="4000"/>
              <a:t>xa</a:t>
            </a:r>
            <a:r>
              <a:rPr dirty="0" sz="4000" spc="5"/>
              <a:t>m</a:t>
            </a:r>
            <a:r>
              <a:rPr dirty="0" sz="4000"/>
              <a:t>p</a:t>
            </a:r>
            <a:r>
              <a:rPr dirty="0" sz="4000" spc="-5"/>
              <a:t>l</a:t>
            </a:r>
            <a:r>
              <a:rPr dirty="0" sz="4000"/>
              <a:t>e: </a:t>
            </a:r>
            <a:r>
              <a:rPr dirty="0" sz="4000" spc="-5"/>
              <a:t>N</a:t>
            </a:r>
            <a:r>
              <a:rPr dirty="0" sz="4000" spc="-10"/>
              <a:t>A</a:t>
            </a:r>
            <a:r>
              <a:rPr dirty="0" sz="4000" spc="-5"/>
              <a:t>N</a:t>
            </a:r>
            <a:r>
              <a:rPr dirty="0" sz="4000"/>
              <a:t>D	Gate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1600200" y="3109912"/>
            <a:ext cx="1524000" cy="790575"/>
            <a:chOff x="1600200" y="3109912"/>
            <a:chExt cx="1524000" cy="790575"/>
          </a:xfrm>
        </p:grpSpPr>
        <p:sp>
          <p:nvSpPr>
            <p:cNvPr id="4" name="object 4"/>
            <p:cNvSpPr/>
            <p:nvPr/>
          </p:nvSpPr>
          <p:spPr>
            <a:xfrm>
              <a:off x="1905000" y="3124200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0"/>
                  </a:moveTo>
                  <a:lnTo>
                    <a:pt x="419100" y="0"/>
                  </a:lnTo>
                  <a:lnTo>
                    <a:pt x="467976" y="2563"/>
                  </a:lnTo>
                  <a:lnTo>
                    <a:pt x="515196" y="10062"/>
                  </a:lnTo>
                  <a:lnTo>
                    <a:pt x="560445" y="22211"/>
                  </a:lnTo>
                  <a:lnTo>
                    <a:pt x="603410" y="38725"/>
                  </a:lnTo>
                  <a:lnTo>
                    <a:pt x="643775" y="59317"/>
                  </a:lnTo>
                  <a:lnTo>
                    <a:pt x="681226" y="83701"/>
                  </a:lnTo>
                  <a:lnTo>
                    <a:pt x="715449" y="111592"/>
                  </a:lnTo>
                  <a:lnTo>
                    <a:pt x="746129" y="142703"/>
                  </a:lnTo>
                  <a:lnTo>
                    <a:pt x="772951" y="176750"/>
                  </a:lnTo>
                  <a:lnTo>
                    <a:pt x="795602" y="213445"/>
                  </a:lnTo>
                  <a:lnTo>
                    <a:pt x="813767" y="252504"/>
                  </a:lnTo>
                  <a:lnTo>
                    <a:pt x="827131" y="293640"/>
                  </a:lnTo>
                  <a:lnTo>
                    <a:pt x="835380" y="336567"/>
                  </a:lnTo>
                  <a:lnTo>
                    <a:pt x="838200" y="381000"/>
                  </a:lnTo>
                  <a:lnTo>
                    <a:pt x="835380" y="425432"/>
                  </a:lnTo>
                  <a:lnTo>
                    <a:pt x="827131" y="468359"/>
                  </a:lnTo>
                  <a:lnTo>
                    <a:pt x="813767" y="509495"/>
                  </a:lnTo>
                  <a:lnTo>
                    <a:pt x="795602" y="548554"/>
                  </a:lnTo>
                  <a:lnTo>
                    <a:pt x="772951" y="585249"/>
                  </a:lnTo>
                  <a:lnTo>
                    <a:pt x="746129" y="619296"/>
                  </a:lnTo>
                  <a:lnTo>
                    <a:pt x="715449" y="650407"/>
                  </a:lnTo>
                  <a:lnTo>
                    <a:pt x="681226" y="678298"/>
                  </a:lnTo>
                  <a:lnTo>
                    <a:pt x="643775" y="702683"/>
                  </a:lnTo>
                  <a:lnTo>
                    <a:pt x="603410" y="723275"/>
                  </a:lnTo>
                  <a:lnTo>
                    <a:pt x="560445" y="739788"/>
                  </a:lnTo>
                  <a:lnTo>
                    <a:pt x="515196" y="751937"/>
                  </a:lnTo>
                  <a:lnTo>
                    <a:pt x="467976" y="759437"/>
                  </a:lnTo>
                  <a:lnTo>
                    <a:pt x="4191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402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600200" y="32766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1"/>
                  </a:lnTo>
                </a:path>
              </a:pathLst>
            </a:custGeom>
            <a:ln w="28575">
              <a:solidFill>
                <a:srgbClr val="402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600200" y="3733800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 h="0">
                  <a:moveTo>
                    <a:pt x="0" y="0"/>
                  </a:moveTo>
                  <a:lnTo>
                    <a:pt x="304800" y="1"/>
                  </a:lnTo>
                </a:path>
              </a:pathLst>
            </a:custGeom>
            <a:ln w="28575">
              <a:solidFill>
                <a:srgbClr val="402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43200" y="34290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88" y="46539"/>
                  </a:lnTo>
                  <a:lnTo>
                    <a:pt x="22318" y="22318"/>
                  </a:lnTo>
                  <a:lnTo>
                    <a:pt x="46539" y="5988"/>
                  </a:lnTo>
                  <a:lnTo>
                    <a:pt x="76200" y="0"/>
                  </a:lnTo>
                  <a:lnTo>
                    <a:pt x="105860" y="5988"/>
                  </a:lnTo>
                  <a:lnTo>
                    <a:pt x="130081" y="22318"/>
                  </a:lnTo>
                  <a:lnTo>
                    <a:pt x="146411" y="46539"/>
                  </a:lnTo>
                  <a:lnTo>
                    <a:pt x="152400" y="76200"/>
                  </a:lnTo>
                  <a:lnTo>
                    <a:pt x="146411" y="105860"/>
                  </a:lnTo>
                  <a:lnTo>
                    <a:pt x="130081" y="130081"/>
                  </a:lnTo>
                  <a:lnTo>
                    <a:pt x="105860" y="146411"/>
                  </a:lnTo>
                  <a:lnTo>
                    <a:pt x="76200" y="152400"/>
                  </a:lnTo>
                  <a:lnTo>
                    <a:pt x="46539" y="146411"/>
                  </a:lnTo>
                  <a:lnTo>
                    <a:pt x="22318" y="130081"/>
                  </a:lnTo>
                  <a:lnTo>
                    <a:pt x="5988" y="105860"/>
                  </a:lnTo>
                  <a:lnTo>
                    <a:pt x="0" y="76200"/>
                  </a:lnTo>
                  <a:close/>
                </a:path>
              </a:pathLst>
            </a:custGeom>
            <a:ln w="28575">
              <a:solidFill>
                <a:srgbClr val="402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895600" y="3505200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 h="0">
                  <a:moveTo>
                    <a:pt x="0" y="0"/>
                  </a:moveTo>
                  <a:lnTo>
                    <a:pt x="228600" y="1"/>
                  </a:lnTo>
                </a:path>
              </a:pathLst>
            </a:custGeom>
            <a:ln w="28575">
              <a:solidFill>
                <a:srgbClr val="402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862512" y="2814637"/>
          <a:ext cx="3243580" cy="2619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/>
                <a:gridCol w="1066800"/>
                <a:gridCol w="1066800"/>
              </a:tblGrid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3810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3810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3810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z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4290">
                    <a:lnL w="19050">
                      <a:solidFill>
                        <a:srgbClr val="402000"/>
                      </a:solidFill>
                      <a:prstDash val="solid"/>
                    </a:lnL>
                    <a:lnR w="38100">
                      <a:solidFill>
                        <a:srgbClr val="402000"/>
                      </a:solidFill>
                      <a:prstDash val="solid"/>
                    </a:lnR>
                    <a:lnT w="3810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810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402000"/>
                      </a:solidFill>
                      <a:prstDash val="solid"/>
                    </a:lnL>
                    <a:lnR w="3810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810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402000"/>
                      </a:solidFill>
                      <a:prstDash val="solid"/>
                    </a:lnL>
                    <a:lnR w="3810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810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402000"/>
                      </a:solidFill>
                      <a:prstDash val="solid"/>
                    </a:lnL>
                    <a:lnR w="3810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3810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3810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3810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dirty="0" sz="28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402000"/>
                      </a:solidFill>
                      <a:prstDash val="solid"/>
                    </a:lnL>
                    <a:lnR w="3810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3810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10" name="object 10"/>
          <p:cNvSpPr txBox="1"/>
          <p:nvPr/>
        </p:nvSpPr>
        <p:spPr>
          <a:xfrm>
            <a:off x="1230312" y="3038347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solidFill>
                  <a:srgbClr val="402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0312" y="3571747"/>
            <a:ext cx="130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85">
                <a:solidFill>
                  <a:srgbClr val="402000"/>
                </a:solidFill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79775" y="3309620"/>
            <a:ext cx="1193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65">
                <a:solidFill>
                  <a:srgbClr val="402000"/>
                </a:solidFill>
                <a:latin typeface="Arial"/>
                <a:cs typeface="Arial"/>
              </a:rPr>
              <a:t>z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25475"/>
            <a:ext cx="485330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Example VHDL</a:t>
            </a:r>
            <a:r>
              <a:rPr dirty="0" sz="4000" spc="-55"/>
              <a:t> </a:t>
            </a:r>
            <a:r>
              <a:rPr dirty="0" sz="4000" spc="-5"/>
              <a:t>Code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4419600" y="2906712"/>
            <a:ext cx="304800" cy="609600"/>
          </a:xfrm>
          <a:custGeom>
            <a:avLst/>
            <a:gdLst/>
            <a:ahLst/>
            <a:cxnLst/>
            <a:rect l="l" t="t" r="r" b="b"/>
            <a:pathLst>
              <a:path w="304800" h="609600">
                <a:moveTo>
                  <a:pt x="0" y="0"/>
                </a:moveTo>
                <a:lnTo>
                  <a:pt x="59320" y="3992"/>
                </a:lnTo>
                <a:lnTo>
                  <a:pt x="107763" y="14879"/>
                </a:lnTo>
                <a:lnTo>
                  <a:pt x="140423" y="31027"/>
                </a:lnTo>
                <a:lnTo>
                  <a:pt x="152400" y="50801"/>
                </a:lnTo>
                <a:lnTo>
                  <a:pt x="152400" y="253999"/>
                </a:lnTo>
                <a:lnTo>
                  <a:pt x="164376" y="273773"/>
                </a:lnTo>
                <a:lnTo>
                  <a:pt x="197037" y="289921"/>
                </a:lnTo>
                <a:lnTo>
                  <a:pt x="245479" y="300808"/>
                </a:lnTo>
                <a:lnTo>
                  <a:pt x="304800" y="304800"/>
                </a:lnTo>
                <a:lnTo>
                  <a:pt x="245479" y="308792"/>
                </a:lnTo>
                <a:lnTo>
                  <a:pt x="197037" y="319679"/>
                </a:lnTo>
                <a:lnTo>
                  <a:pt x="164376" y="335827"/>
                </a:lnTo>
                <a:lnTo>
                  <a:pt x="152400" y="355601"/>
                </a:lnTo>
                <a:lnTo>
                  <a:pt x="152400" y="558799"/>
                </a:lnTo>
                <a:lnTo>
                  <a:pt x="140423" y="578573"/>
                </a:lnTo>
                <a:lnTo>
                  <a:pt x="107763" y="594720"/>
                </a:lnTo>
                <a:lnTo>
                  <a:pt x="59320" y="605608"/>
                </a:lnTo>
                <a:lnTo>
                  <a:pt x="0" y="609600"/>
                </a:lnTo>
              </a:path>
            </a:pathLst>
          </a:custGeom>
          <a:ln w="28575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19600" y="3592512"/>
            <a:ext cx="304800" cy="1600200"/>
          </a:xfrm>
          <a:custGeom>
            <a:avLst/>
            <a:gdLst/>
            <a:ahLst/>
            <a:cxnLst/>
            <a:rect l="l" t="t" r="r" b="b"/>
            <a:pathLst>
              <a:path w="304800" h="1600200">
                <a:moveTo>
                  <a:pt x="0" y="0"/>
                </a:moveTo>
                <a:lnTo>
                  <a:pt x="48170" y="6798"/>
                </a:lnTo>
                <a:lnTo>
                  <a:pt x="90006" y="25728"/>
                </a:lnTo>
                <a:lnTo>
                  <a:pt x="122996" y="54595"/>
                </a:lnTo>
                <a:lnTo>
                  <a:pt x="144631" y="91201"/>
                </a:lnTo>
                <a:lnTo>
                  <a:pt x="152401" y="133350"/>
                </a:lnTo>
                <a:lnTo>
                  <a:pt x="152401" y="666750"/>
                </a:lnTo>
                <a:lnTo>
                  <a:pt x="160170" y="708899"/>
                </a:lnTo>
                <a:lnTo>
                  <a:pt x="181805" y="745505"/>
                </a:lnTo>
                <a:lnTo>
                  <a:pt x="214795" y="774371"/>
                </a:lnTo>
                <a:lnTo>
                  <a:pt x="256631" y="793302"/>
                </a:lnTo>
                <a:lnTo>
                  <a:pt x="304802" y="800100"/>
                </a:lnTo>
                <a:lnTo>
                  <a:pt x="256631" y="806898"/>
                </a:lnTo>
                <a:lnTo>
                  <a:pt x="214795" y="825829"/>
                </a:lnTo>
                <a:lnTo>
                  <a:pt x="181805" y="854695"/>
                </a:lnTo>
                <a:lnTo>
                  <a:pt x="160170" y="891301"/>
                </a:lnTo>
                <a:lnTo>
                  <a:pt x="152401" y="933450"/>
                </a:lnTo>
                <a:lnTo>
                  <a:pt x="152401" y="1466850"/>
                </a:lnTo>
                <a:lnTo>
                  <a:pt x="144631" y="1509000"/>
                </a:lnTo>
                <a:lnTo>
                  <a:pt x="122996" y="1545606"/>
                </a:lnTo>
                <a:lnTo>
                  <a:pt x="90006" y="1574472"/>
                </a:lnTo>
                <a:lnTo>
                  <a:pt x="48170" y="1593402"/>
                </a:lnTo>
                <a:lnTo>
                  <a:pt x="0" y="1600200"/>
                </a:lnTo>
              </a:path>
            </a:pathLst>
          </a:custGeom>
          <a:ln w="28575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19600" y="5421312"/>
            <a:ext cx="304800" cy="914400"/>
          </a:xfrm>
          <a:custGeom>
            <a:avLst/>
            <a:gdLst/>
            <a:ahLst/>
            <a:cxnLst/>
            <a:rect l="l" t="t" r="r" b="b"/>
            <a:pathLst>
              <a:path w="304800" h="914400">
                <a:moveTo>
                  <a:pt x="0" y="0"/>
                </a:moveTo>
                <a:lnTo>
                  <a:pt x="59320" y="5988"/>
                </a:lnTo>
                <a:lnTo>
                  <a:pt x="107763" y="22318"/>
                </a:lnTo>
                <a:lnTo>
                  <a:pt x="140423" y="46539"/>
                </a:lnTo>
                <a:lnTo>
                  <a:pt x="152400" y="76200"/>
                </a:lnTo>
                <a:lnTo>
                  <a:pt x="152400" y="381000"/>
                </a:lnTo>
                <a:lnTo>
                  <a:pt x="164376" y="410660"/>
                </a:lnTo>
                <a:lnTo>
                  <a:pt x="197037" y="434881"/>
                </a:lnTo>
                <a:lnTo>
                  <a:pt x="245479" y="451212"/>
                </a:lnTo>
                <a:lnTo>
                  <a:pt x="304800" y="457200"/>
                </a:lnTo>
                <a:lnTo>
                  <a:pt x="245479" y="463188"/>
                </a:lnTo>
                <a:lnTo>
                  <a:pt x="197037" y="479518"/>
                </a:lnTo>
                <a:lnTo>
                  <a:pt x="164376" y="503739"/>
                </a:lnTo>
                <a:lnTo>
                  <a:pt x="152400" y="533400"/>
                </a:lnTo>
                <a:lnTo>
                  <a:pt x="152400" y="838200"/>
                </a:lnTo>
                <a:lnTo>
                  <a:pt x="140423" y="867860"/>
                </a:lnTo>
                <a:lnTo>
                  <a:pt x="107763" y="892082"/>
                </a:lnTo>
                <a:lnTo>
                  <a:pt x="59320" y="908412"/>
                </a:lnTo>
                <a:lnTo>
                  <a:pt x="0" y="914400"/>
                </a:lnTo>
              </a:path>
            </a:pathLst>
          </a:custGeom>
          <a:ln w="28575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59740" y="1005331"/>
            <a:ext cx="7824470" cy="157734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3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sections to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piece of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VHDL</a:t>
            </a:r>
            <a:r>
              <a:rPr dirty="0" sz="24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File extension for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VHDL file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is</a:t>
            </a:r>
            <a:r>
              <a:rPr dirty="0" sz="24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.vhd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ts val="2590"/>
              </a:lnSpc>
              <a:spcBef>
                <a:spcPts val="64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Name of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the file </a:t>
            </a:r>
            <a:r>
              <a:rPr dirty="0" sz="2400">
                <a:solidFill>
                  <a:srgbClr val="BA2D2D"/>
                </a:solidFill>
                <a:latin typeface="Arial"/>
                <a:cs typeface="Arial"/>
              </a:rPr>
              <a:t>should be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same as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the entity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name 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(nand_gate.vhd) [</a:t>
            </a:r>
            <a:r>
              <a:rPr dirty="0" sz="2400" spc="-5">
                <a:solidFill>
                  <a:srgbClr val="BA2D2D"/>
                </a:solidFill>
                <a:latin typeface="Arial"/>
                <a:cs typeface="Arial"/>
              </a:rPr>
              <a:t>OpenCores </a:t>
            </a:r>
            <a:r>
              <a:rPr dirty="0" sz="2400">
                <a:solidFill>
                  <a:srgbClr val="BA2D2D"/>
                </a:solidFill>
                <a:latin typeface="Arial"/>
                <a:cs typeface="Arial"/>
              </a:rPr>
              <a:t>Coding</a:t>
            </a:r>
            <a:r>
              <a:rPr dirty="0" sz="2400" spc="5">
                <a:solidFill>
                  <a:srgbClr val="BA2D2D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BA2D2D"/>
                </a:solidFill>
                <a:latin typeface="Arial"/>
                <a:cs typeface="Arial"/>
              </a:rPr>
              <a:t>Guidelines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]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9340" y="3081020"/>
            <a:ext cx="2667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402000"/>
                </a:solidFill>
                <a:latin typeface="Arial"/>
                <a:cs typeface="Arial"/>
              </a:rPr>
              <a:t>LIBRARY</a:t>
            </a:r>
            <a:r>
              <a:rPr dirty="0" sz="1800" spc="-10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402000"/>
                </a:solidFill>
                <a:latin typeface="Arial"/>
                <a:cs typeface="Arial"/>
              </a:rPr>
              <a:t>DECLARATION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79340" y="4239259"/>
            <a:ext cx="2506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2000"/>
                </a:solidFill>
                <a:latin typeface="Arial"/>
                <a:cs typeface="Arial"/>
              </a:rPr>
              <a:t>ENTITY</a:t>
            </a:r>
            <a:r>
              <a:rPr dirty="0" sz="1800" spc="-6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02000"/>
                </a:solidFill>
                <a:latin typeface="Arial"/>
                <a:cs typeface="Arial"/>
              </a:rPr>
              <a:t>DECLARATION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9340" y="5671820"/>
            <a:ext cx="2528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402000"/>
                </a:solidFill>
                <a:latin typeface="Arial"/>
                <a:cs typeface="Arial"/>
              </a:rPr>
              <a:t>ARCHITECTURE</a:t>
            </a:r>
            <a:r>
              <a:rPr dirty="0" sz="1800" spc="-5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402000"/>
                </a:solidFill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895600"/>
            <a:ext cx="3886200" cy="3494404"/>
          </a:xfrm>
          <a:custGeom>
            <a:avLst/>
            <a:gdLst/>
            <a:ahLst/>
            <a:cxnLst/>
            <a:rect l="l" t="t" r="r" b="b"/>
            <a:pathLst>
              <a:path w="3886200" h="3494404">
                <a:moveTo>
                  <a:pt x="0" y="0"/>
                </a:moveTo>
                <a:lnTo>
                  <a:pt x="3886202" y="0"/>
                </a:lnTo>
                <a:lnTo>
                  <a:pt x="3886202" y="3494091"/>
                </a:lnTo>
                <a:lnTo>
                  <a:pt x="0" y="349409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1487" y="2875788"/>
            <a:ext cx="2990850" cy="5073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LIBRARY</a:t>
            </a:r>
            <a:r>
              <a:rPr dirty="0" sz="1400" spc="-1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ieee;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USE</a:t>
            </a:r>
            <a:r>
              <a:rPr dirty="0" sz="1400" spc="-9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ieee.std_logic_1164.all;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15</a:t>
            </a:fld>
          </a:p>
        </p:txBody>
      </p:sp>
      <p:sp>
        <p:nvSpPr>
          <p:cNvPr id="12" name="object 12"/>
          <p:cNvSpPr txBox="1"/>
          <p:nvPr/>
        </p:nvSpPr>
        <p:spPr>
          <a:xfrm>
            <a:off x="471487" y="3610355"/>
            <a:ext cx="2033905" cy="507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7200" marR="5080" indent="-457200">
              <a:lnSpc>
                <a:spcPct val="1129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ENTITY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nand_gate</a:t>
            </a:r>
            <a:r>
              <a:rPr dirty="0" sz="1400" spc="-105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IS  PORT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5887" y="4082796"/>
            <a:ext cx="2246630" cy="77216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R="5080">
              <a:lnSpc>
                <a:spcPct val="115700"/>
              </a:lnSpc>
              <a:spcBef>
                <a:spcPts val="145"/>
              </a:spcBef>
              <a:tabLst>
                <a:tab pos="424815" algn="l"/>
              </a:tabLst>
            </a:pP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a	</a:t>
            </a:r>
            <a:r>
              <a:rPr dirty="0" sz="1400" b="1">
                <a:solidFill>
                  <a:srgbClr val="402000"/>
                </a:solidFill>
                <a:latin typeface="Courier New"/>
                <a:cs typeface="Courier New"/>
              </a:rPr>
              <a:t>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IN 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;  </a:t>
            </a: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b	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IN 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;  </a:t>
            </a: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z	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OUT</a:t>
            </a:r>
            <a:r>
              <a:rPr dirty="0" sz="1400" spc="-114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487" y="4856988"/>
            <a:ext cx="15024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END</a:t>
            </a:r>
            <a:r>
              <a:rPr dirty="0" sz="1400" spc="-9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nand_gate;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1487" y="5326379"/>
            <a:ext cx="3629025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2900"/>
              </a:lnSpc>
              <a:spcBef>
                <a:spcPts val="100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ARCHITECTURE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model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OF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nand_gate</a:t>
            </a:r>
            <a:r>
              <a:rPr dirty="0" sz="1400" spc="-100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IS  BEGIN</a:t>
            </a:r>
            <a:endParaRPr sz="1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z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&lt;= </a:t>
            </a: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a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NAND</a:t>
            </a:r>
            <a:r>
              <a:rPr dirty="0" sz="1400" spc="-5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b;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END</a:t>
            </a:r>
            <a:r>
              <a:rPr dirty="0" sz="1400" spc="-1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model;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140" y="20828"/>
            <a:ext cx="25577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1">
                <a:solidFill>
                  <a:srgbClr val="660066"/>
                </a:solidFill>
                <a:latin typeface="Times New Roman"/>
                <a:cs typeface="Times New Roman"/>
              </a:rPr>
              <a:t>Tips </a:t>
            </a:r>
            <a:r>
              <a:rPr dirty="0" sz="3600" b="1">
                <a:solidFill>
                  <a:srgbClr val="660066"/>
                </a:solidFill>
                <a:latin typeface="Times New Roman"/>
                <a:cs typeface="Times New Roman"/>
              </a:rPr>
              <a:t>&amp;</a:t>
            </a:r>
            <a:r>
              <a:rPr dirty="0" sz="3600" spc="-70" b="1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660066"/>
                </a:solidFill>
                <a:latin typeface="Times New Roman"/>
                <a:cs typeface="Times New Roman"/>
              </a:rPr>
              <a:t>Hints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0140" y="4844472"/>
            <a:ext cx="4806950" cy="1047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These rules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enforced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by all</a:t>
            </a:r>
            <a:r>
              <a:rPr dirty="0" sz="2000" spc="-85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1000"/>
              </a:lnSpc>
            </a:pP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but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are worth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following in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order to</a:t>
            </a:r>
            <a:r>
              <a:rPr dirty="0" sz="2000" spc="-10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increase  readability and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portability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of your</a:t>
            </a:r>
            <a:r>
              <a:rPr dirty="0" sz="2000" spc="-85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designs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383540" y="1999995"/>
            <a:ext cx="7865745" cy="1735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Place each entity in a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different</a:t>
            </a:r>
            <a:r>
              <a:rPr dirty="0" sz="2800" spc="-3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file.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Arial"/>
              <a:cs typeface="Arial"/>
            </a:endParaRPr>
          </a:p>
          <a:p>
            <a:pPr marL="12700" marR="5080">
              <a:lnSpc>
                <a:spcPct val="100699"/>
              </a:lnSpc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The name of each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file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should be exactly the same  as the name of an entity it</a:t>
            </a:r>
            <a:r>
              <a:rPr dirty="0" sz="2800" spc="-4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contains.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9140" y="20828"/>
            <a:ext cx="25577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 b="1">
                <a:solidFill>
                  <a:srgbClr val="660066"/>
                </a:solidFill>
                <a:latin typeface="Times New Roman"/>
                <a:cs typeface="Times New Roman"/>
              </a:rPr>
              <a:t>Tips </a:t>
            </a:r>
            <a:r>
              <a:rPr dirty="0" sz="3600" b="1">
                <a:solidFill>
                  <a:srgbClr val="660066"/>
                </a:solidFill>
                <a:latin typeface="Times New Roman"/>
                <a:cs typeface="Times New Roman"/>
              </a:rPr>
              <a:t>&amp;</a:t>
            </a:r>
            <a:r>
              <a:rPr dirty="0" sz="3600" spc="-70" b="1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dirty="0" sz="3600" spc="-5" b="1">
                <a:solidFill>
                  <a:srgbClr val="660066"/>
                </a:solidFill>
                <a:latin typeface="Times New Roman"/>
                <a:cs typeface="Times New Roman"/>
              </a:rPr>
              <a:t>Hints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0140" y="4844472"/>
            <a:ext cx="4806950" cy="1047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10"/>
              </a:lnSpc>
            </a:pP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These rules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are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not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enforced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by all</a:t>
            </a:r>
            <a:r>
              <a:rPr dirty="0" sz="2000" spc="-85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21000"/>
              </a:lnSpc>
            </a:pP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but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are worth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following in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order to</a:t>
            </a:r>
            <a:r>
              <a:rPr dirty="0" sz="2000" spc="-100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increase  readability and </a:t>
            </a:r>
            <a:r>
              <a:rPr dirty="0" sz="2000" spc="-5">
                <a:solidFill>
                  <a:srgbClr val="0000CC"/>
                </a:solidFill>
                <a:latin typeface="Arial"/>
                <a:cs typeface="Arial"/>
              </a:rPr>
              <a:t>portability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of your</a:t>
            </a:r>
            <a:r>
              <a:rPr dirty="0" sz="2000" spc="-85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CC"/>
                </a:solidFill>
                <a:latin typeface="Arial"/>
                <a:cs typeface="Arial"/>
              </a:rPr>
              <a:t>designs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17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801812" y="2152395"/>
            <a:ext cx="5431790" cy="130556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5080">
              <a:lnSpc>
                <a:spcPct val="101400"/>
              </a:lnSpc>
              <a:spcBef>
                <a:spcPts val="5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Place the declaration of each</a:t>
            </a:r>
            <a:r>
              <a:rPr dirty="0" sz="2800" spc="-6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port,  signal, constant, and</a:t>
            </a:r>
            <a:r>
              <a:rPr dirty="0" sz="28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  <a:p>
            <a:pPr algn="ctr" marL="97155">
              <a:lnSpc>
                <a:spcPts val="3310"/>
              </a:lnSpc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in a separate</a:t>
            </a:r>
            <a:r>
              <a:rPr dirty="0" sz="28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line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6614746"/>
            <a:ext cx="850328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  <a:tabLst>
                <a:tab pos="8305165" algn="l"/>
              </a:tabLst>
            </a:pP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ECE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44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8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–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F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400" spc="-5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d</a:t>
            </a:r>
            <a:r>
              <a:rPr dirty="0" sz="1400" spc="-6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C D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si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n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wi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t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h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VHDL	</a:t>
            </a:r>
            <a:r>
              <a:rPr dirty="0" sz="1400" spc="-5">
                <a:solidFill>
                  <a:srgbClr val="402000"/>
                </a:solidFill>
                <a:latin typeface="Arial"/>
                <a:cs typeface="Arial"/>
              </a:rPr>
              <a:t>19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22425" y="3142994"/>
            <a:ext cx="595630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STD_LOGIC</a:t>
            </a:r>
            <a:r>
              <a:rPr dirty="0" sz="4000" spc="-7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4000" b="1">
                <a:solidFill>
                  <a:srgbClr val="333399"/>
                </a:solidFill>
                <a:latin typeface="Arial"/>
                <a:cs typeface="Arial"/>
              </a:rPr>
              <a:t>Demystified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1272" y="259079"/>
            <a:ext cx="8601456" cy="598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1298"/>
            <a:ext cx="290512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STD_LOGIC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509162" y="5657594"/>
            <a:ext cx="48685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What is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STD_LOGIC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you</a:t>
            </a:r>
            <a:r>
              <a:rPr dirty="0" sz="2800" spc="-7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ask?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28875" y="1968500"/>
            <a:ext cx="5579745" cy="3757295"/>
            <a:chOff x="2428875" y="1968500"/>
            <a:chExt cx="5579745" cy="3757295"/>
          </a:xfrm>
        </p:grpSpPr>
        <p:sp>
          <p:nvSpPr>
            <p:cNvPr id="5" name="object 5"/>
            <p:cNvSpPr/>
            <p:nvPr/>
          </p:nvSpPr>
          <p:spPr>
            <a:xfrm>
              <a:off x="5105400" y="3733800"/>
              <a:ext cx="2903220" cy="1991995"/>
            </a:xfrm>
            <a:custGeom>
              <a:avLst/>
              <a:gdLst/>
              <a:ahLst/>
              <a:cxnLst/>
              <a:rect l="l" t="t" r="r" b="b"/>
              <a:pathLst>
                <a:path w="2903220" h="1991995">
                  <a:moveTo>
                    <a:pt x="111979" y="61235"/>
                  </a:moveTo>
                  <a:lnTo>
                    <a:pt x="97637" y="82200"/>
                  </a:lnTo>
                  <a:lnTo>
                    <a:pt x="2888424" y="1991681"/>
                  </a:lnTo>
                  <a:lnTo>
                    <a:pt x="2902775" y="1970718"/>
                  </a:lnTo>
                  <a:lnTo>
                    <a:pt x="111979" y="61235"/>
                  </a:lnTo>
                  <a:close/>
                </a:path>
                <a:path w="2903220" h="1991995">
                  <a:moveTo>
                    <a:pt x="0" y="0"/>
                  </a:moveTo>
                  <a:lnTo>
                    <a:pt x="68961" y="124117"/>
                  </a:lnTo>
                  <a:lnTo>
                    <a:pt x="97637" y="82200"/>
                  </a:lnTo>
                  <a:lnTo>
                    <a:pt x="87160" y="75031"/>
                  </a:lnTo>
                  <a:lnTo>
                    <a:pt x="101498" y="54063"/>
                  </a:lnTo>
                  <a:lnTo>
                    <a:pt x="116885" y="54063"/>
                  </a:lnTo>
                  <a:lnTo>
                    <a:pt x="140665" y="19304"/>
                  </a:lnTo>
                  <a:lnTo>
                    <a:pt x="0" y="0"/>
                  </a:lnTo>
                  <a:close/>
                </a:path>
                <a:path w="2903220" h="1991995">
                  <a:moveTo>
                    <a:pt x="101498" y="54063"/>
                  </a:moveTo>
                  <a:lnTo>
                    <a:pt x="87160" y="75031"/>
                  </a:lnTo>
                  <a:lnTo>
                    <a:pt x="97637" y="82200"/>
                  </a:lnTo>
                  <a:lnTo>
                    <a:pt x="111979" y="61235"/>
                  </a:lnTo>
                  <a:lnTo>
                    <a:pt x="101498" y="54063"/>
                  </a:lnTo>
                  <a:close/>
                </a:path>
                <a:path w="2903220" h="1991995">
                  <a:moveTo>
                    <a:pt x="116885" y="54063"/>
                  </a:moveTo>
                  <a:lnTo>
                    <a:pt x="101498" y="54063"/>
                  </a:lnTo>
                  <a:lnTo>
                    <a:pt x="111979" y="61235"/>
                  </a:lnTo>
                  <a:lnTo>
                    <a:pt x="116885" y="54063"/>
                  </a:lnTo>
                  <a:close/>
                </a:path>
              </a:pathLst>
            </a:custGeom>
            <a:solidFill>
              <a:srgbClr val="402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441575" y="1981200"/>
              <a:ext cx="4645660" cy="3494404"/>
            </a:xfrm>
            <a:custGeom>
              <a:avLst/>
              <a:gdLst/>
              <a:ahLst/>
              <a:cxnLst/>
              <a:rect l="l" t="t" r="r" b="b"/>
              <a:pathLst>
                <a:path w="4645659" h="3494404">
                  <a:moveTo>
                    <a:pt x="0" y="0"/>
                  </a:moveTo>
                  <a:lnTo>
                    <a:pt x="4645032" y="0"/>
                  </a:lnTo>
                  <a:lnTo>
                    <a:pt x="4645032" y="3494091"/>
                  </a:lnTo>
                  <a:lnTo>
                    <a:pt x="0" y="3494091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402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532062" y="1961388"/>
            <a:ext cx="3948429" cy="34518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LIBRARY</a:t>
            </a:r>
            <a:r>
              <a:rPr dirty="0" sz="1400" spc="-1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ieee;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USE</a:t>
            </a:r>
            <a:r>
              <a:rPr dirty="0" sz="1400" spc="-2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ieee.std_logic_1164.all;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ourier New"/>
              <a:cs typeface="Courier New"/>
            </a:endParaRPr>
          </a:p>
          <a:p>
            <a:pPr marL="457200" marR="1919605" indent="-457200">
              <a:lnSpc>
                <a:spcPct val="112900"/>
              </a:lnSpc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ENTITY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nand_gate</a:t>
            </a:r>
            <a:r>
              <a:rPr dirty="0" sz="1400" spc="-105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IS  PORT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1339850" indent="-425450">
              <a:lnSpc>
                <a:spcPct val="100000"/>
              </a:lnSpc>
              <a:spcBef>
                <a:spcPts val="240"/>
              </a:spcBef>
              <a:buFont typeface="Courier New"/>
              <a:buAutoNum type="alphaLcPeriod"/>
              <a:tabLst>
                <a:tab pos="1339215" algn="l"/>
                <a:tab pos="1339850" algn="l"/>
              </a:tabLst>
            </a:pPr>
            <a:r>
              <a:rPr dirty="0" sz="1400" b="1">
                <a:solidFill>
                  <a:srgbClr val="402000"/>
                </a:solidFill>
                <a:latin typeface="Courier New"/>
                <a:cs typeface="Courier New"/>
              </a:rPr>
              <a:t>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IN</a:t>
            </a:r>
            <a:r>
              <a:rPr dirty="0" sz="1400" spc="-4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400" marR="792480">
              <a:lnSpc>
                <a:spcPct val="112900"/>
              </a:lnSpc>
              <a:spcBef>
                <a:spcPts val="95"/>
              </a:spcBef>
              <a:buAutoNum type="alphaLcPeriod"/>
              <a:tabLst>
                <a:tab pos="1339215" algn="l"/>
                <a:tab pos="1339850" algn="l"/>
              </a:tabLst>
            </a:pP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IN 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;  </a:t>
            </a: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z	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OUT</a:t>
            </a:r>
            <a:r>
              <a:rPr dirty="0" sz="1400" spc="-114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END</a:t>
            </a:r>
            <a:r>
              <a:rPr dirty="0" sz="1400" spc="-1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nand_gate;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R="5080">
              <a:lnSpc>
                <a:spcPct val="112900"/>
              </a:lnSpc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ARCHITECTURE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dataflow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OF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nand_gate</a:t>
            </a:r>
            <a:r>
              <a:rPr dirty="0" sz="1400" spc="-95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IS  BEGIN</a:t>
            </a:r>
            <a:endParaRPr sz="1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z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&lt;= </a:t>
            </a: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a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NAND</a:t>
            </a:r>
            <a:r>
              <a:rPr dirty="0" sz="1400" spc="-5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b;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END</a:t>
            </a:r>
            <a:r>
              <a:rPr dirty="0" sz="1400" spc="-1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dataflow;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54724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BIT </a:t>
            </a:r>
            <a:r>
              <a:rPr dirty="0" sz="4000"/>
              <a:t>versus</a:t>
            </a:r>
            <a:r>
              <a:rPr dirty="0" sz="4000" spc="-70"/>
              <a:t> </a:t>
            </a:r>
            <a:r>
              <a:rPr dirty="0" sz="4000" spc="-5"/>
              <a:t>STD_LOGIC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293875"/>
            <a:ext cx="7879080" cy="32435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BIT type can only have </a:t>
            </a:r>
            <a:r>
              <a:rPr dirty="0" sz="3200">
                <a:solidFill>
                  <a:srgbClr val="402000"/>
                </a:solidFill>
                <a:latin typeface="Arial"/>
                <a:cs typeface="Arial"/>
              </a:rPr>
              <a:t>a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value of ‘0’ or</a:t>
            </a:r>
            <a:r>
              <a:rPr dirty="0" sz="32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‘1’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STD_LOGIC can have nine</a:t>
            </a:r>
            <a:r>
              <a:rPr dirty="0" sz="3200" spc="-3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values</a:t>
            </a:r>
            <a:endParaRPr sz="32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66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’U’,’X’,‘0’,’1’,’Z’,’W’,’L’,’H’,’-’</a:t>
            </a:r>
            <a:endParaRPr sz="28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Useful mainly for</a:t>
            </a:r>
            <a:r>
              <a:rPr dirty="0" sz="28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simulation</a:t>
            </a:r>
            <a:endParaRPr sz="2800">
              <a:latin typeface="Arial"/>
              <a:cs typeface="Arial"/>
            </a:endParaRPr>
          </a:p>
          <a:p>
            <a:pPr lvl="1" marL="863600" marR="45720" indent="-393700">
              <a:lnSpc>
                <a:spcPct val="119300"/>
              </a:lnSpc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‘0’,’1’, and ‘Z’ are synthesizable (</a:t>
            </a:r>
            <a:r>
              <a:rPr dirty="0" sz="2800" b="1">
                <a:solidFill>
                  <a:srgbClr val="BA2D2D"/>
                </a:solidFill>
                <a:latin typeface="Arial"/>
                <a:cs typeface="Arial"/>
              </a:rPr>
              <a:t>your codes  should contain </a:t>
            </a:r>
            <a:r>
              <a:rPr dirty="0" sz="2800" spc="-5" b="1">
                <a:solidFill>
                  <a:srgbClr val="BA2D2D"/>
                </a:solidFill>
                <a:latin typeface="Arial"/>
                <a:cs typeface="Arial"/>
              </a:rPr>
              <a:t>only </a:t>
            </a:r>
            <a:r>
              <a:rPr dirty="0" sz="2800" b="1">
                <a:solidFill>
                  <a:srgbClr val="BA2D2D"/>
                </a:solidFill>
                <a:latin typeface="Arial"/>
                <a:cs typeface="Arial"/>
              </a:rPr>
              <a:t>these three</a:t>
            </a:r>
            <a:r>
              <a:rPr dirty="0" sz="2800" spc="-40" b="1">
                <a:solidFill>
                  <a:srgbClr val="BA2D2D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BA2D2D"/>
                </a:solidFill>
                <a:latin typeface="Arial"/>
                <a:cs typeface="Arial"/>
              </a:rPr>
              <a:t>values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1298"/>
            <a:ext cx="725550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/>
              <a:t>More on </a:t>
            </a:r>
            <a:r>
              <a:rPr dirty="0" sz="4000" spc="-5"/>
              <a:t>STD_LOGIC</a:t>
            </a:r>
            <a:r>
              <a:rPr dirty="0" sz="4000" spc="-80"/>
              <a:t> </a:t>
            </a:r>
            <a:r>
              <a:rPr dirty="0" sz="4000"/>
              <a:t>Meanings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371600" y="1447800"/>
            <a:ext cx="7543800" cy="4724400"/>
          </a:xfrm>
          <a:custGeom>
            <a:avLst/>
            <a:gdLst/>
            <a:ahLst/>
            <a:cxnLst/>
            <a:rect l="l" t="t" r="r" b="b"/>
            <a:pathLst>
              <a:path w="7543800" h="4724400">
                <a:moveTo>
                  <a:pt x="0" y="0"/>
                </a:moveTo>
                <a:lnTo>
                  <a:pt x="7543804" y="0"/>
                </a:lnTo>
                <a:lnTo>
                  <a:pt x="7543804" y="4724402"/>
                </a:lnTo>
                <a:lnTo>
                  <a:pt x="0" y="47244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450339" y="1456435"/>
            <a:ext cx="6987540" cy="2217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0495" indent="-138430">
              <a:lnSpc>
                <a:spcPts val="2125"/>
              </a:lnSpc>
              <a:spcBef>
                <a:spcPts val="100"/>
              </a:spcBef>
              <a:buSzPct val="94444"/>
              <a:buFont typeface="Courier New"/>
              <a:buChar char="•"/>
              <a:tabLst>
                <a:tab pos="151130" algn="l"/>
              </a:tabLst>
            </a:pP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Do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not</a:t>
            </a:r>
            <a:r>
              <a:rPr dirty="0" sz="1800" spc="-30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care.</a:t>
            </a:r>
            <a:endParaRPr sz="1800">
              <a:latin typeface="Courier New"/>
              <a:cs typeface="Courier New"/>
            </a:endParaRPr>
          </a:p>
          <a:p>
            <a:pPr marL="150495" indent="-138430">
              <a:lnSpc>
                <a:spcPts val="2125"/>
              </a:lnSpc>
              <a:buSzPct val="94444"/>
              <a:buFont typeface="Courier New"/>
              <a:buChar char="•"/>
              <a:tabLst>
                <a:tab pos="151130" algn="l"/>
              </a:tabLst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Can </a:t>
            </a: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be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assigned </a:t>
            </a: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to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outputs for the case </a:t>
            </a: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of</a:t>
            </a:r>
            <a:r>
              <a:rPr dirty="0" sz="1800" spc="-105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invalid</a:t>
            </a:r>
            <a:endParaRPr sz="1800">
              <a:latin typeface="Courier New"/>
              <a:cs typeface="Courier New"/>
            </a:endParaRPr>
          </a:p>
          <a:p>
            <a:pPr marL="149225" marR="550545">
              <a:lnSpc>
                <a:spcPct val="101099"/>
              </a:lnSpc>
              <a:spcBef>
                <a:spcPts val="25"/>
              </a:spcBef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inputs (may produce significant improvement in 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resource utilization after</a:t>
            </a:r>
            <a:r>
              <a:rPr dirty="0" sz="1800" spc="-45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synthesis).</a:t>
            </a:r>
            <a:endParaRPr sz="1800">
              <a:latin typeface="Courier New"/>
              <a:cs typeface="Courier New"/>
            </a:endParaRPr>
          </a:p>
          <a:p>
            <a:pPr marL="150495" indent="-138430">
              <a:lnSpc>
                <a:spcPts val="2110"/>
              </a:lnSpc>
              <a:buSzPct val="94444"/>
              <a:buFont typeface="Courier New"/>
              <a:buChar char="•"/>
              <a:tabLst>
                <a:tab pos="151130" algn="l"/>
              </a:tabLst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Must </a:t>
            </a: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be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used with great</a:t>
            </a:r>
            <a:r>
              <a:rPr dirty="0" sz="1800" spc="-55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caution.</a:t>
            </a:r>
            <a:endParaRPr sz="1800">
              <a:latin typeface="Courier New"/>
              <a:cs typeface="Courier New"/>
            </a:endParaRPr>
          </a:p>
          <a:p>
            <a:pPr marL="149225">
              <a:lnSpc>
                <a:spcPts val="2120"/>
              </a:lnSpc>
              <a:spcBef>
                <a:spcPts val="45"/>
              </a:spcBef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For example </a:t>
            </a: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in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VHDL, the direct</a:t>
            </a:r>
            <a:r>
              <a:rPr dirty="0" sz="1800" spc="-70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comparison</a:t>
            </a:r>
            <a:endParaRPr sz="1800">
              <a:latin typeface="Courier New"/>
              <a:cs typeface="Courier New"/>
            </a:endParaRPr>
          </a:p>
          <a:p>
            <a:pPr marL="285115">
              <a:lnSpc>
                <a:spcPts val="2210"/>
              </a:lnSpc>
              <a:tabLst>
                <a:tab pos="786765" algn="l"/>
              </a:tabLst>
            </a:pPr>
            <a:r>
              <a:rPr dirty="0" sz="1900" spc="335" i="1">
                <a:solidFill>
                  <a:srgbClr val="402000"/>
                </a:solidFill>
                <a:latin typeface="Arial"/>
                <a:cs typeface="Arial"/>
              </a:rPr>
              <a:t>'</a:t>
            </a:r>
            <a:r>
              <a:rPr dirty="0" sz="1800" spc="335" i="1">
                <a:solidFill>
                  <a:srgbClr val="402000"/>
                </a:solidFill>
                <a:latin typeface="Courier New"/>
                <a:cs typeface="Courier New"/>
              </a:rPr>
              <a:t>1</a:t>
            </a:r>
            <a:r>
              <a:rPr dirty="0" sz="1900" spc="335" i="1">
                <a:solidFill>
                  <a:srgbClr val="402000"/>
                </a:solidFill>
                <a:latin typeface="Arial"/>
                <a:cs typeface="Arial"/>
              </a:rPr>
              <a:t>’	</a:t>
            </a:r>
            <a:r>
              <a:rPr dirty="0" sz="1800" i="1">
                <a:solidFill>
                  <a:srgbClr val="402000"/>
                </a:solidFill>
                <a:latin typeface="Courier New"/>
                <a:cs typeface="Courier New"/>
              </a:rPr>
              <a:t>=</a:t>
            </a:r>
            <a:r>
              <a:rPr dirty="0" sz="1800" spc="-20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900" spc="335" i="1">
                <a:solidFill>
                  <a:srgbClr val="402000"/>
                </a:solidFill>
                <a:latin typeface="Arial"/>
                <a:cs typeface="Arial"/>
              </a:rPr>
              <a:t>'</a:t>
            </a:r>
            <a:r>
              <a:rPr dirty="0" sz="1800" spc="335" i="1">
                <a:solidFill>
                  <a:srgbClr val="402000"/>
                </a:solidFill>
                <a:latin typeface="Courier New"/>
                <a:cs typeface="Courier New"/>
              </a:rPr>
              <a:t>-</a:t>
            </a:r>
            <a:r>
              <a:rPr dirty="0" sz="1900" spc="335" i="1">
                <a:solidFill>
                  <a:srgbClr val="402000"/>
                </a:solidFill>
                <a:latin typeface="Arial"/>
                <a:cs typeface="Arial"/>
              </a:rPr>
              <a:t>’</a:t>
            </a:r>
            <a:endParaRPr sz="1900">
              <a:latin typeface="Arial"/>
              <a:cs typeface="Arial"/>
            </a:endParaRPr>
          </a:p>
          <a:p>
            <a:pPr marL="149225">
              <a:lnSpc>
                <a:spcPts val="2125"/>
              </a:lnSpc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gives</a:t>
            </a:r>
            <a:r>
              <a:rPr dirty="0" sz="1800" spc="-20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FALSE.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20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1450339" y="3919220"/>
            <a:ext cx="7124700" cy="22174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715">
              <a:lnSpc>
                <a:spcPct val="102200"/>
              </a:lnSpc>
              <a:spcBef>
                <a:spcPts val="50"/>
              </a:spcBef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The "std_match" functions defined </a:t>
            </a: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in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the numeric_std 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package must </a:t>
            </a: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be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used </a:t>
            </a: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to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make this value</a:t>
            </a:r>
            <a:r>
              <a:rPr dirty="0" sz="1800" spc="-80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work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as</a:t>
            </a:r>
            <a:r>
              <a:rPr dirty="0" sz="1800" spc="-20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expected: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Example:</a:t>
            </a:r>
            <a:endParaRPr sz="1800">
              <a:latin typeface="Courier New"/>
              <a:cs typeface="Courier New"/>
            </a:endParaRPr>
          </a:p>
          <a:p>
            <a:pPr marL="1104265">
              <a:lnSpc>
                <a:spcPts val="2135"/>
              </a:lnSpc>
              <a:spcBef>
                <a:spcPts val="25"/>
              </a:spcBef>
            </a:pPr>
            <a:r>
              <a:rPr dirty="0" sz="1800" spc="-5" i="1">
                <a:solidFill>
                  <a:srgbClr val="402000"/>
                </a:solidFill>
                <a:latin typeface="Courier New"/>
                <a:cs typeface="Courier New"/>
              </a:rPr>
              <a:t>if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(std_match(address, "-11---") then</a:t>
            </a:r>
            <a:r>
              <a:rPr dirty="0" sz="1800" spc="-75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104265" marR="5080">
              <a:lnSpc>
                <a:spcPts val="2210"/>
              </a:lnSpc>
              <a:spcBef>
                <a:spcPts val="5"/>
              </a:spcBef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elsif (std_match(address, "-01---") then ... 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else</a:t>
            </a:r>
            <a:r>
              <a:rPr dirty="0" sz="1800" spc="-20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104265">
              <a:lnSpc>
                <a:spcPts val="2005"/>
              </a:lnSpc>
            </a:pP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end</a:t>
            </a:r>
            <a:r>
              <a:rPr dirty="0" sz="1800" spc="-20" i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800" spc="-10" i="1">
                <a:solidFill>
                  <a:srgbClr val="402000"/>
                </a:solidFill>
                <a:latin typeface="Courier New"/>
                <a:cs typeface="Courier New"/>
              </a:rPr>
              <a:t>if;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000" y="1981200"/>
            <a:ext cx="533400" cy="381000"/>
          </a:xfrm>
          <a:prstGeom prst="rect">
            <a:avLst/>
          </a:prstGeom>
          <a:ln w="25400">
            <a:solidFill>
              <a:srgbClr val="402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83185">
              <a:lnSpc>
                <a:spcPct val="100000"/>
              </a:lnSpc>
              <a:spcBef>
                <a:spcPts val="215"/>
              </a:spcBef>
            </a:pPr>
            <a:r>
              <a:rPr dirty="0" sz="1850" spc="280" b="1" i="1">
                <a:solidFill>
                  <a:srgbClr val="402000"/>
                </a:solidFill>
                <a:latin typeface="Arial"/>
                <a:cs typeface="Arial"/>
              </a:rPr>
              <a:t>'</a:t>
            </a:r>
            <a:r>
              <a:rPr dirty="0" sz="1800" spc="280" b="1" i="1">
                <a:solidFill>
                  <a:srgbClr val="402000"/>
                </a:solidFill>
                <a:latin typeface="Courier New"/>
                <a:cs typeface="Courier New"/>
              </a:rPr>
              <a:t>-</a:t>
            </a:r>
            <a:r>
              <a:rPr dirty="0" sz="1850" spc="280" b="1" i="1">
                <a:solidFill>
                  <a:srgbClr val="402000"/>
                </a:solidFill>
                <a:latin typeface="Arial"/>
                <a:cs typeface="Arial"/>
              </a:rPr>
              <a:t>’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6614746"/>
            <a:ext cx="850328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  <a:tabLst>
                <a:tab pos="8305165" algn="l"/>
              </a:tabLst>
            </a:pP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ECE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44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8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–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F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400" spc="-5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d</a:t>
            </a:r>
            <a:r>
              <a:rPr dirty="0" sz="1400" spc="-6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C D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si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n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wi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t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h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VHDL	</a:t>
            </a:r>
            <a:r>
              <a:rPr dirty="0" sz="1400" spc="-5">
                <a:solidFill>
                  <a:srgbClr val="402000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05572" y="3142994"/>
            <a:ext cx="64827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Modeling </a:t>
            </a:r>
            <a:r>
              <a:rPr dirty="0" sz="4000" spc="-10" b="1">
                <a:solidFill>
                  <a:srgbClr val="333399"/>
                </a:solidFill>
                <a:latin typeface="Arial"/>
                <a:cs typeface="Arial"/>
              </a:rPr>
              <a:t>Wires </a:t>
            </a: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dirty="0" sz="4000" spc="-6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Buses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169163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/>
              <a:t>S</a:t>
            </a:r>
            <a:r>
              <a:rPr dirty="0" sz="4000" spc="-5"/>
              <a:t>i</a:t>
            </a:r>
            <a:r>
              <a:rPr dirty="0" sz="4000"/>
              <a:t>gna</a:t>
            </a:r>
            <a:r>
              <a:rPr dirty="0" sz="4000" spc="-5"/>
              <a:t>l</a:t>
            </a:r>
            <a:r>
              <a:rPr dirty="0" sz="4000"/>
              <a:t>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35965" y="1391412"/>
            <a:ext cx="384810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065" algn="l"/>
              </a:tabLst>
            </a:pPr>
            <a:r>
              <a:rPr dirty="0" sz="2600" spc="-5">
                <a:solidFill>
                  <a:srgbClr val="402000"/>
                </a:solidFill>
                <a:latin typeface="Arial"/>
                <a:cs typeface="Arial"/>
              </a:rPr>
              <a:t>SIGNAL	</a:t>
            </a:r>
            <a:r>
              <a:rPr dirty="0" sz="2600">
                <a:solidFill>
                  <a:srgbClr val="402000"/>
                </a:solidFill>
                <a:latin typeface="Arial"/>
                <a:cs typeface="Arial"/>
              </a:rPr>
              <a:t>a :</a:t>
            </a:r>
            <a:r>
              <a:rPr dirty="0" sz="2600" spc="-4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402000"/>
                </a:solidFill>
                <a:latin typeface="Arial"/>
                <a:cs typeface="Arial"/>
              </a:rPr>
              <a:t>STD_LOGIC;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2640" y="3689605"/>
            <a:ext cx="759142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solidFill>
                  <a:srgbClr val="402000"/>
                </a:solidFill>
                <a:latin typeface="Arial"/>
                <a:cs typeface="Arial"/>
              </a:rPr>
              <a:t>SIGNAL </a:t>
            </a:r>
            <a:r>
              <a:rPr dirty="0" sz="2600">
                <a:solidFill>
                  <a:srgbClr val="402000"/>
                </a:solidFill>
                <a:latin typeface="Arial"/>
                <a:cs typeface="Arial"/>
              </a:rPr>
              <a:t>b : </a:t>
            </a:r>
            <a:r>
              <a:rPr dirty="0" sz="2600" spc="-5">
                <a:solidFill>
                  <a:srgbClr val="402000"/>
                </a:solidFill>
                <a:latin typeface="Arial"/>
                <a:cs typeface="Arial"/>
              </a:rPr>
              <a:t>STD_LOGIC_VECTOR(7 DOWNTO</a:t>
            </a:r>
            <a:r>
              <a:rPr dirty="0" sz="2600" spc="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402000"/>
                </a:solidFill>
                <a:latin typeface="Arial"/>
                <a:cs typeface="Arial"/>
              </a:rPr>
              <a:t>0);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27432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355850" y="2355850"/>
          <a:ext cx="4057650" cy="105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2362200"/>
                <a:gridCol w="838200"/>
              </a:tblGrid>
              <a:tr h="50958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ts val="3310"/>
                        </a:lnSpc>
                      </a:pPr>
                      <a:r>
                        <a:rPr dirty="0" sz="32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  <a:tr h="4810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204">
                        <a:lnSpc>
                          <a:spcPts val="2225"/>
                        </a:lnSpc>
                        <a:spcBef>
                          <a:spcPts val="1460"/>
                        </a:spcBef>
                        <a:tabLst>
                          <a:tab pos="929005" algn="l"/>
                        </a:tabLst>
                      </a:pPr>
                      <a:r>
                        <a:rPr dirty="0" baseline="24305" sz="24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1	</a:t>
                      </a:r>
                      <a:r>
                        <a:rPr dirty="0" sz="24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wire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8542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429000" y="51054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152400" y="0"/>
                </a:moveTo>
                <a:lnTo>
                  <a:pt x="0" y="304800"/>
                </a:lnTo>
              </a:path>
            </a:pathLst>
          </a:custGeom>
          <a:ln w="127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13000" y="4718050"/>
          <a:ext cx="4076700" cy="105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/>
                <a:gridCol w="2381250"/>
                <a:gridCol w="838200"/>
              </a:tblGrid>
              <a:tr h="509588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6355">
                        <a:lnSpc>
                          <a:spcPts val="3310"/>
                        </a:lnSpc>
                      </a:pPr>
                      <a:r>
                        <a:rPr dirty="0" sz="32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sz="3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  <a:tr h="481012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ts val="2225"/>
                        </a:lnSpc>
                        <a:spcBef>
                          <a:spcPts val="1460"/>
                        </a:spcBef>
                        <a:tabLst>
                          <a:tab pos="948055" algn="l"/>
                        </a:tabLst>
                      </a:pPr>
                      <a:r>
                        <a:rPr dirty="0" baseline="3472" sz="24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8	</a:t>
                      </a:r>
                      <a:r>
                        <a:rPr dirty="0" sz="2400">
                          <a:solidFill>
                            <a:srgbClr val="402000"/>
                          </a:solidFill>
                          <a:latin typeface="Arial"/>
                          <a:cs typeface="Arial"/>
                        </a:rPr>
                        <a:t>bus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8542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19050">
                      <a:solidFill>
                        <a:srgbClr val="402000"/>
                      </a:solidFill>
                      <a:prstDash val="solid"/>
                    </a:lnL>
                    <a:lnR w="19050">
                      <a:solidFill>
                        <a:srgbClr val="402000"/>
                      </a:solidFill>
                      <a:prstDash val="solid"/>
                    </a:lnR>
                    <a:lnT w="19050">
                      <a:solidFill>
                        <a:srgbClr val="402000"/>
                      </a:solidFill>
                      <a:prstDash val="solid"/>
                    </a:lnT>
                    <a:lnB w="19050">
                      <a:solidFill>
                        <a:srgbClr val="402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24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88898"/>
            <a:ext cx="53073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Standard Logic</a:t>
            </a:r>
            <a:r>
              <a:rPr dirty="0" sz="4000" spc="-10"/>
              <a:t> </a:t>
            </a:r>
            <a:r>
              <a:rPr dirty="0" sz="4000" spc="-5"/>
              <a:t>Vectors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95275" y="1331912"/>
            <a:ext cx="8534400" cy="4688205"/>
          </a:xfrm>
          <a:custGeom>
            <a:avLst/>
            <a:gdLst/>
            <a:ahLst/>
            <a:cxnLst/>
            <a:rect l="l" t="t" r="r" b="b"/>
            <a:pathLst>
              <a:path w="8534400" h="4688205">
                <a:moveTo>
                  <a:pt x="0" y="0"/>
                </a:moveTo>
                <a:lnTo>
                  <a:pt x="8534404" y="0"/>
                </a:lnTo>
                <a:lnTo>
                  <a:pt x="8534404" y="4687892"/>
                </a:lnTo>
                <a:lnTo>
                  <a:pt x="0" y="468789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3062" y="1282700"/>
            <a:ext cx="7063740" cy="297307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SIGNAL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a:</a:t>
            </a:r>
            <a:r>
              <a:rPr dirty="0" sz="2400" spc="-10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399"/>
              </a:lnSpc>
              <a:spcBef>
                <a:spcPts val="20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SIGNAL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b: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STD_LOGIC_VECTOR(3 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DOWNTO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0); 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SIGNAL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c: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STD_LOGIC_VECTOR(3 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DOWNTO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0); 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SIGNAL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d: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STD_LOGIC_VECTOR(15 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DOWNTO</a:t>
            </a:r>
            <a:r>
              <a:rPr dirty="0" sz="2400" spc="-15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0); 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SIGNAL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e: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STD_LOGIC_VECTOR(8 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DOWNTO</a:t>
            </a:r>
            <a:r>
              <a:rPr dirty="0" sz="2400" spc="-1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0);</a:t>
            </a:r>
            <a:endParaRPr sz="2400">
              <a:latin typeface="Arial"/>
              <a:cs typeface="Arial"/>
            </a:endParaRPr>
          </a:p>
          <a:p>
            <a:pPr algn="ctr" marL="692150">
              <a:lnSpc>
                <a:spcPct val="100000"/>
              </a:lnSpc>
              <a:spcBef>
                <a:spcPts val="525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……….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&lt;=</a:t>
            </a:r>
            <a:r>
              <a:rPr dirty="0" sz="2400" spc="-2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‘1’;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24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373062" y="4233163"/>
            <a:ext cx="1938655" cy="1699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1120">
              <a:lnSpc>
                <a:spcPct val="114199"/>
              </a:lnSpc>
              <a:spcBef>
                <a:spcPts val="100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b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&lt;=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”0000”;  c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&lt;=</a:t>
            </a:r>
            <a:r>
              <a:rPr dirty="0" sz="2400" spc="-7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B”0000”;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199"/>
              </a:lnSpc>
              <a:spcBef>
                <a:spcPts val="20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d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&lt;=</a:t>
            </a:r>
            <a:r>
              <a:rPr dirty="0" sz="2400" spc="-8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X”AF67”; 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e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&lt;=</a:t>
            </a:r>
            <a:r>
              <a:rPr dirty="0" sz="2400" spc="-5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O”723”;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27375" y="4233163"/>
            <a:ext cx="4653915" cy="169926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--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Binary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base assumed by</a:t>
            </a:r>
            <a:r>
              <a:rPr dirty="0" sz="2400" spc="-6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default</a:t>
            </a:r>
            <a:endParaRPr sz="24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--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Binary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base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explicitly</a:t>
            </a:r>
            <a:r>
              <a:rPr dirty="0" sz="24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specified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-- Hexadecimal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  <a:p>
            <a:pPr marL="79375">
              <a:lnSpc>
                <a:spcPct val="100000"/>
              </a:lnSpc>
              <a:spcBef>
                <a:spcPts val="409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--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Octal</a:t>
            </a:r>
            <a:r>
              <a:rPr dirty="0" sz="24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1298"/>
            <a:ext cx="615505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Vectors </a:t>
            </a:r>
            <a:r>
              <a:rPr dirty="0" sz="4000"/>
              <a:t>and</a:t>
            </a:r>
            <a:r>
              <a:rPr dirty="0" sz="4000" spc="-10"/>
              <a:t> </a:t>
            </a:r>
            <a:r>
              <a:rPr dirty="0" sz="4000" spc="-5"/>
              <a:t>Concatenation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838200" y="1524000"/>
            <a:ext cx="7315200" cy="4594225"/>
          </a:xfrm>
          <a:custGeom>
            <a:avLst/>
            <a:gdLst/>
            <a:ahLst/>
            <a:cxnLst/>
            <a:rect l="l" t="t" r="r" b="b"/>
            <a:pathLst>
              <a:path w="7315200" h="4594225">
                <a:moveTo>
                  <a:pt x="0" y="0"/>
                </a:moveTo>
                <a:lnTo>
                  <a:pt x="7315204" y="0"/>
                </a:lnTo>
                <a:lnTo>
                  <a:pt x="7315204" y="4594222"/>
                </a:lnTo>
                <a:lnTo>
                  <a:pt x="0" y="459422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8200" y="1524000"/>
          <a:ext cx="7315200" cy="1447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/>
                <a:gridCol w="457200"/>
                <a:gridCol w="4876800"/>
                <a:gridCol w="900429"/>
              </a:tblGrid>
              <a:tr h="71421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SIGNAL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SIGNAL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>
                    <a:lnT w="28575">
                      <a:solidFill>
                        <a:srgbClr val="402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a: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b: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>
                    <a:lnT w="28575">
                      <a:solidFill>
                        <a:srgbClr val="402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STD_LOGIC_VECTOR(3 DOWNTO</a:t>
                      </a:r>
                      <a:r>
                        <a:rPr dirty="0" sz="2000" spc="-9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0);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STD_LOGIC_VECTOR(3 DOWNTO</a:t>
                      </a:r>
                      <a:r>
                        <a:rPr dirty="0" sz="2000" spc="-9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0);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5080">
                    <a:lnT w="28575">
                      <a:solidFill>
                        <a:srgbClr val="402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28575">
                      <a:solidFill>
                        <a:srgbClr val="402000"/>
                      </a:solidFill>
                      <a:prstDash val="solid"/>
                    </a:lnT>
                  </a:tcPr>
                </a:tc>
              </a:tr>
              <a:tr h="732432">
                <a:tc>
                  <a:txBody>
                    <a:bodyPr/>
                    <a:lstStyle/>
                    <a:p>
                      <a:pPr marL="90170">
                        <a:lnSpc>
                          <a:spcPts val="2335"/>
                        </a:lnSpc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SIGNAL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5"/>
                        </a:lnSpc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c,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5"/>
                        </a:lnSpc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d, e: STD_LOGIC_VECTOR(7</a:t>
                      </a:r>
                      <a:r>
                        <a:rPr dirty="0" sz="2000" spc="-7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DOWNTO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5"/>
                        </a:lnSpc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0);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24</a:t>
            </a:fld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65187" y="2970652"/>
          <a:ext cx="6496050" cy="3147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9300"/>
                <a:gridCol w="2743200"/>
                <a:gridCol w="610235"/>
                <a:gridCol w="305435"/>
                <a:gridCol w="2089785"/>
              </a:tblGrid>
              <a:tr h="669647">
                <a:tc>
                  <a:txBody>
                    <a:bodyPr/>
                    <a:lstStyle/>
                    <a:p>
                      <a:pPr marL="368300" indent="-304800">
                        <a:lnSpc>
                          <a:spcPts val="2065"/>
                        </a:lnSpc>
                        <a:buAutoNum type="alphaLcPeriod"/>
                        <a:tabLst>
                          <a:tab pos="368300" algn="l"/>
                        </a:tabLst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68300" indent="-304800">
                        <a:lnSpc>
                          <a:spcPct val="100000"/>
                        </a:lnSpc>
                        <a:spcBef>
                          <a:spcPts val="380"/>
                        </a:spcBef>
                        <a:buAutoNum type="alphaLcPeriod"/>
                        <a:tabLst>
                          <a:tab pos="368300" algn="l"/>
                        </a:tabLst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065"/>
                        </a:lnSpc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”0000”;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”1111”;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27304">
                <a:tc>
                  <a:txBody>
                    <a:bodyPr/>
                    <a:lstStyle/>
                    <a:p>
                      <a:pPr marL="63500">
                        <a:lnSpc>
                          <a:spcPts val="2290"/>
                        </a:lnSpc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dirty="0" sz="2000" spc="-7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90"/>
                        </a:lnSpc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a &amp;</a:t>
                      </a:r>
                      <a:r>
                        <a:rPr dirty="0" sz="2000" spc="-2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b;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2290"/>
                        </a:lnSpc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90"/>
                        </a:lnSpc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90"/>
                        </a:lnSpc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000" spc="-5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”00001111”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70408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dirty="0" sz="2000" spc="-7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8275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‘0’ </a:t>
                      </a: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dirty="0" sz="2000" spc="-6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”0001111”;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8275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8275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8275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2000" spc="-8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”00001111”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8275"/>
                </a:tc>
              </a:tr>
              <a:tr h="871728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dirty="0" sz="2000" spc="-7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256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‘0’ </a:t>
                      </a: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&amp;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‘0’ </a:t>
                      </a: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&amp;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‘0’</a:t>
                      </a:r>
                      <a:r>
                        <a:rPr dirty="0" sz="2000" spc="-9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‘1’ </a:t>
                      </a: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r>
                        <a:rPr dirty="0" sz="2000" spc="-2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‘1’;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2560"/>
                </a:tc>
                <a:tc>
                  <a:txBody>
                    <a:bodyPr/>
                    <a:lstStyle/>
                    <a:p>
                      <a:pPr algn="r" marR="68580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‘0’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256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256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‘1’ </a:t>
                      </a: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&amp;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‘1’</a:t>
                      </a:r>
                      <a:r>
                        <a:rPr dirty="0" sz="2000" spc="-6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&amp;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62560"/>
                </a:tc>
              </a:tr>
              <a:tr h="3748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2335"/>
                        </a:lnSpc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--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5"/>
                        </a:lnSpc>
                      </a:pPr>
                      <a:r>
                        <a:rPr dirty="0" sz="2000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35"/>
                        </a:lnSpc>
                      </a:pP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2000" spc="-8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">
                          <a:solidFill>
                            <a:srgbClr val="402000"/>
                          </a:solidFill>
                          <a:latin typeface="Courier New"/>
                          <a:cs typeface="Courier New"/>
                        </a:rPr>
                        <a:t>”00001111”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6614746"/>
            <a:ext cx="850328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  <a:tabLst>
                <a:tab pos="8305165" algn="l"/>
              </a:tabLst>
            </a:pP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ECE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44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8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–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F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400" spc="-5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d</a:t>
            </a:r>
            <a:r>
              <a:rPr dirty="0" sz="1400" spc="-6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C D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si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n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wi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t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h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VHDL	</a:t>
            </a:r>
            <a:r>
              <a:rPr dirty="0" sz="1400" spc="-5">
                <a:solidFill>
                  <a:srgbClr val="402000"/>
                </a:solidFill>
                <a:latin typeface="Arial"/>
                <a:cs typeface="Arial"/>
              </a:rPr>
              <a:t>27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22347" y="3142994"/>
            <a:ext cx="48717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VHDL Design</a:t>
            </a:r>
            <a:r>
              <a:rPr dirty="0" sz="4000" spc="-13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Styles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455677"/>
            <a:ext cx="390588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333399"/>
                </a:solidFill>
                <a:latin typeface="Arial"/>
                <a:cs typeface="Arial"/>
              </a:rPr>
              <a:t>VHDL </a:t>
            </a:r>
            <a:r>
              <a:rPr dirty="0" spc="-5" b="1">
                <a:solidFill>
                  <a:srgbClr val="333399"/>
                </a:solidFill>
                <a:latin typeface="Arial"/>
                <a:cs typeface="Arial"/>
              </a:rPr>
              <a:t>Design</a:t>
            </a:r>
            <a:r>
              <a:rPr dirty="0" spc="-100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pc="-5" b="1">
                <a:solidFill>
                  <a:srgbClr val="333399"/>
                </a:solidFill>
                <a:latin typeface="Arial"/>
                <a:cs typeface="Arial"/>
              </a:rPr>
              <a:t>Styles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41039" y="3869435"/>
            <a:ext cx="19589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402000"/>
                </a:solidFill>
                <a:latin typeface="Arial"/>
                <a:cs typeface="Arial"/>
              </a:rPr>
              <a:t>Components</a:t>
            </a:r>
            <a:r>
              <a:rPr dirty="0" sz="2000" spc="-70" i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402000"/>
                </a:solidFill>
                <a:latin typeface="Arial"/>
                <a:cs typeface="Arial"/>
              </a:rPr>
              <a:t>and  </a:t>
            </a:r>
            <a:r>
              <a:rPr dirty="0" sz="2000" spc="-5" i="1">
                <a:solidFill>
                  <a:srgbClr val="402000"/>
                </a:solidFill>
                <a:latin typeface="Arial"/>
                <a:cs typeface="Arial"/>
              </a:rPr>
              <a:t>interconnects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5975" y="2895600"/>
            <a:ext cx="1978025" cy="859155"/>
          </a:xfrm>
          <a:prstGeom prst="rect">
            <a:avLst/>
          </a:prstGeom>
          <a:solidFill>
            <a:srgbClr val="FFCC99"/>
          </a:solidFill>
          <a:ln w="12700">
            <a:solidFill>
              <a:srgbClr val="402000"/>
            </a:solidFill>
          </a:ln>
        </p:spPr>
        <p:txBody>
          <a:bodyPr wrap="square" lIns="0" tIns="228600" rIns="0" bIns="0" rtlCol="0" vert="horz">
            <a:spAutoFit/>
          </a:bodyPr>
          <a:lstStyle/>
          <a:p>
            <a:pPr marL="328930">
              <a:lnSpc>
                <a:spcPct val="100000"/>
              </a:lnSpc>
              <a:spcBef>
                <a:spcPts val="1800"/>
              </a:spcBef>
            </a:pP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structural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3956" y="1453388"/>
            <a:ext cx="195072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567690" marR="5080" indent="-555625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VHDL</a:t>
            </a:r>
            <a:r>
              <a:rPr dirty="0" sz="2400" spc="-12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Design  Styles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1397000"/>
            <a:ext cx="5740400" cy="4476750"/>
          </a:xfrm>
          <a:custGeom>
            <a:avLst/>
            <a:gdLst/>
            <a:ahLst/>
            <a:cxnLst/>
            <a:rect l="l" t="t" r="r" b="b"/>
            <a:pathLst>
              <a:path w="5740400" h="4476750">
                <a:moveTo>
                  <a:pt x="0" y="2238371"/>
                </a:moveTo>
                <a:lnTo>
                  <a:pt x="496" y="2196319"/>
                </a:lnTo>
                <a:lnTo>
                  <a:pt x="1979" y="2154455"/>
                </a:lnTo>
                <a:lnTo>
                  <a:pt x="4441" y="2112786"/>
                </a:lnTo>
                <a:lnTo>
                  <a:pt x="7872" y="2071318"/>
                </a:lnTo>
                <a:lnTo>
                  <a:pt x="12264" y="2030059"/>
                </a:lnTo>
                <a:lnTo>
                  <a:pt x="17609" y="1989015"/>
                </a:lnTo>
                <a:lnTo>
                  <a:pt x="23897" y="1948193"/>
                </a:lnTo>
                <a:lnTo>
                  <a:pt x="31120" y="1907600"/>
                </a:lnTo>
                <a:lnTo>
                  <a:pt x="39269" y="1867242"/>
                </a:lnTo>
                <a:lnTo>
                  <a:pt x="48336" y="1827127"/>
                </a:lnTo>
                <a:lnTo>
                  <a:pt x="58312" y="1787260"/>
                </a:lnTo>
                <a:lnTo>
                  <a:pt x="69188" y="1747649"/>
                </a:lnTo>
                <a:lnTo>
                  <a:pt x="80955" y="1708301"/>
                </a:lnTo>
                <a:lnTo>
                  <a:pt x="93606" y="1669222"/>
                </a:lnTo>
                <a:lnTo>
                  <a:pt x="107131" y="1630419"/>
                </a:lnTo>
                <a:lnTo>
                  <a:pt x="121521" y="1591899"/>
                </a:lnTo>
                <a:lnTo>
                  <a:pt x="136768" y="1553668"/>
                </a:lnTo>
                <a:lnTo>
                  <a:pt x="152863" y="1515734"/>
                </a:lnTo>
                <a:lnTo>
                  <a:pt x="169798" y="1478102"/>
                </a:lnTo>
                <a:lnTo>
                  <a:pt x="187564" y="1440781"/>
                </a:lnTo>
                <a:lnTo>
                  <a:pt x="206152" y="1403776"/>
                </a:lnTo>
                <a:lnTo>
                  <a:pt x="225554" y="1367095"/>
                </a:lnTo>
                <a:lnTo>
                  <a:pt x="245760" y="1330743"/>
                </a:lnTo>
                <a:lnTo>
                  <a:pt x="266763" y="1294729"/>
                </a:lnTo>
                <a:lnTo>
                  <a:pt x="288553" y="1259058"/>
                </a:lnTo>
                <a:lnTo>
                  <a:pt x="311122" y="1223738"/>
                </a:lnTo>
                <a:lnTo>
                  <a:pt x="334461" y="1188775"/>
                </a:lnTo>
                <a:lnTo>
                  <a:pt x="358562" y="1154175"/>
                </a:lnTo>
                <a:lnTo>
                  <a:pt x="383415" y="1119947"/>
                </a:lnTo>
                <a:lnTo>
                  <a:pt x="409013" y="1086096"/>
                </a:lnTo>
                <a:lnTo>
                  <a:pt x="435346" y="1052629"/>
                </a:lnTo>
                <a:lnTo>
                  <a:pt x="462406" y="1019553"/>
                </a:lnTo>
                <a:lnTo>
                  <a:pt x="490184" y="986875"/>
                </a:lnTo>
                <a:lnTo>
                  <a:pt x="518672" y="954602"/>
                </a:lnTo>
                <a:lnTo>
                  <a:pt x="547860" y="922739"/>
                </a:lnTo>
                <a:lnTo>
                  <a:pt x="577741" y="891295"/>
                </a:lnTo>
                <a:lnTo>
                  <a:pt x="608305" y="860276"/>
                </a:lnTo>
                <a:lnTo>
                  <a:pt x="639544" y="829688"/>
                </a:lnTo>
                <a:lnTo>
                  <a:pt x="671448" y="799538"/>
                </a:lnTo>
                <a:lnTo>
                  <a:pt x="704011" y="769834"/>
                </a:lnTo>
                <a:lnTo>
                  <a:pt x="737222" y="740581"/>
                </a:lnTo>
                <a:lnTo>
                  <a:pt x="771073" y="711787"/>
                </a:lnTo>
                <a:lnTo>
                  <a:pt x="805556" y="683459"/>
                </a:lnTo>
                <a:lnTo>
                  <a:pt x="840661" y="655602"/>
                </a:lnTo>
                <a:lnTo>
                  <a:pt x="876381" y="628225"/>
                </a:lnTo>
                <a:lnTo>
                  <a:pt x="912706" y="601333"/>
                </a:lnTo>
                <a:lnTo>
                  <a:pt x="949627" y="574934"/>
                </a:lnTo>
                <a:lnTo>
                  <a:pt x="987137" y="549033"/>
                </a:lnTo>
                <a:lnTo>
                  <a:pt x="1025226" y="523639"/>
                </a:lnTo>
                <a:lnTo>
                  <a:pt x="1063886" y="498758"/>
                </a:lnTo>
                <a:lnTo>
                  <a:pt x="1103108" y="474396"/>
                </a:lnTo>
                <a:lnTo>
                  <a:pt x="1142883" y="450560"/>
                </a:lnTo>
                <a:lnTo>
                  <a:pt x="1183204" y="427257"/>
                </a:lnTo>
                <a:lnTo>
                  <a:pt x="1224060" y="404494"/>
                </a:lnTo>
                <a:lnTo>
                  <a:pt x="1265443" y="382278"/>
                </a:lnTo>
                <a:lnTo>
                  <a:pt x="1307345" y="360614"/>
                </a:lnTo>
                <a:lnTo>
                  <a:pt x="1349757" y="339511"/>
                </a:lnTo>
                <a:lnTo>
                  <a:pt x="1392671" y="318975"/>
                </a:lnTo>
                <a:lnTo>
                  <a:pt x="1436077" y="299012"/>
                </a:lnTo>
                <a:lnTo>
                  <a:pt x="1479968" y="279630"/>
                </a:lnTo>
                <a:lnTo>
                  <a:pt x="1524333" y="260835"/>
                </a:lnTo>
                <a:lnTo>
                  <a:pt x="1569166" y="242633"/>
                </a:lnTo>
                <a:lnTo>
                  <a:pt x="1614456" y="225032"/>
                </a:lnTo>
                <a:lnTo>
                  <a:pt x="1660196" y="208039"/>
                </a:lnTo>
                <a:lnTo>
                  <a:pt x="1706376" y="191660"/>
                </a:lnTo>
                <a:lnTo>
                  <a:pt x="1752988" y="175901"/>
                </a:lnTo>
                <a:lnTo>
                  <a:pt x="1800024" y="160771"/>
                </a:lnTo>
                <a:lnTo>
                  <a:pt x="1847474" y="146275"/>
                </a:lnTo>
                <a:lnTo>
                  <a:pt x="1895330" y="132420"/>
                </a:lnTo>
                <a:lnTo>
                  <a:pt x="1943584" y="119213"/>
                </a:lnTo>
                <a:lnTo>
                  <a:pt x="1992226" y="106661"/>
                </a:lnTo>
                <a:lnTo>
                  <a:pt x="2041248" y="94770"/>
                </a:lnTo>
                <a:lnTo>
                  <a:pt x="2090642" y="83547"/>
                </a:lnTo>
                <a:lnTo>
                  <a:pt x="2140398" y="73000"/>
                </a:lnTo>
                <a:lnTo>
                  <a:pt x="2190508" y="63134"/>
                </a:lnTo>
                <a:lnTo>
                  <a:pt x="2240963" y="53957"/>
                </a:lnTo>
                <a:lnTo>
                  <a:pt x="2291755" y="45475"/>
                </a:lnTo>
                <a:lnTo>
                  <a:pt x="2342875" y="37695"/>
                </a:lnTo>
                <a:lnTo>
                  <a:pt x="2394314" y="30624"/>
                </a:lnTo>
                <a:lnTo>
                  <a:pt x="2446063" y="24269"/>
                </a:lnTo>
                <a:lnTo>
                  <a:pt x="2498115" y="18636"/>
                </a:lnTo>
                <a:lnTo>
                  <a:pt x="2550460" y="13732"/>
                </a:lnTo>
                <a:lnTo>
                  <a:pt x="2603089" y="9564"/>
                </a:lnTo>
                <a:lnTo>
                  <a:pt x="2655994" y="6139"/>
                </a:lnTo>
                <a:lnTo>
                  <a:pt x="2709167" y="3463"/>
                </a:lnTo>
                <a:lnTo>
                  <a:pt x="2762598" y="1543"/>
                </a:lnTo>
                <a:lnTo>
                  <a:pt x="2816279" y="387"/>
                </a:lnTo>
                <a:lnTo>
                  <a:pt x="2870201" y="0"/>
                </a:lnTo>
                <a:lnTo>
                  <a:pt x="2924123" y="387"/>
                </a:lnTo>
                <a:lnTo>
                  <a:pt x="2977804" y="1543"/>
                </a:lnTo>
                <a:lnTo>
                  <a:pt x="3031235" y="3463"/>
                </a:lnTo>
                <a:lnTo>
                  <a:pt x="3084408" y="6139"/>
                </a:lnTo>
                <a:lnTo>
                  <a:pt x="3137313" y="9564"/>
                </a:lnTo>
                <a:lnTo>
                  <a:pt x="3189943" y="13732"/>
                </a:lnTo>
                <a:lnTo>
                  <a:pt x="3242287" y="18636"/>
                </a:lnTo>
                <a:lnTo>
                  <a:pt x="3294339" y="24269"/>
                </a:lnTo>
                <a:lnTo>
                  <a:pt x="3346089" y="30624"/>
                </a:lnTo>
                <a:lnTo>
                  <a:pt x="3397528" y="37695"/>
                </a:lnTo>
                <a:lnTo>
                  <a:pt x="3448648" y="45475"/>
                </a:lnTo>
                <a:lnTo>
                  <a:pt x="3499439" y="53957"/>
                </a:lnTo>
                <a:lnTo>
                  <a:pt x="3549895" y="63134"/>
                </a:lnTo>
                <a:lnTo>
                  <a:pt x="3600005" y="73000"/>
                </a:lnTo>
                <a:lnTo>
                  <a:pt x="3649761" y="83547"/>
                </a:lnTo>
                <a:lnTo>
                  <a:pt x="3699154" y="94770"/>
                </a:lnTo>
                <a:lnTo>
                  <a:pt x="3748176" y="106661"/>
                </a:lnTo>
                <a:lnTo>
                  <a:pt x="3796818" y="119213"/>
                </a:lnTo>
                <a:lnTo>
                  <a:pt x="3845072" y="132420"/>
                </a:lnTo>
                <a:lnTo>
                  <a:pt x="3892928" y="146275"/>
                </a:lnTo>
                <a:lnTo>
                  <a:pt x="3940378" y="160771"/>
                </a:lnTo>
                <a:lnTo>
                  <a:pt x="3987414" y="175901"/>
                </a:lnTo>
                <a:lnTo>
                  <a:pt x="4034026" y="191660"/>
                </a:lnTo>
                <a:lnTo>
                  <a:pt x="4080207" y="208039"/>
                </a:lnTo>
                <a:lnTo>
                  <a:pt x="4125946" y="225032"/>
                </a:lnTo>
                <a:lnTo>
                  <a:pt x="4171237" y="242633"/>
                </a:lnTo>
                <a:lnTo>
                  <a:pt x="4216069" y="260835"/>
                </a:lnTo>
                <a:lnTo>
                  <a:pt x="4260435" y="279630"/>
                </a:lnTo>
                <a:lnTo>
                  <a:pt x="4304325" y="299012"/>
                </a:lnTo>
                <a:lnTo>
                  <a:pt x="4347731" y="318975"/>
                </a:lnTo>
                <a:lnTo>
                  <a:pt x="4390645" y="339511"/>
                </a:lnTo>
                <a:lnTo>
                  <a:pt x="4433057" y="360614"/>
                </a:lnTo>
                <a:lnTo>
                  <a:pt x="4474959" y="382278"/>
                </a:lnTo>
                <a:lnTo>
                  <a:pt x="4516343" y="404494"/>
                </a:lnTo>
                <a:lnTo>
                  <a:pt x="4557199" y="427257"/>
                </a:lnTo>
                <a:lnTo>
                  <a:pt x="4597519" y="450560"/>
                </a:lnTo>
                <a:lnTo>
                  <a:pt x="4637294" y="474396"/>
                </a:lnTo>
                <a:lnTo>
                  <a:pt x="4676516" y="498758"/>
                </a:lnTo>
                <a:lnTo>
                  <a:pt x="4715176" y="523639"/>
                </a:lnTo>
                <a:lnTo>
                  <a:pt x="4753265" y="549033"/>
                </a:lnTo>
                <a:lnTo>
                  <a:pt x="4790775" y="574934"/>
                </a:lnTo>
                <a:lnTo>
                  <a:pt x="4827697" y="601333"/>
                </a:lnTo>
                <a:lnTo>
                  <a:pt x="4864022" y="628225"/>
                </a:lnTo>
                <a:lnTo>
                  <a:pt x="4899741" y="655602"/>
                </a:lnTo>
                <a:lnTo>
                  <a:pt x="4934846" y="683459"/>
                </a:lnTo>
                <a:lnTo>
                  <a:pt x="4969329" y="711787"/>
                </a:lnTo>
                <a:lnTo>
                  <a:pt x="5003180" y="740581"/>
                </a:lnTo>
                <a:lnTo>
                  <a:pt x="5036391" y="769834"/>
                </a:lnTo>
                <a:lnTo>
                  <a:pt x="5068954" y="799538"/>
                </a:lnTo>
                <a:lnTo>
                  <a:pt x="5100859" y="829688"/>
                </a:lnTo>
                <a:lnTo>
                  <a:pt x="5132098" y="860276"/>
                </a:lnTo>
                <a:lnTo>
                  <a:pt x="5162661" y="891295"/>
                </a:lnTo>
                <a:lnTo>
                  <a:pt x="5192542" y="922739"/>
                </a:lnTo>
                <a:lnTo>
                  <a:pt x="5221730" y="954602"/>
                </a:lnTo>
                <a:lnTo>
                  <a:pt x="5250218" y="986875"/>
                </a:lnTo>
                <a:lnTo>
                  <a:pt x="5277996" y="1019553"/>
                </a:lnTo>
                <a:lnTo>
                  <a:pt x="5305056" y="1052629"/>
                </a:lnTo>
                <a:lnTo>
                  <a:pt x="5331389" y="1086096"/>
                </a:lnTo>
                <a:lnTo>
                  <a:pt x="5356987" y="1119947"/>
                </a:lnTo>
                <a:lnTo>
                  <a:pt x="5381840" y="1154175"/>
                </a:lnTo>
                <a:lnTo>
                  <a:pt x="5405941" y="1188775"/>
                </a:lnTo>
                <a:lnTo>
                  <a:pt x="5429280" y="1223738"/>
                </a:lnTo>
                <a:lnTo>
                  <a:pt x="5451849" y="1259058"/>
                </a:lnTo>
                <a:lnTo>
                  <a:pt x="5473639" y="1294729"/>
                </a:lnTo>
                <a:lnTo>
                  <a:pt x="5494642" y="1330743"/>
                </a:lnTo>
                <a:lnTo>
                  <a:pt x="5514848" y="1367095"/>
                </a:lnTo>
                <a:lnTo>
                  <a:pt x="5534250" y="1403776"/>
                </a:lnTo>
                <a:lnTo>
                  <a:pt x="5552838" y="1440781"/>
                </a:lnTo>
                <a:lnTo>
                  <a:pt x="5570604" y="1478102"/>
                </a:lnTo>
                <a:lnTo>
                  <a:pt x="5587539" y="1515734"/>
                </a:lnTo>
                <a:lnTo>
                  <a:pt x="5603634" y="1553668"/>
                </a:lnTo>
                <a:lnTo>
                  <a:pt x="5618881" y="1591899"/>
                </a:lnTo>
                <a:lnTo>
                  <a:pt x="5633272" y="1630419"/>
                </a:lnTo>
                <a:lnTo>
                  <a:pt x="5646796" y="1669222"/>
                </a:lnTo>
                <a:lnTo>
                  <a:pt x="5659447" y="1708301"/>
                </a:lnTo>
                <a:lnTo>
                  <a:pt x="5671215" y="1747649"/>
                </a:lnTo>
                <a:lnTo>
                  <a:pt x="5682091" y="1787260"/>
                </a:lnTo>
                <a:lnTo>
                  <a:pt x="5692066" y="1827127"/>
                </a:lnTo>
                <a:lnTo>
                  <a:pt x="5701133" y="1867242"/>
                </a:lnTo>
                <a:lnTo>
                  <a:pt x="5709282" y="1907600"/>
                </a:lnTo>
                <a:lnTo>
                  <a:pt x="5716505" y="1948193"/>
                </a:lnTo>
                <a:lnTo>
                  <a:pt x="5722794" y="1989015"/>
                </a:lnTo>
                <a:lnTo>
                  <a:pt x="5728138" y="2030059"/>
                </a:lnTo>
                <a:lnTo>
                  <a:pt x="5732530" y="2071318"/>
                </a:lnTo>
                <a:lnTo>
                  <a:pt x="5735961" y="2112786"/>
                </a:lnTo>
                <a:lnTo>
                  <a:pt x="5738423" y="2154455"/>
                </a:lnTo>
                <a:lnTo>
                  <a:pt x="5739906" y="2196319"/>
                </a:lnTo>
                <a:lnTo>
                  <a:pt x="5740403" y="2238371"/>
                </a:lnTo>
                <a:lnTo>
                  <a:pt x="5739906" y="2280423"/>
                </a:lnTo>
                <a:lnTo>
                  <a:pt x="5738423" y="2322287"/>
                </a:lnTo>
                <a:lnTo>
                  <a:pt x="5735961" y="2363956"/>
                </a:lnTo>
                <a:lnTo>
                  <a:pt x="5732530" y="2405423"/>
                </a:lnTo>
                <a:lnTo>
                  <a:pt x="5728138" y="2446682"/>
                </a:lnTo>
                <a:lnTo>
                  <a:pt x="5722794" y="2487726"/>
                </a:lnTo>
                <a:lnTo>
                  <a:pt x="5716505" y="2528548"/>
                </a:lnTo>
                <a:lnTo>
                  <a:pt x="5709282" y="2569142"/>
                </a:lnTo>
                <a:lnTo>
                  <a:pt x="5701133" y="2609499"/>
                </a:lnTo>
                <a:lnTo>
                  <a:pt x="5692066" y="2649615"/>
                </a:lnTo>
                <a:lnTo>
                  <a:pt x="5682091" y="2689482"/>
                </a:lnTo>
                <a:lnTo>
                  <a:pt x="5671215" y="2729093"/>
                </a:lnTo>
                <a:lnTo>
                  <a:pt x="5659447" y="2768441"/>
                </a:lnTo>
                <a:lnTo>
                  <a:pt x="5646796" y="2807520"/>
                </a:lnTo>
                <a:lnTo>
                  <a:pt x="5633272" y="2846323"/>
                </a:lnTo>
                <a:lnTo>
                  <a:pt x="5618881" y="2884844"/>
                </a:lnTo>
                <a:lnTo>
                  <a:pt x="5603634" y="2923075"/>
                </a:lnTo>
                <a:lnTo>
                  <a:pt x="5587539" y="2961009"/>
                </a:lnTo>
                <a:lnTo>
                  <a:pt x="5570604" y="2998640"/>
                </a:lnTo>
                <a:lnTo>
                  <a:pt x="5552838" y="3035962"/>
                </a:lnTo>
                <a:lnTo>
                  <a:pt x="5534250" y="3072967"/>
                </a:lnTo>
                <a:lnTo>
                  <a:pt x="5514848" y="3109648"/>
                </a:lnTo>
                <a:lnTo>
                  <a:pt x="5494642" y="3146000"/>
                </a:lnTo>
                <a:lnTo>
                  <a:pt x="5473639" y="3182014"/>
                </a:lnTo>
                <a:lnTo>
                  <a:pt x="5451849" y="3217685"/>
                </a:lnTo>
                <a:lnTo>
                  <a:pt x="5429280" y="3253006"/>
                </a:lnTo>
                <a:lnTo>
                  <a:pt x="5405941" y="3287969"/>
                </a:lnTo>
                <a:lnTo>
                  <a:pt x="5381840" y="3322569"/>
                </a:lnTo>
                <a:lnTo>
                  <a:pt x="5356987" y="3356797"/>
                </a:lnTo>
                <a:lnTo>
                  <a:pt x="5331389" y="3390648"/>
                </a:lnTo>
                <a:lnTo>
                  <a:pt x="5305056" y="3424115"/>
                </a:lnTo>
                <a:lnTo>
                  <a:pt x="5277996" y="3457191"/>
                </a:lnTo>
                <a:lnTo>
                  <a:pt x="5250218" y="3489870"/>
                </a:lnTo>
                <a:lnTo>
                  <a:pt x="5221730" y="3522143"/>
                </a:lnTo>
                <a:lnTo>
                  <a:pt x="5192542" y="3554006"/>
                </a:lnTo>
                <a:lnTo>
                  <a:pt x="5162661" y="3585450"/>
                </a:lnTo>
                <a:lnTo>
                  <a:pt x="5132098" y="3616470"/>
                </a:lnTo>
                <a:lnTo>
                  <a:pt x="5100859" y="3647058"/>
                </a:lnTo>
                <a:lnTo>
                  <a:pt x="5068954" y="3677207"/>
                </a:lnTo>
                <a:lnTo>
                  <a:pt x="5036391" y="3706912"/>
                </a:lnTo>
                <a:lnTo>
                  <a:pt x="5003180" y="3736165"/>
                </a:lnTo>
                <a:lnTo>
                  <a:pt x="4969329" y="3764959"/>
                </a:lnTo>
                <a:lnTo>
                  <a:pt x="4934846" y="3793288"/>
                </a:lnTo>
                <a:lnTo>
                  <a:pt x="4899741" y="3821144"/>
                </a:lnTo>
                <a:lnTo>
                  <a:pt x="4864022" y="3848522"/>
                </a:lnTo>
                <a:lnTo>
                  <a:pt x="4827697" y="3875414"/>
                </a:lnTo>
                <a:lnTo>
                  <a:pt x="4790775" y="3901813"/>
                </a:lnTo>
                <a:lnTo>
                  <a:pt x="4753265" y="3927714"/>
                </a:lnTo>
                <a:lnTo>
                  <a:pt x="4715176" y="3953108"/>
                </a:lnTo>
                <a:lnTo>
                  <a:pt x="4676516" y="3977990"/>
                </a:lnTo>
                <a:lnTo>
                  <a:pt x="4637294" y="4002352"/>
                </a:lnTo>
                <a:lnTo>
                  <a:pt x="4597519" y="4026188"/>
                </a:lnTo>
                <a:lnTo>
                  <a:pt x="4557199" y="4049491"/>
                </a:lnTo>
                <a:lnTo>
                  <a:pt x="4516343" y="4072254"/>
                </a:lnTo>
                <a:lnTo>
                  <a:pt x="4474959" y="4094471"/>
                </a:lnTo>
                <a:lnTo>
                  <a:pt x="4433057" y="4116134"/>
                </a:lnTo>
                <a:lnTo>
                  <a:pt x="4390645" y="4137237"/>
                </a:lnTo>
                <a:lnTo>
                  <a:pt x="4347731" y="4157774"/>
                </a:lnTo>
                <a:lnTo>
                  <a:pt x="4304325" y="4177737"/>
                </a:lnTo>
                <a:lnTo>
                  <a:pt x="4260435" y="4197119"/>
                </a:lnTo>
                <a:lnTo>
                  <a:pt x="4216069" y="4215915"/>
                </a:lnTo>
                <a:lnTo>
                  <a:pt x="4171237" y="4234116"/>
                </a:lnTo>
                <a:lnTo>
                  <a:pt x="4125946" y="4251717"/>
                </a:lnTo>
                <a:lnTo>
                  <a:pt x="4080207" y="4268711"/>
                </a:lnTo>
                <a:lnTo>
                  <a:pt x="4034026" y="4285090"/>
                </a:lnTo>
                <a:lnTo>
                  <a:pt x="3987414" y="4300849"/>
                </a:lnTo>
                <a:lnTo>
                  <a:pt x="3940378" y="4315979"/>
                </a:lnTo>
                <a:lnTo>
                  <a:pt x="3892928" y="4330476"/>
                </a:lnTo>
                <a:lnTo>
                  <a:pt x="3845072" y="4344331"/>
                </a:lnTo>
                <a:lnTo>
                  <a:pt x="3796818" y="4357538"/>
                </a:lnTo>
                <a:lnTo>
                  <a:pt x="3748176" y="4370090"/>
                </a:lnTo>
                <a:lnTo>
                  <a:pt x="3699154" y="4381981"/>
                </a:lnTo>
                <a:lnTo>
                  <a:pt x="3649761" y="4393203"/>
                </a:lnTo>
                <a:lnTo>
                  <a:pt x="3600005" y="4403751"/>
                </a:lnTo>
                <a:lnTo>
                  <a:pt x="3549895" y="4413617"/>
                </a:lnTo>
                <a:lnTo>
                  <a:pt x="3499439" y="4422794"/>
                </a:lnTo>
                <a:lnTo>
                  <a:pt x="3448648" y="4431276"/>
                </a:lnTo>
                <a:lnTo>
                  <a:pt x="3397528" y="4439056"/>
                </a:lnTo>
                <a:lnTo>
                  <a:pt x="3346089" y="4446127"/>
                </a:lnTo>
                <a:lnTo>
                  <a:pt x="3294339" y="4452482"/>
                </a:lnTo>
                <a:lnTo>
                  <a:pt x="3242287" y="4458115"/>
                </a:lnTo>
                <a:lnTo>
                  <a:pt x="3189943" y="4463019"/>
                </a:lnTo>
                <a:lnTo>
                  <a:pt x="3137313" y="4467187"/>
                </a:lnTo>
                <a:lnTo>
                  <a:pt x="3084408" y="4470612"/>
                </a:lnTo>
                <a:lnTo>
                  <a:pt x="3031235" y="4473288"/>
                </a:lnTo>
                <a:lnTo>
                  <a:pt x="2977804" y="4475208"/>
                </a:lnTo>
                <a:lnTo>
                  <a:pt x="2924123" y="4476365"/>
                </a:lnTo>
                <a:lnTo>
                  <a:pt x="2870201" y="4476752"/>
                </a:lnTo>
                <a:lnTo>
                  <a:pt x="2816279" y="4476365"/>
                </a:lnTo>
                <a:lnTo>
                  <a:pt x="2762598" y="4475208"/>
                </a:lnTo>
                <a:lnTo>
                  <a:pt x="2709167" y="4473288"/>
                </a:lnTo>
                <a:lnTo>
                  <a:pt x="2655994" y="4470612"/>
                </a:lnTo>
                <a:lnTo>
                  <a:pt x="2603089" y="4467187"/>
                </a:lnTo>
                <a:lnTo>
                  <a:pt x="2550460" y="4463019"/>
                </a:lnTo>
                <a:lnTo>
                  <a:pt x="2498115" y="4458115"/>
                </a:lnTo>
                <a:lnTo>
                  <a:pt x="2446063" y="4452482"/>
                </a:lnTo>
                <a:lnTo>
                  <a:pt x="2394314" y="4446127"/>
                </a:lnTo>
                <a:lnTo>
                  <a:pt x="2342875" y="4439056"/>
                </a:lnTo>
                <a:lnTo>
                  <a:pt x="2291755" y="4431276"/>
                </a:lnTo>
                <a:lnTo>
                  <a:pt x="2240963" y="4422794"/>
                </a:lnTo>
                <a:lnTo>
                  <a:pt x="2190508" y="4413617"/>
                </a:lnTo>
                <a:lnTo>
                  <a:pt x="2140398" y="4403751"/>
                </a:lnTo>
                <a:lnTo>
                  <a:pt x="2090642" y="4393203"/>
                </a:lnTo>
                <a:lnTo>
                  <a:pt x="2041248" y="4381981"/>
                </a:lnTo>
                <a:lnTo>
                  <a:pt x="1992226" y="4370090"/>
                </a:lnTo>
                <a:lnTo>
                  <a:pt x="1943584" y="4357538"/>
                </a:lnTo>
                <a:lnTo>
                  <a:pt x="1895330" y="4344331"/>
                </a:lnTo>
                <a:lnTo>
                  <a:pt x="1847474" y="4330476"/>
                </a:lnTo>
                <a:lnTo>
                  <a:pt x="1800024" y="4315979"/>
                </a:lnTo>
                <a:lnTo>
                  <a:pt x="1752988" y="4300849"/>
                </a:lnTo>
                <a:lnTo>
                  <a:pt x="1706376" y="4285090"/>
                </a:lnTo>
                <a:lnTo>
                  <a:pt x="1660196" y="4268711"/>
                </a:lnTo>
                <a:lnTo>
                  <a:pt x="1614456" y="4251717"/>
                </a:lnTo>
                <a:lnTo>
                  <a:pt x="1569166" y="4234116"/>
                </a:lnTo>
                <a:lnTo>
                  <a:pt x="1524333" y="4215915"/>
                </a:lnTo>
                <a:lnTo>
                  <a:pt x="1479968" y="4197119"/>
                </a:lnTo>
                <a:lnTo>
                  <a:pt x="1436077" y="4177737"/>
                </a:lnTo>
                <a:lnTo>
                  <a:pt x="1392671" y="4157774"/>
                </a:lnTo>
                <a:lnTo>
                  <a:pt x="1349757" y="4137237"/>
                </a:lnTo>
                <a:lnTo>
                  <a:pt x="1307345" y="4116134"/>
                </a:lnTo>
                <a:lnTo>
                  <a:pt x="1265443" y="4094471"/>
                </a:lnTo>
                <a:lnTo>
                  <a:pt x="1224060" y="4072254"/>
                </a:lnTo>
                <a:lnTo>
                  <a:pt x="1183204" y="4049491"/>
                </a:lnTo>
                <a:lnTo>
                  <a:pt x="1142883" y="4026188"/>
                </a:lnTo>
                <a:lnTo>
                  <a:pt x="1103108" y="4002352"/>
                </a:lnTo>
                <a:lnTo>
                  <a:pt x="1063886" y="3977990"/>
                </a:lnTo>
                <a:lnTo>
                  <a:pt x="1025226" y="3953108"/>
                </a:lnTo>
                <a:lnTo>
                  <a:pt x="987137" y="3927714"/>
                </a:lnTo>
                <a:lnTo>
                  <a:pt x="949627" y="3901813"/>
                </a:lnTo>
                <a:lnTo>
                  <a:pt x="912706" y="3875414"/>
                </a:lnTo>
                <a:lnTo>
                  <a:pt x="876381" y="3848522"/>
                </a:lnTo>
                <a:lnTo>
                  <a:pt x="840661" y="3821144"/>
                </a:lnTo>
                <a:lnTo>
                  <a:pt x="805556" y="3793288"/>
                </a:lnTo>
                <a:lnTo>
                  <a:pt x="771073" y="3764959"/>
                </a:lnTo>
                <a:lnTo>
                  <a:pt x="737222" y="3736165"/>
                </a:lnTo>
                <a:lnTo>
                  <a:pt x="704011" y="3706912"/>
                </a:lnTo>
                <a:lnTo>
                  <a:pt x="671448" y="3677207"/>
                </a:lnTo>
                <a:lnTo>
                  <a:pt x="639544" y="3647058"/>
                </a:lnTo>
                <a:lnTo>
                  <a:pt x="608305" y="3616470"/>
                </a:lnTo>
                <a:lnTo>
                  <a:pt x="577741" y="3585450"/>
                </a:lnTo>
                <a:lnTo>
                  <a:pt x="547860" y="3554006"/>
                </a:lnTo>
                <a:lnTo>
                  <a:pt x="518672" y="3522143"/>
                </a:lnTo>
                <a:lnTo>
                  <a:pt x="490184" y="3489870"/>
                </a:lnTo>
                <a:lnTo>
                  <a:pt x="462406" y="3457191"/>
                </a:lnTo>
                <a:lnTo>
                  <a:pt x="435346" y="3424115"/>
                </a:lnTo>
                <a:lnTo>
                  <a:pt x="409013" y="3390648"/>
                </a:lnTo>
                <a:lnTo>
                  <a:pt x="383415" y="3356797"/>
                </a:lnTo>
                <a:lnTo>
                  <a:pt x="358562" y="3322569"/>
                </a:lnTo>
                <a:lnTo>
                  <a:pt x="334461" y="3287969"/>
                </a:lnTo>
                <a:lnTo>
                  <a:pt x="311122" y="3253006"/>
                </a:lnTo>
                <a:lnTo>
                  <a:pt x="288553" y="3217685"/>
                </a:lnTo>
                <a:lnTo>
                  <a:pt x="266763" y="3182014"/>
                </a:lnTo>
                <a:lnTo>
                  <a:pt x="245760" y="3146000"/>
                </a:lnTo>
                <a:lnTo>
                  <a:pt x="225554" y="3109648"/>
                </a:lnTo>
                <a:lnTo>
                  <a:pt x="206152" y="3072967"/>
                </a:lnTo>
                <a:lnTo>
                  <a:pt x="187564" y="3035962"/>
                </a:lnTo>
                <a:lnTo>
                  <a:pt x="169798" y="2998640"/>
                </a:lnTo>
                <a:lnTo>
                  <a:pt x="152863" y="2961009"/>
                </a:lnTo>
                <a:lnTo>
                  <a:pt x="136768" y="2923075"/>
                </a:lnTo>
                <a:lnTo>
                  <a:pt x="121521" y="2884844"/>
                </a:lnTo>
                <a:lnTo>
                  <a:pt x="107131" y="2846323"/>
                </a:lnTo>
                <a:lnTo>
                  <a:pt x="93606" y="2807520"/>
                </a:lnTo>
                <a:lnTo>
                  <a:pt x="80955" y="2768441"/>
                </a:lnTo>
                <a:lnTo>
                  <a:pt x="69188" y="2729093"/>
                </a:lnTo>
                <a:lnTo>
                  <a:pt x="58312" y="2689482"/>
                </a:lnTo>
                <a:lnTo>
                  <a:pt x="48336" y="2649615"/>
                </a:lnTo>
                <a:lnTo>
                  <a:pt x="39269" y="2609499"/>
                </a:lnTo>
                <a:lnTo>
                  <a:pt x="31120" y="2569142"/>
                </a:lnTo>
                <a:lnTo>
                  <a:pt x="23897" y="2528548"/>
                </a:lnTo>
                <a:lnTo>
                  <a:pt x="17609" y="2487726"/>
                </a:lnTo>
                <a:lnTo>
                  <a:pt x="12264" y="2446682"/>
                </a:lnTo>
                <a:lnTo>
                  <a:pt x="7872" y="2405423"/>
                </a:lnTo>
                <a:lnTo>
                  <a:pt x="4441" y="2363956"/>
                </a:lnTo>
                <a:lnTo>
                  <a:pt x="1979" y="2322287"/>
                </a:lnTo>
                <a:lnTo>
                  <a:pt x="496" y="2280423"/>
                </a:lnTo>
                <a:lnTo>
                  <a:pt x="0" y="2238371"/>
                </a:lnTo>
                <a:close/>
              </a:path>
            </a:pathLst>
          </a:custGeom>
          <a:ln w="127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90600" y="2895600"/>
            <a:ext cx="1976755" cy="859155"/>
          </a:xfrm>
          <a:prstGeom prst="rect">
            <a:avLst/>
          </a:prstGeom>
          <a:solidFill>
            <a:srgbClr val="FFCC99"/>
          </a:solidFill>
          <a:ln w="12700">
            <a:solidFill>
              <a:srgbClr val="402000"/>
            </a:solidFill>
          </a:ln>
        </p:spPr>
        <p:txBody>
          <a:bodyPr wrap="square" lIns="0" tIns="231140" rIns="0" bIns="0" rtlCol="0" vert="horz">
            <a:spAutoFit/>
          </a:bodyPr>
          <a:lstStyle/>
          <a:p>
            <a:pPr marL="432434">
              <a:lnSpc>
                <a:spcPct val="100000"/>
              </a:lnSpc>
              <a:spcBef>
                <a:spcPts val="1820"/>
              </a:spcBef>
            </a:pP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dataflow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0777" y="3829811"/>
            <a:ext cx="12820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 i="1">
                <a:solidFill>
                  <a:srgbClr val="402000"/>
                </a:solidFill>
                <a:latin typeface="Arial"/>
                <a:cs typeface="Arial"/>
              </a:rPr>
              <a:t>C</a:t>
            </a:r>
            <a:r>
              <a:rPr dirty="0" sz="2000" i="1">
                <a:solidFill>
                  <a:srgbClr val="402000"/>
                </a:solidFill>
                <a:latin typeface="Arial"/>
                <a:cs typeface="Arial"/>
              </a:rPr>
              <a:t>oncu</a:t>
            </a:r>
            <a:r>
              <a:rPr dirty="0" sz="2000" spc="-5" i="1">
                <a:solidFill>
                  <a:srgbClr val="402000"/>
                </a:solidFill>
                <a:latin typeface="Arial"/>
                <a:cs typeface="Arial"/>
              </a:rPr>
              <a:t>rr</a:t>
            </a:r>
            <a:r>
              <a:rPr dirty="0" sz="2000" i="1">
                <a:solidFill>
                  <a:srgbClr val="402000"/>
                </a:solidFill>
                <a:latin typeface="Arial"/>
                <a:cs typeface="Arial"/>
              </a:rPr>
              <a:t>ent </a:t>
            </a:r>
            <a:r>
              <a:rPr dirty="0" sz="2000" i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402000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08662" y="2908300"/>
            <a:ext cx="1989455" cy="869950"/>
            <a:chOff x="5808662" y="2908300"/>
            <a:chExt cx="1989455" cy="869950"/>
          </a:xfrm>
        </p:grpSpPr>
        <p:sp>
          <p:nvSpPr>
            <p:cNvPr id="10" name="object 10"/>
            <p:cNvSpPr/>
            <p:nvPr/>
          </p:nvSpPr>
          <p:spPr>
            <a:xfrm>
              <a:off x="5815012" y="2914650"/>
              <a:ext cx="1976755" cy="857250"/>
            </a:xfrm>
            <a:custGeom>
              <a:avLst/>
              <a:gdLst/>
              <a:ahLst/>
              <a:cxnLst/>
              <a:rect l="l" t="t" r="r" b="b"/>
              <a:pathLst>
                <a:path w="1976754" h="857250">
                  <a:moveTo>
                    <a:pt x="1976437" y="0"/>
                  </a:moveTo>
                  <a:lnTo>
                    <a:pt x="0" y="0"/>
                  </a:lnTo>
                  <a:lnTo>
                    <a:pt x="0" y="857250"/>
                  </a:lnTo>
                  <a:lnTo>
                    <a:pt x="1976437" y="857250"/>
                  </a:lnTo>
                  <a:lnTo>
                    <a:pt x="1976437" y="0"/>
                  </a:lnTo>
                  <a:close/>
                </a:path>
              </a:pathLst>
            </a:custGeom>
            <a:solidFill>
              <a:srgbClr val="FFF1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815012" y="2914650"/>
              <a:ext cx="1976755" cy="857250"/>
            </a:xfrm>
            <a:custGeom>
              <a:avLst/>
              <a:gdLst/>
              <a:ahLst/>
              <a:cxnLst/>
              <a:rect l="l" t="t" r="r" b="b"/>
              <a:pathLst>
                <a:path w="1976754" h="857250">
                  <a:moveTo>
                    <a:pt x="0" y="0"/>
                  </a:moveTo>
                  <a:lnTo>
                    <a:pt x="1976441" y="0"/>
                  </a:lnTo>
                  <a:lnTo>
                    <a:pt x="1976441" y="857250"/>
                  </a:lnTo>
                  <a:lnTo>
                    <a:pt x="0" y="8572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02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815012" y="2914650"/>
              <a:ext cx="509905" cy="844550"/>
            </a:xfrm>
            <a:custGeom>
              <a:avLst/>
              <a:gdLst/>
              <a:ahLst/>
              <a:cxnLst/>
              <a:rect l="l" t="t" r="r" b="b"/>
              <a:pathLst>
                <a:path w="509904" h="844550">
                  <a:moveTo>
                    <a:pt x="509587" y="0"/>
                  </a:moveTo>
                  <a:lnTo>
                    <a:pt x="0" y="0"/>
                  </a:lnTo>
                  <a:lnTo>
                    <a:pt x="0" y="844550"/>
                  </a:lnTo>
                  <a:lnTo>
                    <a:pt x="509587" y="844550"/>
                  </a:lnTo>
                  <a:lnTo>
                    <a:pt x="509587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815012" y="2914650"/>
              <a:ext cx="509905" cy="844550"/>
            </a:xfrm>
            <a:custGeom>
              <a:avLst/>
              <a:gdLst/>
              <a:ahLst/>
              <a:cxnLst/>
              <a:rect l="l" t="t" r="r" b="b"/>
              <a:pathLst>
                <a:path w="509904" h="844550">
                  <a:moveTo>
                    <a:pt x="0" y="0"/>
                  </a:moveTo>
                  <a:lnTo>
                    <a:pt x="509587" y="0"/>
                  </a:lnTo>
                  <a:lnTo>
                    <a:pt x="509587" y="844550"/>
                  </a:lnTo>
                  <a:lnTo>
                    <a:pt x="0" y="84455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02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5946775" y="2916428"/>
            <a:ext cx="1735455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 indent="92710">
              <a:lnSpc>
                <a:spcPct val="100800"/>
              </a:lnSpc>
              <a:spcBef>
                <a:spcPts val="75"/>
              </a:spcBef>
            </a:pP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behavioral  </a:t>
            </a:r>
            <a:r>
              <a:rPr dirty="0" sz="2400" b="1">
                <a:solidFill>
                  <a:srgbClr val="402000"/>
                </a:solidFill>
                <a:latin typeface="Arial"/>
                <a:cs typeface="Arial"/>
              </a:rPr>
              <a:t>(se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qu</a:t>
            </a:r>
            <a:r>
              <a:rPr dirty="0" sz="2400" b="1">
                <a:solidFill>
                  <a:srgbClr val="402000"/>
                </a:solidFill>
                <a:latin typeface="Arial"/>
                <a:cs typeface="Arial"/>
              </a:rPr>
              <a:t>e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n</a:t>
            </a:r>
            <a:r>
              <a:rPr dirty="0" sz="2400" b="1">
                <a:solidFill>
                  <a:srgbClr val="402000"/>
                </a:solidFill>
                <a:latin typeface="Arial"/>
                <a:cs typeface="Arial"/>
              </a:rPr>
              <a:t>t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i</a:t>
            </a:r>
            <a:r>
              <a:rPr dirty="0" sz="2400" b="1">
                <a:solidFill>
                  <a:srgbClr val="402000"/>
                </a:solidFill>
                <a:latin typeface="Arial"/>
                <a:cs typeface="Arial"/>
              </a:rPr>
              <a:t>a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l</a:t>
            </a:r>
            <a:r>
              <a:rPr dirty="0" sz="2400" b="1">
                <a:solidFill>
                  <a:srgbClr val="40200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1165" y="3829811"/>
            <a:ext cx="2790825" cy="13970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66700">
              <a:lnSpc>
                <a:spcPct val="100000"/>
              </a:lnSpc>
              <a:spcBef>
                <a:spcPts val="700"/>
              </a:spcBef>
            </a:pPr>
            <a:r>
              <a:rPr dirty="0" sz="2000" spc="-5" i="1">
                <a:solidFill>
                  <a:srgbClr val="402000"/>
                </a:solidFill>
                <a:latin typeface="Arial"/>
                <a:cs typeface="Arial"/>
              </a:rPr>
              <a:t>Sequential</a:t>
            </a:r>
            <a:r>
              <a:rPr dirty="0" sz="2000" spc="-35" i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 spc="-5" i="1">
                <a:solidFill>
                  <a:srgbClr val="402000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171450" indent="-15875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171450" algn="l"/>
              </a:tabLst>
            </a:pPr>
            <a:r>
              <a:rPr dirty="0" sz="2000" spc="-5" b="1">
                <a:solidFill>
                  <a:srgbClr val="402000"/>
                </a:solidFill>
                <a:latin typeface="Arial"/>
                <a:cs typeface="Arial"/>
              </a:rPr>
              <a:t>Registers</a:t>
            </a:r>
            <a:endParaRPr sz="2000">
              <a:latin typeface="Arial"/>
              <a:cs typeface="Arial"/>
            </a:endParaRPr>
          </a:p>
          <a:p>
            <a:pPr marL="171450" indent="-158750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dirty="0" sz="2000" spc="-5" b="1">
                <a:solidFill>
                  <a:srgbClr val="402000"/>
                </a:solidFill>
                <a:latin typeface="Arial"/>
                <a:cs typeface="Arial"/>
              </a:rPr>
              <a:t>State</a:t>
            </a:r>
            <a:r>
              <a:rPr dirty="0" sz="2000" spc="-2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402000"/>
                </a:solidFill>
                <a:latin typeface="Arial"/>
                <a:cs typeface="Arial"/>
              </a:rPr>
              <a:t>machines</a:t>
            </a:r>
            <a:endParaRPr sz="2000">
              <a:latin typeface="Arial"/>
              <a:cs typeface="Arial"/>
            </a:endParaRPr>
          </a:p>
          <a:p>
            <a:pPr marL="171450" indent="-158750">
              <a:lnSpc>
                <a:spcPct val="100000"/>
              </a:lnSpc>
              <a:buFont typeface="Arial"/>
              <a:buChar char="•"/>
              <a:tabLst>
                <a:tab pos="171450" algn="l"/>
              </a:tabLst>
            </a:pPr>
            <a:r>
              <a:rPr dirty="0" sz="2000" spc="-5" b="1">
                <a:solidFill>
                  <a:srgbClr val="402000"/>
                </a:solidFill>
                <a:latin typeface="Arial"/>
                <a:cs typeface="Arial"/>
              </a:rPr>
              <a:t>Decoders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2000" y="1970328"/>
            <a:ext cx="4597400" cy="935355"/>
          </a:xfrm>
          <a:custGeom>
            <a:avLst/>
            <a:gdLst/>
            <a:ahLst/>
            <a:cxnLst/>
            <a:rect l="l" t="t" r="r" b="b"/>
            <a:pathLst>
              <a:path w="4597400" h="935355">
                <a:moveTo>
                  <a:pt x="1479765" y="21742"/>
                </a:moveTo>
                <a:lnTo>
                  <a:pt x="1466634" y="0"/>
                </a:lnTo>
                <a:lnTo>
                  <a:pt x="102171" y="823391"/>
                </a:lnTo>
                <a:lnTo>
                  <a:pt x="75933" y="779881"/>
                </a:lnTo>
                <a:lnTo>
                  <a:pt x="0" y="899871"/>
                </a:lnTo>
                <a:lnTo>
                  <a:pt x="141541" y="888619"/>
                </a:lnTo>
                <a:lnTo>
                  <a:pt x="119253" y="851687"/>
                </a:lnTo>
                <a:lnTo>
                  <a:pt x="115290" y="845134"/>
                </a:lnTo>
                <a:lnTo>
                  <a:pt x="1479765" y="21742"/>
                </a:lnTo>
                <a:close/>
              </a:path>
              <a:path w="4597400" h="935355">
                <a:moveTo>
                  <a:pt x="2385606" y="779233"/>
                </a:moveTo>
                <a:lnTo>
                  <a:pt x="2335123" y="784961"/>
                </a:lnTo>
                <a:lnTo>
                  <a:pt x="2273223" y="238048"/>
                </a:lnTo>
                <a:lnTo>
                  <a:pt x="2247976" y="240906"/>
                </a:lnTo>
                <a:lnTo>
                  <a:pt x="2309888" y="787806"/>
                </a:lnTo>
                <a:lnTo>
                  <a:pt x="2259419" y="793521"/>
                </a:lnTo>
                <a:lnTo>
                  <a:pt x="2336800" y="912571"/>
                </a:lnTo>
                <a:lnTo>
                  <a:pt x="2377846" y="800430"/>
                </a:lnTo>
                <a:lnTo>
                  <a:pt x="2385606" y="779233"/>
                </a:lnTo>
                <a:close/>
              </a:path>
              <a:path w="4597400" h="935355">
                <a:moveTo>
                  <a:pt x="4597400" y="925271"/>
                </a:moveTo>
                <a:lnTo>
                  <a:pt x="4569549" y="893038"/>
                </a:lnTo>
                <a:lnTo>
                  <a:pt x="4504588" y="817816"/>
                </a:lnTo>
                <a:lnTo>
                  <a:pt x="4485043" y="864704"/>
                </a:lnTo>
                <a:lnTo>
                  <a:pt x="2773489" y="151549"/>
                </a:lnTo>
                <a:lnTo>
                  <a:pt x="2763710" y="174993"/>
                </a:lnTo>
                <a:lnTo>
                  <a:pt x="4475277" y="888161"/>
                </a:lnTo>
                <a:lnTo>
                  <a:pt x="4455744" y="935037"/>
                </a:lnTo>
                <a:lnTo>
                  <a:pt x="4597400" y="925271"/>
                </a:lnTo>
                <a:close/>
              </a:path>
            </a:pathLst>
          </a:custGeom>
          <a:solidFill>
            <a:srgbClr val="402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3355340" y="5812028"/>
            <a:ext cx="46520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402000"/>
                </a:solidFill>
                <a:latin typeface="Arial"/>
                <a:cs typeface="Arial"/>
              </a:rPr>
              <a:t>Subset </a:t>
            </a:r>
            <a:r>
              <a:rPr dirty="0" sz="2400" i="1">
                <a:solidFill>
                  <a:srgbClr val="402000"/>
                </a:solidFill>
                <a:latin typeface="Arial"/>
                <a:cs typeface="Arial"/>
              </a:rPr>
              <a:t>most </a:t>
            </a:r>
            <a:r>
              <a:rPr dirty="0" sz="2400" spc="-5" i="1">
                <a:solidFill>
                  <a:srgbClr val="402000"/>
                </a:solidFill>
                <a:latin typeface="Arial"/>
                <a:cs typeface="Arial"/>
              </a:rPr>
              <a:t>suitable for</a:t>
            </a:r>
            <a:r>
              <a:rPr dirty="0" sz="2400" spc="-15" i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 i="1">
                <a:solidFill>
                  <a:srgbClr val="402000"/>
                </a:solidFill>
                <a:latin typeface="Arial"/>
                <a:cs typeface="Arial"/>
              </a:rPr>
              <a:t>synthesis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18" name="object 18"/>
          <p:cNvSpPr txBox="1"/>
          <p:nvPr/>
        </p:nvSpPr>
        <p:spPr>
          <a:xfrm>
            <a:off x="6784340" y="2458212"/>
            <a:ext cx="17195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1450" indent="-158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71450" algn="l"/>
              </a:tabLst>
            </a:pPr>
            <a:r>
              <a:rPr dirty="0" sz="2000" spc="-150" b="1">
                <a:solidFill>
                  <a:srgbClr val="402000"/>
                </a:solidFill>
                <a:latin typeface="Arial"/>
                <a:cs typeface="Arial"/>
              </a:rPr>
              <a:t>T</a:t>
            </a:r>
            <a:r>
              <a:rPr dirty="0" sz="2000" b="1">
                <a:solidFill>
                  <a:srgbClr val="402000"/>
                </a:solidFill>
                <a:latin typeface="Arial"/>
                <a:cs typeface="Arial"/>
              </a:rPr>
              <a:t>es</a:t>
            </a:r>
            <a:r>
              <a:rPr dirty="0" sz="2000" spc="-5" b="1">
                <a:solidFill>
                  <a:srgbClr val="402000"/>
                </a:solidFill>
                <a:latin typeface="Arial"/>
                <a:cs typeface="Arial"/>
              </a:rPr>
              <a:t>t</a:t>
            </a:r>
            <a:r>
              <a:rPr dirty="0" sz="2000" b="1">
                <a:solidFill>
                  <a:srgbClr val="402000"/>
                </a:solidFill>
                <a:latin typeface="Arial"/>
                <a:cs typeface="Arial"/>
              </a:rPr>
              <a:t>benches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25628"/>
            <a:ext cx="29978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CC"/>
                </a:solidFill>
                <a:latin typeface="Arial"/>
                <a:cs typeface="Arial"/>
              </a:rPr>
              <a:t>xor3</a:t>
            </a:r>
            <a:r>
              <a:rPr dirty="0" sz="3600" spc="-85" b="1">
                <a:solidFill>
                  <a:srgbClr val="0000CC"/>
                </a:solidFill>
                <a:latin typeface="Arial"/>
                <a:cs typeface="Arial"/>
              </a:rPr>
              <a:t> </a:t>
            </a:r>
            <a:r>
              <a:rPr dirty="0" sz="3600" spc="-5" b="1">
                <a:solidFill>
                  <a:srgbClr val="0000CC"/>
                </a:solidFill>
                <a:latin typeface="Arial"/>
                <a:cs typeface="Arial"/>
              </a:rPr>
              <a:t>Example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3352800"/>
            <a:ext cx="7772400" cy="144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175" y="219456"/>
            <a:ext cx="8613648" cy="6105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36969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Entity</a:t>
            </a:r>
            <a:r>
              <a:rPr dirty="0" sz="4000" spc="-80"/>
              <a:t> </a:t>
            </a:r>
            <a:r>
              <a:rPr dirty="0" sz="4000"/>
              <a:t>xor3_gate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236980"/>
            <a:ext cx="4595495" cy="486283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400" b="1">
                <a:solidFill>
                  <a:srgbClr val="402000"/>
                </a:solidFill>
                <a:latin typeface="Arial"/>
                <a:cs typeface="Arial"/>
              </a:rPr>
              <a:t>LIBRARY</a:t>
            </a:r>
            <a:r>
              <a:rPr dirty="0" sz="2400" spc="-2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ieee;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 b="1">
                <a:solidFill>
                  <a:srgbClr val="402000"/>
                </a:solidFill>
                <a:latin typeface="Arial"/>
                <a:cs typeface="Arial"/>
              </a:rPr>
              <a:t>USE</a:t>
            </a:r>
            <a:r>
              <a:rPr dirty="0" sz="2400" spc="-1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ieee.std_logic_1164.all;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00">
              <a:latin typeface="Arial"/>
              <a:cs typeface="Arial"/>
            </a:endParaRPr>
          </a:p>
          <a:p>
            <a:pPr marL="439420" marR="1679575" indent="-427355">
              <a:lnSpc>
                <a:spcPct val="121700"/>
              </a:lnSpc>
            </a:pP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ENTITY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xor3_gate</a:t>
            </a:r>
            <a:r>
              <a:rPr dirty="0" sz="2400" spc="-6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IS  PORT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(</a:t>
            </a:r>
            <a:endParaRPr sz="2400">
              <a:latin typeface="Arial"/>
              <a:cs typeface="Arial"/>
            </a:endParaRPr>
          </a:p>
          <a:p>
            <a:pPr marL="1010919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: 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IN</a:t>
            </a:r>
            <a:r>
              <a:rPr dirty="0" sz="2400" spc="-105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STD_LOGIC;</a:t>
            </a:r>
            <a:endParaRPr sz="2400">
              <a:latin typeface="Arial"/>
              <a:cs typeface="Arial"/>
            </a:endParaRPr>
          </a:p>
          <a:p>
            <a:pPr marL="1010919" marR="902335">
              <a:lnSpc>
                <a:spcPct val="118300"/>
              </a:lnSpc>
              <a:spcBef>
                <a:spcPts val="70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B : 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IN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STD_LOGIC; 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C : 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IN</a:t>
            </a:r>
            <a:r>
              <a:rPr dirty="0" sz="2400" spc="-10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STD_LOGIC;</a:t>
            </a:r>
            <a:endParaRPr sz="2400">
              <a:latin typeface="Arial"/>
              <a:cs typeface="Arial"/>
            </a:endParaRPr>
          </a:p>
          <a:p>
            <a:pPr marL="1010919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Result : </a:t>
            </a:r>
            <a:r>
              <a:rPr dirty="0" sz="2400" b="1">
                <a:solidFill>
                  <a:srgbClr val="402000"/>
                </a:solidFill>
                <a:latin typeface="Arial"/>
                <a:cs typeface="Arial"/>
              </a:rPr>
              <a:t>OUT</a:t>
            </a:r>
            <a:r>
              <a:rPr dirty="0" sz="2400" spc="-12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</a:t>
            </a:r>
            <a:endParaRPr sz="2400">
              <a:latin typeface="Arial"/>
              <a:cs typeface="Arial"/>
            </a:endParaRPr>
          </a:p>
          <a:p>
            <a:pPr marL="860425">
              <a:lnSpc>
                <a:spcPct val="100000"/>
              </a:lnSpc>
              <a:spcBef>
                <a:spcPts val="530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end</a:t>
            </a:r>
            <a:r>
              <a:rPr dirty="0" sz="2400" spc="-15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xor3_gate;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759587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790" algn="l"/>
              </a:tabLst>
            </a:pPr>
            <a:r>
              <a:rPr dirty="0" sz="4000" spc="-5"/>
              <a:t>Dataflow	Architecture</a:t>
            </a:r>
            <a:r>
              <a:rPr dirty="0" sz="4000" spc="-45"/>
              <a:t> </a:t>
            </a:r>
            <a:r>
              <a:rPr dirty="0" sz="4000"/>
              <a:t>(xor3_gate)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93139" y="1234948"/>
            <a:ext cx="6967855" cy="284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ARCHITECTURE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dataflow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OF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xor3_gate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IS  SIGNAL </a:t>
            </a:r>
            <a:r>
              <a:rPr dirty="0" sz="2800" spc="-45">
                <a:solidFill>
                  <a:srgbClr val="402000"/>
                </a:solidFill>
                <a:latin typeface="Arial"/>
                <a:cs typeface="Arial"/>
              </a:rPr>
              <a:t>U1_OUT:</a:t>
            </a:r>
            <a:r>
              <a:rPr dirty="0" sz="28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STD_LOGIC;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BEGIN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35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U1_OUT &lt;= A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XOR</a:t>
            </a:r>
            <a:r>
              <a:rPr dirty="0" sz="2800" spc="-395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B;</a:t>
            </a:r>
            <a:endParaRPr sz="28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360"/>
              </a:spcBef>
              <a:tabLst>
                <a:tab pos="2132965" algn="l"/>
              </a:tabLst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Result	&lt;=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U1_OUT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XOR</a:t>
            </a:r>
            <a:r>
              <a:rPr dirty="0" sz="2800" spc="-7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END</a:t>
            </a:r>
            <a:r>
              <a:rPr dirty="0" sz="2800" spc="-1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dataflow;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600" y="4724400"/>
            <a:ext cx="7772400" cy="14430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26739" y="4834635"/>
            <a:ext cx="8255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solidFill>
                  <a:srgbClr val="0000CC"/>
                </a:solidFill>
                <a:latin typeface="Arial"/>
                <a:cs typeface="Arial"/>
              </a:rPr>
              <a:t>U1_OUT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1298"/>
            <a:ext cx="468503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9790" algn="l"/>
              </a:tabLst>
            </a:pPr>
            <a:r>
              <a:rPr dirty="0" sz="4000" spc="-5"/>
              <a:t>Dataflow	Description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214628"/>
            <a:ext cx="8028940" cy="516953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marL="355600" marR="586740" indent="-342900">
              <a:lnSpc>
                <a:spcPts val="2180"/>
              </a:lnSpc>
              <a:spcBef>
                <a:spcPts val="35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Describes how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data moves through the system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and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various  processing</a:t>
            </a:r>
            <a:r>
              <a:rPr dirty="0" sz="20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steps.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8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Dataflow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uses series of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concurrent statements to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realize</a:t>
            </a:r>
            <a:r>
              <a:rPr dirty="0" sz="2000" spc="-6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logic.</a:t>
            </a:r>
            <a:endParaRPr sz="2000">
              <a:latin typeface="Arial"/>
              <a:cs typeface="Arial"/>
            </a:endParaRPr>
          </a:p>
          <a:p>
            <a:pPr lvl="1" marL="755650" marR="5080" indent="-285750">
              <a:lnSpc>
                <a:spcPct val="91500"/>
              </a:lnSpc>
              <a:spcBef>
                <a:spcPts val="39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Dataflow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is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most useful style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when series of Boolean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equations 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can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represent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a logic </a:t>
            </a:r>
            <a:r>
              <a:rPr dirty="0" sz="2000">
                <a:solidFill>
                  <a:srgbClr val="402000"/>
                </a:solidFill>
                <a:latin typeface="Wingdings"/>
                <a:cs typeface="Wingdings"/>
              </a:rPr>
              <a:t></a:t>
            </a:r>
            <a:r>
              <a:rPr dirty="0" sz="2000">
                <a:solidFill>
                  <a:srgbClr val="402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used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to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implement simple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combinational 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21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Dataflow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code also called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“concurrent”</a:t>
            </a:r>
            <a:r>
              <a:rPr dirty="0" sz="20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  <a:p>
            <a:pPr marL="355600" marR="437515" indent="-342900">
              <a:lnSpc>
                <a:spcPts val="2210"/>
              </a:lnSpc>
              <a:spcBef>
                <a:spcPts val="42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Concurrent statements are evaluated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at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 same time; thus, the  order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of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these statements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doesn’t</a:t>
            </a:r>
            <a:r>
              <a:rPr dirty="0" sz="2000" spc="-5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Arial"/>
                <a:cs typeface="Arial"/>
              </a:rPr>
              <a:t>matter</a:t>
            </a:r>
            <a:endParaRPr sz="2000">
              <a:latin typeface="Arial"/>
              <a:cs typeface="Arial"/>
            </a:endParaRPr>
          </a:p>
          <a:p>
            <a:pPr lvl="1" marL="755650" indent="-285750">
              <a:lnSpc>
                <a:spcPct val="100000"/>
              </a:lnSpc>
              <a:spcBef>
                <a:spcPts val="145"/>
              </a:spcBef>
              <a:buClr>
                <a:srgbClr val="000000"/>
              </a:buClr>
              <a:buChar char="•"/>
              <a:tabLst>
                <a:tab pos="755015" algn="l"/>
                <a:tab pos="755650" algn="l"/>
              </a:tabLst>
            </a:pPr>
            <a:r>
              <a:rPr dirty="0" sz="2000">
                <a:solidFill>
                  <a:srgbClr val="402000"/>
                </a:solidFill>
                <a:latin typeface="Arial"/>
                <a:cs typeface="Arial"/>
              </a:rPr>
              <a:t>This is not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true for sequential/behavioral</a:t>
            </a:r>
            <a:r>
              <a:rPr dirty="0" sz="20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000" spc="-5">
                <a:solidFill>
                  <a:srgbClr val="402000"/>
                </a:solidFill>
                <a:latin typeface="Arial"/>
                <a:cs typeface="Arial"/>
              </a:rPr>
              <a:t>statements</a:t>
            </a:r>
            <a:endParaRPr sz="2000">
              <a:latin typeface="Arial"/>
              <a:cs typeface="Arial"/>
            </a:endParaRPr>
          </a:p>
          <a:p>
            <a:pPr marL="1993900">
              <a:lnSpc>
                <a:spcPct val="100000"/>
              </a:lnSpc>
              <a:spcBef>
                <a:spcPts val="1100"/>
              </a:spcBef>
            </a:pPr>
            <a:r>
              <a:rPr dirty="0" sz="1600" spc="-14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z="1600" spc="-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65">
                <a:solidFill>
                  <a:srgbClr val="FF0000"/>
                </a:solidFill>
                <a:latin typeface="Arial"/>
                <a:cs typeface="Arial"/>
              </a:rPr>
              <a:t>order…</a:t>
            </a:r>
            <a:endParaRPr sz="1600">
              <a:latin typeface="Arial"/>
              <a:cs typeface="Arial"/>
            </a:endParaRPr>
          </a:p>
          <a:p>
            <a:pPr marL="2908300">
              <a:lnSpc>
                <a:spcPct val="100000"/>
              </a:lnSpc>
              <a:spcBef>
                <a:spcPts val="695"/>
              </a:spcBef>
            </a:pPr>
            <a:r>
              <a:rPr dirty="0" sz="1600">
                <a:solidFill>
                  <a:srgbClr val="402000"/>
                </a:solidFill>
                <a:latin typeface="Courier New"/>
                <a:cs typeface="Courier New"/>
              </a:rPr>
              <a:t>U1_out &lt;= A </a:t>
            </a:r>
            <a:r>
              <a:rPr dirty="0" sz="1600" b="1">
                <a:solidFill>
                  <a:srgbClr val="402000"/>
                </a:solidFill>
                <a:latin typeface="Courier New"/>
                <a:cs typeface="Courier New"/>
              </a:rPr>
              <a:t>XOR</a:t>
            </a:r>
            <a:r>
              <a:rPr dirty="0" sz="1600" spc="-1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402000"/>
                </a:solidFill>
                <a:latin typeface="Courier New"/>
                <a:cs typeface="Courier New"/>
              </a:rPr>
              <a:t>B;</a:t>
            </a:r>
            <a:endParaRPr sz="1600">
              <a:latin typeface="Courier New"/>
              <a:cs typeface="Courier New"/>
            </a:endParaRPr>
          </a:p>
          <a:p>
            <a:pPr marL="2908300">
              <a:lnSpc>
                <a:spcPct val="100000"/>
              </a:lnSpc>
              <a:spcBef>
                <a:spcPts val="670"/>
              </a:spcBef>
            </a:pPr>
            <a:r>
              <a:rPr dirty="0" sz="1600">
                <a:solidFill>
                  <a:srgbClr val="402000"/>
                </a:solidFill>
                <a:latin typeface="Courier New"/>
                <a:cs typeface="Courier New"/>
              </a:rPr>
              <a:t>Result &lt;= U1_out </a:t>
            </a:r>
            <a:r>
              <a:rPr dirty="0" sz="1600" b="1">
                <a:solidFill>
                  <a:srgbClr val="402000"/>
                </a:solidFill>
                <a:latin typeface="Courier New"/>
                <a:cs typeface="Courier New"/>
              </a:rPr>
              <a:t>XOR</a:t>
            </a:r>
            <a:r>
              <a:rPr dirty="0" sz="1600" spc="-1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402000"/>
                </a:solidFill>
                <a:latin typeface="Courier New"/>
                <a:cs typeface="Courier New"/>
              </a:rPr>
              <a:t>C;</a:t>
            </a:r>
            <a:endParaRPr sz="1600">
              <a:latin typeface="Courier New"/>
              <a:cs typeface="Courier New"/>
            </a:endParaRPr>
          </a:p>
          <a:p>
            <a:pPr marL="1993900">
              <a:lnSpc>
                <a:spcPct val="100000"/>
              </a:lnSpc>
              <a:spcBef>
                <a:spcPts val="890"/>
              </a:spcBef>
            </a:pPr>
            <a:r>
              <a:rPr dirty="0" sz="1600" spc="-114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dirty="0" sz="1600" spc="-14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dirty="0" sz="1600" spc="-180">
                <a:solidFill>
                  <a:srgbClr val="FF0000"/>
                </a:solidFill>
                <a:latin typeface="Arial"/>
                <a:cs typeface="Arial"/>
              </a:rPr>
              <a:t>same </a:t>
            </a:r>
            <a:r>
              <a:rPr dirty="0" sz="1600" spc="-160">
                <a:solidFill>
                  <a:srgbClr val="FF0000"/>
                </a:solidFill>
                <a:latin typeface="Arial"/>
                <a:cs typeface="Arial"/>
              </a:rPr>
              <a:t>as </a:t>
            </a:r>
            <a:r>
              <a:rPr dirty="0" sz="1600" spc="-120">
                <a:solidFill>
                  <a:srgbClr val="FF0000"/>
                </a:solidFill>
                <a:latin typeface="Arial"/>
                <a:cs typeface="Arial"/>
              </a:rPr>
              <a:t>this</a:t>
            </a:r>
            <a:r>
              <a:rPr dirty="0" sz="1600" spc="18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70">
                <a:solidFill>
                  <a:srgbClr val="FF0000"/>
                </a:solidFill>
                <a:latin typeface="Arial"/>
                <a:cs typeface="Arial"/>
              </a:rPr>
              <a:t>order…</a:t>
            </a:r>
            <a:endParaRPr sz="1600">
              <a:latin typeface="Arial"/>
              <a:cs typeface="Arial"/>
            </a:endParaRPr>
          </a:p>
          <a:p>
            <a:pPr marL="2908300" marR="2301240">
              <a:lnSpc>
                <a:spcPts val="2690"/>
              </a:lnSpc>
              <a:spcBef>
                <a:spcPts val="120"/>
              </a:spcBef>
            </a:pPr>
            <a:r>
              <a:rPr dirty="0" sz="1600">
                <a:solidFill>
                  <a:srgbClr val="402000"/>
                </a:solidFill>
                <a:latin typeface="Courier New"/>
                <a:cs typeface="Courier New"/>
              </a:rPr>
              <a:t>Result &lt;= U1_out </a:t>
            </a:r>
            <a:r>
              <a:rPr dirty="0" sz="1600" b="1">
                <a:solidFill>
                  <a:srgbClr val="402000"/>
                </a:solidFill>
                <a:latin typeface="Courier New"/>
                <a:cs typeface="Courier New"/>
              </a:rPr>
              <a:t>XOR</a:t>
            </a:r>
            <a:r>
              <a:rPr dirty="0" sz="1600" spc="-9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402000"/>
                </a:solidFill>
                <a:latin typeface="Courier New"/>
                <a:cs typeface="Courier New"/>
              </a:rPr>
              <a:t>C;  U1_out &lt;= A </a:t>
            </a:r>
            <a:r>
              <a:rPr dirty="0" sz="1600" b="1">
                <a:solidFill>
                  <a:srgbClr val="402000"/>
                </a:solidFill>
                <a:latin typeface="Courier New"/>
                <a:cs typeface="Courier New"/>
              </a:rPr>
              <a:t>XOR</a:t>
            </a:r>
            <a:r>
              <a:rPr dirty="0" sz="1600" spc="-4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600">
                <a:solidFill>
                  <a:srgbClr val="402000"/>
                </a:solidFill>
                <a:latin typeface="Courier New"/>
                <a:cs typeface="Courier New"/>
              </a:rPr>
              <a:t>B;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41298"/>
            <a:ext cx="779208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8545" algn="l"/>
              </a:tabLst>
            </a:pPr>
            <a:r>
              <a:rPr dirty="0" sz="4000"/>
              <a:t>Structural	</a:t>
            </a:r>
            <a:r>
              <a:rPr dirty="0" sz="4000" spc="-5"/>
              <a:t>Architecture </a:t>
            </a:r>
            <a:r>
              <a:rPr dirty="0" sz="4000" spc="-5">
                <a:solidFill>
                  <a:srgbClr val="BA2D2D"/>
                </a:solidFill>
              </a:rPr>
              <a:t>in VHDL</a:t>
            </a:r>
            <a:r>
              <a:rPr dirty="0" sz="4000" spc="-25">
                <a:solidFill>
                  <a:srgbClr val="BA2D2D"/>
                </a:solidFill>
              </a:rPr>
              <a:t> </a:t>
            </a:r>
            <a:r>
              <a:rPr dirty="0" sz="4000">
                <a:solidFill>
                  <a:srgbClr val="BA2D2D"/>
                </a:solidFill>
              </a:rPr>
              <a:t>93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2441575" y="1981200"/>
            <a:ext cx="4645660" cy="3494404"/>
          </a:xfrm>
          <a:custGeom>
            <a:avLst/>
            <a:gdLst/>
            <a:ahLst/>
            <a:cxnLst/>
            <a:rect l="l" t="t" r="r" b="b"/>
            <a:pathLst>
              <a:path w="4645659" h="3494404">
                <a:moveTo>
                  <a:pt x="0" y="0"/>
                </a:moveTo>
                <a:lnTo>
                  <a:pt x="4645032" y="0"/>
                </a:lnTo>
                <a:lnTo>
                  <a:pt x="4645032" y="3494091"/>
                </a:lnTo>
                <a:lnTo>
                  <a:pt x="0" y="349409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532062" y="1961388"/>
            <a:ext cx="3416300" cy="34518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LIBRARY</a:t>
            </a:r>
            <a:r>
              <a:rPr dirty="0" sz="1400" spc="-1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ieee;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USE</a:t>
            </a:r>
            <a:r>
              <a:rPr dirty="0" sz="1400" spc="-3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ieee.std_logic_1164.all;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Courier New"/>
              <a:cs typeface="Courier New"/>
            </a:endParaRPr>
          </a:p>
          <a:p>
            <a:pPr marL="457200" marR="1919605" indent="-457200">
              <a:lnSpc>
                <a:spcPct val="112900"/>
              </a:lnSpc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ENTITY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xor2</a:t>
            </a:r>
            <a:r>
              <a:rPr dirty="0" sz="1400" spc="-100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IS  PORT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  <a:spcBef>
                <a:spcPts val="240"/>
              </a:spcBef>
              <a:tabLst>
                <a:tab pos="1445895" algn="l"/>
              </a:tabLst>
            </a:pP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I1	</a:t>
            </a:r>
            <a:r>
              <a:rPr dirty="0" sz="1400" b="1">
                <a:solidFill>
                  <a:srgbClr val="402000"/>
                </a:solidFill>
                <a:latin typeface="Courier New"/>
                <a:cs typeface="Courier New"/>
              </a:rPr>
              <a:t>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IN</a:t>
            </a:r>
            <a:r>
              <a:rPr dirty="0" sz="1400" spc="-5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914400" marR="154305">
              <a:lnSpc>
                <a:spcPct val="112900"/>
              </a:lnSpc>
              <a:spcBef>
                <a:spcPts val="95"/>
              </a:spcBef>
              <a:tabLst>
                <a:tab pos="1445895" algn="l"/>
              </a:tabLst>
            </a:pP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I2	</a:t>
            </a: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IN 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;  </a:t>
            </a: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Y	: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OUT</a:t>
            </a:r>
            <a:r>
              <a:rPr dirty="0" sz="1400" spc="-11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STD_LOGIC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END</a:t>
            </a:r>
            <a:r>
              <a:rPr dirty="0" sz="1400" spc="-1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xor2;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ourier New"/>
              <a:cs typeface="Courier New"/>
            </a:endParaRPr>
          </a:p>
          <a:p>
            <a:pPr marR="5080">
              <a:lnSpc>
                <a:spcPct val="112900"/>
              </a:lnSpc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ARCHITECTURE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dataflow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OF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xor2</a:t>
            </a:r>
            <a:r>
              <a:rPr dirty="0" sz="1400" spc="-90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IS  BEGIN</a:t>
            </a:r>
            <a:endParaRPr sz="1400">
              <a:latin typeface="Courier New"/>
              <a:cs typeface="Courier New"/>
            </a:endParaRPr>
          </a:p>
          <a:p>
            <a:pPr marL="457200">
              <a:lnSpc>
                <a:spcPct val="100000"/>
              </a:lnSpc>
              <a:spcBef>
                <a:spcPts val="310"/>
              </a:spcBef>
            </a:pPr>
            <a:r>
              <a:rPr dirty="0" sz="1400">
                <a:solidFill>
                  <a:srgbClr val="402000"/>
                </a:solidFill>
                <a:latin typeface="Courier New"/>
                <a:cs typeface="Courier New"/>
              </a:rPr>
              <a:t>Y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&lt;= I1 </a:t>
            </a: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xor</a:t>
            </a:r>
            <a:r>
              <a:rPr dirty="0" sz="1400" spc="-50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I2;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dirty="0" sz="1400" spc="-5" b="1">
                <a:solidFill>
                  <a:srgbClr val="402000"/>
                </a:solidFill>
                <a:latin typeface="Courier New"/>
                <a:cs typeface="Courier New"/>
              </a:rPr>
              <a:t>END</a:t>
            </a:r>
            <a:r>
              <a:rPr dirty="0" sz="1400" spc="-15" b="1">
                <a:solidFill>
                  <a:srgbClr val="402000"/>
                </a:solidFill>
                <a:latin typeface="Courier New"/>
                <a:cs typeface="Courier New"/>
              </a:rPr>
              <a:t> </a:t>
            </a:r>
            <a:r>
              <a:rPr dirty="0" sz="1400" spc="-5">
                <a:solidFill>
                  <a:srgbClr val="402000"/>
                </a:solidFill>
                <a:latin typeface="Courier New"/>
                <a:cs typeface="Courier New"/>
              </a:rPr>
              <a:t>dataflow;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764540" y="1294891"/>
            <a:ext cx="11957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xor2.vhd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77908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28545" algn="l"/>
              </a:tabLst>
            </a:pPr>
            <a:r>
              <a:rPr dirty="0" sz="4000"/>
              <a:t>Structural	</a:t>
            </a:r>
            <a:r>
              <a:rPr dirty="0" sz="4000" spc="-5"/>
              <a:t>Architecture </a:t>
            </a:r>
            <a:r>
              <a:rPr dirty="0" sz="4000" spc="-5">
                <a:solidFill>
                  <a:srgbClr val="BA2D2D"/>
                </a:solidFill>
              </a:rPr>
              <a:t>in VHDL</a:t>
            </a:r>
            <a:r>
              <a:rPr dirty="0" sz="4000" spc="-35">
                <a:solidFill>
                  <a:srgbClr val="BA2D2D"/>
                </a:solidFill>
              </a:rPr>
              <a:t> </a:t>
            </a:r>
            <a:r>
              <a:rPr dirty="0" sz="4000" spc="-5">
                <a:solidFill>
                  <a:srgbClr val="BA2D2D"/>
                </a:solidFill>
              </a:rPr>
              <a:t>93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59740" y="1835403"/>
            <a:ext cx="4067175" cy="5105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dirty="0" sz="1600" spc="-10" b="1">
                <a:solidFill>
                  <a:srgbClr val="402000"/>
                </a:solidFill>
                <a:latin typeface="Arial"/>
                <a:cs typeface="Arial"/>
              </a:rPr>
              <a:t>ARCHITECTURE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structural </a:t>
            </a:r>
            <a:r>
              <a:rPr dirty="0" sz="1600" b="1">
                <a:solidFill>
                  <a:srgbClr val="402000"/>
                </a:solidFill>
                <a:latin typeface="Arial"/>
                <a:cs typeface="Arial"/>
              </a:rPr>
              <a:t>OF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xor3_gate </a:t>
            </a:r>
            <a:r>
              <a:rPr dirty="0" sz="1600" spc="5" b="1">
                <a:solidFill>
                  <a:srgbClr val="402000"/>
                </a:solidFill>
                <a:latin typeface="Arial"/>
                <a:cs typeface="Arial"/>
              </a:rPr>
              <a:t>IS  </a:t>
            </a:r>
            <a:r>
              <a:rPr dirty="0" sz="1600" spc="-5" b="1">
                <a:solidFill>
                  <a:srgbClr val="402000"/>
                </a:solidFill>
                <a:latin typeface="Arial"/>
                <a:cs typeface="Arial"/>
              </a:rPr>
              <a:t>SIGNAL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U1_OUT:</a:t>
            </a:r>
            <a:r>
              <a:rPr dirty="0" sz="1600" spc="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STD_LOGIC;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713227"/>
            <a:ext cx="3171825" cy="1247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0"/>
              </a:lnSpc>
              <a:spcBef>
                <a:spcPts val="100"/>
              </a:spcBef>
            </a:pPr>
            <a:r>
              <a:rPr dirty="0" sz="1600" spc="-5" b="1">
                <a:solidFill>
                  <a:srgbClr val="402000"/>
                </a:solidFill>
                <a:latin typeface="Arial"/>
                <a:cs typeface="Arial"/>
              </a:rPr>
              <a:t>BEGIN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ts val="1910"/>
              </a:lnSpc>
            </a:pP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U1: </a:t>
            </a:r>
            <a:r>
              <a:rPr dirty="0" sz="1600" spc="-5" b="1">
                <a:solidFill>
                  <a:srgbClr val="402000"/>
                </a:solidFill>
                <a:latin typeface="Arial"/>
                <a:cs typeface="Arial"/>
              </a:rPr>
              <a:t>entity</a:t>
            </a:r>
            <a:r>
              <a:rPr dirty="0" sz="1600" spc="-1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work.xor2(dataflow)</a:t>
            </a:r>
            <a:endParaRPr sz="1600">
              <a:latin typeface="Arial"/>
              <a:cs typeface="Arial"/>
            </a:endParaRPr>
          </a:p>
          <a:p>
            <a:pPr marL="1155700">
              <a:lnSpc>
                <a:spcPts val="1910"/>
              </a:lnSpc>
              <a:spcBef>
                <a:spcPts val="70"/>
              </a:spcBef>
            </a:pPr>
            <a:r>
              <a:rPr dirty="0" sz="1600" spc="-5" b="1">
                <a:solidFill>
                  <a:srgbClr val="402000"/>
                </a:solidFill>
                <a:latin typeface="Arial"/>
                <a:cs typeface="Arial"/>
              </a:rPr>
              <a:t>PORT MAP </a:t>
            </a: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(I1 =&gt;</a:t>
            </a:r>
            <a:r>
              <a:rPr dirty="0" sz="1600" spc="-3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A,</a:t>
            </a:r>
            <a:endParaRPr sz="1600">
              <a:latin typeface="Arial"/>
              <a:cs typeface="Arial"/>
            </a:endParaRPr>
          </a:p>
          <a:p>
            <a:pPr marL="2355850" marR="5080">
              <a:lnSpc>
                <a:spcPts val="1920"/>
              </a:lnSpc>
              <a:spcBef>
                <a:spcPts val="50"/>
              </a:spcBef>
            </a:pP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I2 =&gt;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B,  </a:t>
            </a: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Y =&gt;</a:t>
            </a:r>
            <a:r>
              <a:rPr dirty="0" sz="1600" spc="-9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U1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9001" y="3723584"/>
            <a:ext cx="666115" cy="2273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0"/>
              </a:lnSpc>
            </a:pP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_</a:t>
            </a:r>
            <a:r>
              <a:rPr dirty="0" sz="1600" spc="5">
                <a:solidFill>
                  <a:srgbClr val="402000"/>
                </a:solidFill>
                <a:latin typeface="Arial"/>
                <a:cs typeface="Arial"/>
              </a:rPr>
              <a:t>O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UT</a:t>
            </a: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4173220"/>
            <a:ext cx="3744595" cy="1247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U2: </a:t>
            </a:r>
            <a:r>
              <a:rPr dirty="0" sz="1600" spc="-5" b="1">
                <a:solidFill>
                  <a:srgbClr val="402000"/>
                </a:solidFill>
                <a:latin typeface="Arial"/>
                <a:cs typeface="Arial"/>
              </a:rPr>
              <a:t>entity</a:t>
            </a:r>
            <a:r>
              <a:rPr dirty="0" sz="1600" spc="15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work.xor2(dataflow)</a:t>
            </a:r>
            <a:endParaRPr sz="1600">
              <a:latin typeface="Arial"/>
              <a:cs typeface="Arial"/>
            </a:endParaRPr>
          </a:p>
          <a:p>
            <a:pPr marL="1155700">
              <a:lnSpc>
                <a:spcPts val="1910"/>
              </a:lnSpc>
              <a:spcBef>
                <a:spcPts val="70"/>
              </a:spcBef>
            </a:pPr>
            <a:r>
              <a:rPr dirty="0" sz="1600" spc="-5" b="1">
                <a:solidFill>
                  <a:srgbClr val="402000"/>
                </a:solidFill>
                <a:latin typeface="Arial"/>
                <a:cs typeface="Arial"/>
              </a:rPr>
              <a:t>PORT MAP </a:t>
            </a: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(I1 =&gt;</a:t>
            </a:r>
            <a:r>
              <a:rPr dirty="0" sz="1600" spc="-5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U1_OUT,</a:t>
            </a:r>
            <a:endParaRPr sz="1600">
              <a:latin typeface="Arial"/>
              <a:cs typeface="Arial"/>
            </a:endParaRPr>
          </a:p>
          <a:p>
            <a:pPr marL="2355850">
              <a:lnSpc>
                <a:spcPts val="1910"/>
              </a:lnSpc>
            </a:pP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I2 =&gt;</a:t>
            </a:r>
            <a:r>
              <a:rPr dirty="0" sz="16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C,</a:t>
            </a:r>
            <a:endParaRPr sz="1600">
              <a:latin typeface="Arial"/>
              <a:cs typeface="Arial"/>
            </a:endParaRPr>
          </a:p>
          <a:p>
            <a:pPr marL="2355850">
              <a:lnSpc>
                <a:spcPts val="1910"/>
              </a:lnSpc>
            </a:pP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Y =&gt;</a:t>
            </a:r>
            <a:r>
              <a:rPr dirty="0" sz="16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Result);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dirty="0" sz="1600" spc="-5" b="1">
                <a:solidFill>
                  <a:srgbClr val="402000"/>
                </a:solidFill>
                <a:latin typeface="Arial"/>
                <a:cs typeface="Arial"/>
              </a:rPr>
              <a:t>END</a:t>
            </a:r>
            <a:r>
              <a:rPr dirty="0" sz="1600" spc="-1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structural;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65140" y="1768348"/>
            <a:ext cx="17272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A  B  C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51140" y="2134107"/>
            <a:ext cx="59944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402000"/>
                </a:solidFill>
                <a:latin typeface="Arial"/>
                <a:cs typeface="Arial"/>
              </a:rPr>
              <a:t>R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e</a:t>
            </a: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u</a:t>
            </a:r>
            <a:r>
              <a:rPr dirty="0" sz="1600" spc="-10">
                <a:solidFill>
                  <a:srgbClr val="402000"/>
                </a:solidFill>
                <a:latin typeface="Arial"/>
                <a:cs typeface="Arial"/>
              </a:rPr>
              <a:t>l</a:t>
            </a:r>
            <a:r>
              <a:rPr dirty="0" sz="1600">
                <a:solidFill>
                  <a:srgbClr val="402000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91200" y="19812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1"/>
                </a:lnTo>
              </a:path>
            </a:pathLst>
          </a:custGeom>
          <a:ln w="127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91200" y="22860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1"/>
                </a:lnTo>
              </a:path>
            </a:pathLst>
          </a:custGeom>
          <a:ln w="127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91200" y="2590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 h="0">
                <a:moveTo>
                  <a:pt x="0" y="0"/>
                </a:moveTo>
                <a:lnTo>
                  <a:pt x="457200" y="1"/>
                </a:lnTo>
              </a:path>
            </a:pathLst>
          </a:custGeom>
          <a:ln w="127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67600" y="22860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1"/>
                </a:lnTo>
              </a:path>
            </a:pathLst>
          </a:custGeom>
          <a:ln w="127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248400" y="1676400"/>
            <a:ext cx="1219200" cy="1219200"/>
          </a:xfrm>
          <a:prstGeom prst="rect">
            <a:avLst/>
          </a:prstGeom>
          <a:ln w="12700">
            <a:solidFill>
              <a:srgbClr val="402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67005">
              <a:lnSpc>
                <a:spcPct val="100000"/>
              </a:lnSpc>
            </a:pPr>
            <a:r>
              <a:rPr dirty="0" sz="1600" spc="-5">
                <a:solidFill>
                  <a:srgbClr val="0000CC"/>
                </a:solidFill>
                <a:latin typeface="Arial"/>
                <a:cs typeface="Arial"/>
              </a:rPr>
              <a:t>xor3_gate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7600" y="3200400"/>
            <a:ext cx="5486400" cy="1017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4898390" y="3303523"/>
            <a:ext cx="163195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 marR="5080" indent="-9525">
              <a:lnSpc>
                <a:spcPct val="135000"/>
              </a:lnSpc>
              <a:spcBef>
                <a:spcPts val="100"/>
              </a:spcBef>
            </a:pPr>
            <a:r>
              <a:rPr dirty="0" sz="1200" b="1">
                <a:solidFill>
                  <a:srgbClr val="402000"/>
                </a:solidFill>
                <a:latin typeface="Arial"/>
                <a:cs typeface="Arial"/>
              </a:rPr>
              <a:t>I1  I2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65090" y="3489452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02000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27240" y="3455923"/>
            <a:ext cx="163195" cy="519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225" marR="5080" indent="-9525">
              <a:lnSpc>
                <a:spcPct val="135000"/>
              </a:lnSpc>
              <a:spcBef>
                <a:spcPts val="100"/>
              </a:spcBef>
            </a:pPr>
            <a:r>
              <a:rPr dirty="0" sz="1200" b="1">
                <a:solidFill>
                  <a:srgbClr val="402000"/>
                </a:solidFill>
                <a:latin typeface="Arial"/>
                <a:cs typeface="Arial"/>
              </a:rPr>
              <a:t>I1  I2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93940" y="3641852"/>
            <a:ext cx="127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402000"/>
                </a:solidFill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12740" y="3234435"/>
            <a:ext cx="8255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402000"/>
                </a:solidFill>
                <a:latin typeface="Arial"/>
                <a:cs typeface="Arial"/>
              </a:rPr>
              <a:t>U1_OUT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95600" y="3429000"/>
            <a:ext cx="2907030" cy="2269490"/>
          </a:xfrm>
          <a:custGeom>
            <a:avLst/>
            <a:gdLst/>
            <a:ahLst/>
            <a:cxnLst/>
            <a:rect l="l" t="t" r="r" b="b"/>
            <a:pathLst>
              <a:path w="2907029" h="2269490">
                <a:moveTo>
                  <a:pt x="2901518" y="1512760"/>
                </a:moveTo>
                <a:lnTo>
                  <a:pt x="1585125" y="819937"/>
                </a:lnTo>
                <a:lnTo>
                  <a:pt x="1047394" y="128562"/>
                </a:lnTo>
                <a:lnTo>
                  <a:pt x="1060284" y="118541"/>
                </a:lnTo>
                <a:lnTo>
                  <a:pt x="1067460" y="112953"/>
                </a:lnTo>
                <a:lnTo>
                  <a:pt x="990600" y="76200"/>
                </a:lnTo>
                <a:lnTo>
                  <a:pt x="1007313" y="159740"/>
                </a:lnTo>
                <a:lnTo>
                  <a:pt x="1027353" y="144157"/>
                </a:lnTo>
                <a:lnTo>
                  <a:pt x="1530654" y="791273"/>
                </a:lnTo>
                <a:lnTo>
                  <a:pt x="1031684" y="528662"/>
                </a:lnTo>
                <a:lnTo>
                  <a:pt x="594067" y="47815"/>
                </a:lnTo>
                <a:lnTo>
                  <a:pt x="604393" y="38417"/>
                </a:lnTo>
                <a:lnTo>
                  <a:pt x="612863" y="30708"/>
                </a:lnTo>
                <a:lnTo>
                  <a:pt x="533400" y="0"/>
                </a:lnTo>
                <a:lnTo>
                  <a:pt x="556514" y="82003"/>
                </a:lnTo>
                <a:lnTo>
                  <a:pt x="575297" y="64909"/>
                </a:lnTo>
                <a:lnTo>
                  <a:pt x="965784" y="493979"/>
                </a:lnTo>
                <a:lnTo>
                  <a:pt x="73342" y="24257"/>
                </a:lnTo>
                <a:lnTo>
                  <a:pt x="76454" y="18338"/>
                </a:lnTo>
                <a:lnTo>
                  <a:pt x="85178" y="1778"/>
                </a:lnTo>
                <a:lnTo>
                  <a:pt x="0" y="0"/>
                </a:lnTo>
                <a:lnTo>
                  <a:pt x="49682" y="69202"/>
                </a:lnTo>
                <a:lnTo>
                  <a:pt x="61506" y="46736"/>
                </a:lnTo>
                <a:lnTo>
                  <a:pt x="1015923" y="549071"/>
                </a:lnTo>
                <a:lnTo>
                  <a:pt x="2581402" y="2269159"/>
                </a:lnTo>
                <a:lnTo>
                  <a:pt x="2600198" y="2252053"/>
                </a:lnTo>
                <a:lnTo>
                  <a:pt x="1081836" y="583768"/>
                </a:lnTo>
                <a:lnTo>
                  <a:pt x="1568462" y="839876"/>
                </a:lnTo>
                <a:lnTo>
                  <a:pt x="2580779" y="2141397"/>
                </a:lnTo>
                <a:lnTo>
                  <a:pt x="2600820" y="2125802"/>
                </a:lnTo>
                <a:lnTo>
                  <a:pt x="1622933" y="868540"/>
                </a:lnTo>
                <a:lnTo>
                  <a:pt x="2889681" y="1535239"/>
                </a:lnTo>
                <a:lnTo>
                  <a:pt x="2901518" y="1512760"/>
                </a:lnTo>
                <a:close/>
              </a:path>
              <a:path w="2907029" h="2269490">
                <a:moveTo>
                  <a:pt x="2906699" y="1441627"/>
                </a:moveTo>
                <a:lnTo>
                  <a:pt x="2181695" y="136652"/>
                </a:lnTo>
                <a:lnTo>
                  <a:pt x="2201684" y="125539"/>
                </a:lnTo>
                <a:lnTo>
                  <a:pt x="2203907" y="124307"/>
                </a:lnTo>
                <a:lnTo>
                  <a:pt x="2133600" y="76200"/>
                </a:lnTo>
                <a:lnTo>
                  <a:pt x="2137295" y="161315"/>
                </a:lnTo>
                <a:lnTo>
                  <a:pt x="2159495" y="148983"/>
                </a:lnTo>
                <a:lnTo>
                  <a:pt x="2884500" y="1453972"/>
                </a:lnTo>
                <a:lnTo>
                  <a:pt x="2906699" y="1441627"/>
                </a:lnTo>
                <a:close/>
              </a:path>
            </a:pathLst>
          </a:custGeom>
          <a:solidFill>
            <a:srgbClr val="CC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5920740" y="4846827"/>
            <a:ext cx="122555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10">
                <a:solidFill>
                  <a:srgbClr val="402000"/>
                </a:solidFill>
                <a:latin typeface="Arial"/>
                <a:cs typeface="Arial"/>
              </a:rPr>
              <a:t>PORT</a:t>
            </a:r>
            <a:r>
              <a:rPr dirty="0" sz="1600" spc="-10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22" name="object 22"/>
          <p:cNvSpPr txBox="1"/>
          <p:nvPr/>
        </p:nvSpPr>
        <p:spPr>
          <a:xfrm>
            <a:off x="5641340" y="5520435"/>
            <a:ext cx="191452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LOCAL WIRE</a:t>
            </a:r>
            <a:r>
              <a:rPr dirty="0" sz="1600" spc="-12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1600" spc="-5">
                <a:solidFill>
                  <a:srgbClr val="402000"/>
                </a:solidFill>
                <a:latin typeface="Arial"/>
                <a:cs typeface="Arial"/>
              </a:rPr>
              <a:t>NAME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787844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3970" algn="l"/>
              </a:tabLst>
            </a:pPr>
            <a:r>
              <a:rPr dirty="0" sz="4000" spc="-5"/>
              <a:t>Behavioral	Architecture </a:t>
            </a:r>
            <a:r>
              <a:rPr dirty="0" sz="4000"/>
              <a:t>(xor3</a:t>
            </a:r>
            <a:r>
              <a:rPr dirty="0" sz="4000" spc="-15"/>
              <a:t> </a:t>
            </a:r>
            <a:r>
              <a:rPr dirty="0" sz="4000" spc="-5"/>
              <a:t>gate)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314195"/>
            <a:ext cx="6395085" cy="471932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>
              <a:lnSpc>
                <a:spcPts val="3310"/>
              </a:lnSpc>
              <a:spcBef>
                <a:spcPts val="250"/>
              </a:spcBef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ARCHITECTURE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behavioral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OF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xor3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IS  BEGIN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270"/>
              </a:lnSpc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xor3_behave: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PROCESS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(A, B,</a:t>
            </a:r>
            <a:r>
              <a:rPr dirty="0" sz="28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C)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25"/>
              </a:lnSpc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BEGIN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IF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((A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XOR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B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XOR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C) = '1')</a:t>
            </a:r>
            <a:r>
              <a:rPr dirty="0" sz="2800" spc="-5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ts val="3335"/>
              </a:lnSpc>
              <a:spcBef>
                <a:spcPts val="25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Result &lt;=</a:t>
            </a:r>
            <a:r>
              <a:rPr dirty="0" sz="2800" spc="-2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'1';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35"/>
              </a:lnSpc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ELSE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ts val="3325"/>
              </a:lnSpc>
              <a:spcBef>
                <a:spcPts val="45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Result &lt;=</a:t>
            </a:r>
            <a:r>
              <a:rPr dirty="0" sz="2800" spc="-2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'0';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ts val="3325"/>
              </a:lnSpc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END IF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END PROCESS</a:t>
            </a:r>
            <a:r>
              <a:rPr dirty="0" sz="2800" spc="-15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xor3_behave;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800" spc="-5" b="1">
                <a:solidFill>
                  <a:srgbClr val="402000"/>
                </a:solidFill>
                <a:latin typeface="Arial"/>
                <a:cs typeface="Arial"/>
              </a:rPr>
              <a:t>END </a:t>
            </a:r>
            <a:r>
              <a:rPr dirty="0" sz="2800" b="1">
                <a:solidFill>
                  <a:srgbClr val="402000"/>
                </a:solidFill>
                <a:latin typeface="Arial"/>
                <a:cs typeface="Arial"/>
              </a:rPr>
              <a:t>behavioral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41298"/>
            <a:ext cx="51092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3970" algn="l"/>
              </a:tabLst>
            </a:pPr>
            <a:r>
              <a:rPr dirty="0" sz="4000" spc="-5"/>
              <a:t>Behavioral	Description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390395"/>
            <a:ext cx="7991475" cy="1887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It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accurately models what happens on the inputs  and outputs of the black box (no matter what is  inside and how it</a:t>
            </a:r>
            <a:r>
              <a:rPr dirty="0" sz="2800" spc="-2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works).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This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style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uses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PROCESS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statements in</a:t>
            </a:r>
            <a:r>
              <a:rPr dirty="0" sz="2800" spc="-5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402000"/>
                </a:solidFill>
                <a:latin typeface="Arial"/>
                <a:cs typeface="Arial"/>
              </a:rPr>
              <a:t>VHDL.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03277"/>
            <a:ext cx="59810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Arithmetic </a:t>
            </a:r>
            <a:r>
              <a:rPr dirty="0" spc="-10"/>
              <a:t>Operators </a:t>
            </a:r>
            <a:r>
              <a:rPr dirty="0"/>
              <a:t>in VHDL</a:t>
            </a:r>
            <a:r>
              <a:rPr dirty="0" spc="-45"/>
              <a:t> </a:t>
            </a:r>
            <a:r>
              <a:rPr dirty="0" spc="-5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228600" y="1524000"/>
            <a:ext cx="8763000" cy="4419600"/>
          </a:xfrm>
          <a:custGeom>
            <a:avLst/>
            <a:gdLst/>
            <a:ahLst/>
            <a:cxnLst/>
            <a:rect l="l" t="t" r="r" b="b"/>
            <a:pathLst>
              <a:path w="8763000" h="4419600">
                <a:moveTo>
                  <a:pt x="0" y="0"/>
                </a:moveTo>
                <a:lnTo>
                  <a:pt x="8763004" y="0"/>
                </a:lnTo>
                <a:lnTo>
                  <a:pt x="8763004" y="4419602"/>
                </a:lnTo>
                <a:lnTo>
                  <a:pt x="0" y="44196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07340" y="1470659"/>
            <a:ext cx="7024370" cy="412813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50"/>
              </a:spcBef>
            </a:pP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To use basic arithmetic operations involving  std_logic_vectors you need to include the  following library</a:t>
            </a:r>
            <a:r>
              <a:rPr dirty="0" sz="2600" spc="5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packages: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LIBRARY </a:t>
            </a:r>
            <a:r>
              <a:rPr dirty="0" sz="2600">
                <a:solidFill>
                  <a:srgbClr val="402000"/>
                </a:solidFill>
                <a:latin typeface="Arial"/>
                <a:cs typeface="Arial"/>
              </a:rPr>
              <a:t>ieee;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USE</a:t>
            </a:r>
            <a:r>
              <a:rPr dirty="0" sz="2600" spc="5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600" spc="-5">
                <a:solidFill>
                  <a:srgbClr val="402000"/>
                </a:solidFill>
                <a:latin typeface="Arial"/>
                <a:cs typeface="Arial"/>
              </a:rPr>
              <a:t>ieee.std_logic_1164.all;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5" b="1">
                <a:solidFill>
                  <a:srgbClr val="CC3300"/>
                </a:solidFill>
                <a:latin typeface="Arial"/>
                <a:cs typeface="Arial"/>
              </a:rPr>
              <a:t>USE</a:t>
            </a:r>
            <a:r>
              <a:rPr dirty="0" sz="2600" spc="5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3300"/>
                </a:solidFill>
                <a:latin typeface="Arial"/>
                <a:cs typeface="Arial"/>
              </a:rPr>
              <a:t>ieee.std_logic_unsigned.all;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5" b="1" i="1">
                <a:solidFill>
                  <a:srgbClr val="CC3300"/>
                </a:solidFill>
                <a:latin typeface="Arial"/>
                <a:cs typeface="Arial"/>
              </a:rPr>
              <a:t>or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600" spc="-5" b="1">
                <a:solidFill>
                  <a:srgbClr val="A50021"/>
                </a:solidFill>
                <a:latin typeface="Arial"/>
                <a:cs typeface="Arial"/>
              </a:rPr>
              <a:t>USE</a:t>
            </a:r>
            <a:r>
              <a:rPr dirty="0" sz="2600" spc="5" b="1">
                <a:solidFill>
                  <a:srgbClr val="A50021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A50021"/>
                </a:solidFill>
                <a:latin typeface="Arial"/>
                <a:cs typeface="Arial"/>
              </a:rPr>
              <a:t>ieee.std_logic_signed.all;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303277"/>
            <a:ext cx="59810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Arithmetic </a:t>
            </a:r>
            <a:r>
              <a:rPr dirty="0" spc="-10"/>
              <a:t>Operators </a:t>
            </a:r>
            <a:r>
              <a:rPr dirty="0"/>
              <a:t>in VHDL</a:t>
            </a:r>
            <a:r>
              <a:rPr dirty="0" spc="-45"/>
              <a:t> </a:t>
            </a:r>
            <a:r>
              <a:rPr dirty="0" spc="-5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152400" y="1371600"/>
            <a:ext cx="8763000" cy="4191000"/>
          </a:xfrm>
          <a:custGeom>
            <a:avLst/>
            <a:gdLst/>
            <a:ahLst/>
            <a:cxnLst/>
            <a:rect l="l" t="t" r="r" b="b"/>
            <a:pathLst>
              <a:path w="8763000" h="4191000">
                <a:moveTo>
                  <a:pt x="0" y="0"/>
                </a:moveTo>
                <a:lnTo>
                  <a:pt x="8763004" y="0"/>
                </a:lnTo>
                <a:lnTo>
                  <a:pt x="8763004" y="4191002"/>
                </a:lnTo>
                <a:lnTo>
                  <a:pt x="0" y="419100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402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31140" y="1318259"/>
            <a:ext cx="7751445" cy="3670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22475">
              <a:lnSpc>
                <a:spcPct val="115399"/>
              </a:lnSpc>
              <a:spcBef>
                <a:spcPts val="100"/>
              </a:spcBef>
            </a:pP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You </a:t>
            </a:r>
            <a:r>
              <a:rPr dirty="0" sz="2600" b="1">
                <a:solidFill>
                  <a:srgbClr val="402000"/>
                </a:solidFill>
                <a:latin typeface="Arial"/>
                <a:cs typeface="Arial"/>
              </a:rPr>
              <a:t>can </a:t>
            </a: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use standard +, </a:t>
            </a:r>
            <a:r>
              <a:rPr dirty="0" sz="2600" b="1">
                <a:solidFill>
                  <a:srgbClr val="402000"/>
                </a:solidFill>
                <a:latin typeface="Arial"/>
                <a:cs typeface="Arial"/>
              </a:rPr>
              <a:t>- </a:t>
            </a: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operators  to perform addition and</a:t>
            </a:r>
            <a:r>
              <a:rPr dirty="0" sz="260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subtraction: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algn="just" marL="561975" marR="5080">
              <a:lnSpc>
                <a:spcPct val="115399"/>
              </a:lnSpc>
            </a:pP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signal </a:t>
            </a:r>
            <a:r>
              <a:rPr dirty="0" sz="2600" b="1">
                <a:solidFill>
                  <a:srgbClr val="402000"/>
                </a:solidFill>
                <a:latin typeface="Arial"/>
                <a:cs typeface="Arial"/>
              </a:rPr>
              <a:t>A : </a:t>
            </a: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STD_LOGIC_VECTOR(3 downto 0);  signal </a:t>
            </a:r>
            <a:r>
              <a:rPr dirty="0" sz="2600" b="1">
                <a:solidFill>
                  <a:srgbClr val="402000"/>
                </a:solidFill>
                <a:latin typeface="Arial"/>
                <a:cs typeface="Arial"/>
              </a:rPr>
              <a:t>B : </a:t>
            </a: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STD_LOGIC_VECTOR(3 downto 0);  signal </a:t>
            </a:r>
            <a:r>
              <a:rPr dirty="0" sz="2600" b="1">
                <a:solidFill>
                  <a:srgbClr val="402000"/>
                </a:solidFill>
                <a:latin typeface="Arial"/>
                <a:cs typeface="Arial"/>
              </a:rPr>
              <a:t>C : </a:t>
            </a: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STD_LOGIC_VECTOR(3 downto</a:t>
            </a:r>
            <a:r>
              <a:rPr dirty="0" sz="260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402000"/>
                </a:solidFill>
                <a:latin typeface="Arial"/>
                <a:cs typeface="Arial"/>
              </a:rPr>
              <a:t>0);</a:t>
            </a:r>
            <a:endParaRPr sz="2600">
              <a:latin typeface="Arial"/>
              <a:cs typeface="Arial"/>
            </a:endParaRPr>
          </a:p>
          <a:p>
            <a:pPr marL="565150">
              <a:lnSpc>
                <a:spcPct val="100000"/>
              </a:lnSpc>
              <a:spcBef>
                <a:spcPts val="480"/>
              </a:spcBef>
            </a:pPr>
            <a:r>
              <a:rPr dirty="0" sz="2600" b="1">
                <a:solidFill>
                  <a:srgbClr val="402000"/>
                </a:solidFill>
                <a:latin typeface="Arial"/>
                <a:cs typeface="Arial"/>
              </a:rPr>
              <a:t>……</a:t>
            </a:r>
            <a:endParaRPr sz="2600">
              <a:latin typeface="Arial"/>
              <a:cs typeface="Arial"/>
            </a:endParaRPr>
          </a:p>
          <a:p>
            <a:pPr marL="288925">
              <a:lnSpc>
                <a:spcPct val="100000"/>
              </a:lnSpc>
              <a:spcBef>
                <a:spcPts val="480"/>
              </a:spcBef>
            </a:pPr>
            <a:r>
              <a:rPr dirty="0" sz="2600" b="1">
                <a:solidFill>
                  <a:srgbClr val="CC3300"/>
                </a:solidFill>
                <a:latin typeface="Arial"/>
                <a:cs typeface="Arial"/>
              </a:rPr>
              <a:t>C </a:t>
            </a:r>
            <a:r>
              <a:rPr dirty="0" sz="2600" spc="-5" b="1">
                <a:solidFill>
                  <a:srgbClr val="CC3300"/>
                </a:solidFill>
                <a:latin typeface="Arial"/>
                <a:cs typeface="Arial"/>
              </a:rPr>
              <a:t>&lt;= </a:t>
            </a:r>
            <a:r>
              <a:rPr dirty="0" sz="2600" b="1">
                <a:solidFill>
                  <a:srgbClr val="CC3300"/>
                </a:solidFill>
                <a:latin typeface="Arial"/>
                <a:cs typeface="Arial"/>
              </a:rPr>
              <a:t>A +</a:t>
            </a:r>
            <a:r>
              <a:rPr dirty="0" sz="2600" spc="-15" b="1">
                <a:solidFill>
                  <a:srgbClr val="CC3300"/>
                </a:solidFill>
                <a:latin typeface="Arial"/>
                <a:cs typeface="Arial"/>
              </a:rPr>
              <a:t> </a:t>
            </a:r>
            <a:r>
              <a:rPr dirty="0" sz="2600" spc="-5" b="1">
                <a:solidFill>
                  <a:srgbClr val="CC3300"/>
                </a:solidFill>
                <a:latin typeface="Arial"/>
                <a:cs typeface="Arial"/>
              </a:rPr>
              <a:t>B;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Different ways of performing the same</a:t>
            </a:r>
            <a:r>
              <a:rPr dirty="0" spc="-50"/>
              <a:t> </a:t>
            </a:r>
            <a:r>
              <a:rPr dirty="0" spc="-5"/>
              <a:t>operation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59715" y="1478787"/>
            <a:ext cx="6779259" cy="455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signal count: std_logic_vector(7 downto</a:t>
            </a:r>
            <a:r>
              <a:rPr dirty="0" sz="2800" spc="-3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0);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You can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use: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count &lt;= count +</a:t>
            </a:r>
            <a:r>
              <a:rPr dirty="0" sz="2800" spc="-3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“00000001”;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800" spc="5" i="1">
                <a:solidFill>
                  <a:srgbClr val="402000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count &lt;= count +</a:t>
            </a:r>
            <a:r>
              <a:rPr dirty="0" sz="28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1;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 spc="5" i="1">
                <a:solidFill>
                  <a:srgbClr val="402000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count &lt;= count +</a:t>
            </a:r>
            <a:r>
              <a:rPr dirty="0" sz="2800" spc="-4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‘1’;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9079" y="213359"/>
            <a:ext cx="8625840" cy="5958840"/>
            <a:chOff x="259079" y="213359"/>
            <a:chExt cx="8625840" cy="5958840"/>
          </a:xfrm>
        </p:grpSpPr>
        <p:sp>
          <p:nvSpPr>
            <p:cNvPr id="3" name="object 3"/>
            <p:cNvSpPr/>
            <p:nvPr/>
          </p:nvSpPr>
          <p:spPr>
            <a:xfrm>
              <a:off x="259079" y="213359"/>
              <a:ext cx="8625840" cy="59588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8197849" y="5486400"/>
              <a:ext cx="685800" cy="457200"/>
            </a:xfrm>
            <a:custGeom>
              <a:avLst/>
              <a:gdLst/>
              <a:ahLst/>
              <a:cxnLst/>
              <a:rect l="l" t="t" r="r" b="b"/>
              <a:pathLst>
                <a:path w="685800" h="457200">
                  <a:moveTo>
                    <a:pt x="685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85800" y="4572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20980"/>
            <a:ext cx="7849234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Different declarations for the same</a:t>
            </a:r>
            <a:r>
              <a:rPr dirty="0" spc="-55"/>
              <a:t> </a:t>
            </a:r>
            <a:r>
              <a:rPr dirty="0" spc="-5"/>
              <a:t>operator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28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392428"/>
            <a:ext cx="7774940" cy="4341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Declarations in the package</a:t>
            </a:r>
            <a:r>
              <a:rPr dirty="0" sz="2400" spc="20" b="1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402000"/>
                </a:solidFill>
                <a:latin typeface="Arial"/>
                <a:cs typeface="Arial"/>
              </a:rPr>
              <a:t>ieee.std_logic_unsigned: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function “+”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( L: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std_logic_vector;</a:t>
            </a:r>
            <a:endParaRPr sz="2400">
              <a:latin typeface="Arial"/>
              <a:cs typeface="Arial"/>
            </a:endParaRPr>
          </a:p>
          <a:p>
            <a:pPr marL="1841500" marR="2754630">
              <a:lnSpc>
                <a:spcPct val="100800"/>
              </a:lnSpc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R:std_logic_vector)  return std_logic_vector;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830"/>
              </a:lnSpc>
              <a:spcBef>
                <a:spcPts val="625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function “+”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( L: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std_logic_vector;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ts val="2830"/>
              </a:lnSpc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R: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integer)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25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return std_logic_vector;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function “+”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( L: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std_logic_vector;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ts val="2845"/>
              </a:lnSpc>
              <a:spcBef>
                <a:spcPts val="25"/>
              </a:spcBef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R:std_logic)</a:t>
            </a:r>
            <a:endParaRPr sz="2400">
              <a:latin typeface="Arial"/>
              <a:cs typeface="Arial"/>
            </a:endParaRPr>
          </a:p>
          <a:p>
            <a:pPr marL="1841500">
              <a:lnSpc>
                <a:spcPts val="2845"/>
              </a:lnSpc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return std_logic_vector;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3277"/>
            <a:ext cx="7990205" cy="5130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solidFill>
                  <a:srgbClr val="000099"/>
                </a:solidFill>
                <a:latin typeface="Arial"/>
                <a:cs typeface="Arial"/>
              </a:rPr>
              <a:t>Operator</a:t>
            </a:r>
            <a:r>
              <a:rPr dirty="0" sz="3200" spc="-1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000099"/>
                </a:solidFill>
                <a:latin typeface="Arial"/>
                <a:cs typeface="Arial"/>
              </a:rPr>
              <a:t>overloading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Arial"/>
              <a:cs typeface="Arial"/>
            </a:endParaRPr>
          </a:p>
          <a:p>
            <a:pPr algn="just" marL="355600" marR="996950" indent="-342900">
              <a:lnSpc>
                <a:spcPct val="100299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Operator overloading allows</a:t>
            </a:r>
            <a:r>
              <a:rPr dirty="0" sz="3200" spc="-5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different  argument types for </a:t>
            </a:r>
            <a:r>
              <a:rPr dirty="0" sz="3200">
                <a:solidFill>
                  <a:srgbClr val="402000"/>
                </a:solidFill>
                <a:latin typeface="Arial"/>
                <a:cs typeface="Arial"/>
              </a:rPr>
              <a:t>a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given operation  (function)</a:t>
            </a:r>
            <a:endParaRPr sz="3200">
              <a:latin typeface="Arial"/>
              <a:cs typeface="Arial"/>
            </a:endParaRPr>
          </a:p>
          <a:p>
            <a:pPr marL="355600" marR="387350" indent="-342900">
              <a:lnSpc>
                <a:spcPct val="100000"/>
              </a:lnSpc>
              <a:spcBef>
                <a:spcPts val="76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The </a:t>
            </a:r>
            <a:r>
              <a:rPr dirty="0" sz="3200">
                <a:solidFill>
                  <a:srgbClr val="402000"/>
                </a:solidFill>
                <a:latin typeface="Arial"/>
                <a:cs typeface="Arial"/>
              </a:rPr>
              <a:t>VHDL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tools resolve which of these  functions to select based on the types of  the</a:t>
            </a:r>
            <a:r>
              <a:rPr dirty="0" sz="32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402000"/>
                </a:solidFill>
                <a:latin typeface="Arial"/>
                <a:cs typeface="Arial"/>
              </a:rPr>
              <a:t>inputs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ts val="3790"/>
              </a:lnSpc>
              <a:spcBef>
                <a:spcPts val="93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This selection </a:t>
            </a:r>
            <a:r>
              <a:rPr dirty="0" sz="3200">
                <a:solidFill>
                  <a:srgbClr val="402000"/>
                </a:solidFill>
                <a:latin typeface="Arial"/>
                <a:cs typeface="Arial"/>
              </a:rPr>
              <a:t>is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transparent to the user as  long as the function has been defined</a:t>
            </a:r>
            <a:r>
              <a:rPr dirty="0" sz="3200" spc="-6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for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839" y="5456317"/>
            <a:ext cx="4693285" cy="479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635"/>
              </a:lnSpc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the given argument</a:t>
            </a:r>
            <a:r>
              <a:rPr dirty="0" sz="3200" spc="-7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types.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41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4091304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Features </a:t>
            </a:r>
            <a:r>
              <a:rPr dirty="0" sz="4000"/>
              <a:t>of</a:t>
            </a:r>
            <a:r>
              <a:rPr dirty="0" sz="4000" spc="-60"/>
              <a:t> </a:t>
            </a:r>
            <a:r>
              <a:rPr dirty="0" sz="4000" spc="-5"/>
              <a:t>VHDL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6525">
              <a:lnSpc>
                <a:spcPts val="1645"/>
              </a:lnSpc>
            </a:pPr>
            <a:fld id="{81D60167-4931-47E6-BA6A-407CBD079E47}" type="slidenum">
              <a:rPr dirty="0"/>
              <a:t>2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391412"/>
            <a:ext cx="6163310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Technology/vendor</a:t>
            </a:r>
            <a:r>
              <a:rPr dirty="0" sz="3200" spc="-6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independent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4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Portable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9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Reusable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0040" y="6614746"/>
            <a:ext cx="8503285" cy="1987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  <a:tabLst>
                <a:tab pos="8403590" algn="l"/>
              </a:tabLst>
            </a:pP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ECE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44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8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–</a:t>
            </a:r>
            <a:r>
              <a:rPr dirty="0" sz="1400" spc="-10" i="1">
                <a:solidFill>
                  <a:srgbClr val="009900"/>
                </a:solidFill>
                <a:latin typeface="Arial"/>
                <a:cs typeface="Arial"/>
              </a:rPr>
              <a:t> F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P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</a:t>
            </a:r>
            <a:r>
              <a:rPr dirty="0" sz="1400" spc="-5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an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d</a:t>
            </a:r>
            <a:r>
              <a:rPr dirty="0" sz="1400" spc="-60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AS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I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C D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e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si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g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n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wi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t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h</a:t>
            </a:r>
            <a:r>
              <a:rPr dirty="0" sz="1400" spc="-5" i="1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9900"/>
                </a:solidFill>
                <a:latin typeface="Arial"/>
                <a:cs typeface="Arial"/>
              </a:rPr>
              <a:t>VHDL	</a:t>
            </a:r>
            <a:r>
              <a:rPr dirty="0" sz="1400">
                <a:solidFill>
                  <a:srgbClr val="402000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41372" y="3142994"/>
            <a:ext cx="498221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VHDL</a:t>
            </a:r>
            <a:r>
              <a:rPr dirty="0" sz="4000" spc="-12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333399"/>
                </a:solidFill>
                <a:latin typeface="Arial"/>
                <a:cs typeface="Arial"/>
              </a:rPr>
              <a:t>Fundamentals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55873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Naming and Labeling</a:t>
            </a:r>
            <a:r>
              <a:rPr dirty="0" sz="4000" spc="-70"/>
              <a:t> </a:t>
            </a:r>
            <a:r>
              <a:rPr dirty="0" sz="4000" spc="-5"/>
              <a:t>(1)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295039"/>
            <a:ext cx="4838065" cy="376555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Clr>
                <a:srgbClr val="000000"/>
              </a:buClr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solidFill>
                  <a:srgbClr val="402000"/>
                </a:solidFill>
                <a:latin typeface="Arial"/>
                <a:cs typeface="Arial"/>
              </a:rPr>
              <a:t>VHDL is </a:t>
            </a:r>
            <a:r>
              <a:rPr dirty="0" sz="3200" spc="-5">
                <a:solidFill>
                  <a:srgbClr val="402000"/>
                </a:solidFill>
                <a:latin typeface="Arial"/>
                <a:cs typeface="Arial"/>
              </a:rPr>
              <a:t>case</a:t>
            </a:r>
            <a:r>
              <a:rPr dirty="0" sz="3200" spc="-7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u="heavy" sz="3200" spc="-5">
                <a:solidFill>
                  <a:srgbClr val="402000"/>
                </a:solidFill>
                <a:uFill>
                  <a:solidFill>
                    <a:srgbClr val="402000"/>
                  </a:solidFill>
                </a:uFill>
                <a:latin typeface="Arial"/>
                <a:cs typeface="Arial"/>
              </a:rPr>
              <a:t>insensitive</a:t>
            </a:r>
            <a:endParaRPr sz="32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65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1383665" marR="1697989" indent="-457200">
              <a:lnSpc>
                <a:spcPct val="118100"/>
              </a:lnSpc>
              <a:spcBef>
                <a:spcPts val="120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Names or</a:t>
            </a:r>
            <a:r>
              <a:rPr dirty="0" sz="2400" spc="-1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labels  </a:t>
            </a:r>
            <a:r>
              <a:rPr dirty="0" sz="2400" spc="-5" b="1">
                <a:solidFill>
                  <a:srgbClr val="402000"/>
                </a:solidFill>
                <a:latin typeface="Courier New"/>
                <a:cs typeface="Courier New"/>
              </a:rPr>
              <a:t>databus  Databus  DataBus  DATABUS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815"/>
              </a:spcBef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are all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equivalent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241298"/>
            <a:ext cx="558736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Naming and Labeling</a:t>
            </a:r>
            <a:r>
              <a:rPr dirty="0" sz="4000" spc="-70"/>
              <a:t> </a:t>
            </a:r>
            <a:r>
              <a:rPr dirty="0" sz="4000" spc="-5"/>
              <a:t>(2)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353819"/>
            <a:ext cx="7926070" cy="4581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General rules of thumb (according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to</a:t>
            </a:r>
            <a:r>
              <a:rPr dirty="0" sz="28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VHDL-87)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650">
              <a:latin typeface="Arial"/>
              <a:cs typeface="Arial"/>
            </a:endParaRPr>
          </a:p>
          <a:p>
            <a:pPr marL="622300" marR="23495" indent="-609600">
              <a:lnSpc>
                <a:spcPts val="2620"/>
              </a:lnSpc>
              <a:spcBef>
                <a:spcPts val="5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All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names should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start with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an alphabet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character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(a-z  or</a:t>
            </a:r>
            <a:r>
              <a:rPr dirty="0" sz="24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A-Z)</a:t>
            </a:r>
            <a:endParaRPr sz="2400">
              <a:latin typeface="Arial"/>
              <a:cs typeface="Arial"/>
            </a:endParaRPr>
          </a:p>
          <a:p>
            <a:pPr marL="622300" marR="177165" indent="-609600">
              <a:lnSpc>
                <a:spcPts val="2590"/>
              </a:lnSpc>
              <a:spcBef>
                <a:spcPts val="590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Use only alphabet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characters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(a-z or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A-Z) digits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(0-9)  and underscore</a:t>
            </a:r>
            <a:r>
              <a:rPr dirty="0" sz="2400" spc="-1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(_)</a:t>
            </a:r>
            <a:endParaRPr sz="2400">
              <a:latin typeface="Arial"/>
              <a:cs typeface="Arial"/>
            </a:endParaRPr>
          </a:p>
          <a:p>
            <a:pPr marL="622300" marR="447675" indent="-609600">
              <a:lnSpc>
                <a:spcPts val="2590"/>
              </a:lnSpc>
              <a:spcBef>
                <a:spcPts val="630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Do not use any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punctuation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or reserved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characters  within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name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(!,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?,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.,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&amp;,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+,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-,</a:t>
            </a:r>
            <a:r>
              <a:rPr dirty="0" sz="2400" spc="-6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etc.)</a:t>
            </a:r>
            <a:endParaRPr sz="2400">
              <a:latin typeface="Arial"/>
              <a:cs typeface="Arial"/>
            </a:endParaRPr>
          </a:p>
          <a:p>
            <a:pPr marL="622300" marR="74295" indent="-609600">
              <a:lnSpc>
                <a:spcPts val="2620"/>
              </a:lnSpc>
              <a:spcBef>
                <a:spcPts val="480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  <a:tab pos="2571115" algn="l"/>
                <a:tab pos="6282690" algn="l"/>
              </a:tabLst>
            </a:pP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Do not use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two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or more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consecutive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underscore 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characters</a:t>
            </a:r>
            <a:r>
              <a:rPr dirty="0" sz="2400" spc="5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(</a:t>
            </a:r>
            <a:r>
              <a:rPr dirty="0" u="heavy" sz="2400">
                <a:solidFill>
                  <a:srgbClr val="402000"/>
                </a:solidFill>
                <a:uFill>
                  <a:solidFill>
                    <a:srgbClr val="3F1F00"/>
                  </a:solidFill>
                </a:uFill>
                <a:latin typeface="Arial"/>
                <a:cs typeface="Arial"/>
              </a:rPr>
              <a:t> 	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)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within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name</a:t>
            </a:r>
            <a:r>
              <a:rPr dirty="0" sz="2400" spc="2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(e.g., Sel</a:t>
            </a:r>
            <a:r>
              <a:rPr dirty="0" u="heavy" sz="2400" spc="-5">
                <a:solidFill>
                  <a:srgbClr val="402000"/>
                </a:solidFill>
                <a:uFill>
                  <a:solidFill>
                    <a:srgbClr val="3F1F00"/>
                  </a:solidFill>
                </a:uFill>
                <a:latin typeface="Arial"/>
                <a:cs typeface="Arial"/>
              </a:rPr>
              <a:t> 	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 is</a:t>
            </a:r>
            <a:r>
              <a:rPr dirty="0" sz="2400" spc="-1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invalid)</a:t>
            </a:r>
            <a:endParaRPr sz="2400">
              <a:latin typeface="Arial"/>
              <a:cs typeface="Arial"/>
            </a:endParaRPr>
          </a:p>
          <a:p>
            <a:pPr marL="622300" marR="5080" indent="-609600">
              <a:lnSpc>
                <a:spcPts val="2590"/>
              </a:lnSpc>
              <a:spcBef>
                <a:spcPts val="595"/>
              </a:spcBef>
              <a:buClr>
                <a:srgbClr val="000000"/>
              </a:buClr>
              <a:buAutoNum type="arabicPeriod"/>
              <a:tabLst>
                <a:tab pos="621665" algn="l"/>
                <a:tab pos="622300" algn="l"/>
              </a:tabLst>
            </a:pP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All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names and labels in a given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entity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and </a:t>
            </a:r>
            <a:r>
              <a:rPr dirty="0" sz="2400" spc="-5">
                <a:solidFill>
                  <a:srgbClr val="402000"/>
                </a:solidFill>
                <a:latin typeface="Arial"/>
                <a:cs typeface="Arial"/>
              </a:rPr>
              <a:t>architecture 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must be</a:t>
            </a:r>
            <a:r>
              <a:rPr dirty="0" sz="2400" spc="-2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402000"/>
                </a:solidFill>
                <a:latin typeface="Arial"/>
                <a:cs typeface="Arial"/>
              </a:rPr>
              <a:t>unique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6212" y="241298"/>
            <a:ext cx="3611879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Valid </a:t>
            </a:r>
            <a:r>
              <a:rPr dirty="0" sz="4000"/>
              <a:t>or</a:t>
            </a:r>
            <a:r>
              <a:rPr dirty="0" sz="4000" spc="-60"/>
              <a:t> </a:t>
            </a:r>
            <a:r>
              <a:rPr dirty="0" sz="4000" spc="-5"/>
              <a:t>invalid?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59740" y="1295908"/>
            <a:ext cx="3293745" cy="4649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9415">
              <a:lnSpc>
                <a:spcPct val="122100"/>
              </a:lnSpc>
              <a:spcBef>
                <a:spcPts val="100"/>
              </a:spcBef>
            </a:pP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7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s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egmen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t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_d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is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p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l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y  A87372477424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Adder/Subtractor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/reset</a:t>
            </a:r>
            <a:endParaRPr sz="2800">
              <a:latin typeface="Arial"/>
              <a:cs typeface="Arial"/>
            </a:endParaRPr>
          </a:p>
          <a:p>
            <a:pPr marL="12700" marR="443230">
              <a:lnSpc>
                <a:spcPct val="119300"/>
              </a:lnSpc>
              <a:spcBef>
                <a:spcPts val="70"/>
              </a:spcBef>
              <a:tabLst>
                <a:tab pos="1159510" algn="l"/>
                <a:tab pos="2089785" algn="l"/>
              </a:tabLst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And_or_gate  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A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ND</a:t>
            </a:r>
            <a:r>
              <a:rPr dirty="0" u="heavy" sz="2800">
                <a:solidFill>
                  <a:srgbClr val="402000"/>
                </a:solidFill>
                <a:uFill>
                  <a:solidFill>
                    <a:srgbClr val="3F1F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O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R</a:t>
            </a:r>
            <a:r>
              <a:rPr dirty="0" u="heavy" sz="2800">
                <a:solidFill>
                  <a:srgbClr val="402000"/>
                </a:solidFill>
                <a:uFill>
                  <a:solidFill>
                    <a:srgbClr val="3F1F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N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O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18600"/>
              </a:lnSpc>
              <a:spcBef>
                <a:spcPts val="25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Kogge-Stone-Adder  Ri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pp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l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e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&amp;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C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arr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y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_</a:t>
            </a:r>
            <a:r>
              <a:rPr dirty="0" sz="2800" spc="-5">
                <a:solidFill>
                  <a:srgbClr val="402000"/>
                </a:solidFill>
                <a:latin typeface="Arial"/>
                <a:cs typeface="Arial"/>
              </a:rPr>
              <a:t>A</a:t>
            </a:r>
            <a:r>
              <a:rPr dirty="0" sz="2800" spc="5">
                <a:solidFill>
                  <a:srgbClr val="402000"/>
                </a:solidFill>
                <a:latin typeface="Arial"/>
                <a:cs typeface="Arial"/>
              </a:rPr>
              <a:t>dde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r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My</a:t>
            </a:r>
            <a:r>
              <a:rPr dirty="0" sz="2800" spc="-10">
                <a:solidFill>
                  <a:srgbClr val="4020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402000"/>
                </a:solidFill>
                <a:latin typeface="Arial"/>
                <a:cs typeface="Arial"/>
              </a:rPr>
              <a:t>adder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lecture1_VHDL_basics</dc:title>
  <dcterms:created xsi:type="dcterms:W3CDTF">2020-10-06T11:46:21Z</dcterms:created>
  <dcterms:modified xsi:type="dcterms:W3CDTF">2020-10-06T11:46:21Z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2019-02-27T00:00:00Z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2020-10-06T00:00:00Z</vt:filetime>
  </property>
</Properties>
</file>