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732" r:id="rId2"/>
    <p:sldMasterId id="2147483744" r:id="rId3"/>
    <p:sldMasterId id="2147483747" r:id="rId4"/>
    <p:sldMasterId id="2147483750" r:id="rId5"/>
    <p:sldMasterId id="2147483754" r:id="rId6"/>
    <p:sldMasterId id="2147483980" r:id="rId7"/>
  </p:sldMasterIdLst>
  <p:notesMasterIdLst>
    <p:notesMasterId r:id="rId96"/>
  </p:notesMasterIdLst>
  <p:handoutMasterIdLst>
    <p:handoutMasterId r:id="rId97"/>
  </p:handoutMasterIdLst>
  <p:sldIdLst>
    <p:sldId id="814" r:id="rId8"/>
    <p:sldId id="646" r:id="rId9"/>
    <p:sldId id="578" r:id="rId10"/>
    <p:sldId id="700" r:id="rId11"/>
    <p:sldId id="701" r:id="rId12"/>
    <p:sldId id="729" r:id="rId13"/>
    <p:sldId id="703" r:id="rId14"/>
    <p:sldId id="704" r:id="rId15"/>
    <p:sldId id="861" r:id="rId16"/>
    <p:sldId id="847" r:id="rId17"/>
    <p:sldId id="693" r:id="rId18"/>
    <p:sldId id="694" r:id="rId19"/>
    <p:sldId id="821" r:id="rId20"/>
    <p:sldId id="822" r:id="rId21"/>
    <p:sldId id="728" r:id="rId22"/>
    <p:sldId id="862" r:id="rId23"/>
    <p:sldId id="707" r:id="rId24"/>
    <p:sldId id="708" r:id="rId25"/>
    <p:sldId id="709" r:id="rId26"/>
    <p:sldId id="848" r:id="rId27"/>
    <p:sldId id="696" r:id="rId28"/>
    <p:sldId id="697" r:id="rId29"/>
    <p:sldId id="698" r:id="rId30"/>
    <p:sldId id="699" r:id="rId31"/>
    <p:sldId id="826" r:id="rId32"/>
    <p:sldId id="827" r:id="rId33"/>
    <p:sldId id="828" r:id="rId34"/>
    <p:sldId id="829" r:id="rId35"/>
    <p:sldId id="830" r:id="rId36"/>
    <p:sldId id="831" r:id="rId37"/>
    <p:sldId id="832" r:id="rId38"/>
    <p:sldId id="844" r:id="rId39"/>
    <p:sldId id="845" r:id="rId40"/>
    <p:sldId id="850" r:id="rId41"/>
    <p:sldId id="752" r:id="rId42"/>
    <p:sldId id="753" r:id="rId43"/>
    <p:sldId id="754" r:id="rId44"/>
    <p:sldId id="755" r:id="rId45"/>
    <p:sldId id="756" r:id="rId46"/>
    <p:sldId id="757" r:id="rId47"/>
    <p:sldId id="758" r:id="rId48"/>
    <p:sldId id="759" r:id="rId49"/>
    <p:sldId id="760" r:id="rId50"/>
    <p:sldId id="761" r:id="rId51"/>
    <p:sldId id="762" r:id="rId52"/>
    <p:sldId id="764" r:id="rId53"/>
    <p:sldId id="765" r:id="rId54"/>
    <p:sldId id="766" r:id="rId55"/>
    <p:sldId id="767" r:id="rId56"/>
    <p:sldId id="770" r:id="rId57"/>
    <p:sldId id="772" r:id="rId58"/>
    <p:sldId id="773" r:id="rId59"/>
    <p:sldId id="774" r:id="rId60"/>
    <p:sldId id="775" r:id="rId61"/>
    <p:sldId id="863" r:id="rId62"/>
    <p:sldId id="864" r:id="rId63"/>
    <p:sldId id="865" r:id="rId64"/>
    <p:sldId id="866" r:id="rId65"/>
    <p:sldId id="867" r:id="rId66"/>
    <p:sldId id="787" r:id="rId67"/>
    <p:sldId id="788" r:id="rId68"/>
    <p:sldId id="793" r:id="rId69"/>
    <p:sldId id="794" r:id="rId70"/>
    <p:sldId id="851" r:id="rId71"/>
    <p:sldId id="852" r:id="rId72"/>
    <p:sldId id="853" r:id="rId73"/>
    <p:sldId id="854" r:id="rId74"/>
    <p:sldId id="855" r:id="rId75"/>
    <p:sldId id="856" r:id="rId76"/>
    <p:sldId id="857" r:id="rId77"/>
    <p:sldId id="868" r:id="rId78"/>
    <p:sldId id="858" r:id="rId79"/>
    <p:sldId id="860" r:id="rId80"/>
    <p:sldId id="869" r:id="rId81"/>
    <p:sldId id="870" r:id="rId82"/>
    <p:sldId id="871" r:id="rId83"/>
    <p:sldId id="872" r:id="rId84"/>
    <p:sldId id="873" r:id="rId85"/>
    <p:sldId id="874" r:id="rId86"/>
    <p:sldId id="875" r:id="rId87"/>
    <p:sldId id="876" r:id="rId88"/>
    <p:sldId id="877" r:id="rId89"/>
    <p:sldId id="878" r:id="rId90"/>
    <p:sldId id="879" r:id="rId91"/>
    <p:sldId id="880" r:id="rId92"/>
    <p:sldId id="881" r:id="rId93"/>
    <p:sldId id="882" r:id="rId94"/>
    <p:sldId id="846" r:id="rId95"/>
  </p:sldIdLst>
  <p:sldSz cx="9144000" cy="6858000" type="screen4x3"/>
  <p:notesSz cx="6896100" cy="92329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rgbClr val="000000"/>
      </a:buClr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0000"/>
      </a:buClr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0000"/>
      </a:buClr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0000"/>
      </a:buClr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0000"/>
      </a:buClr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F8F8F8"/>
    <a:srgbClr val="FFFFCC"/>
    <a:srgbClr val="FFCC99"/>
    <a:srgbClr val="8B17FF"/>
    <a:srgbClr val="CCCCFF"/>
    <a:srgbClr val="006666"/>
    <a:srgbClr val="000099"/>
    <a:srgbClr val="0000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2370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97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2.xml"/><Relationship Id="rId5" Type="http://schemas.openxmlformats.org/officeDocument/2006/relationships/slide" Target="slides/slide18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ClrTx/>
              <a:defRPr kumimoji="0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6838" y="0"/>
            <a:ext cx="2987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defRPr kumimoji="0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9350"/>
            <a:ext cx="2987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b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ClrTx/>
              <a:defRPr kumimoji="0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6838" y="8769350"/>
            <a:ext cx="2987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defRPr kumimoji="0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CA59CB3-E037-4F62-8ADE-98CD645B1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033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ClrTx/>
              <a:defRPr kumimoji="0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6838" y="0"/>
            <a:ext cx="2987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defRPr kumimoji="0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386263"/>
            <a:ext cx="551815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350"/>
            <a:ext cx="2987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b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buClrTx/>
              <a:defRPr kumimoji="0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6838" y="8769350"/>
            <a:ext cx="2987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buClrTx/>
              <a:defRPr kumimoji="0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C29DD25-9BD0-4E80-A05B-8D51953219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5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B31C301-3BED-4A7F-AF8F-F4865C47A6C7}" type="slidenum">
              <a:rPr kumimoji="0"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kumimoji="0"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 order precedents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EBEA6FF-9186-4421-9456-9DC3BB71963E}" type="slidenum">
              <a:rPr kumimoji="0"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8</a:t>
            </a:fld>
            <a:endParaRPr kumimoji="0"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 order precedents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ED7F3FF-E29C-4D5E-8760-37883AB79A21}" type="slidenum">
              <a:rPr kumimoji="0"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17</a:t>
            </a:fld>
            <a:endParaRPr kumimoji="0"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 order precedents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2338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23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6CCCB7A-8C1D-44C5-9BAC-0E44B03E6232}" type="slidenum">
              <a:rPr kumimoji="0"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18</a:t>
            </a:fld>
            <a:endParaRPr kumimoji="0"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 order precedents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rii_application_large_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6477000"/>
            <a:ext cx="8382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0" y="6553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  <a:buClrTx/>
              <a:defRPr/>
            </a:pPr>
            <a:r>
              <a:rPr kumimoji="0" lang="en-US" altLang="en-US" sz="1400" smtClean="0">
                <a:solidFill>
                  <a:srgbClr val="009900"/>
                </a:solidFill>
                <a:latin typeface="Times New Roman" pitchFamily="18" charset="0"/>
              </a:rPr>
              <a:t>George Mason University</a:t>
            </a:r>
            <a:endParaRPr kumimoji="0" lang="pl-PL" altLang="en-US" sz="1400" smtClean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add text</a:t>
            </a:r>
            <a:endParaRPr lang="pl-PL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add text</a:t>
            </a:r>
            <a:endParaRPr lang="pl-P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553200"/>
            <a:ext cx="48006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41894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290000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388987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0"/>
            <a:ext cx="8382000" cy="640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3928234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545 – Introduction to VHDL</a:t>
            </a:r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9650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1697831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140610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0"/>
            <a:ext cx="8382000" cy="640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3335329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4044314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3132977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352556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3508427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363066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2843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70438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1857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51103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42001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660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165691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  <p:extLst>
      <p:ext uri="{BB962C8B-B14F-4D97-AF65-F5344CB8AC3E}">
        <p14:creationId xmlns:p14="http://schemas.microsoft.com/office/powerpoint/2010/main" val="39890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2"/>
          <p:cNvPicPr>
            <a:picLocks noChangeAspect="1" noChangeArrowheads="1"/>
          </p:cNvPicPr>
          <p:nvPr/>
        </p:nvPicPr>
        <p:blipFill>
          <a:blip r:embed="rId14">
            <a:lum bright="70000" contrast="-8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pl-PL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pl-PL" altLang="en-US" smtClean="0"/>
          </a:p>
          <a:p>
            <a:pPr lvl="1"/>
            <a:r>
              <a:rPr lang="en-US" altLang="en-US" smtClean="0"/>
              <a:t>First Level </a:t>
            </a:r>
            <a:endParaRPr lang="pl-PL" altLang="en-US" smtClean="0"/>
          </a:p>
          <a:p>
            <a:pPr lvl="2"/>
            <a:r>
              <a:rPr lang="en-US" altLang="en-US" smtClean="0"/>
              <a:t>Second Level</a:t>
            </a:r>
            <a:endParaRPr lang="pl-PL" altLang="en-US" smtClean="0"/>
          </a:p>
          <a:p>
            <a:pPr lvl="3"/>
            <a:r>
              <a:rPr lang="en-US" altLang="en-US" smtClean="0"/>
              <a:t>Third Level</a:t>
            </a:r>
            <a:endParaRPr lang="pl-PL" altLang="en-US" smtClean="0"/>
          </a:p>
          <a:p>
            <a:pPr lvl="4"/>
            <a:r>
              <a:rPr lang="en-US" altLang="en-US" smtClean="0"/>
              <a:t>Fourth Level</a:t>
            </a:r>
            <a:endParaRPr lang="pl-PL" altLang="en-US" smtClean="0"/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81000" y="990600"/>
            <a:ext cx="67056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934200" y="6553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defRPr/>
            </a:pPr>
            <a:fld id="{730D91E3-3037-4C8A-8119-C0C323A3A866}" type="slidenum">
              <a:rPr kumimoji="0" lang="en-US" altLang="en-US" sz="1400" smtClean="0"/>
              <a:pPr algn="r">
                <a:spcBef>
                  <a:spcPct val="0"/>
                </a:spcBef>
                <a:buClrTx/>
                <a:defRPr/>
              </a:pPr>
              <a:t>‹#›</a:t>
            </a:fld>
            <a:endParaRPr kumimoji="0" lang="en-US" altLang="en-US" sz="1400" smtClean="0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defRPr kumimoji="0" sz="1400" i="1" smtClean="0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2"/>
          <p:cNvPicPr>
            <a:picLocks noChangeAspect="1" noChangeArrowheads="1"/>
          </p:cNvPicPr>
          <p:nvPr/>
        </p:nvPicPr>
        <p:blipFill>
          <a:blip r:embed="rId3">
            <a:lum bright="70000" contrast="-8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pl-PL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pl-PL" altLang="en-US" smtClean="0"/>
          </a:p>
          <a:p>
            <a:pPr lvl="1"/>
            <a:r>
              <a:rPr lang="en-US" altLang="en-US" smtClean="0"/>
              <a:t>First Level </a:t>
            </a:r>
            <a:endParaRPr lang="pl-PL" altLang="en-US" smtClean="0"/>
          </a:p>
          <a:p>
            <a:pPr lvl="2"/>
            <a:r>
              <a:rPr lang="en-US" altLang="en-US" smtClean="0"/>
              <a:t>Second Level</a:t>
            </a:r>
            <a:endParaRPr lang="pl-PL" altLang="en-US" smtClean="0"/>
          </a:p>
          <a:p>
            <a:pPr lvl="3"/>
            <a:r>
              <a:rPr lang="en-US" altLang="en-US" smtClean="0"/>
              <a:t>Third Level</a:t>
            </a:r>
            <a:endParaRPr lang="pl-PL" altLang="en-US" smtClean="0"/>
          </a:p>
          <a:p>
            <a:pPr lvl="4"/>
            <a:r>
              <a:rPr lang="en-US" altLang="en-US" smtClean="0"/>
              <a:t>Fourth Level</a:t>
            </a:r>
            <a:endParaRPr lang="pl-PL" altLang="en-US" smtClean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defRPr kumimoji="0" sz="1400" i="1" smtClean="0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ECE 545 – Introduction to VHDL</a:t>
            </a:r>
            <a:endParaRPr lang="pl-PL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81000" y="990600"/>
            <a:ext cx="67056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600">
              <a:solidFill>
                <a:srgbClr val="402000"/>
              </a:solidFill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934200" y="6553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defRPr/>
            </a:pPr>
            <a:fld id="{8E4B23AF-E29B-436E-9090-608FBF25A62A}" type="slidenum">
              <a:rPr kumimoji="0" lang="en-US" altLang="en-US" sz="1400" smtClean="0">
                <a:solidFill>
                  <a:srgbClr val="402000"/>
                </a:solidFill>
              </a:rPr>
              <a:pPr algn="r">
                <a:spcBef>
                  <a:spcPct val="0"/>
                </a:spcBef>
                <a:buClrTx/>
                <a:defRPr/>
              </a:pPr>
              <a:t>‹#›</a:t>
            </a:fld>
            <a:endParaRPr kumimoji="0" lang="en-US" altLang="en-US" sz="1400" smtClean="0">
              <a:solidFill>
                <a:srgbClr val="402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ackground2"/>
          <p:cNvPicPr>
            <a:picLocks noChangeAspect="1" noChangeArrowheads="1"/>
          </p:cNvPicPr>
          <p:nvPr/>
        </p:nvPicPr>
        <p:blipFill>
          <a:blip r:embed="rId3">
            <a:lum bright="70000" contrast="-8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pl-PL" altLang="en-US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pl-PL" altLang="en-US" smtClean="0"/>
          </a:p>
          <a:p>
            <a:pPr lvl="1"/>
            <a:r>
              <a:rPr lang="en-US" altLang="en-US" smtClean="0"/>
              <a:t>First Level </a:t>
            </a:r>
            <a:endParaRPr lang="pl-PL" altLang="en-US" smtClean="0"/>
          </a:p>
          <a:p>
            <a:pPr lvl="2"/>
            <a:r>
              <a:rPr lang="en-US" altLang="en-US" smtClean="0"/>
              <a:t>Second Level</a:t>
            </a:r>
            <a:endParaRPr lang="pl-PL" altLang="en-US" smtClean="0"/>
          </a:p>
          <a:p>
            <a:pPr lvl="3"/>
            <a:r>
              <a:rPr lang="en-US" altLang="en-US" smtClean="0"/>
              <a:t>Third Level</a:t>
            </a:r>
            <a:endParaRPr lang="pl-PL" altLang="en-US" smtClean="0"/>
          </a:p>
          <a:p>
            <a:pPr lvl="4"/>
            <a:r>
              <a:rPr lang="en-US" altLang="en-US" smtClean="0"/>
              <a:t>Fourth Level</a:t>
            </a:r>
            <a:endParaRPr lang="pl-PL" altLang="en-US" smtClean="0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381000" y="990600"/>
            <a:ext cx="67056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934200" y="6553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defRPr/>
            </a:pPr>
            <a:fld id="{2C6ED2F7-2090-4941-B7DD-725A4D104443}" type="slidenum">
              <a:rPr kumimoji="0" lang="en-US" altLang="en-US" sz="1400" smtClean="0">
                <a:solidFill>
                  <a:srgbClr val="402000"/>
                </a:solidFill>
              </a:rPr>
              <a:pPr algn="r">
                <a:spcBef>
                  <a:spcPct val="0"/>
                </a:spcBef>
                <a:buClrTx/>
                <a:defRPr/>
              </a:pPr>
              <a:t>‹#›</a:t>
            </a:fld>
            <a:endParaRPr kumimoji="0" lang="en-US" altLang="en-US" sz="1400" smtClean="0">
              <a:solidFill>
                <a:srgbClr val="402000"/>
              </a:solidFill>
            </a:endParaRP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defRPr kumimoji="0" sz="1400" i="1" smtClean="0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ackground2"/>
          <p:cNvPicPr>
            <a:picLocks noChangeAspect="1" noChangeArrowheads="1"/>
          </p:cNvPicPr>
          <p:nvPr/>
        </p:nvPicPr>
        <p:blipFill>
          <a:blip r:embed="rId3">
            <a:lum bright="70000" contrast="-8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pl-PL" alt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pl-PL" altLang="en-US" smtClean="0"/>
          </a:p>
          <a:p>
            <a:pPr lvl="1"/>
            <a:r>
              <a:rPr lang="en-US" altLang="en-US" smtClean="0"/>
              <a:t>First Level </a:t>
            </a:r>
            <a:endParaRPr lang="pl-PL" altLang="en-US" smtClean="0"/>
          </a:p>
          <a:p>
            <a:pPr lvl="2"/>
            <a:r>
              <a:rPr lang="en-US" altLang="en-US" smtClean="0"/>
              <a:t>Second Level</a:t>
            </a:r>
            <a:endParaRPr lang="pl-PL" altLang="en-US" smtClean="0"/>
          </a:p>
          <a:p>
            <a:pPr lvl="3"/>
            <a:r>
              <a:rPr lang="en-US" altLang="en-US" smtClean="0"/>
              <a:t>Third Level</a:t>
            </a:r>
            <a:endParaRPr lang="pl-PL" altLang="en-US" smtClean="0"/>
          </a:p>
          <a:p>
            <a:pPr lvl="4"/>
            <a:r>
              <a:rPr lang="en-US" altLang="en-US" smtClean="0"/>
              <a:t>Fourth Level</a:t>
            </a:r>
            <a:endParaRPr lang="pl-PL" altLang="en-US" smtClean="0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381000" y="990600"/>
            <a:ext cx="67056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934200" y="6553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defRPr/>
            </a:pPr>
            <a:fld id="{D7FBA594-D15C-4933-8CF6-D4F811F557D6}" type="slidenum">
              <a:rPr kumimoji="0" lang="en-US" altLang="en-US" sz="1400" smtClean="0">
                <a:solidFill>
                  <a:srgbClr val="402000"/>
                </a:solidFill>
              </a:rPr>
              <a:pPr algn="r">
                <a:spcBef>
                  <a:spcPct val="0"/>
                </a:spcBef>
                <a:buClrTx/>
                <a:defRPr/>
              </a:pPr>
              <a:t>‹#›</a:t>
            </a:fld>
            <a:endParaRPr kumimoji="0" lang="en-US" altLang="en-US" sz="1400" smtClean="0">
              <a:solidFill>
                <a:srgbClr val="402000"/>
              </a:solidFill>
            </a:endParaRP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defRPr kumimoji="0" sz="1400" i="1" smtClean="0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ackground2"/>
          <p:cNvPicPr>
            <a:picLocks noChangeAspect="1" noChangeArrowheads="1"/>
          </p:cNvPicPr>
          <p:nvPr/>
        </p:nvPicPr>
        <p:blipFill>
          <a:blip r:embed="rId5">
            <a:lum bright="70000" contrast="-8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pl-PL" alt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pl-PL" altLang="en-US" smtClean="0"/>
          </a:p>
          <a:p>
            <a:pPr lvl="1"/>
            <a:r>
              <a:rPr lang="en-US" altLang="en-US" smtClean="0"/>
              <a:t>First Level </a:t>
            </a:r>
            <a:endParaRPr lang="pl-PL" altLang="en-US" smtClean="0"/>
          </a:p>
          <a:p>
            <a:pPr lvl="2"/>
            <a:r>
              <a:rPr lang="en-US" altLang="en-US" smtClean="0"/>
              <a:t>Second Level</a:t>
            </a:r>
            <a:endParaRPr lang="pl-PL" altLang="en-US" smtClean="0"/>
          </a:p>
          <a:p>
            <a:pPr lvl="3"/>
            <a:r>
              <a:rPr lang="en-US" altLang="en-US" smtClean="0"/>
              <a:t>Third Level</a:t>
            </a:r>
            <a:endParaRPr lang="pl-PL" altLang="en-US" smtClean="0"/>
          </a:p>
          <a:p>
            <a:pPr lvl="4"/>
            <a:r>
              <a:rPr lang="en-US" altLang="en-US" smtClean="0"/>
              <a:t>Fourth Level</a:t>
            </a:r>
            <a:endParaRPr lang="pl-PL" altLang="en-US" smtClean="0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381000" y="990600"/>
            <a:ext cx="67056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934200" y="6553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defRPr/>
            </a:pPr>
            <a:fld id="{107F66F7-809C-404E-BF48-FFAF47A22675}" type="slidenum">
              <a:rPr kumimoji="0" lang="en-US" altLang="en-US" sz="1400" smtClean="0">
                <a:solidFill>
                  <a:srgbClr val="402000"/>
                </a:solidFill>
              </a:rPr>
              <a:pPr algn="r">
                <a:spcBef>
                  <a:spcPct val="0"/>
                </a:spcBef>
                <a:buClrTx/>
                <a:defRPr/>
              </a:pPr>
              <a:t>‹#›</a:t>
            </a:fld>
            <a:endParaRPr kumimoji="0" lang="en-US" altLang="en-US" sz="1400" smtClean="0">
              <a:solidFill>
                <a:srgbClr val="402000"/>
              </a:solidFill>
            </a:endParaRP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defRPr kumimoji="0" sz="1400" i="1" smtClean="0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ackground2"/>
          <p:cNvPicPr>
            <a:picLocks noChangeAspect="1" noChangeArrowheads="1"/>
          </p:cNvPicPr>
          <p:nvPr/>
        </p:nvPicPr>
        <p:blipFill>
          <a:blip r:embed="rId4">
            <a:lum bright="70000" contrast="-8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pl-PL" alt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pl-PL" altLang="en-US" smtClean="0"/>
          </a:p>
          <a:p>
            <a:pPr lvl="1"/>
            <a:r>
              <a:rPr lang="en-US" altLang="en-US" smtClean="0"/>
              <a:t>First Level </a:t>
            </a:r>
            <a:endParaRPr lang="pl-PL" altLang="en-US" smtClean="0"/>
          </a:p>
          <a:p>
            <a:pPr lvl="2"/>
            <a:r>
              <a:rPr lang="en-US" altLang="en-US" smtClean="0"/>
              <a:t>Second Level</a:t>
            </a:r>
            <a:endParaRPr lang="pl-PL" altLang="en-US" smtClean="0"/>
          </a:p>
          <a:p>
            <a:pPr lvl="3"/>
            <a:r>
              <a:rPr lang="en-US" altLang="en-US" smtClean="0"/>
              <a:t>Third Level</a:t>
            </a:r>
            <a:endParaRPr lang="pl-PL" altLang="en-US" smtClean="0"/>
          </a:p>
          <a:p>
            <a:pPr lvl="4"/>
            <a:r>
              <a:rPr lang="en-US" altLang="en-US" smtClean="0"/>
              <a:t>Fourth Level</a:t>
            </a:r>
            <a:endParaRPr lang="pl-PL" altLang="en-US" smtClean="0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381000" y="990600"/>
            <a:ext cx="67056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934200" y="6553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defRPr/>
            </a:pPr>
            <a:fld id="{7A4268F2-493E-4AFE-B9E3-B0921B2B685B}" type="slidenum">
              <a:rPr kumimoji="0" lang="en-US" altLang="en-US" sz="1400" smtClean="0">
                <a:solidFill>
                  <a:srgbClr val="402000"/>
                </a:solidFill>
              </a:rPr>
              <a:pPr algn="r">
                <a:spcBef>
                  <a:spcPct val="0"/>
                </a:spcBef>
                <a:buClrTx/>
                <a:defRPr/>
              </a:pPr>
              <a:t>‹#›</a:t>
            </a:fld>
            <a:endParaRPr kumimoji="0" lang="en-US" altLang="en-US" sz="1400" smtClean="0">
              <a:solidFill>
                <a:srgbClr val="402000"/>
              </a:solidFill>
            </a:endParaRP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defRPr kumimoji="0" sz="1400" i="1" smtClean="0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5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ackground2"/>
          <p:cNvPicPr>
            <a:picLocks noChangeAspect="1" noChangeArrowheads="1"/>
          </p:cNvPicPr>
          <p:nvPr/>
        </p:nvPicPr>
        <p:blipFill>
          <a:blip r:embed="rId3">
            <a:lum bright="70000" contrast="-8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pl-PL" alt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endParaRPr lang="pl-PL" altLang="en-US" smtClean="0"/>
          </a:p>
          <a:p>
            <a:pPr lvl="1"/>
            <a:r>
              <a:rPr lang="en-US" altLang="en-US" smtClean="0"/>
              <a:t>First Level </a:t>
            </a:r>
            <a:endParaRPr lang="pl-PL" altLang="en-US" smtClean="0"/>
          </a:p>
          <a:p>
            <a:pPr lvl="2"/>
            <a:r>
              <a:rPr lang="en-US" altLang="en-US" smtClean="0"/>
              <a:t>Second Level</a:t>
            </a:r>
            <a:endParaRPr lang="pl-PL" altLang="en-US" smtClean="0"/>
          </a:p>
          <a:p>
            <a:pPr lvl="3"/>
            <a:r>
              <a:rPr lang="en-US" altLang="en-US" smtClean="0"/>
              <a:t>Third Level</a:t>
            </a:r>
            <a:endParaRPr lang="pl-PL" altLang="en-US" smtClean="0"/>
          </a:p>
          <a:p>
            <a:pPr lvl="4"/>
            <a:r>
              <a:rPr lang="en-US" altLang="en-US" smtClean="0"/>
              <a:t>Fourth Level</a:t>
            </a:r>
            <a:endParaRPr lang="pl-PL" altLang="en-US" smtClean="0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381000" y="990600"/>
            <a:ext cx="67056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934200" y="6553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defRPr/>
            </a:pPr>
            <a:fld id="{0AE35FD4-2565-4CA2-B08D-6DDFEB270543}" type="slidenum">
              <a:rPr kumimoji="0" lang="en-US" altLang="en-US" sz="1400" smtClean="0">
                <a:solidFill>
                  <a:srgbClr val="402000"/>
                </a:solidFill>
              </a:rPr>
              <a:pPr algn="r">
                <a:spcBef>
                  <a:spcPct val="0"/>
                </a:spcBef>
                <a:buClrTx/>
                <a:defRPr/>
              </a:pPr>
              <a:t>‹#›</a:t>
            </a:fld>
            <a:endParaRPr kumimoji="0" lang="en-US" altLang="en-US" sz="1400" smtClean="0">
              <a:solidFill>
                <a:srgbClr val="402000"/>
              </a:solidFill>
            </a:endParaRP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53200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defRPr kumimoji="0" sz="1400" i="1" smtClean="0">
                <a:solidFill>
                  <a:srgbClr val="0099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ECE 44</a:t>
            </a:r>
            <a:r>
              <a:rPr lang="pl-PL" altLang="en-US"/>
              <a:t>8</a:t>
            </a:r>
            <a:r>
              <a:rPr lang="en-US" altLang="en-US"/>
              <a:t> – </a:t>
            </a:r>
            <a:r>
              <a:rPr lang="pl-PL" altLang="en-US"/>
              <a:t>FPGA and ASIC Design with VHDL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en-US" altLang="en-US" sz="1400">
                <a:solidFill>
                  <a:srgbClr val="009900"/>
                </a:solidFill>
              </a:rPr>
              <a:t>ECE 44</a:t>
            </a:r>
            <a:r>
              <a:rPr kumimoji="0" lang="pl-PL" altLang="en-US" sz="1400">
                <a:solidFill>
                  <a:srgbClr val="009900"/>
                </a:solidFill>
              </a:rPr>
              <a:t>8</a:t>
            </a:r>
            <a:r>
              <a:rPr kumimoji="0" lang="en-US" altLang="en-US" sz="1400">
                <a:solidFill>
                  <a:srgbClr val="009900"/>
                </a:solidFill>
              </a:rPr>
              <a:t> – </a:t>
            </a:r>
            <a:r>
              <a:rPr kumimoji="0" lang="pl-PL" altLang="en-US" sz="1400">
                <a:solidFill>
                  <a:srgbClr val="009900"/>
                </a:solidFill>
              </a:rPr>
              <a:t>FPGA and ASIC Design with VHDL</a:t>
            </a:r>
          </a:p>
        </p:txBody>
      </p:sp>
      <p:pic>
        <p:nvPicPr>
          <p:cNvPr id="17411" name="Picture 2" descr="crii_application_large_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2667000"/>
            <a:ext cx="8229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4400" b="1" dirty="0">
                <a:solidFill>
                  <a:srgbClr val="000066"/>
                </a:solidFill>
              </a:rPr>
              <a:t>Data Flow Modeling of </a:t>
            </a:r>
            <a:br>
              <a:rPr lang="en-US" altLang="en-US" sz="4400" b="1" dirty="0">
                <a:solidFill>
                  <a:srgbClr val="000066"/>
                </a:solidFill>
              </a:rPr>
            </a:br>
            <a:r>
              <a:rPr lang="en-US" altLang="en-US" sz="4400" b="1" dirty="0">
                <a:solidFill>
                  <a:srgbClr val="000066"/>
                </a:solidFill>
              </a:rPr>
              <a:t>Combinational Logic</a:t>
            </a:r>
          </a:p>
        </p:txBody>
      </p:sp>
    </p:spTree>
    <p:extLst>
      <p:ext uri="{BB962C8B-B14F-4D97-AF65-F5344CB8AC3E}">
        <p14:creationId xmlns:p14="http://schemas.microsoft.com/office/powerpoint/2010/main" val="11441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71800" y="228600"/>
            <a:ext cx="290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800" b="1">
                <a:solidFill>
                  <a:srgbClr val="000066"/>
                </a:solidFill>
                <a:latin typeface="Times New Roman" pitchFamily="18" charset="0"/>
              </a:rPr>
              <a:t>Data-Flow VHDL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01700" y="1676400"/>
            <a:ext cx="73981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800" b="1" dirty="0">
                <a:latin typeface="Times New Roman" pitchFamily="18" charset="0"/>
              </a:rPr>
              <a:t> concurrent signal assignment      </a:t>
            </a: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/>
            </a:r>
            <a:b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</a:b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(</a:t>
            </a: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</a:t>
            </a: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b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</a:br>
            <a:endParaRPr kumimoji="0" lang="en-US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800" b="1" dirty="0">
                <a:latin typeface="Times New Roman" pitchFamily="18" charset="0"/>
              </a:rPr>
              <a:t> </a:t>
            </a:r>
            <a:r>
              <a:rPr kumimoji="0" lang="en-US" altLang="en-US" sz="2800" b="1" u="sng" dirty="0">
                <a:latin typeface="Times New Roman" pitchFamily="18" charset="0"/>
              </a:rPr>
              <a:t>conditional concurrent signal assignment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     (when-else)</a:t>
            </a:r>
            <a:b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</a:br>
            <a:endParaRPr kumimoji="0" lang="en-US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800" b="1" dirty="0">
                <a:latin typeface="Times New Roman" pitchFamily="18" charset="0"/>
              </a:rPr>
              <a:t> selected concurrent signal assignment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     (with-select-when)</a:t>
            </a:r>
            <a:r>
              <a:rPr kumimoji="0" lang="en-US" altLang="en-US" sz="2800" b="1" dirty="0">
                <a:latin typeface="Times New Roman" pitchFamily="18" charset="0"/>
              </a:rPr>
              <a:t/>
            </a:r>
            <a:br>
              <a:rPr kumimoji="0" lang="en-US" altLang="en-US" sz="2800" b="1" dirty="0">
                <a:latin typeface="Times New Roman" pitchFamily="18" charset="0"/>
              </a:rPr>
            </a:br>
            <a:endParaRPr kumimoji="0" lang="en-US" altLang="en-US" sz="2800" b="1" dirty="0">
              <a:latin typeface="Times New Roman" pitchFamily="18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90800" y="1066800"/>
            <a:ext cx="373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800" b="1">
                <a:solidFill>
                  <a:srgbClr val="000099"/>
                </a:solidFill>
                <a:latin typeface="Times New Roman" pitchFamily="18" charset="0"/>
              </a:rPr>
              <a:t>Concurrent Statements</a:t>
            </a:r>
          </a:p>
        </p:txBody>
      </p:sp>
    </p:spTree>
    <p:extLst>
      <p:ext uri="{BB962C8B-B14F-4D97-AF65-F5344CB8AC3E}">
        <p14:creationId xmlns:p14="http://schemas.microsoft.com/office/powerpoint/2010/main" val="27311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pl-PL" altLang="en-US" sz="3600" smtClean="0">
                <a:ea typeface="ＭＳ Ｐゴシック" pitchFamily="34" charset="-128"/>
              </a:rPr>
              <a:t>Conditional concurrent signal assignment</a:t>
            </a:r>
            <a:endParaRPr lang="en-US" altLang="en-US" sz="3600" smtClean="0">
              <a:ea typeface="ＭＳ Ｐゴシック" pitchFamily="34" charset="-128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3000375"/>
            <a:ext cx="7620000" cy="1800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5000"/>
              </a:lnSpc>
              <a:buClrTx/>
            </a:pP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target_signal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&lt;=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value1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condition1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value2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condition2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  . . .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valueN-1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conditionN-1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valueN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46125" y="1154113"/>
            <a:ext cx="3063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pl-PL" altLang="en-US" sz="1400">
              <a:solidFill>
                <a:srgbClr val="402000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73113" y="2300288"/>
            <a:ext cx="2122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 i="1">
                <a:solidFill>
                  <a:srgbClr val="402000"/>
                </a:solidFill>
              </a:rPr>
              <a:t>When -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-123825"/>
            <a:ext cx="8382000" cy="1143000"/>
          </a:xfrm>
        </p:spPr>
        <p:txBody>
          <a:bodyPr/>
          <a:lstStyle/>
          <a:p>
            <a:r>
              <a:rPr lang="pl-PL" altLang="en-US" sz="3600" smtClean="0">
                <a:ea typeface="ＭＳ Ｐゴシック" pitchFamily="34" charset="-128"/>
              </a:rPr>
              <a:t>Most often implied structure</a:t>
            </a:r>
            <a:endParaRPr lang="en-US" altLang="en-US" sz="3600" smtClean="0"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90600" y="2085975"/>
            <a:ext cx="7620000" cy="1800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5000"/>
              </a:lnSpc>
              <a:buClrTx/>
            </a:pP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target_signal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&lt;=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value1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condition1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value2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condition2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  . . .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valueN-1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conditionN-1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valueN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46125" y="1154113"/>
            <a:ext cx="3063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pl-PL" altLang="en-US" sz="1400">
              <a:solidFill>
                <a:srgbClr val="402000"/>
              </a:solidFill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73113" y="1385888"/>
            <a:ext cx="2122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 i="1">
                <a:solidFill>
                  <a:srgbClr val="402000"/>
                </a:solidFill>
              </a:rPr>
              <a:t>When - Else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68263" y="5410200"/>
            <a:ext cx="3665537" cy="304800"/>
          </a:xfrm>
          <a:prstGeom prst="flowChartManualOperatio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pl-PL" altLang="en-US" sz="1400">
              <a:solidFill>
                <a:srgbClr val="402000"/>
              </a:solidFill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362200" y="44196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402000"/>
                </a:solidFill>
              </a:rPr>
              <a:t>.…</a:t>
            </a:r>
          </a:p>
        </p:txBody>
      </p:sp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-685800" y="4240213"/>
            <a:ext cx="9761538" cy="2236787"/>
            <a:chOff x="-432" y="2671"/>
            <a:chExt cx="6149" cy="1409"/>
          </a:xfrm>
        </p:grpSpPr>
        <p:grpSp>
          <p:nvGrpSpPr>
            <p:cNvPr id="33804" name="Group 9"/>
            <p:cNvGrpSpPr>
              <a:grpSpLocks/>
            </p:cNvGrpSpPr>
            <p:nvPr/>
          </p:nvGrpSpPr>
          <p:grpSpPr bwMode="auto">
            <a:xfrm>
              <a:off x="-432" y="2671"/>
              <a:ext cx="6149" cy="1409"/>
              <a:chOff x="-432" y="2652"/>
              <a:chExt cx="6149" cy="1409"/>
            </a:xfrm>
          </p:grpSpPr>
          <p:graphicFrame>
            <p:nvGraphicFramePr>
              <p:cNvPr id="33806" name="Object 10"/>
              <p:cNvGraphicFramePr>
                <a:graphicFrameLocks noChangeAspect="1"/>
              </p:cNvGraphicFramePr>
              <p:nvPr/>
            </p:nvGraphicFramePr>
            <p:xfrm>
              <a:off x="655" y="2652"/>
              <a:ext cx="4385" cy="1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38" name="Bitmap Image" r:id="rId3" imgW="6961905" imgH="1961905" progId="Paint.Picture">
                      <p:embed/>
                    </p:oleObj>
                  </mc:Choice>
                  <mc:Fallback>
                    <p:oleObj name="Bitmap Image" r:id="rId3" imgW="6961905" imgH="1961905" progId="Paint.Picture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5" y="2652"/>
                            <a:ext cx="4385" cy="1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07" name="Text Box 11"/>
              <p:cNvSpPr txBox="1">
                <a:spLocks noChangeArrowheads="1"/>
              </p:cNvSpPr>
              <p:nvPr/>
            </p:nvSpPr>
            <p:spPr bwMode="auto">
              <a:xfrm>
                <a:off x="-372" y="2755"/>
                <a:ext cx="10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r"/>
                <a:r>
                  <a:rPr lang="en-US" altLang="en-US" sz="1200" b="1">
                    <a:solidFill>
                      <a:srgbClr val="402000"/>
                    </a:solidFill>
                  </a:rPr>
                  <a:t>Value N</a:t>
                </a:r>
              </a:p>
            </p:txBody>
          </p:sp>
          <p:sp>
            <p:nvSpPr>
              <p:cNvPr id="33808" name="Text Box 12"/>
              <p:cNvSpPr txBox="1">
                <a:spLocks noChangeArrowheads="1"/>
              </p:cNvSpPr>
              <p:nvPr/>
            </p:nvSpPr>
            <p:spPr bwMode="auto">
              <a:xfrm>
                <a:off x="-432" y="3024"/>
                <a:ext cx="1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r"/>
                <a:r>
                  <a:rPr lang="en-US" altLang="en-US" sz="1200" b="1">
                    <a:solidFill>
                      <a:srgbClr val="402000"/>
                    </a:solidFill>
                  </a:rPr>
                  <a:t>Value N-1</a:t>
                </a:r>
              </a:p>
            </p:txBody>
          </p:sp>
          <p:sp>
            <p:nvSpPr>
              <p:cNvPr id="33809" name="Text Box 13"/>
              <p:cNvSpPr txBox="1">
                <a:spLocks noChangeArrowheads="1"/>
              </p:cNvSpPr>
              <p:nvPr/>
            </p:nvSpPr>
            <p:spPr bwMode="auto">
              <a:xfrm>
                <a:off x="96" y="3504"/>
                <a:ext cx="13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r"/>
                <a:r>
                  <a:rPr lang="en-US" altLang="en-US" sz="1200" b="1">
                    <a:solidFill>
                      <a:srgbClr val="402000"/>
                    </a:solidFill>
                  </a:rPr>
                  <a:t>Condition N-1</a:t>
                </a:r>
              </a:p>
            </p:txBody>
          </p:sp>
          <p:sp>
            <p:nvSpPr>
              <p:cNvPr id="33810" name="Text Box 14"/>
              <p:cNvSpPr txBox="1">
                <a:spLocks noChangeArrowheads="1"/>
              </p:cNvSpPr>
              <p:nvPr/>
            </p:nvSpPr>
            <p:spPr bwMode="auto">
              <a:xfrm>
                <a:off x="1781" y="3744"/>
                <a:ext cx="1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r"/>
                <a:r>
                  <a:rPr lang="en-US" altLang="en-US" sz="1200" b="1">
                    <a:solidFill>
                      <a:srgbClr val="402000"/>
                    </a:solidFill>
                  </a:rPr>
                  <a:t>Condition 2</a:t>
                </a:r>
              </a:p>
            </p:txBody>
          </p:sp>
          <p:sp>
            <p:nvSpPr>
              <p:cNvPr id="33811" name="Text Box 15"/>
              <p:cNvSpPr txBox="1">
                <a:spLocks noChangeArrowheads="1"/>
              </p:cNvSpPr>
              <p:nvPr/>
            </p:nvSpPr>
            <p:spPr bwMode="auto">
              <a:xfrm>
                <a:off x="3264" y="3888"/>
                <a:ext cx="12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r"/>
                <a:r>
                  <a:rPr lang="en-US" altLang="en-US" sz="1200" b="1">
                    <a:solidFill>
                      <a:srgbClr val="402000"/>
                    </a:solidFill>
                  </a:rPr>
                  <a:t>Condition 1</a:t>
                </a:r>
              </a:p>
            </p:txBody>
          </p:sp>
          <p:sp>
            <p:nvSpPr>
              <p:cNvPr id="33812" name="Text Box 16"/>
              <p:cNvSpPr txBox="1">
                <a:spLocks noChangeArrowheads="1"/>
              </p:cNvSpPr>
              <p:nvPr/>
            </p:nvSpPr>
            <p:spPr bwMode="auto">
              <a:xfrm>
                <a:off x="1392" y="3264"/>
                <a:ext cx="10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r"/>
                <a:r>
                  <a:rPr lang="en-US" altLang="en-US" sz="1200" b="1">
                    <a:solidFill>
                      <a:srgbClr val="402000"/>
                    </a:solidFill>
                  </a:rPr>
                  <a:t>Value 2</a:t>
                </a:r>
              </a:p>
            </p:txBody>
          </p:sp>
          <p:sp>
            <p:nvSpPr>
              <p:cNvPr id="33813" name="Text Box 17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10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r"/>
                <a:r>
                  <a:rPr lang="en-US" altLang="en-US" sz="1200" b="1">
                    <a:solidFill>
                      <a:srgbClr val="402000"/>
                    </a:solidFill>
                  </a:rPr>
                  <a:t>Value 1</a:t>
                </a:r>
              </a:p>
            </p:txBody>
          </p:sp>
          <p:sp>
            <p:nvSpPr>
              <p:cNvPr id="33814" name="Text Box 18"/>
              <p:cNvSpPr txBox="1">
                <a:spLocks noChangeArrowheads="1"/>
              </p:cNvSpPr>
              <p:nvPr/>
            </p:nvSpPr>
            <p:spPr bwMode="auto">
              <a:xfrm>
                <a:off x="4416" y="3072"/>
                <a:ext cx="130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r"/>
                <a:r>
                  <a:rPr lang="en-US" altLang="en-US" sz="1200" b="1">
                    <a:solidFill>
                      <a:srgbClr val="402000"/>
                    </a:solidFill>
                  </a:rPr>
                  <a:t>Target Signal</a:t>
                </a:r>
              </a:p>
            </p:txBody>
          </p:sp>
        </p:grpSp>
        <p:sp>
          <p:nvSpPr>
            <p:cNvPr id="33805" name="Text Box 19"/>
            <p:cNvSpPr txBox="1">
              <a:spLocks noChangeArrowheads="1"/>
            </p:cNvSpPr>
            <p:nvPr/>
          </p:nvSpPr>
          <p:spPr bwMode="auto">
            <a:xfrm>
              <a:off x="2044" y="276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286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b="1">
                  <a:solidFill>
                    <a:srgbClr val="402000"/>
                  </a:solidFill>
                </a:rPr>
                <a:t>…</a:t>
              </a:r>
            </a:p>
          </p:txBody>
        </p:sp>
      </p:grpSp>
      <p:sp>
        <p:nvSpPr>
          <p:cNvPr id="33801" name="Text Box 20"/>
          <p:cNvSpPr txBox="1">
            <a:spLocks noChangeArrowheads="1"/>
          </p:cNvSpPr>
          <p:nvPr/>
        </p:nvSpPr>
        <p:spPr bwMode="auto">
          <a:xfrm>
            <a:off x="5372100" y="4752975"/>
            <a:ext cx="12112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600">
                <a:solidFill>
                  <a:srgbClr val="402000"/>
                </a:solidFill>
              </a:rPr>
              <a:t>0</a:t>
            </a:r>
          </a:p>
          <a:p>
            <a:r>
              <a:rPr lang="pl-PL" altLang="en-US" sz="1600">
                <a:solidFill>
                  <a:srgbClr val="402000"/>
                </a:solidFill>
              </a:rPr>
              <a:t>1</a:t>
            </a:r>
          </a:p>
        </p:txBody>
      </p:sp>
      <p:sp>
        <p:nvSpPr>
          <p:cNvPr id="33802" name="Text Box 21"/>
          <p:cNvSpPr txBox="1">
            <a:spLocks noChangeArrowheads="1"/>
          </p:cNvSpPr>
          <p:nvPr/>
        </p:nvSpPr>
        <p:spPr bwMode="auto">
          <a:xfrm>
            <a:off x="3276600" y="4572000"/>
            <a:ext cx="12112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600">
                <a:solidFill>
                  <a:srgbClr val="402000"/>
                </a:solidFill>
              </a:rPr>
              <a:t>0</a:t>
            </a:r>
          </a:p>
          <a:p>
            <a:r>
              <a:rPr lang="pl-PL" altLang="en-US" sz="1600">
                <a:solidFill>
                  <a:srgbClr val="402000"/>
                </a:solidFill>
              </a:rPr>
              <a:t>1</a:t>
            </a:r>
          </a:p>
        </p:txBody>
      </p:sp>
      <p:sp>
        <p:nvSpPr>
          <p:cNvPr id="33803" name="Text Box 22"/>
          <p:cNvSpPr txBox="1">
            <a:spLocks noChangeArrowheads="1"/>
          </p:cNvSpPr>
          <p:nvPr/>
        </p:nvSpPr>
        <p:spPr bwMode="auto">
          <a:xfrm>
            <a:off x="990600" y="4343400"/>
            <a:ext cx="12112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600">
                <a:solidFill>
                  <a:srgbClr val="402000"/>
                </a:solidFill>
              </a:rPr>
              <a:t>0</a:t>
            </a:r>
          </a:p>
          <a:p>
            <a:r>
              <a:rPr lang="pl-PL" altLang="en-US" sz="1600">
                <a:solidFill>
                  <a:srgbClr val="402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17250"/>
            <a:ext cx="3886200" cy="1623299"/>
          </a:xfrm>
          <a:prstGeom prst="rect">
            <a:avLst/>
          </a:prstGeom>
          <a:noFill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4038600"/>
            <a:ext cx="7772400" cy="1849575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16589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1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51054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24" y="2677926"/>
            <a:ext cx="5867400" cy="372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5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smtClean="0">
                <a:ea typeface="ＭＳ Ｐゴシック" pitchFamily="34" charset="-128"/>
              </a:rPr>
              <a:t>Signed and Unsigned Types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343400"/>
          </a:xfrm>
        </p:spPr>
        <p:txBody>
          <a:bodyPr/>
          <a:lstStyle/>
          <a:p>
            <a:pPr>
              <a:buFontTx/>
              <a:buNone/>
            </a:pPr>
            <a:r>
              <a:rPr lang="pl-PL" altLang="en-US" sz="2800" b="1" smtClean="0">
                <a:solidFill>
                  <a:srgbClr val="990033"/>
                </a:solidFill>
                <a:ea typeface="ＭＳ Ｐゴシック" pitchFamily="34" charset="-128"/>
              </a:rPr>
              <a:t>Behave </a:t>
            </a:r>
            <a:r>
              <a:rPr lang="pl-PL" altLang="en-US" sz="2800" smtClean="0">
                <a:ea typeface="ＭＳ Ｐゴシック" pitchFamily="34" charset="-128"/>
              </a:rPr>
              <a:t>exactly</a:t>
            </a:r>
            <a:r>
              <a:rPr lang="pl-PL" altLang="en-US" sz="2800" b="1" smtClean="0">
                <a:solidFill>
                  <a:srgbClr val="990033"/>
                </a:solidFill>
                <a:ea typeface="ＭＳ Ｐゴシック" pitchFamily="34" charset="-128"/>
              </a:rPr>
              <a:t> like </a:t>
            </a:r>
          </a:p>
          <a:p>
            <a:pPr>
              <a:buFontTx/>
              <a:buNone/>
            </a:pPr>
            <a:r>
              <a:rPr lang="pl-PL" altLang="en-US" sz="2800" b="1" smtClean="0">
                <a:solidFill>
                  <a:srgbClr val="990033"/>
                </a:solidFill>
                <a:ea typeface="ＭＳ Ｐゴシック" pitchFamily="34" charset="-128"/>
              </a:rPr>
              <a:t>     STD_LOGIC_VECTOR</a:t>
            </a:r>
          </a:p>
          <a:p>
            <a:pPr>
              <a:buFontTx/>
              <a:buNone/>
            </a:pPr>
            <a:r>
              <a:rPr lang="pl-PL" altLang="en-US" sz="2800" smtClean="0">
                <a:ea typeface="ＭＳ Ｐゴシック" pitchFamily="34" charset="-128"/>
              </a:rPr>
              <a:t>plus, they determine whether a given vector</a:t>
            </a:r>
          </a:p>
          <a:p>
            <a:pPr>
              <a:buFontTx/>
              <a:buNone/>
            </a:pPr>
            <a:r>
              <a:rPr lang="pl-PL" altLang="en-US" sz="2800" smtClean="0">
                <a:ea typeface="ＭＳ Ｐゴシック" pitchFamily="34" charset="-128"/>
              </a:rPr>
              <a:t>should be treated as a signed or unsigned number.</a:t>
            </a:r>
          </a:p>
          <a:p>
            <a:pPr>
              <a:buFontTx/>
              <a:buNone/>
            </a:pPr>
            <a:r>
              <a:rPr lang="pl-PL" altLang="en-US" sz="2800" smtClean="0">
                <a:ea typeface="ＭＳ Ｐゴシック" pitchFamily="34" charset="-128"/>
              </a:rPr>
              <a:t>Require</a:t>
            </a:r>
          </a:p>
          <a:p>
            <a:pPr>
              <a:buFontTx/>
              <a:buNone/>
            </a:pPr>
            <a:r>
              <a:rPr lang="pl-PL" altLang="en-US" sz="2800" smtClean="0">
                <a:solidFill>
                  <a:srgbClr val="990033"/>
                </a:solidFill>
                <a:ea typeface="ＭＳ Ｐゴシック" pitchFamily="34" charset="-128"/>
              </a:rPr>
              <a:t>     </a:t>
            </a:r>
            <a:r>
              <a:rPr lang="pl-PL" altLang="en-US" sz="2800" b="1" smtClean="0">
                <a:solidFill>
                  <a:srgbClr val="990033"/>
                </a:solidFill>
                <a:ea typeface="ＭＳ Ｐゴシック" pitchFamily="34" charset="-128"/>
              </a:rPr>
              <a:t>USE ieee.numeric_std.all;</a:t>
            </a:r>
            <a:endParaRPr lang="pl-PL" altLang="en-US" sz="2800" smtClean="0">
              <a:solidFill>
                <a:srgbClr val="402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Signed, Unsigned, STD_LOGIC_VECTOR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Despite their syntax, SIGNED and </a:t>
            </a:r>
            <a:r>
              <a:rPr lang="en-US" sz="2400" dirty="0" smtClean="0"/>
              <a:t>UNSIGNED data </a:t>
            </a:r>
            <a:r>
              <a:rPr lang="en-US" sz="2400" dirty="0"/>
              <a:t>types are intended mainly for arithmetic </a:t>
            </a:r>
            <a:r>
              <a:rPr lang="en-US" sz="2400" dirty="0" smtClean="0"/>
              <a:t>operations. </a:t>
            </a:r>
            <a:r>
              <a:rPr lang="en-US" sz="2400" dirty="0"/>
              <a:t>On the other </a:t>
            </a:r>
            <a:r>
              <a:rPr lang="en-US" sz="2400" dirty="0" smtClean="0"/>
              <a:t>hand, logical </a:t>
            </a:r>
            <a:r>
              <a:rPr lang="en-US" sz="2400" dirty="0"/>
              <a:t>operations are not </a:t>
            </a:r>
            <a:r>
              <a:rPr lang="en-US" sz="2400" dirty="0" smtClean="0"/>
              <a:t>allowed.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590800"/>
            <a:ext cx="6629400" cy="17936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572000"/>
            <a:ext cx="6772275" cy="1637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Operators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Relational </a:t>
            </a:r>
            <a:r>
              <a:rPr lang="en-US" altLang="en-US" dirty="0" smtClean="0">
                <a:ea typeface="ＭＳ Ｐゴシック" pitchFamily="34" charset="-128"/>
              </a:rPr>
              <a:t>operators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Can be used with </a:t>
            </a:r>
            <a:r>
              <a:rPr lang="en-US" altLang="en-US" dirty="0" err="1" smtClean="0">
                <a:ea typeface="ＭＳ Ｐゴシック" pitchFamily="34" charset="-128"/>
              </a:rPr>
              <a:t>std_logic_vector</a:t>
            </a:r>
            <a:r>
              <a:rPr lang="en-US" altLang="en-US" dirty="0" smtClean="0">
                <a:ea typeface="ＭＳ Ｐゴシック" pitchFamily="34" charset="-128"/>
              </a:rPr>
              <a:t>, signed, and unsigned</a:t>
            </a:r>
          </a:p>
          <a:p>
            <a:pPr marL="457200" lvl="1" indent="0"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Logic </a:t>
            </a:r>
            <a:r>
              <a:rPr lang="en-US" altLang="en-US" dirty="0" smtClean="0">
                <a:ea typeface="ＭＳ Ｐゴシック" pitchFamily="34" charset="-128"/>
              </a:rPr>
              <a:t>and relational operators precedence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447800" y="3200400"/>
            <a:ext cx="6629400" cy="403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=     /=     &lt;     &lt;=    &gt;     &gt;=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590800" y="4625975"/>
            <a:ext cx="5486400" cy="1101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not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=     /=     &lt;     &lt;=    &gt;     &gt;=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and   or   nand   nor   xor   xnor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371600" y="4625975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402000"/>
                </a:solidFill>
              </a:rPr>
              <a:t>Highest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371600" y="5387975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402000"/>
                </a:solidFill>
              </a:rPr>
              <a:t>Lowest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1828800" y="4930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smtClean="0">
                <a:ea typeface="ＭＳ Ｐゴシック" pitchFamily="34" charset="-128"/>
              </a:rPr>
              <a:t>                        compare   a = bc</a:t>
            </a:r>
            <a:endParaRPr lang="en-US" altLang="en-US" sz="2800" b="1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altLang="en-US" sz="2800" b="1" smtClean="0">
                <a:solidFill>
                  <a:srgbClr val="CC3300"/>
                </a:solidFill>
                <a:ea typeface="ＭＳ Ｐゴシック" pitchFamily="34" charset="-128"/>
              </a:rPr>
              <a:t>Incorrect</a:t>
            </a:r>
          </a:p>
          <a:p>
            <a:pPr>
              <a:buFontTx/>
              <a:buNone/>
            </a:pPr>
            <a:r>
              <a:rPr lang="en-US" altLang="en-US" sz="2800" smtClean="0">
                <a:ea typeface="ＭＳ Ｐゴシック" pitchFamily="34" charset="-128"/>
              </a:rPr>
              <a:t>   … when a = b </a:t>
            </a:r>
            <a:r>
              <a:rPr lang="en-US" altLang="en-US" sz="2800" b="1" smtClean="0">
                <a:ea typeface="ＭＳ Ｐゴシック" pitchFamily="34" charset="-128"/>
              </a:rPr>
              <a:t>and</a:t>
            </a:r>
            <a:r>
              <a:rPr lang="en-US" altLang="en-US" sz="2800" smtClean="0">
                <a:ea typeface="ＭＳ Ｐゴシック" pitchFamily="34" charset="-128"/>
              </a:rPr>
              <a:t> c else …</a:t>
            </a:r>
          </a:p>
          <a:p>
            <a:pPr>
              <a:buFontTx/>
              <a:buNone/>
            </a:pPr>
            <a:r>
              <a:rPr lang="en-US" altLang="en-US" sz="2800" smtClean="0">
                <a:ea typeface="ＭＳ Ｐゴシック" pitchFamily="34" charset="-128"/>
              </a:rPr>
              <a:t>equivalent to</a:t>
            </a:r>
          </a:p>
          <a:p>
            <a:pPr>
              <a:buFontTx/>
              <a:buNone/>
            </a:pPr>
            <a:r>
              <a:rPr lang="en-US" altLang="en-US" sz="2800" smtClean="0">
                <a:ea typeface="ＭＳ Ｐゴシック" pitchFamily="34" charset="-128"/>
              </a:rPr>
              <a:t>   … when (a = b) </a:t>
            </a:r>
            <a:r>
              <a:rPr lang="en-US" altLang="en-US" sz="2800" b="1" smtClean="0">
                <a:ea typeface="ＭＳ Ｐゴシック" pitchFamily="34" charset="-128"/>
              </a:rPr>
              <a:t>and</a:t>
            </a:r>
            <a:r>
              <a:rPr lang="en-US" altLang="en-US" sz="2800" smtClean="0">
                <a:ea typeface="ＭＳ Ｐゴシック" pitchFamily="34" charset="-128"/>
              </a:rPr>
              <a:t> c else …</a:t>
            </a:r>
          </a:p>
          <a:p>
            <a:pPr>
              <a:buFontTx/>
              <a:buNone/>
            </a:pPr>
            <a:endParaRPr lang="en-US" altLang="en-US" sz="280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altLang="en-US" sz="2800" b="1" smtClean="0">
                <a:solidFill>
                  <a:srgbClr val="006666"/>
                </a:solidFill>
                <a:ea typeface="ＭＳ Ｐゴシック" pitchFamily="34" charset="-128"/>
              </a:rPr>
              <a:t>Correct</a:t>
            </a:r>
          </a:p>
          <a:p>
            <a:pPr>
              <a:buFontTx/>
              <a:buNone/>
            </a:pPr>
            <a:r>
              <a:rPr lang="en-US" altLang="en-US" sz="2800" smtClean="0">
                <a:ea typeface="ＭＳ Ｐゴシック" pitchFamily="34" charset="-128"/>
              </a:rPr>
              <a:t>   … when a = (b </a:t>
            </a:r>
            <a:r>
              <a:rPr lang="en-US" altLang="en-US" sz="2800" b="1" smtClean="0">
                <a:ea typeface="ＭＳ Ｐゴシック" pitchFamily="34" charset="-128"/>
              </a:rPr>
              <a:t>and</a:t>
            </a:r>
            <a:r>
              <a:rPr lang="en-US" altLang="en-US" sz="2800" smtClean="0">
                <a:ea typeface="ＭＳ Ｐゴシック" pitchFamily="34" charset="-128"/>
              </a:rPr>
              <a:t> c) else …</a:t>
            </a:r>
          </a:p>
          <a:p>
            <a:pPr>
              <a:buFontTx/>
              <a:buNone/>
            </a:pPr>
            <a:endParaRPr lang="en-US" altLang="en-US" sz="2800" b="1" smtClean="0">
              <a:solidFill>
                <a:srgbClr val="006666"/>
              </a:solidFill>
              <a:ea typeface="ＭＳ Ｐゴシック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1143000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Priority of logic and relational operators</a:t>
            </a:r>
            <a:r>
              <a:rPr lang="en-US" altLang="en-US" smtClean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en-US" smtClean="0">
                <a:ea typeface="ＭＳ Ｐゴシック" pitchFamily="34" charset="-128"/>
              </a:rPr>
              <a:t>VHDL operators</a:t>
            </a:r>
          </a:p>
        </p:txBody>
      </p:sp>
      <p:pic>
        <p:nvPicPr>
          <p:cNvPr id="46083" name="Picture 3" descr="new_table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8153400" cy="32162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629775" cy="1143000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34" charset="-128"/>
              </a:rPr>
              <a:t>Register Transfer L</a:t>
            </a:r>
            <a:r>
              <a:rPr lang="pl-PL" altLang="en-US" sz="3200" smtClean="0">
                <a:ea typeface="ＭＳ Ｐゴシック" pitchFamily="34" charset="-128"/>
              </a:rPr>
              <a:t>evel</a:t>
            </a:r>
            <a:r>
              <a:rPr lang="en-US" altLang="en-US" sz="3200" smtClean="0">
                <a:ea typeface="ＭＳ Ｐゴシック" pitchFamily="34" charset="-128"/>
              </a:rPr>
              <a:t> (RTL) Design Description</a:t>
            </a:r>
            <a:endParaRPr lang="en-US" altLang="en-US" sz="3200" i="1" smtClean="0">
              <a:ea typeface="ＭＳ Ｐゴシック" pitchFamily="34" charset="-128"/>
            </a:endParaRPr>
          </a:p>
        </p:txBody>
      </p:sp>
      <p:sp>
        <p:nvSpPr>
          <p:cNvPr id="21507" name="AutoShape 7"/>
          <p:cNvSpPr>
            <a:spLocks noChangeArrowheads="1"/>
          </p:cNvSpPr>
          <p:nvPr/>
        </p:nvSpPr>
        <p:spPr bwMode="auto">
          <a:xfrm>
            <a:off x="2305050" y="2647950"/>
            <a:ext cx="1447800" cy="762000"/>
          </a:xfrm>
          <a:prstGeom prst="cloudCallout">
            <a:avLst>
              <a:gd name="adj1" fmla="val -43750"/>
              <a:gd name="adj2" fmla="val 7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endParaRPr lang="pl-PL" altLang="en-US" sz="1400">
              <a:solidFill>
                <a:srgbClr val="402000"/>
              </a:solidFill>
            </a:endParaRP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314450" y="2405063"/>
            <a:ext cx="2971800" cy="1614487"/>
            <a:chOff x="912" y="1815"/>
            <a:chExt cx="1872" cy="1017"/>
          </a:xfrm>
        </p:grpSpPr>
        <p:sp>
          <p:nvSpPr>
            <p:cNvPr id="159753" name="Cloud"/>
            <p:cNvSpPr>
              <a:spLocks noChangeAspect="1" noEditPoints="1" noChangeArrowheads="1"/>
            </p:cNvSpPr>
            <p:nvPr/>
          </p:nvSpPr>
          <p:spPr bwMode="auto">
            <a:xfrm>
              <a:off x="1392" y="1815"/>
              <a:ext cx="1392" cy="101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pl-PL" sz="1400">
                <a:solidFill>
                  <a:srgbClr val="402000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21533" name="Text Box 10"/>
            <p:cNvSpPr txBox="1">
              <a:spLocks noChangeArrowheads="1"/>
            </p:cNvSpPr>
            <p:nvPr/>
          </p:nvSpPr>
          <p:spPr bwMode="auto">
            <a:xfrm>
              <a:off x="912" y="2160"/>
              <a:ext cx="18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1">
                  <a:solidFill>
                    <a:srgbClr val="402000"/>
                  </a:solidFill>
                </a:rPr>
                <a:t>            Combinational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1">
                  <a:solidFill>
                    <a:srgbClr val="402000"/>
                  </a:solidFill>
                </a:rPr>
                <a:t>           Logic</a:t>
              </a:r>
            </a:p>
          </p:txBody>
        </p:sp>
      </p:grpSp>
      <p:sp>
        <p:nvSpPr>
          <p:cNvPr id="21509" name="AutoShape 14"/>
          <p:cNvSpPr>
            <a:spLocks noChangeArrowheads="1"/>
          </p:cNvSpPr>
          <p:nvPr/>
        </p:nvSpPr>
        <p:spPr bwMode="auto">
          <a:xfrm>
            <a:off x="6724650" y="2724150"/>
            <a:ext cx="1447800" cy="762000"/>
          </a:xfrm>
          <a:prstGeom prst="cloudCallout">
            <a:avLst>
              <a:gd name="adj1" fmla="val -43750"/>
              <a:gd name="adj2" fmla="val 7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endParaRPr lang="pl-PL" altLang="en-US" sz="1400">
              <a:solidFill>
                <a:srgbClr val="402000"/>
              </a:solidFill>
            </a:endParaRP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5429250" y="2481263"/>
            <a:ext cx="2971800" cy="1614487"/>
            <a:chOff x="912" y="1815"/>
            <a:chExt cx="1872" cy="1017"/>
          </a:xfrm>
        </p:grpSpPr>
        <p:sp>
          <p:nvSpPr>
            <p:cNvPr id="159760" name="Cloud"/>
            <p:cNvSpPr>
              <a:spLocks noChangeAspect="1" noEditPoints="1" noChangeArrowheads="1"/>
            </p:cNvSpPr>
            <p:nvPr/>
          </p:nvSpPr>
          <p:spPr bwMode="auto">
            <a:xfrm>
              <a:off x="1392" y="1815"/>
              <a:ext cx="1392" cy="101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pl-PL" sz="1400">
                <a:solidFill>
                  <a:srgbClr val="402000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21531" name="Text Box 17"/>
            <p:cNvSpPr txBox="1">
              <a:spLocks noChangeArrowheads="1"/>
            </p:cNvSpPr>
            <p:nvPr/>
          </p:nvSpPr>
          <p:spPr bwMode="auto">
            <a:xfrm>
              <a:off x="912" y="2160"/>
              <a:ext cx="18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b="1">
                  <a:solidFill>
                    <a:srgbClr val="402000"/>
                  </a:solidFill>
                </a:rPr>
                <a:t>              Combinational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800" b="1">
                  <a:solidFill>
                    <a:srgbClr val="402000"/>
                  </a:solidFill>
                </a:rPr>
                <a:t>           Logic</a:t>
              </a:r>
            </a:p>
          </p:txBody>
        </p:sp>
      </p:grpSp>
      <p:sp>
        <p:nvSpPr>
          <p:cNvPr id="21511" name="Line 18"/>
          <p:cNvSpPr>
            <a:spLocks noChangeShapeType="1"/>
          </p:cNvSpPr>
          <p:nvPr/>
        </p:nvSpPr>
        <p:spPr bwMode="auto">
          <a:xfrm>
            <a:off x="1619250" y="31051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19"/>
          <p:cNvSpPr>
            <a:spLocks noChangeShapeType="1"/>
          </p:cNvSpPr>
          <p:nvPr/>
        </p:nvSpPr>
        <p:spPr bwMode="auto">
          <a:xfrm>
            <a:off x="4286250" y="310515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Text Box 20"/>
          <p:cNvSpPr txBox="1">
            <a:spLocks noChangeArrowheads="1"/>
          </p:cNvSpPr>
          <p:nvPr/>
        </p:nvSpPr>
        <p:spPr bwMode="auto">
          <a:xfrm>
            <a:off x="2514600" y="5181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402000"/>
                </a:solidFill>
              </a:rPr>
              <a:t>Registers</a:t>
            </a:r>
          </a:p>
        </p:txBody>
      </p:sp>
      <p:sp>
        <p:nvSpPr>
          <p:cNvPr id="21514" name="Line 21"/>
          <p:cNvSpPr>
            <a:spLocks noChangeShapeType="1"/>
          </p:cNvSpPr>
          <p:nvPr/>
        </p:nvSpPr>
        <p:spPr bwMode="auto">
          <a:xfrm flipH="1" flipV="1">
            <a:off x="1524000" y="4038600"/>
            <a:ext cx="13716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22"/>
          <p:cNvSpPr>
            <a:spLocks noChangeShapeType="1"/>
          </p:cNvSpPr>
          <p:nvPr/>
        </p:nvSpPr>
        <p:spPr bwMode="auto">
          <a:xfrm flipV="1">
            <a:off x="3810000" y="3962400"/>
            <a:ext cx="91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23"/>
          <p:cNvSpPr txBox="1">
            <a:spLocks noChangeArrowheads="1"/>
          </p:cNvSpPr>
          <p:nvPr/>
        </p:nvSpPr>
        <p:spPr bwMode="auto">
          <a:xfrm>
            <a:off x="8458200" y="27432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>
                <a:solidFill>
                  <a:srgbClr val="402000"/>
                </a:solidFill>
              </a:rPr>
              <a:t>…</a:t>
            </a:r>
          </a:p>
        </p:txBody>
      </p:sp>
      <p:sp>
        <p:nvSpPr>
          <p:cNvPr id="21517" name="Text Box 25"/>
          <p:cNvSpPr txBox="1">
            <a:spLocks noChangeArrowheads="1"/>
          </p:cNvSpPr>
          <p:nvPr/>
        </p:nvSpPr>
        <p:spPr bwMode="auto">
          <a:xfrm>
            <a:off x="3286125" y="1143000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A50021"/>
                </a:solidFill>
              </a:rPr>
              <a:t>Current Topic</a:t>
            </a:r>
          </a:p>
        </p:txBody>
      </p:sp>
      <p:sp>
        <p:nvSpPr>
          <p:cNvPr id="21518" name="Line 26"/>
          <p:cNvSpPr>
            <a:spLocks noChangeShapeType="1"/>
          </p:cNvSpPr>
          <p:nvPr/>
        </p:nvSpPr>
        <p:spPr bwMode="auto">
          <a:xfrm flipH="1">
            <a:off x="3276600" y="1676400"/>
            <a:ext cx="609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27"/>
          <p:cNvSpPr>
            <a:spLocks noChangeShapeType="1"/>
          </p:cNvSpPr>
          <p:nvPr/>
        </p:nvSpPr>
        <p:spPr bwMode="auto">
          <a:xfrm>
            <a:off x="5029200" y="1676400"/>
            <a:ext cx="1905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20" name="Group 32"/>
          <p:cNvGrpSpPr>
            <a:grpSpLocks/>
          </p:cNvGrpSpPr>
          <p:nvPr/>
        </p:nvGrpSpPr>
        <p:grpSpPr bwMode="auto">
          <a:xfrm>
            <a:off x="800100" y="2343150"/>
            <a:ext cx="819150" cy="2286000"/>
            <a:chOff x="504" y="1476"/>
            <a:chExt cx="516" cy="1440"/>
          </a:xfrm>
        </p:grpSpPr>
        <p:sp>
          <p:nvSpPr>
            <p:cNvPr id="21527" name="Rectangle 5"/>
            <p:cNvSpPr>
              <a:spLocks noChangeArrowheads="1"/>
            </p:cNvSpPr>
            <p:nvPr/>
          </p:nvSpPr>
          <p:spPr bwMode="auto">
            <a:xfrm>
              <a:off x="504" y="1476"/>
              <a:ext cx="516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600">
                <a:solidFill>
                  <a:srgbClr val="402000"/>
                </a:solidFill>
              </a:endParaRPr>
            </a:p>
          </p:txBody>
        </p:sp>
        <p:sp>
          <p:nvSpPr>
            <p:cNvPr id="21528" name="AutoShape 28"/>
            <p:cNvSpPr>
              <a:spLocks noChangeArrowheads="1"/>
            </p:cNvSpPr>
            <p:nvPr/>
          </p:nvSpPr>
          <p:spPr bwMode="auto">
            <a:xfrm>
              <a:off x="672" y="2388"/>
              <a:ext cx="144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600">
                <a:solidFill>
                  <a:srgbClr val="402000"/>
                </a:solidFill>
              </a:endParaRPr>
            </a:p>
          </p:txBody>
        </p:sp>
        <p:sp>
          <p:nvSpPr>
            <p:cNvPr id="21529" name="Line 29"/>
            <p:cNvSpPr>
              <a:spLocks noChangeShapeType="1"/>
            </p:cNvSpPr>
            <p:nvPr/>
          </p:nvSpPr>
          <p:spPr bwMode="auto">
            <a:xfrm>
              <a:off x="738" y="24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1" name="Line 31"/>
          <p:cNvSpPr>
            <a:spLocks noChangeShapeType="1"/>
          </p:cNvSpPr>
          <p:nvPr/>
        </p:nvSpPr>
        <p:spPr bwMode="auto">
          <a:xfrm>
            <a:off x="409575" y="3114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22" name="Group 33"/>
          <p:cNvGrpSpPr>
            <a:grpSpLocks/>
          </p:cNvGrpSpPr>
          <p:nvPr/>
        </p:nvGrpSpPr>
        <p:grpSpPr bwMode="auto">
          <a:xfrm>
            <a:off x="4800600" y="2362200"/>
            <a:ext cx="819150" cy="2286000"/>
            <a:chOff x="504" y="1476"/>
            <a:chExt cx="516" cy="1440"/>
          </a:xfrm>
        </p:grpSpPr>
        <p:sp>
          <p:nvSpPr>
            <p:cNvPr id="21524" name="Rectangle 34"/>
            <p:cNvSpPr>
              <a:spLocks noChangeArrowheads="1"/>
            </p:cNvSpPr>
            <p:nvPr/>
          </p:nvSpPr>
          <p:spPr bwMode="auto">
            <a:xfrm>
              <a:off x="504" y="1476"/>
              <a:ext cx="516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600">
                <a:solidFill>
                  <a:srgbClr val="402000"/>
                </a:solidFill>
              </a:endParaRPr>
            </a:p>
          </p:txBody>
        </p:sp>
        <p:sp>
          <p:nvSpPr>
            <p:cNvPr id="21525" name="AutoShape 35"/>
            <p:cNvSpPr>
              <a:spLocks noChangeArrowheads="1"/>
            </p:cNvSpPr>
            <p:nvPr/>
          </p:nvSpPr>
          <p:spPr bwMode="auto">
            <a:xfrm>
              <a:off x="672" y="2388"/>
              <a:ext cx="144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600">
                <a:solidFill>
                  <a:srgbClr val="402000"/>
                </a:solidFill>
              </a:endParaRPr>
            </a:p>
          </p:txBody>
        </p:sp>
        <p:sp>
          <p:nvSpPr>
            <p:cNvPr id="21526" name="Line 36"/>
            <p:cNvSpPr>
              <a:spLocks noChangeShapeType="1"/>
            </p:cNvSpPr>
            <p:nvPr/>
          </p:nvSpPr>
          <p:spPr bwMode="auto">
            <a:xfrm>
              <a:off x="738" y="24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3" name="Line 37"/>
          <p:cNvSpPr>
            <a:spLocks noChangeShapeType="1"/>
          </p:cNvSpPr>
          <p:nvPr/>
        </p:nvSpPr>
        <p:spPr bwMode="auto">
          <a:xfrm>
            <a:off x="5638800" y="3124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71800" y="228600"/>
            <a:ext cx="290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800" b="1">
                <a:solidFill>
                  <a:srgbClr val="000066"/>
                </a:solidFill>
                <a:latin typeface="Times New Roman" pitchFamily="18" charset="0"/>
              </a:rPr>
              <a:t>Data-Flow VHDL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01700" y="1676400"/>
            <a:ext cx="73981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800" b="1" dirty="0">
                <a:latin typeface="Times New Roman" pitchFamily="18" charset="0"/>
              </a:rPr>
              <a:t> concurrent signal assignment      </a:t>
            </a: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/>
            </a:r>
            <a:b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</a:b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(</a:t>
            </a: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</a:t>
            </a: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b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</a:br>
            <a:endParaRPr kumimoji="0" lang="en-US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800" b="1" dirty="0">
                <a:latin typeface="Times New Roman" pitchFamily="18" charset="0"/>
              </a:rPr>
              <a:t> conditional concurrent signal assignment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     (when-else)</a:t>
            </a:r>
            <a:b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</a:br>
            <a:endParaRPr kumimoji="0" lang="en-US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800" b="1" u="sng" dirty="0">
                <a:latin typeface="Times New Roman" pitchFamily="18" charset="0"/>
              </a:rPr>
              <a:t> selected concurrent signal assignment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     (with-select-when)</a:t>
            </a:r>
            <a:r>
              <a:rPr kumimoji="0" lang="en-US" altLang="en-US" sz="2800" b="1" dirty="0">
                <a:latin typeface="Times New Roman" pitchFamily="18" charset="0"/>
              </a:rPr>
              <a:t/>
            </a:r>
            <a:br>
              <a:rPr kumimoji="0" lang="en-US" altLang="en-US" sz="2800" b="1" dirty="0">
                <a:latin typeface="Times New Roman" pitchFamily="18" charset="0"/>
              </a:rPr>
            </a:br>
            <a:endParaRPr kumimoji="0" lang="en-US" altLang="en-US" sz="2800" b="1" dirty="0">
              <a:latin typeface="Times New Roman" pitchFamily="18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90800" y="1066800"/>
            <a:ext cx="373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800" b="1">
                <a:solidFill>
                  <a:srgbClr val="000099"/>
                </a:solidFill>
                <a:latin typeface="Times New Roman" pitchFamily="18" charset="0"/>
              </a:rPr>
              <a:t>Concurrent Statements</a:t>
            </a:r>
          </a:p>
        </p:txBody>
      </p:sp>
    </p:spTree>
    <p:extLst>
      <p:ext uri="{BB962C8B-B14F-4D97-AF65-F5344CB8AC3E}">
        <p14:creationId xmlns:p14="http://schemas.microsoft.com/office/powerpoint/2010/main" val="27311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85725"/>
            <a:ext cx="8382000" cy="838200"/>
          </a:xfrm>
        </p:spPr>
        <p:txBody>
          <a:bodyPr/>
          <a:lstStyle/>
          <a:p>
            <a:r>
              <a:rPr lang="pl-PL" altLang="en-US" sz="3600" smtClean="0">
                <a:ea typeface="ＭＳ Ｐゴシック" pitchFamily="34" charset="-128"/>
              </a:rPr>
              <a:t>Selected concurrent signal assignment</a:t>
            </a:r>
            <a:endParaRPr lang="en-US" altLang="en-US" sz="3600" smtClean="0">
              <a:ea typeface="ＭＳ Ｐゴシック" pitchFamily="34" charset="-128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90600" y="2743200"/>
            <a:ext cx="7620000" cy="1800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5000"/>
              </a:lnSpc>
              <a:buClrTx/>
            </a:pP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with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choice_expression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select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target_signal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&lt;=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expression1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choices</a:t>
            </a:r>
            <a:r>
              <a:rPr kumimoji="0" lang="pl-PL" altLang="en-US" sz="2000" i="1">
                <a:solidFill>
                  <a:srgbClr val="402000"/>
                </a:solidFill>
                <a:latin typeface="Courier New" pitchFamily="49" charset="0"/>
              </a:rPr>
              <a:t>_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,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expression2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choices</a:t>
            </a:r>
            <a:r>
              <a:rPr kumimoji="0" lang="pl-PL" altLang="en-US" sz="2000" i="1">
                <a:solidFill>
                  <a:srgbClr val="402000"/>
                </a:solidFill>
                <a:latin typeface="Courier New" pitchFamily="49" charset="0"/>
              </a:rPr>
              <a:t>_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2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,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       . . .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expressionN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choices</a:t>
            </a:r>
            <a:r>
              <a:rPr kumimoji="0" lang="pl-PL" altLang="en-US" sz="2000" i="1">
                <a:solidFill>
                  <a:srgbClr val="402000"/>
                </a:solidFill>
                <a:latin typeface="Courier New" pitchFamily="49" charset="0"/>
              </a:rPr>
              <a:t>_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3230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 i="1">
                <a:solidFill>
                  <a:srgbClr val="402000"/>
                </a:solidFill>
              </a:rPr>
              <a:t>With –Select</a:t>
            </a:r>
            <a:r>
              <a:rPr lang="pl-PL" altLang="en-US" sz="2800" i="1">
                <a:solidFill>
                  <a:srgbClr val="402000"/>
                </a:solidFill>
              </a:rPr>
              <a:t>-When</a:t>
            </a:r>
            <a:endParaRPr lang="en-US" altLang="en-US" sz="2800" i="1">
              <a:solidFill>
                <a:srgbClr val="402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85725"/>
            <a:ext cx="8382000" cy="838200"/>
          </a:xfrm>
        </p:spPr>
        <p:txBody>
          <a:bodyPr/>
          <a:lstStyle/>
          <a:p>
            <a:r>
              <a:rPr lang="pl-PL" altLang="en-US" sz="3600" smtClean="0">
                <a:ea typeface="ＭＳ Ｐゴシック" pitchFamily="34" charset="-128"/>
              </a:rPr>
              <a:t>Most Often Implied Structure</a:t>
            </a:r>
            <a:endParaRPr lang="en-US" altLang="en-US" sz="3600" smtClean="0">
              <a:ea typeface="ＭＳ Ｐゴシック" pitchFamily="34" charset="-128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990600" y="1676400"/>
            <a:ext cx="7620000" cy="1800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5000"/>
              </a:lnSpc>
              <a:buClrTx/>
            </a:pP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with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choice_expression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select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target_signal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&lt;=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expression1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choices</a:t>
            </a:r>
            <a:r>
              <a:rPr kumimoji="0" lang="pl-PL" altLang="en-US" sz="2000" i="1">
                <a:solidFill>
                  <a:srgbClr val="402000"/>
                </a:solidFill>
                <a:latin typeface="Courier New" pitchFamily="49" charset="0"/>
              </a:rPr>
              <a:t>_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1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,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expression2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choices</a:t>
            </a:r>
            <a:r>
              <a:rPr kumimoji="0" lang="pl-PL" altLang="en-US" sz="2000" i="1">
                <a:solidFill>
                  <a:srgbClr val="402000"/>
                </a:solidFill>
                <a:latin typeface="Courier New" pitchFamily="49" charset="0"/>
              </a:rPr>
              <a:t>_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2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,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       . . .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   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expressionN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b="1">
                <a:solidFill>
                  <a:srgbClr val="402000"/>
                </a:solidFill>
                <a:latin typeface="Courier New" pitchFamily="49" charset="0"/>
              </a:rPr>
              <a:t>when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choices</a:t>
            </a:r>
            <a:r>
              <a:rPr kumimoji="0" lang="pl-PL" altLang="en-US" sz="2000" i="1">
                <a:solidFill>
                  <a:srgbClr val="402000"/>
                </a:solidFill>
                <a:latin typeface="Courier New" pitchFamily="49" charset="0"/>
              </a:rPr>
              <a:t>_</a:t>
            </a:r>
            <a:r>
              <a:rPr kumimoji="0" lang="en-US" altLang="en-US" sz="2000" i="1">
                <a:solidFill>
                  <a:srgbClr val="402000"/>
                </a:solidFill>
                <a:latin typeface="Courier New" pitchFamily="49" charset="0"/>
              </a:rPr>
              <a:t>N</a:t>
            </a: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3230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800" i="1">
                <a:solidFill>
                  <a:srgbClr val="402000"/>
                </a:solidFill>
              </a:rPr>
              <a:t>With –Select</a:t>
            </a:r>
            <a:r>
              <a:rPr lang="pl-PL" altLang="en-US" sz="2800" i="1">
                <a:solidFill>
                  <a:srgbClr val="402000"/>
                </a:solidFill>
              </a:rPr>
              <a:t>-When</a:t>
            </a:r>
            <a:endParaRPr lang="en-US" altLang="en-US" sz="2800" i="1">
              <a:solidFill>
                <a:srgbClr val="402000"/>
              </a:solidFill>
            </a:endParaRP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 rot="-5400000">
            <a:off x="3371850" y="4171950"/>
            <a:ext cx="2476500" cy="1447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H="1">
            <a:off x="32766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H="1">
            <a:off x="32766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H="1">
            <a:off x="32766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H="1">
            <a:off x="53340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914650" y="40767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l-PL" altLang="en-US" sz="1600">
                <a:solidFill>
                  <a:srgbClr val="402000"/>
                </a:solidFill>
              </a:rPr>
              <a:t>c</a:t>
            </a:r>
            <a:r>
              <a:rPr lang="en-US" altLang="en-US" sz="1600">
                <a:solidFill>
                  <a:srgbClr val="402000"/>
                </a:solidFill>
              </a:rPr>
              <a:t>hoices</a:t>
            </a:r>
            <a:r>
              <a:rPr lang="pl-PL" altLang="en-US" sz="1600">
                <a:solidFill>
                  <a:srgbClr val="402000"/>
                </a:solidFill>
              </a:rPr>
              <a:t>_</a:t>
            </a:r>
            <a:r>
              <a:rPr lang="en-US" altLang="en-US" sz="1600">
                <a:solidFill>
                  <a:srgbClr val="402000"/>
                </a:solidFill>
              </a:rPr>
              <a:t>1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933700" y="44577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l-PL" altLang="en-US" sz="1600">
                <a:solidFill>
                  <a:srgbClr val="402000"/>
                </a:solidFill>
              </a:rPr>
              <a:t>c</a:t>
            </a:r>
            <a:r>
              <a:rPr lang="en-US" altLang="en-US" sz="1600">
                <a:solidFill>
                  <a:srgbClr val="402000"/>
                </a:solidFill>
              </a:rPr>
              <a:t>hoices</a:t>
            </a:r>
            <a:r>
              <a:rPr lang="pl-PL" altLang="en-US" sz="1600">
                <a:solidFill>
                  <a:srgbClr val="402000"/>
                </a:solidFill>
              </a:rPr>
              <a:t>_</a:t>
            </a:r>
            <a:r>
              <a:rPr lang="en-US" altLang="en-US" sz="1600">
                <a:solidFill>
                  <a:srgbClr val="402000"/>
                </a:solidFill>
              </a:rPr>
              <a:t>2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2667000" y="5410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l-PL" altLang="en-US" sz="1600">
                <a:solidFill>
                  <a:srgbClr val="402000"/>
                </a:solidFill>
              </a:rPr>
              <a:t>c</a:t>
            </a:r>
            <a:r>
              <a:rPr lang="en-US" altLang="en-US" sz="1600">
                <a:solidFill>
                  <a:srgbClr val="402000"/>
                </a:solidFill>
              </a:rPr>
              <a:t>hoices</a:t>
            </a:r>
            <a:r>
              <a:rPr lang="pl-PL" altLang="en-US" sz="1600">
                <a:solidFill>
                  <a:srgbClr val="402000"/>
                </a:solidFill>
              </a:rPr>
              <a:t>_</a:t>
            </a:r>
            <a:r>
              <a:rPr lang="en-US" altLang="en-US" sz="1600">
                <a:solidFill>
                  <a:srgbClr val="402000"/>
                </a:solidFill>
              </a:rPr>
              <a:t>N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990600" y="41148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402000"/>
                </a:solidFill>
              </a:rPr>
              <a:t>expression1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419600" y="464820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402000"/>
                </a:solidFill>
              </a:rPr>
              <a:t>target_signal</a:t>
            </a:r>
          </a:p>
        </p:txBody>
      </p:sp>
      <p:sp>
        <p:nvSpPr>
          <p:cNvPr id="49167" name="AutoShape 15"/>
          <p:cNvSpPr>
            <a:spLocks noChangeArrowheads="1"/>
          </p:cNvSpPr>
          <p:nvPr/>
        </p:nvSpPr>
        <p:spPr bwMode="auto">
          <a:xfrm>
            <a:off x="4495800" y="5791200"/>
            <a:ext cx="457200" cy="609600"/>
          </a:xfrm>
          <a:prstGeom prst="up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3581400" y="594360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402000"/>
                </a:solidFill>
              </a:rPr>
              <a:t>choice expression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971550" y="4429125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402000"/>
                </a:solidFill>
              </a:rPr>
              <a:t>expression2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914400" y="53340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402000"/>
                </a:solidFill>
              </a:rPr>
              <a:t>expressionN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838200"/>
          </a:xfrm>
        </p:spPr>
        <p:txBody>
          <a:bodyPr/>
          <a:lstStyle/>
          <a:p>
            <a:r>
              <a:rPr lang="pl-PL" altLang="en-US" smtClean="0">
                <a:ea typeface="ＭＳ Ｐゴシック" pitchFamily="34" charset="-128"/>
              </a:rPr>
              <a:t>Allowed formats of </a:t>
            </a:r>
            <a:r>
              <a:rPr lang="pl-PL" altLang="en-US" i="1" smtClean="0">
                <a:ea typeface="ＭＳ Ｐゴシック" pitchFamily="34" charset="-128"/>
              </a:rPr>
              <a:t>choices_k </a:t>
            </a:r>
            <a:endParaRPr lang="en-US" altLang="en-US" i="1" smtClean="0">
              <a:ea typeface="ＭＳ Ｐゴシック" pitchFamily="34" charset="-128"/>
            </a:endParaRPr>
          </a:p>
        </p:txBody>
      </p:sp>
      <p:sp>
        <p:nvSpPr>
          <p:cNvPr id="50179" name="Text Box 19"/>
          <p:cNvSpPr txBox="1">
            <a:spLocks noChangeArrowheads="1"/>
          </p:cNvSpPr>
          <p:nvPr/>
        </p:nvSpPr>
        <p:spPr bwMode="auto">
          <a:xfrm>
            <a:off x="609600" y="2057400"/>
            <a:ext cx="7250113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2800">
                <a:solidFill>
                  <a:srgbClr val="402000"/>
                </a:solidFill>
              </a:rPr>
              <a:t>WHEN value</a:t>
            </a:r>
          </a:p>
          <a:p>
            <a:endParaRPr lang="pl-PL" altLang="en-US" sz="2800">
              <a:solidFill>
                <a:srgbClr val="402000"/>
              </a:solidFill>
            </a:endParaRPr>
          </a:p>
          <a:p>
            <a:r>
              <a:rPr lang="pl-PL" altLang="en-US" sz="2800">
                <a:solidFill>
                  <a:srgbClr val="402000"/>
                </a:solidFill>
              </a:rPr>
              <a:t>WHEN value_1 | value_2 | .... | value N</a:t>
            </a:r>
          </a:p>
          <a:p>
            <a:endParaRPr lang="pl-PL" altLang="en-US" sz="2800">
              <a:solidFill>
                <a:srgbClr val="402000"/>
              </a:solidFill>
            </a:endParaRPr>
          </a:p>
          <a:p>
            <a:r>
              <a:rPr lang="pl-PL" altLang="en-US" sz="2800">
                <a:solidFill>
                  <a:srgbClr val="402000"/>
                </a:solidFill>
              </a:rPr>
              <a:t>WHEN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838200"/>
          </a:xfrm>
        </p:spPr>
        <p:txBody>
          <a:bodyPr/>
          <a:lstStyle/>
          <a:p>
            <a:r>
              <a:rPr lang="pl-PL" altLang="en-US" sz="3600" smtClean="0">
                <a:ea typeface="ＭＳ Ｐゴシック" pitchFamily="34" charset="-128"/>
              </a:rPr>
              <a:t>Allowed formats of </a:t>
            </a:r>
            <a:r>
              <a:rPr lang="pl-PL" altLang="en-US" sz="3600" i="1" smtClean="0">
                <a:ea typeface="ＭＳ Ｐゴシック" pitchFamily="34" charset="-128"/>
              </a:rPr>
              <a:t>choice_k - example </a:t>
            </a:r>
            <a:endParaRPr lang="en-US" altLang="en-US" sz="3600" i="1" smtClean="0">
              <a:ea typeface="ＭＳ Ｐゴシック" pitchFamily="34" charset="-128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2057400"/>
            <a:ext cx="7905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2800">
                <a:solidFill>
                  <a:srgbClr val="402000"/>
                </a:solidFill>
                <a:latin typeface="Courier New" pitchFamily="49" charset="0"/>
                <a:cs typeface="Courier New" pitchFamily="49" charset="0"/>
              </a:rPr>
              <a:t>WITH sel SELECT</a:t>
            </a:r>
          </a:p>
          <a:p>
            <a:r>
              <a:rPr lang="pl-PL" altLang="en-US" sz="2800">
                <a:solidFill>
                  <a:srgbClr val="402000"/>
                </a:solidFill>
                <a:latin typeface="Courier New" pitchFamily="49" charset="0"/>
                <a:cs typeface="Courier New" pitchFamily="49" charset="0"/>
              </a:rPr>
              <a:t>		y &lt;= a WHEN </a:t>
            </a:r>
            <a:r>
              <a:rPr lang="en-US" altLang="en-US" sz="2800">
                <a:solidFill>
                  <a:srgbClr val="402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l-PL" altLang="en-US" sz="2800">
                <a:solidFill>
                  <a:srgbClr val="402000"/>
                </a:solidFill>
                <a:latin typeface="Courier New" pitchFamily="49" charset="0"/>
                <a:cs typeface="Courier New" pitchFamily="49" charset="0"/>
              </a:rPr>
              <a:t>000",</a:t>
            </a:r>
          </a:p>
          <a:p>
            <a:r>
              <a:rPr lang="pl-PL" altLang="en-US" sz="2800">
                <a:solidFill>
                  <a:srgbClr val="402000"/>
                </a:solidFill>
                <a:latin typeface="Courier New" pitchFamily="49" charset="0"/>
                <a:cs typeface="Courier New" pitchFamily="49" charset="0"/>
              </a:rPr>
              <a:t>          c WHEN "001" | "111", </a:t>
            </a:r>
          </a:p>
          <a:p>
            <a:r>
              <a:rPr lang="pl-PL" altLang="en-US" sz="2800">
                <a:solidFill>
                  <a:srgbClr val="402000"/>
                </a:solidFill>
                <a:latin typeface="Courier New" pitchFamily="49" charset="0"/>
                <a:cs typeface="Courier New" pitchFamily="49" charset="0"/>
              </a:rPr>
              <a:t>          d WHEN OTHERS;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ea typeface="ＭＳ Ｐゴシック" pitchFamily="34" charset="-128"/>
              </a:rPr>
              <a:t>select_expression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Discrete type or 1-D array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With finite possible values</a:t>
            </a:r>
          </a:p>
          <a:p>
            <a:pPr eaLnBrk="1" hangingPunct="1"/>
            <a:r>
              <a:rPr lang="en-US" altLang="en-US" dirty="0" err="1">
                <a:ea typeface="ＭＳ Ｐゴシック" pitchFamily="34" charset="-128"/>
              </a:rPr>
              <a:t>choice_i</a:t>
            </a:r>
            <a:endParaRPr lang="en-US" altLang="en-US" dirty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A value of the data type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Choices must be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mutually exclusive</a:t>
            </a:r>
          </a:p>
          <a:p>
            <a:pPr lvl="1" eaLnBrk="1" hangingPunct="1"/>
            <a:r>
              <a:rPr lang="en-US" altLang="en-US" dirty="0">
                <a:ea typeface="ＭＳ Ｐゴシック" pitchFamily="34" charset="-128"/>
              </a:rPr>
              <a:t>all inclusive</a:t>
            </a:r>
          </a:p>
          <a:p>
            <a:pPr lvl="1" eaLnBrk="1" hangingPunct="1"/>
            <a:r>
              <a:rPr lang="en-US" altLang="en-US" b="1" dirty="0">
                <a:ea typeface="ＭＳ Ｐゴシック" pitchFamily="34" charset="-128"/>
              </a:rPr>
              <a:t>others</a:t>
            </a:r>
            <a:r>
              <a:rPr lang="en-US" altLang="en-US" dirty="0">
                <a:ea typeface="ＭＳ Ｐゴシック" pitchFamily="34" charset="-128"/>
              </a:rPr>
              <a:t> can be used as last </a:t>
            </a:r>
            <a:r>
              <a:rPr lang="en-US" altLang="en-US" dirty="0" err="1">
                <a:ea typeface="ＭＳ Ｐゴシック" pitchFamily="34" charset="-128"/>
              </a:rPr>
              <a:t>choice_i</a:t>
            </a:r>
            <a:endParaRPr lang="en-US" altLang="en-US" dirty="0">
              <a:ea typeface="ＭＳ Ｐゴシック" pitchFamily="34" charset="-128"/>
            </a:endParaRPr>
          </a:p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077952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E.g., 4-to-1 mux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52600"/>
            <a:ext cx="7772400" cy="3233738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2971800"/>
            <a:ext cx="2287588" cy="27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6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Can “11” be used to replace </a:t>
            </a:r>
            <a:r>
              <a:rPr lang="en-US" altLang="en-US" b="1" dirty="0">
                <a:ea typeface="ＭＳ Ｐゴシック" pitchFamily="34" charset="-128"/>
              </a:rPr>
              <a:t>others</a:t>
            </a:r>
            <a:r>
              <a:rPr lang="en-US" altLang="en-US" dirty="0">
                <a:ea typeface="ＭＳ Ｐゴシック" pitchFamily="34" charset="-128"/>
              </a:rPr>
              <a:t>?</a:t>
            </a:r>
          </a:p>
          <a:p>
            <a:pPr marL="0" indent="0">
              <a:buNone/>
            </a:pPr>
            <a:endParaRPr lang="ar-JO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5257800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48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E.g., 2-to-2</a:t>
            </a:r>
            <a:r>
              <a:rPr lang="en-US" altLang="en-US" baseline="30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 binary decoder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010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9900" y="3352800"/>
            <a:ext cx="1835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18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E.g., 4-to-2 priority encoder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007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4114800"/>
            <a:ext cx="2286000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71800" y="228600"/>
            <a:ext cx="290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800" b="1">
                <a:solidFill>
                  <a:srgbClr val="000066"/>
                </a:solidFill>
                <a:latin typeface="Times New Roman" pitchFamily="18" charset="0"/>
              </a:rPr>
              <a:t>Data-Flow VHDL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01700" y="1676400"/>
            <a:ext cx="73981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800" b="1" dirty="0">
                <a:latin typeface="Times New Roman" pitchFamily="18" charset="0"/>
              </a:rPr>
              <a:t> </a:t>
            </a:r>
            <a:r>
              <a:rPr kumimoji="0" lang="en-US" altLang="en-US" sz="2800" b="1" u="sng" dirty="0">
                <a:latin typeface="Times New Roman" pitchFamily="18" charset="0"/>
              </a:rPr>
              <a:t>concurrent signal assignment</a:t>
            </a:r>
            <a:r>
              <a:rPr kumimoji="0" lang="en-US" altLang="en-US" sz="2800" b="1" dirty="0">
                <a:latin typeface="Times New Roman" pitchFamily="18" charset="0"/>
              </a:rPr>
              <a:t>      </a:t>
            </a: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/>
            </a:r>
            <a:b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</a:b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(</a:t>
            </a: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</a:t>
            </a: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b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</a:br>
            <a:endParaRPr kumimoji="0" lang="en-US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800" b="1" dirty="0">
                <a:latin typeface="Times New Roman" pitchFamily="18" charset="0"/>
              </a:rPr>
              <a:t> conditional concurrent signal assignment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     (when-else)</a:t>
            </a:r>
            <a:b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</a:br>
            <a:endParaRPr kumimoji="0" lang="en-US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800" b="1" dirty="0">
                <a:latin typeface="Times New Roman" pitchFamily="18" charset="0"/>
              </a:rPr>
              <a:t> selected concurrent signal assignment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2800" b="1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     (with-select-when)</a:t>
            </a:r>
            <a:r>
              <a:rPr kumimoji="0" lang="en-US" altLang="en-US" sz="2800" b="1" dirty="0">
                <a:latin typeface="Times New Roman" pitchFamily="18" charset="0"/>
              </a:rPr>
              <a:t/>
            </a:r>
            <a:br>
              <a:rPr kumimoji="0" lang="en-US" altLang="en-US" sz="2800" b="1" dirty="0">
                <a:latin typeface="Times New Roman" pitchFamily="18" charset="0"/>
              </a:rPr>
            </a:br>
            <a:endParaRPr kumimoji="0" lang="en-US" altLang="en-US" sz="2800" b="1" dirty="0">
              <a:latin typeface="Times New Roman" pitchFamily="18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90800" y="1066800"/>
            <a:ext cx="373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800" b="1">
                <a:solidFill>
                  <a:srgbClr val="000099"/>
                </a:solidFill>
                <a:latin typeface="Times New Roman" pitchFamily="18" charset="0"/>
              </a:rPr>
              <a:t>Concurrent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Can we use ‘-’?</a:t>
            </a:r>
          </a:p>
          <a:p>
            <a:endParaRPr lang="ar-JO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4008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4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E.g., </a:t>
            </a:r>
            <a:r>
              <a:rPr lang="en-US" altLang="en-US" dirty="0" smtClean="0">
                <a:ea typeface="ＭＳ Ｐゴシック" pitchFamily="34" charset="-128"/>
              </a:rPr>
              <a:t>simple </a:t>
            </a:r>
            <a:r>
              <a:rPr lang="en-US" altLang="en-US" dirty="0">
                <a:ea typeface="ＭＳ Ｐゴシック" pitchFamily="34" charset="-128"/>
              </a:rPr>
              <a:t>ALU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1"/>
            <a:ext cx="7608805" cy="3200399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89412"/>
            <a:ext cx="2286000" cy="224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4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02000"/>
                </a:solidFill>
                <a:cs typeface="Courier New" pitchFamily="49" charset="0"/>
              </a:rPr>
              <a:t>"when-else" should be used when: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solidFill>
                  <a:srgbClr val="402000"/>
                </a:solidFill>
                <a:cs typeface="Courier New" pitchFamily="49" charset="0"/>
              </a:rPr>
              <a:t>there </a:t>
            </a:r>
            <a:r>
              <a:rPr lang="en-US" altLang="en-US" dirty="0">
                <a:solidFill>
                  <a:srgbClr val="402000"/>
                </a:solidFill>
                <a:cs typeface="Courier New" pitchFamily="49" charset="0"/>
              </a:rPr>
              <a:t>is only one condition (and thus, only one else), as in the 2-to-1 MUX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solidFill>
                  <a:srgbClr val="402000"/>
                </a:solidFill>
                <a:cs typeface="Courier New" pitchFamily="49" charset="0"/>
              </a:rPr>
              <a:t>conditions </a:t>
            </a:r>
            <a:r>
              <a:rPr lang="en-US" altLang="en-US" dirty="0">
                <a:solidFill>
                  <a:srgbClr val="402000"/>
                </a:solidFill>
                <a:cs typeface="Courier New" pitchFamily="49" charset="0"/>
              </a:rPr>
              <a:t>are independent of each other (e.g., they test values of different signals)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solidFill>
                  <a:srgbClr val="402000"/>
                </a:solidFill>
                <a:cs typeface="Courier New" pitchFamily="49" charset="0"/>
              </a:rPr>
              <a:t>conditions </a:t>
            </a:r>
            <a:r>
              <a:rPr lang="en-US" altLang="en-US" dirty="0">
                <a:solidFill>
                  <a:srgbClr val="402000"/>
                </a:solidFill>
                <a:cs typeface="Courier New" pitchFamily="49" charset="0"/>
              </a:rPr>
              <a:t>reflect priority (as in priority encoder); one with the highest priority need to be tested first.</a:t>
            </a:r>
          </a:p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827165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02000"/>
                </a:solidFill>
                <a:cs typeface="Courier New" pitchFamily="49" charset="0"/>
              </a:rPr>
              <a:t>"with-select-when" should be used when there </a:t>
            </a:r>
            <a:r>
              <a:rPr lang="en-US" altLang="en-US" dirty="0" smtClean="0">
                <a:solidFill>
                  <a:srgbClr val="402000"/>
                </a:solidFill>
                <a:cs typeface="Courier New" pitchFamily="49" charset="0"/>
              </a:rPr>
              <a:t>is:</a:t>
            </a:r>
            <a:endParaRPr lang="en-US" altLang="en-US" dirty="0">
              <a:solidFill>
                <a:srgbClr val="402000"/>
              </a:solidFill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solidFill>
                  <a:srgbClr val="402000"/>
                </a:solidFill>
                <a:cs typeface="Courier New" pitchFamily="49" charset="0"/>
              </a:rPr>
              <a:t>more </a:t>
            </a:r>
            <a:r>
              <a:rPr lang="en-US" altLang="en-US" dirty="0">
                <a:solidFill>
                  <a:srgbClr val="402000"/>
                </a:solidFill>
                <a:cs typeface="Courier New" pitchFamily="49" charset="0"/>
              </a:rPr>
              <a:t>than one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solidFill>
                  <a:srgbClr val="402000"/>
                </a:solidFill>
                <a:cs typeface="Courier New" pitchFamily="49" charset="0"/>
              </a:rPr>
              <a:t>conditions </a:t>
            </a:r>
            <a:r>
              <a:rPr lang="en-US" altLang="en-US" dirty="0">
                <a:solidFill>
                  <a:srgbClr val="402000"/>
                </a:solidFill>
                <a:cs typeface="Courier New" pitchFamily="49" charset="0"/>
              </a:rPr>
              <a:t>are closely related to each other (e.g., represent different ranges of values of the same signal)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>
                <a:solidFill>
                  <a:srgbClr val="402000"/>
                </a:solidFill>
                <a:cs typeface="Courier New" pitchFamily="49" charset="0"/>
              </a:rPr>
              <a:t>all </a:t>
            </a:r>
            <a:r>
              <a:rPr lang="en-US" altLang="en-US" dirty="0">
                <a:solidFill>
                  <a:srgbClr val="402000"/>
                </a:solidFill>
                <a:cs typeface="Courier New" pitchFamily="49" charset="0"/>
              </a:rPr>
              <a:t>conditions have the same priority (as in the 4-to-1 MUX).</a:t>
            </a:r>
          </a:p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513709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en-US" altLang="en-US" sz="1400">
                <a:solidFill>
                  <a:srgbClr val="009900"/>
                </a:solidFill>
              </a:rPr>
              <a:t>ECE 44</a:t>
            </a:r>
            <a:r>
              <a:rPr kumimoji="0" lang="pl-PL" altLang="en-US" sz="1400">
                <a:solidFill>
                  <a:srgbClr val="009900"/>
                </a:solidFill>
              </a:rPr>
              <a:t>8</a:t>
            </a:r>
            <a:r>
              <a:rPr kumimoji="0" lang="en-US" altLang="en-US" sz="1400">
                <a:solidFill>
                  <a:srgbClr val="009900"/>
                </a:solidFill>
              </a:rPr>
              <a:t> – </a:t>
            </a:r>
            <a:r>
              <a:rPr kumimoji="0" lang="pl-PL" altLang="en-US" sz="1400">
                <a:solidFill>
                  <a:srgbClr val="009900"/>
                </a:solidFill>
              </a:rPr>
              <a:t>FPGA and ASIC Design with VHDL</a:t>
            </a:r>
          </a:p>
        </p:txBody>
      </p:sp>
      <p:pic>
        <p:nvPicPr>
          <p:cNvPr id="17411" name="Picture 2" descr="crii_application_large_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2667000"/>
            <a:ext cx="8229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4400" b="1" dirty="0">
                <a:solidFill>
                  <a:srgbClr val="000066"/>
                </a:solidFill>
              </a:rPr>
              <a:t>Behavioral Modeling of</a:t>
            </a:r>
            <a:br>
              <a:rPr lang="en-US" altLang="en-US" sz="4400" b="1" dirty="0">
                <a:solidFill>
                  <a:srgbClr val="000066"/>
                </a:solidFill>
              </a:rPr>
            </a:br>
            <a:r>
              <a:rPr lang="en-US" altLang="en-US" sz="4400" b="1" dirty="0">
                <a:solidFill>
                  <a:srgbClr val="000066"/>
                </a:solidFill>
              </a:rPr>
              <a:t>Sequential-Circuit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8699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382000" cy="1143000"/>
          </a:xfrm>
        </p:spPr>
        <p:txBody>
          <a:bodyPr/>
          <a:lstStyle/>
          <a:p>
            <a:r>
              <a:rPr kumimoji="0" lang="en-US" altLang="en-US" sz="3600" smtClean="0">
                <a:ea typeface="ＭＳ Ｐゴシック" pitchFamily="34" charset="-128"/>
              </a:rPr>
              <a:t>VHDL Design Styles</a:t>
            </a:r>
            <a:endParaRPr kumimoji="0" lang="en-US" altLang="en-US" sz="2800" smtClean="0">
              <a:ea typeface="ＭＳ Ｐゴシック" pitchFamily="34" charset="-128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013325" y="2286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endParaRPr kumimoji="0" lang="pl-PL" altLang="en-US" sz="2400" b="1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355975" y="2809875"/>
            <a:ext cx="1978025" cy="8588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162300" y="3763963"/>
            <a:ext cx="211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 i="1"/>
              <a:t>Components and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2000" i="1"/>
              <a:t>interconnects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594100" y="3005138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 b="1"/>
              <a:t>structural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124200" y="1066800"/>
            <a:ext cx="2198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kumimoji="0" lang="en-US" altLang="en-US" sz="2400" b="1"/>
              <a:t>VHDL Design </a:t>
            </a:r>
          </a:p>
          <a:p>
            <a:pPr algn="ctr">
              <a:spcBef>
                <a:spcPct val="0"/>
              </a:spcBef>
              <a:buClrTx/>
            </a:pPr>
            <a:r>
              <a:rPr kumimoji="0" lang="en-US" altLang="en-US" sz="2400" b="1"/>
              <a:t>Styles</a:t>
            </a: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990600" y="2809875"/>
            <a:ext cx="1976438" cy="858838"/>
            <a:chOff x="2139" y="2352"/>
            <a:chExt cx="1245" cy="541"/>
          </a:xfrm>
        </p:grpSpPr>
        <p:sp>
          <p:nvSpPr>
            <p:cNvPr id="18454" name="Rectangle 9"/>
            <p:cNvSpPr>
              <a:spLocks noChangeArrowheads="1"/>
            </p:cNvSpPr>
            <p:nvPr/>
          </p:nvSpPr>
          <p:spPr bwMode="auto">
            <a:xfrm>
              <a:off x="2139" y="2352"/>
              <a:ext cx="1245" cy="54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5" name="Text Box 10"/>
            <p:cNvSpPr txBox="1">
              <a:spLocks noChangeArrowheads="1"/>
            </p:cNvSpPr>
            <p:nvPr/>
          </p:nvSpPr>
          <p:spPr bwMode="auto">
            <a:xfrm>
              <a:off x="2354" y="2478"/>
              <a:ext cx="8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2400" b="1"/>
                <a:t>dataflow</a:t>
              </a:r>
            </a:p>
          </p:txBody>
        </p:sp>
      </p:grp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1062038" y="3800475"/>
            <a:ext cx="1509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 i="1"/>
              <a:t>Concurrent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2000" i="1"/>
              <a:t>statements</a:t>
            </a: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5815013" y="2828925"/>
            <a:ext cx="1976437" cy="857250"/>
          </a:xfrm>
          <a:prstGeom prst="rect">
            <a:avLst/>
          </a:prstGeom>
          <a:solidFill>
            <a:srgbClr val="FFF1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5815013" y="2828925"/>
            <a:ext cx="661987" cy="863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6005513" y="304800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 b="1"/>
              <a:t>behavioral</a:t>
            </a:r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5048250" y="4162425"/>
            <a:ext cx="22050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 b="1"/>
              <a:t> Registers</a:t>
            </a:r>
            <a:endParaRPr kumimoji="0" lang="pl-PL" altLang="en-US" sz="2000" b="1"/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pl-PL" altLang="en-US" sz="2000" b="1"/>
              <a:t> Shift registers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pl-PL" altLang="en-US" sz="2000" b="1"/>
              <a:t> Counters</a:t>
            </a:r>
            <a:endParaRPr kumimoji="0" lang="en-US" altLang="en-US" sz="2000" b="1"/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 b="1"/>
              <a:t> State machines</a:t>
            </a:r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5686425" y="3800475"/>
            <a:ext cx="269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 i="1"/>
              <a:t>Sequential statements</a:t>
            </a:r>
          </a:p>
        </p:txBody>
      </p:sp>
      <p:sp>
        <p:nvSpPr>
          <p:cNvPr id="18447" name="Line 17"/>
          <p:cNvSpPr>
            <a:spLocks noChangeShapeType="1"/>
          </p:cNvSpPr>
          <p:nvPr/>
        </p:nvSpPr>
        <p:spPr bwMode="auto">
          <a:xfrm flipH="1">
            <a:off x="2032000" y="1790700"/>
            <a:ext cx="1606550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8"/>
          <p:cNvSpPr>
            <a:spLocks noChangeShapeType="1"/>
          </p:cNvSpPr>
          <p:nvPr/>
        </p:nvSpPr>
        <p:spPr bwMode="auto">
          <a:xfrm>
            <a:off x="4206875" y="1828800"/>
            <a:ext cx="16192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9"/>
          <p:cNvSpPr>
            <a:spLocks noChangeShapeType="1"/>
          </p:cNvSpPr>
          <p:nvPr/>
        </p:nvSpPr>
        <p:spPr bwMode="auto">
          <a:xfrm>
            <a:off x="4743450" y="1847850"/>
            <a:ext cx="120015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AutoShape 20"/>
          <p:cNvSpPr>
            <a:spLocks noChangeArrowheads="1"/>
          </p:cNvSpPr>
          <p:nvPr/>
        </p:nvSpPr>
        <p:spPr bwMode="auto">
          <a:xfrm>
            <a:off x="5410200" y="5743575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1" name="Text Box 21"/>
          <p:cNvSpPr txBox="1">
            <a:spLocks noChangeArrowheads="1"/>
          </p:cNvSpPr>
          <p:nvPr/>
        </p:nvSpPr>
        <p:spPr bwMode="auto">
          <a:xfrm>
            <a:off x="5483225" y="5534025"/>
            <a:ext cx="35369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2400" b="1">
                <a:solidFill>
                  <a:srgbClr val="990033"/>
                </a:solidFill>
              </a:rPr>
              <a:t>and more</a:t>
            </a:r>
          </a:p>
          <a:p>
            <a:r>
              <a:rPr lang="pl-PL" altLang="en-US" sz="2400" b="1">
                <a:solidFill>
                  <a:srgbClr val="990033"/>
                </a:solidFill>
              </a:rPr>
              <a:t>if you are careful</a:t>
            </a:r>
          </a:p>
        </p:txBody>
      </p:sp>
      <p:sp>
        <p:nvSpPr>
          <p:cNvPr id="18452" name="Oval 22"/>
          <p:cNvSpPr>
            <a:spLocks noChangeArrowheads="1"/>
          </p:cNvSpPr>
          <p:nvPr/>
        </p:nvSpPr>
        <p:spPr bwMode="auto">
          <a:xfrm>
            <a:off x="457200" y="1933575"/>
            <a:ext cx="6553200" cy="381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3" name="Text Box 23"/>
          <p:cNvSpPr txBox="1">
            <a:spLocks noChangeArrowheads="1"/>
          </p:cNvSpPr>
          <p:nvPr/>
        </p:nvSpPr>
        <p:spPr bwMode="auto">
          <a:xfrm>
            <a:off x="1066800" y="4876800"/>
            <a:ext cx="325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2800" i="1"/>
              <a:t>synthesizable</a:t>
            </a:r>
          </a:p>
        </p:txBody>
      </p:sp>
    </p:spTree>
    <p:extLst>
      <p:ext uri="{BB962C8B-B14F-4D97-AF65-F5344CB8AC3E}">
        <p14:creationId xmlns:p14="http://schemas.microsoft.com/office/powerpoint/2010/main" val="33844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Processes in VHDL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76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Processes Describe Sequential Behavior</a:t>
            </a:r>
          </a:p>
          <a:p>
            <a:r>
              <a:rPr lang="en-US" altLang="en-US" smtClean="0">
                <a:ea typeface="ＭＳ Ｐゴシック" pitchFamily="34" charset="-128"/>
              </a:rPr>
              <a:t>Processes in VHDL Are Very Powerful Statements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Allow to define an arbitrary behavior that may be difficult to represent by a real circuit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Not every process can be synthesized</a:t>
            </a:r>
          </a:p>
          <a:p>
            <a:r>
              <a:rPr lang="en-US" altLang="en-US" smtClean="0">
                <a:solidFill>
                  <a:srgbClr val="FF0000"/>
                </a:solidFill>
                <a:ea typeface="ＭＳ Ｐゴシック" pitchFamily="34" charset="-128"/>
              </a:rPr>
              <a:t>Use Processes with Caution in the Code to Be Synthesized</a:t>
            </a:r>
          </a:p>
          <a:p>
            <a:r>
              <a:rPr lang="en-US" altLang="en-US" smtClean="0">
                <a:solidFill>
                  <a:srgbClr val="FF0000"/>
                </a:solidFill>
                <a:ea typeface="ＭＳ Ｐゴシック" pitchFamily="34" charset="-128"/>
              </a:rPr>
              <a:t>Use Processes Freely in Testbenches</a:t>
            </a:r>
          </a:p>
        </p:txBody>
      </p:sp>
    </p:spTree>
    <p:extLst>
      <p:ext uri="{BB962C8B-B14F-4D97-AF65-F5344CB8AC3E}">
        <p14:creationId xmlns:p14="http://schemas.microsoft.com/office/powerpoint/2010/main" val="7663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Anatomy of a Process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81200" y="2819400"/>
            <a:ext cx="6459538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200">
                <a:solidFill>
                  <a:srgbClr val="009900"/>
                </a:solidFill>
              </a:rPr>
              <a:t>[label</a:t>
            </a:r>
            <a:r>
              <a:rPr kumimoji="0" lang="en-US" altLang="en-US" sz="3200">
                <a:solidFill>
                  <a:srgbClr val="000000"/>
                </a:solidFill>
              </a:rPr>
              <a:t>:</a:t>
            </a:r>
            <a:r>
              <a:rPr kumimoji="0" lang="en-US" altLang="en-US" sz="3200">
                <a:solidFill>
                  <a:srgbClr val="008080"/>
                </a:solidFill>
              </a:rPr>
              <a:t>]</a:t>
            </a:r>
            <a:r>
              <a:rPr kumimoji="0" lang="en-US" altLang="en-US" sz="3200">
                <a:solidFill>
                  <a:srgbClr val="0000CC"/>
                </a:solidFill>
              </a:rPr>
              <a:t> </a:t>
            </a:r>
            <a:r>
              <a:rPr kumimoji="0" lang="pl-PL" altLang="en-US" sz="3200">
                <a:solidFill>
                  <a:srgbClr val="0000CC"/>
                </a:solidFill>
              </a:rPr>
              <a:t>PROCESS</a:t>
            </a:r>
            <a:r>
              <a:rPr kumimoji="0" lang="en-US" altLang="en-US" sz="3200">
                <a:solidFill>
                  <a:srgbClr val="000000"/>
                </a:solidFill>
              </a:rPr>
              <a:t> </a:t>
            </a:r>
            <a:r>
              <a:rPr kumimoji="0" lang="en-US" altLang="en-US" sz="3200">
                <a:solidFill>
                  <a:srgbClr val="008080"/>
                </a:solidFill>
              </a:rPr>
              <a:t>[(</a:t>
            </a:r>
            <a:r>
              <a:rPr kumimoji="0" lang="en-US" altLang="en-US" sz="3200" i="1">
                <a:solidFill>
                  <a:srgbClr val="009900"/>
                </a:solidFill>
              </a:rPr>
              <a:t>sensitivity list</a:t>
            </a:r>
            <a:r>
              <a:rPr kumimoji="0" lang="en-US" altLang="en-US" sz="3200">
                <a:solidFill>
                  <a:srgbClr val="009900"/>
                </a:solidFill>
              </a:rPr>
              <a:t>)]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3200">
                <a:solidFill>
                  <a:srgbClr val="000000"/>
                </a:solidFill>
              </a:rPr>
              <a:t>      </a:t>
            </a:r>
            <a:r>
              <a:rPr kumimoji="0" lang="en-US" altLang="en-US" sz="3200">
                <a:solidFill>
                  <a:srgbClr val="009900"/>
                </a:solidFill>
              </a:rPr>
              <a:t>[d</a:t>
            </a:r>
            <a:r>
              <a:rPr kumimoji="0" lang="en-US" altLang="en-US" sz="3200" i="1">
                <a:solidFill>
                  <a:srgbClr val="009900"/>
                </a:solidFill>
              </a:rPr>
              <a:t>eclaration part</a:t>
            </a:r>
            <a:r>
              <a:rPr kumimoji="0" lang="en-US" altLang="en-US" sz="3200">
                <a:solidFill>
                  <a:srgbClr val="009900"/>
                </a:solidFill>
              </a:rPr>
              <a:t>]</a:t>
            </a:r>
          </a:p>
          <a:p>
            <a:pPr>
              <a:spcBef>
                <a:spcPct val="0"/>
              </a:spcBef>
              <a:buClrTx/>
            </a:pPr>
            <a:r>
              <a:rPr kumimoji="0" lang="pl-PL" altLang="en-US" sz="3200">
                <a:solidFill>
                  <a:srgbClr val="0000CC"/>
                </a:solidFill>
              </a:rPr>
              <a:t>BEGIN</a:t>
            </a:r>
            <a:endParaRPr kumimoji="0" lang="en-US" altLang="en-US" sz="320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3200">
                <a:solidFill>
                  <a:srgbClr val="000000"/>
                </a:solidFill>
              </a:rPr>
              <a:t>      </a:t>
            </a:r>
            <a:r>
              <a:rPr kumimoji="0" lang="en-US" altLang="en-US" sz="3200" i="1">
                <a:solidFill>
                  <a:srgbClr val="009900"/>
                </a:solidFill>
              </a:rPr>
              <a:t>statement part</a:t>
            </a:r>
          </a:p>
          <a:p>
            <a:pPr>
              <a:spcBef>
                <a:spcPct val="0"/>
              </a:spcBef>
              <a:buClrTx/>
            </a:pPr>
            <a:r>
              <a:rPr kumimoji="0" lang="pl-PL" altLang="en-US" sz="3200">
                <a:solidFill>
                  <a:srgbClr val="0000CC"/>
                </a:solidFill>
              </a:rPr>
              <a:t>END</a:t>
            </a:r>
            <a:r>
              <a:rPr kumimoji="0" lang="en-US" altLang="en-US" sz="3200">
                <a:solidFill>
                  <a:srgbClr val="0000CC"/>
                </a:solidFill>
              </a:rPr>
              <a:t> </a:t>
            </a:r>
            <a:r>
              <a:rPr kumimoji="0" lang="pl-PL" altLang="en-US" sz="3200">
                <a:solidFill>
                  <a:srgbClr val="0000CC"/>
                </a:solidFill>
              </a:rPr>
              <a:t>PROCESS [</a:t>
            </a:r>
            <a:r>
              <a:rPr kumimoji="0" lang="pl-PL" altLang="en-US" sz="3200">
                <a:solidFill>
                  <a:srgbClr val="009900"/>
                </a:solidFill>
              </a:rPr>
              <a:t>label</a:t>
            </a:r>
            <a:r>
              <a:rPr kumimoji="0" lang="pl-PL" altLang="en-US" sz="3200">
                <a:solidFill>
                  <a:srgbClr val="0000CC"/>
                </a:solidFill>
              </a:rPr>
              <a:t>]</a:t>
            </a:r>
            <a:r>
              <a:rPr kumimoji="0" lang="en-US" altLang="en-US" sz="320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676400" y="20574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905000" y="2057400"/>
            <a:ext cx="419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3400" y="1524000"/>
            <a:ext cx="172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8621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PROCESS with a SENSITIVITY LIST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List of signals to which the process is sensitive.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Whenever there is an event on any of the signals in the sensitivity list, the process fires.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Every time the process fires, it will run in its entirety.</a:t>
            </a:r>
          </a:p>
          <a:p>
            <a:pPr>
              <a:lnSpc>
                <a:spcPct val="90000"/>
              </a:lnSpc>
            </a:pPr>
            <a:r>
              <a:rPr lang="en-US" altLang="en-US" sz="2400" b="1" smtClean="0">
                <a:solidFill>
                  <a:srgbClr val="CC3300"/>
                </a:solidFill>
                <a:ea typeface="ＭＳ Ｐゴシック" pitchFamily="34" charset="-128"/>
              </a:rPr>
              <a:t>WAIT statements are NOT ALLOWED in a processes with SENSITIVITY LIST.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209800"/>
            <a:ext cx="4191000" cy="2743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CC3300"/>
                </a:solidFill>
                <a:ea typeface="ＭＳ Ｐゴシック" pitchFamily="34" charset="-128"/>
              </a:rPr>
              <a:t>label: </a:t>
            </a:r>
            <a:r>
              <a:rPr lang="en-US" altLang="en-US" sz="2400" smtClean="0">
                <a:solidFill>
                  <a:srgbClr val="0000CC"/>
                </a:solidFill>
                <a:ea typeface="ＭＳ Ｐゴシック" pitchFamily="34" charset="-128"/>
              </a:rPr>
              <a:t>process</a:t>
            </a:r>
            <a:r>
              <a:rPr lang="en-US" altLang="en-US" sz="2400" smtClean="0">
                <a:ea typeface="ＭＳ Ｐゴシック" pitchFamily="34" charset="-128"/>
              </a:rPr>
              <a:t> (</a:t>
            </a:r>
            <a:r>
              <a:rPr lang="en-US" altLang="en-US" sz="2400" i="1" smtClean="0">
                <a:solidFill>
                  <a:srgbClr val="CC3300"/>
                </a:solidFill>
                <a:ea typeface="ＭＳ Ｐゴシック" pitchFamily="34" charset="-128"/>
              </a:rPr>
              <a:t>sensitivity list</a:t>
            </a:r>
            <a:r>
              <a:rPr lang="en-US" altLang="en-US" sz="2400" smtClean="0">
                <a:solidFill>
                  <a:srgbClr val="CC3300"/>
                </a:solidFill>
                <a:ea typeface="ＭＳ Ｐゴシック" pitchFamily="34" charset="-128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smtClean="0">
                <a:solidFill>
                  <a:srgbClr val="CC3300"/>
                </a:solidFill>
                <a:ea typeface="ＭＳ Ｐゴシック" pitchFamily="34" charset="-128"/>
              </a:rPr>
              <a:t>      declaration part </a:t>
            </a:r>
            <a:endParaRPr lang="en-US" altLang="en-US" sz="2400" smtClean="0">
              <a:solidFill>
                <a:srgbClr val="CC3300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00CC"/>
                </a:solidFill>
                <a:ea typeface="ＭＳ Ｐゴシック" pitchFamily="34" charset="-128"/>
              </a:rPr>
              <a:t>begin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smtClean="0">
                <a:solidFill>
                  <a:srgbClr val="CC3300"/>
                </a:solidFill>
                <a:ea typeface="ＭＳ Ｐゴシック" pitchFamily="34" charset="-128"/>
              </a:rPr>
              <a:t>	statement part</a:t>
            </a:r>
            <a:r>
              <a:rPr lang="en-US" altLang="en-US" sz="2400" i="1" smtClean="0">
                <a:ea typeface="ＭＳ Ｐゴシック" pitchFamily="34" charset="-128"/>
              </a:rPr>
              <a:t> </a:t>
            </a:r>
            <a:endParaRPr lang="en-US" altLang="en-US" sz="24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00CC"/>
                </a:solidFill>
                <a:ea typeface="ＭＳ Ｐゴシック" pitchFamily="34" charset="-128"/>
              </a:rPr>
              <a:t>end process;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>
              <a:ea typeface="ＭＳ Ｐゴシック" pitchFamily="34" charset="-128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038600" y="1752600"/>
            <a:ext cx="3505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Component Equivalent of a Process</a:t>
            </a:r>
          </a:p>
        </p:txBody>
      </p:sp>
      <p:sp>
        <p:nvSpPr>
          <p:cNvPr id="22531" name="Text Box 3"/>
          <p:cNvSpPr>
            <a:spLocks noGrp="1" noChangeArrowheads="1"/>
          </p:cNvSpPr>
          <p:nvPr>
            <p:ph type="body" sz="half" idx="1"/>
          </p:nvPr>
        </p:nvSpPr>
        <p:spPr>
          <a:xfrm>
            <a:off x="3962400" y="2743200"/>
            <a:ext cx="5029200" cy="762000"/>
          </a:xfrm>
          <a:noFill/>
        </p:spPr>
        <p:txBody>
          <a:bodyPr/>
          <a:lstStyle/>
          <a:p>
            <a:pPr marL="1143000" indent="-22860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smtClean="0">
                <a:solidFill>
                  <a:srgbClr val="000000"/>
                </a:solidFill>
                <a:ea typeface="ＭＳ Ｐゴシック" pitchFamily="34" charset="-128"/>
              </a:rPr>
              <a:t>All signals which appear on the left of signal assignment statement (&lt;=) are outputs e.g. </a:t>
            </a:r>
            <a:r>
              <a:rPr lang="en-US" altLang="en-US" sz="2000" i="1" smtClean="0">
                <a:solidFill>
                  <a:srgbClr val="000000"/>
                </a:solidFill>
                <a:ea typeface="ＭＳ Ｐゴシック" pitchFamily="34" charset="-128"/>
              </a:rPr>
              <a:t>y, z</a:t>
            </a:r>
          </a:p>
          <a:p>
            <a:pPr marL="1143000" indent="-22860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smtClean="0">
                <a:solidFill>
                  <a:srgbClr val="000000"/>
                </a:solidFill>
                <a:ea typeface="ＭＳ Ｐゴシック" pitchFamily="34" charset="-128"/>
              </a:rPr>
              <a:t>All signals which appear on the right of signal assignment statement (&lt;=) or in logic expressions are inputs</a:t>
            </a:r>
            <a:r>
              <a:rPr lang="en-US" altLang="en-US" sz="2000" smtClean="0">
                <a:solidFill>
                  <a:srgbClr val="CC3300"/>
                </a:solidFill>
                <a:ea typeface="ＭＳ Ｐゴシック" pitchFamily="34" charset="-128"/>
              </a:rPr>
              <a:t> </a:t>
            </a:r>
            <a:r>
              <a:rPr lang="en-US" altLang="en-US" sz="2000" smtClean="0">
                <a:ea typeface="ＭＳ Ｐゴシック" pitchFamily="34" charset="-128"/>
              </a:rPr>
              <a:t>e.g. </a:t>
            </a:r>
            <a:r>
              <a:rPr lang="en-US" altLang="en-US" sz="2000" i="1" smtClean="0">
                <a:ea typeface="ＭＳ Ｐゴシック" pitchFamily="34" charset="-128"/>
              </a:rPr>
              <a:t>w, a, b, c</a:t>
            </a:r>
          </a:p>
          <a:p>
            <a:pPr marL="1143000" indent="-22860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smtClean="0">
                <a:ea typeface="ＭＳ Ｐゴシック" pitchFamily="34" charset="-128"/>
              </a:rPr>
              <a:t>All signals which appear in the sensitivity list are inputs e.g. </a:t>
            </a:r>
            <a:r>
              <a:rPr lang="en-US" altLang="en-US" sz="2000" i="1" smtClean="0">
                <a:ea typeface="ＭＳ Ｐゴシック" pitchFamily="34" charset="-128"/>
              </a:rPr>
              <a:t>clk</a:t>
            </a:r>
          </a:p>
          <a:p>
            <a:pPr marL="1143000" indent="-22860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smtClean="0">
                <a:solidFill>
                  <a:srgbClr val="CC3300"/>
                </a:solidFill>
                <a:ea typeface="ＭＳ Ｐゴシック" pitchFamily="34" charset="-128"/>
              </a:rPr>
              <a:t>Note that not all inputs need to be included in the sensitivity list</a:t>
            </a:r>
            <a:endParaRPr lang="en-US" altLang="en-US" sz="20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60375" algn="l"/>
                <a:tab pos="919163" algn="l"/>
                <a:tab pos="1366838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60375" algn="l"/>
                <a:tab pos="919163" algn="l"/>
                <a:tab pos="1366838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919163" algn="l"/>
                <a:tab pos="1366838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919163" algn="l"/>
                <a:tab pos="1366838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919163" algn="l"/>
                <a:tab pos="1366838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priority: PROCESS (clk)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	IF w(3) = '1'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		y &lt;= "11"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	ELSIF w(2) = '1' THEN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		y &lt;= "10"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	ELSIF w(1) = c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		y &lt;= a and b;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	ELSE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		z &lt;= "00"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	END IF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latin typeface="Times New Roman" pitchFamily="18" charset="0"/>
              </a:rPr>
              <a:t>	END PROCESS ;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962400" y="1219200"/>
            <a:ext cx="4114800" cy="1447800"/>
            <a:chOff x="2496" y="816"/>
            <a:chExt cx="2592" cy="912"/>
          </a:xfrm>
        </p:grpSpPr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544" y="105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w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2544" y="1200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648" y="816"/>
              <a:ext cx="1152" cy="9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3312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331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4800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4800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4320" y="912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y</a:t>
              </a: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4320" y="1248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z</a:t>
              </a:r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3408" y="1152"/>
              <a:ext cx="11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priority</a:t>
              </a: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3312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3312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2544" y="1344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2544" y="1488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2496" y="912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0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0" y="152400"/>
            <a:ext cx="514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200" b="1">
                <a:solidFill>
                  <a:srgbClr val="333399"/>
                </a:solidFill>
              </a:rPr>
              <a:t>Data-flow VHDL: Example</a:t>
            </a:r>
          </a:p>
        </p:txBody>
      </p:sp>
      <p:sp>
        <p:nvSpPr>
          <p:cNvPr id="24579" name="Line 104"/>
          <p:cNvSpPr>
            <a:spLocks noChangeShapeType="1"/>
          </p:cNvSpPr>
          <p:nvPr/>
        </p:nvSpPr>
        <p:spPr bwMode="auto">
          <a:xfrm>
            <a:off x="3881438" y="2266950"/>
            <a:ext cx="2095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105"/>
          <p:cNvSpPr>
            <a:spLocks noChangeShapeType="1"/>
          </p:cNvSpPr>
          <p:nvPr/>
        </p:nvSpPr>
        <p:spPr bwMode="auto">
          <a:xfrm>
            <a:off x="3881438" y="2533650"/>
            <a:ext cx="2095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Freeform 107"/>
          <p:cNvSpPr>
            <a:spLocks/>
          </p:cNvSpPr>
          <p:nvPr/>
        </p:nvSpPr>
        <p:spPr bwMode="auto">
          <a:xfrm>
            <a:off x="4133850" y="2166938"/>
            <a:ext cx="568325" cy="227012"/>
          </a:xfrm>
          <a:custGeom>
            <a:avLst/>
            <a:gdLst>
              <a:gd name="T0" fmla="*/ 2147483647 w 717"/>
              <a:gd name="T1" fmla="*/ 0 h 284"/>
              <a:gd name="T2" fmla="*/ 2147483647 w 717"/>
              <a:gd name="T3" fmla="*/ 0 h 284"/>
              <a:gd name="T4" fmla="*/ 2147483647 w 717"/>
              <a:gd name="T5" fmla="*/ 0 h 284"/>
              <a:gd name="T6" fmla="*/ 2147483647 w 717"/>
              <a:gd name="T7" fmla="*/ 2147483647 h 284"/>
              <a:gd name="T8" fmla="*/ 2147483647 w 717"/>
              <a:gd name="T9" fmla="*/ 2147483647 h 284"/>
              <a:gd name="T10" fmla="*/ 2147483647 w 717"/>
              <a:gd name="T11" fmla="*/ 2147483647 h 284"/>
              <a:gd name="T12" fmla="*/ 2147483647 w 717"/>
              <a:gd name="T13" fmla="*/ 2147483647 h 284"/>
              <a:gd name="T14" fmla="*/ 2147483647 w 717"/>
              <a:gd name="T15" fmla="*/ 2147483647 h 284"/>
              <a:gd name="T16" fmla="*/ 2147483647 w 717"/>
              <a:gd name="T17" fmla="*/ 2147483647 h 284"/>
              <a:gd name="T18" fmla="*/ 2147483647 w 717"/>
              <a:gd name="T19" fmla="*/ 2147483647 h 284"/>
              <a:gd name="T20" fmla="*/ 2147483647 w 717"/>
              <a:gd name="T21" fmla="*/ 2147483647 h 284"/>
              <a:gd name="T22" fmla="*/ 2147483647 w 717"/>
              <a:gd name="T23" fmla="*/ 2147483647 h 284"/>
              <a:gd name="T24" fmla="*/ 2147483647 w 717"/>
              <a:gd name="T25" fmla="*/ 2147483647 h 284"/>
              <a:gd name="T26" fmla="*/ 2147483647 w 717"/>
              <a:gd name="T27" fmla="*/ 2147483647 h 284"/>
              <a:gd name="T28" fmla="*/ 2147483647 w 717"/>
              <a:gd name="T29" fmla="*/ 2147483647 h 284"/>
              <a:gd name="T30" fmla="*/ 2147483647 w 717"/>
              <a:gd name="T31" fmla="*/ 2147483647 h 284"/>
              <a:gd name="T32" fmla="*/ 2147483647 w 717"/>
              <a:gd name="T33" fmla="*/ 2147483647 h 284"/>
              <a:gd name="T34" fmla="*/ 2147483647 w 717"/>
              <a:gd name="T35" fmla="*/ 2147483647 h 284"/>
              <a:gd name="T36" fmla="*/ 2147483647 w 717"/>
              <a:gd name="T37" fmla="*/ 2147483647 h 284"/>
              <a:gd name="T38" fmla="*/ 2147483647 w 717"/>
              <a:gd name="T39" fmla="*/ 2147483647 h 284"/>
              <a:gd name="T40" fmla="*/ 2147483647 w 717"/>
              <a:gd name="T41" fmla="*/ 2147483647 h 284"/>
              <a:gd name="T42" fmla="*/ 2147483647 w 717"/>
              <a:gd name="T43" fmla="*/ 2147483647 h 284"/>
              <a:gd name="T44" fmla="*/ 2147483647 w 717"/>
              <a:gd name="T45" fmla="*/ 2147483647 h 284"/>
              <a:gd name="T46" fmla="*/ 2147483647 w 717"/>
              <a:gd name="T47" fmla="*/ 2147483647 h 284"/>
              <a:gd name="T48" fmla="*/ 2147483647 w 717"/>
              <a:gd name="T49" fmla="*/ 2147483647 h 284"/>
              <a:gd name="T50" fmla="*/ 2147483647 w 717"/>
              <a:gd name="T51" fmla="*/ 2147483647 h 284"/>
              <a:gd name="T52" fmla="*/ 2147483647 w 717"/>
              <a:gd name="T53" fmla="*/ 2147483647 h 284"/>
              <a:gd name="T54" fmla="*/ 2147483647 w 717"/>
              <a:gd name="T55" fmla="*/ 2147483647 h 284"/>
              <a:gd name="T56" fmla="*/ 2147483647 w 717"/>
              <a:gd name="T57" fmla="*/ 2147483647 h 284"/>
              <a:gd name="T58" fmla="*/ 2147483647 w 717"/>
              <a:gd name="T59" fmla="*/ 2147483647 h 284"/>
              <a:gd name="T60" fmla="*/ 2147483647 w 717"/>
              <a:gd name="T61" fmla="*/ 2147483647 h 284"/>
              <a:gd name="T62" fmla="*/ 2147483647 w 717"/>
              <a:gd name="T63" fmla="*/ 2147483647 h 284"/>
              <a:gd name="T64" fmla="*/ 2147483647 w 717"/>
              <a:gd name="T65" fmla="*/ 2147483647 h 284"/>
              <a:gd name="T66" fmla="*/ 2147483647 w 717"/>
              <a:gd name="T67" fmla="*/ 2147483647 h 284"/>
              <a:gd name="T68" fmla="*/ 2147483647 w 717"/>
              <a:gd name="T69" fmla="*/ 2147483647 h 284"/>
              <a:gd name="T70" fmla="*/ 2147483647 w 717"/>
              <a:gd name="T71" fmla="*/ 2147483647 h 284"/>
              <a:gd name="T72" fmla="*/ 2147483647 w 717"/>
              <a:gd name="T73" fmla="*/ 2147483647 h 284"/>
              <a:gd name="T74" fmla="*/ 2147483647 w 717"/>
              <a:gd name="T75" fmla="*/ 2147483647 h 284"/>
              <a:gd name="T76" fmla="*/ 2147483647 w 717"/>
              <a:gd name="T77" fmla="*/ 2147483647 h 284"/>
              <a:gd name="T78" fmla="*/ 2147483647 w 717"/>
              <a:gd name="T79" fmla="*/ 2147483647 h 284"/>
              <a:gd name="T80" fmla="*/ 2147483647 w 717"/>
              <a:gd name="T81" fmla="*/ 2147483647 h 284"/>
              <a:gd name="T82" fmla="*/ 2147483647 w 717"/>
              <a:gd name="T83" fmla="*/ 2147483647 h 284"/>
              <a:gd name="T84" fmla="*/ 2147483647 w 717"/>
              <a:gd name="T85" fmla="*/ 2147483647 h 284"/>
              <a:gd name="T86" fmla="*/ 2147483647 w 717"/>
              <a:gd name="T87" fmla="*/ 2147483647 h 284"/>
              <a:gd name="T88" fmla="*/ 2147483647 w 717"/>
              <a:gd name="T89" fmla="*/ 2147483647 h 284"/>
              <a:gd name="T90" fmla="*/ 2147483647 w 717"/>
              <a:gd name="T91" fmla="*/ 2147483647 h 284"/>
              <a:gd name="T92" fmla="*/ 2147483647 w 717"/>
              <a:gd name="T93" fmla="*/ 2147483647 h 284"/>
              <a:gd name="T94" fmla="*/ 2147483647 w 717"/>
              <a:gd name="T95" fmla="*/ 2147483647 h 284"/>
              <a:gd name="T96" fmla="*/ 2147483647 w 717"/>
              <a:gd name="T97" fmla="*/ 2147483647 h 284"/>
              <a:gd name="T98" fmla="*/ 2147483647 w 717"/>
              <a:gd name="T99" fmla="*/ 2147483647 h 284"/>
              <a:gd name="T100" fmla="*/ 2147483647 w 717"/>
              <a:gd name="T101" fmla="*/ 2147483647 h 284"/>
              <a:gd name="T102" fmla="*/ 2147483647 w 717"/>
              <a:gd name="T103" fmla="*/ 2147483647 h 284"/>
              <a:gd name="T104" fmla="*/ 2147483647 w 717"/>
              <a:gd name="T105" fmla="*/ 2147483647 h 284"/>
              <a:gd name="T106" fmla="*/ 2147483647 w 717"/>
              <a:gd name="T107" fmla="*/ 2147483647 h 284"/>
              <a:gd name="T108" fmla="*/ 2147483647 w 717"/>
              <a:gd name="T109" fmla="*/ 2147483647 h 284"/>
              <a:gd name="T110" fmla="*/ 2147483647 w 717"/>
              <a:gd name="T111" fmla="*/ 2147483647 h 284"/>
              <a:gd name="T112" fmla="*/ 2147483647 w 717"/>
              <a:gd name="T113" fmla="*/ 2147483647 h 284"/>
              <a:gd name="T114" fmla="*/ 2147483647 w 717"/>
              <a:gd name="T115" fmla="*/ 2147483647 h 284"/>
              <a:gd name="T116" fmla="*/ 2147483647 w 717"/>
              <a:gd name="T117" fmla="*/ 2147483647 h 284"/>
              <a:gd name="T118" fmla="*/ 2147483647 w 717"/>
              <a:gd name="T119" fmla="*/ 2147483647 h 284"/>
              <a:gd name="T120" fmla="*/ 2147483647 w 717"/>
              <a:gd name="T121" fmla="*/ 2147483647 h 28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17"/>
              <a:gd name="T184" fmla="*/ 0 h 284"/>
              <a:gd name="T185" fmla="*/ 717 w 717"/>
              <a:gd name="T186" fmla="*/ 284 h 28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17" h="284">
                <a:moveTo>
                  <a:pt x="0" y="0"/>
                </a:moveTo>
                <a:lnTo>
                  <a:pt x="28" y="0"/>
                </a:lnTo>
                <a:lnTo>
                  <a:pt x="53" y="0"/>
                </a:lnTo>
                <a:lnTo>
                  <a:pt x="77" y="0"/>
                </a:lnTo>
                <a:lnTo>
                  <a:pt x="100" y="0"/>
                </a:lnTo>
                <a:lnTo>
                  <a:pt x="120" y="0"/>
                </a:lnTo>
                <a:lnTo>
                  <a:pt x="141" y="0"/>
                </a:lnTo>
                <a:lnTo>
                  <a:pt x="159" y="0"/>
                </a:lnTo>
                <a:lnTo>
                  <a:pt x="176" y="0"/>
                </a:lnTo>
                <a:lnTo>
                  <a:pt x="190" y="0"/>
                </a:lnTo>
                <a:lnTo>
                  <a:pt x="204" y="0"/>
                </a:lnTo>
                <a:lnTo>
                  <a:pt x="218" y="0"/>
                </a:lnTo>
                <a:lnTo>
                  <a:pt x="230" y="0"/>
                </a:lnTo>
                <a:lnTo>
                  <a:pt x="240" y="0"/>
                </a:lnTo>
                <a:lnTo>
                  <a:pt x="250" y="0"/>
                </a:lnTo>
                <a:lnTo>
                  <a:pt x="260" y="0"/>
                </a:lnTo>
                <a:lnTo>
                  <a:pt x="267" y="0"/>
                </a:lnTo>
                <a:lnTo>
                  <a:pt x="274" y="0"/>
                </a:lnTo>
                <a:lnTo>
                  <a:pt x="280" y="0"/>
                </a:lnTo>
                <a:lnTo>
                  <a:pt x="286" y="0"/>
                </a:lnTo>
                <a:lnTo>
                  <a:pt x="291" y="0"/>
                </a:lnTo>
                <a:lnTo>
                  <a:pt x="296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1" y="0"/>
                </a:lnTo>
                <a:lnTo>
                  <a:pt x="314" y="1"/>
                </a:lnTo>
                <a:lnTo>
                  <a:pt x="316" y="1"/>
                </a:lnTo>
                <a:lnTo>
                  <a:pt x="318" y="1"/>
                </a:lnTo>
                <a:lnTo>
                  <a:pt x="320" y="1"/>
                </a:lnTo>
                <a:lnTo>
                  <a:pt x="322" y="1"/>
                </a:lnTo>
                <a:lnTo>
                  <a:pt x="323" y="1"/>
                </a:lnTo>
                <a:lnTo>
                  <a:pt x="326" y="1"/>
                </a:lnTo>
                <a:lnTo>
                  <a:pt x="328" y="1"/>
                </a:lnTo>
                <a:lnTo>
                  <a:pt x="329" y="1"/>
                </a:lnTo>
                <a:lnTo>
                  <a:pt x="330" y="1"/>
                </a:lnTo>
                <a:lnTo>
                  <a:pt x="333" y="2"/>
                </a:lnTo>
                <a:lnTo>
                  <a:pt x="334" y="2"/>
                </a:lnTo>
                <a:lnTo>
                  <a:pt x="335" y="2"/>
                </a:lnTo>
                <a:lnTo>
                  <a:pt x="336" y="2"/>
                </a:lnTo>
                <a:lnTo>
                  <a:pt x="338" y="2"/>
                </a:lnTo>
                <a:lnTo>
                  <a:pt x="339" y="2"/>
                </a:lnTo>
                <a:lnTo>
                  <a:pt x="340" y="2"/>
                </a:lnTo>
                <a:lnTo>
                  <a:pt x="341" y="2"/>
                </a:lnTo>
                <a:lnTo>
                  <a:pt x="342" y="2"/>
                </a:lnTo>
                <a:lnTo>
                  <a:pt x="344" y="2"/>
                </a:lnTo>
                <a:lnTo>
                  <a:pt x="345" y="2"/>
                </a:lnTo>
                <a:lnTo>
                  <a:pt x="345" y="4"/>
                </a:lnTo>
                <a:lnTo>
                  <a:pt x="346" y="4"/>
                </a:lnTo>
                <a:lnTo>
                  <a:pt x="347" y="4"/>
                </a:lnTo>
                <a:lnTo>
                  <a:pt x="348" y="4"/>
                </a:lnTo>
                <a:lnTo>
                  <a:pt x="350" y="4"/>
                </a:lnTo>
                <a:lnTo>
                  <a:pt x="351" y="4"/>
                </a:lnTo>
                <a:lnTo>
                  <a:pt x="352" y="4"/>
                </a:lnTo>
                <a:lnTo>
                  <a:pt x="353" y="4"/>
                </a:lnTo>
                <a:lnTo>
                  <a:pt x="354" y="4"/>
                </a:lnTo>
                <a:lnTo>
                  <a:pt x="356" y="5"/>
                </a:lnTo>
                <a:lnTo>
                  <a:pt x="357" y="5"/>
                </a:lnTo>
                <a:lnTo>
                  <a:pt x="358" y="5"/>
                </a:lnTo>
                <a:lnTo>
                  <a:pt x="359" y="5"/>
                </a:lnTo>
                <a:lnTo>
                  <a:pt x="362" y="5"/>
                </a:lnTo>
                <a:lnTo>
                  <a:pt x="363" y="5"/>
                </a:lnTo>
                <a:lnTo>
                  <a:pt x="364" y="6"/>
                </a:lnTo>
                <a:lnTo>
                  <a:pt x="366" y="6"/>
                </a:lnTo>
                <a:lnTo>
                  <a:pt x="369" y="6"/>
                </a:lnTo>
                <a:lnTo>
                  <a:pt x="370" y="6"/>
                </a:lnTo>
                <a:lnTo>
                  <a:pt x="372" y="7"/>
                </a:lnTo>
                <a:lnTo>
                  <a:pt x="374" y="7"/>
                </a:lnTo>
                <a:lnTo>
                  <a:pt x="375" y="7"/>
                </a:lnTo>
                <a:lnTo>
                  <a:pt x="376" y="7"/>
                </a:lnTo>
                <a:lnTo>
                  <a:pt x="377" y="7"/>
                </a:lnTo>
                <a:lnTo>
                  <a:pt x="378" y="7"/>
                </a:lnTo>
                <a:lnTo>
                  <a:pt x="380" y="8"/>
                </a:lnTo>
                <a:lnTo>
                  <a:pt x="381" y="8"/>
                </a:lnTo>
                <a:lnTo>
                  <a:pt x="382" y="8"/>
                </a:lnTo>
                <a:lnTo>
                  <a:pt x="383" y="8"/>
                </a:lnTo>
                <a:lnTo>
                  <a:pt x="384" y="8"/>
                </a:lnTo>
                <a:lnTo>
                  <a:pt x="386" y="8"/>
                </a:lnTo>
                <a:lnTo>
                  <a:pt x="387" y="10"/>
                </a:lnTo>
                <a:lnTo>
                  <a:pt x="388" y="10"/>
                </a:lnTo>
                <a:lnTo>
                  <a:pt x="389" y="10"/>
                </a:lnTo>
                <a:lnTo>
                  <a:pt x="390" y="10"/>
                </a:lnTo>
                <a:lnTo>
                  <a:pt x="392" y="11"/>
                </a:lnTo>
                <a:lnTo>
                  <a:pt x="393" y="11"/>
                </a:lnTo>
                <a:lnTo>
                  <a:pt x="394" y="11"/>
                </a:lnTo>
                <a:lnTo>
                  <a:pt x="396" y="12"/>
                </a:lnTo>
                <a:lnTo>
                  <a:pt x="398" y="12"/>
                </a:lnTo>
                <a:lnTo>
                  <a:pt x="399" y="12"/>
                </a:lnTo>
                <a:lnTo>
                  <a:pt x="400" y="13"/>
                </a:lnTo>
                <a:lnTo>
                  <a:pt x="401" y="13"/>
                </a:lnTo>
                <a:lnTo>
                  <a:pt x="404" y="14"/>
                </a:lnTo>
                <a:lnTo>
                  <a:pt x="405" y="14"/>
                </a:lnTo>
                <a:lnTo>
                  <a:pt x="407" y="16"/>
                </a:lnTo>
                <a:lnTo>
                  <a:pt x="410" y="16"/>
                </a:lnTo>
                <a:lnTo>
                  <a:pt x="411" y="17"/>
                </a:lnTo>
                <a:lnTo>
                  <a:pt x="413" y="17"/>
                </a:lnTo>
                <a:lnTo>
                  <a:pt x="416" y="18"/>
                </a:lnTo>
                <a:lnTo>
                  <a:pt x="418" y="18"/>
                </a:lnTo>
                <a:lnTo>
                  <a:pt x="419" y="19"/>
                </a:lnTo>
                <a:lnTo>
                  <a:pt x="422" y="19"/>
                </a:lnTo>
                <a:lnTo>
                  <a:pt x="423" y="20"/>
                </a:lnTo>
                <a:lnTo>
                  <a:pt x="424" y="20"/>
                </a:lnTo>
                <a:lnTo>
                  <a:pt x="425" y="20"/>
                </a:lnTo>
                <a:lnTo>
                  <a:pt x="426" y="22"/>
                </a:lnTo>
                <a:lnTo>
                  <a:pt x="429" y="22"/>
                </a:lnTo>
                <a:lnTo>
                  <a:pt x="430" y="22"/>
                </a:lnTo>
                <a:lnTo>
                  <a:pt x="431" y="23"/>
                </a:lnTo>
                <a:lnTo>
                  <a:pt x="432" y="23"/>
                </a:lnTo>
                <a:lnTo>
                  <a:pt x="434" y="24"/>
                </a:lnTo>
                <a:lnTo>
                  <a:pt x="435" y="24"/>
                </a:lnTo>
                <a:lnTo>
                  <a:pt x="436" y="25"/>
                </a:lnTo>
                <a:lnTo>
                  <a:pt x="437" y="25"/>
                </a:lnTo>
                <a:lnTo>
                  <a:pt x="438" y="25"/>
                </a:lnTo>
                <a:lnTo>
                  <a:pt x="440" y="26"/>
                </a:lnTo>
                <a:lnTo>
                  <a:pt x="441" y="26"/>
                </a:lnTo>
                <a:lnTo>
                  <a:pt x="442" y="28"/>
                </a:lnTo>
                <a:lnTo>
                  <a:pt x="443" y="28"/>
                </a:lnTo>
                <a:lnTo>
                  <a:pt x="444" y="28"/>
                </a:lnTo>
                <a:lnTo>
                  <a:pt x="446" y="29"/>
                </a:lnTo>
                <a:lnTo>
                  <a:pt x="447" y="30"/>
                </a:lnTo>
                <a:lnTo>
                  <a:pt x="448" y="30"/>
                </a:lnTo>
                <a:lnTo>
                  <a:pt x="449" y="31"/>
                </a:lnTo>
                <a:lnTo>
                  <a:pt x="452" y="31"/>
                </a:lnTo>
                <a:lnTo>
                  <a:pt x="453" y="32"/>
                </a:lnTo>
                <a:lnTo>
                  <a:pt x="454" y="34"/>
                </a:lnTo>
                <a:lnTo>
                  <a:pt x="456" y="35"/>
                </a:lnTo>
                <a:lnTo>
                  <a:pt x="459" y="35"/>
                </a:lnTo>
                <a:lnTo>
                  <a:pt x="460" y="36"/>
                </a:lnTo>
                <a:lnTo>
                  <a:pt x="462" y="37"/>
                </a:lnTo>
                <a:lnTo>
                  <a:pt x="464" y="38"/>
                </a:lnTo>
                <a:lnTo>
                  <a:pt x="465" y="38"/>
                </a:lnTo>
                <a:lnTo>
                  <a:pt x="466" y="40"/>
                </a:lnTo>
                <a:lnTo>
                  <a:pt x="467" y="40"/>
                </a:lnTo>
                <a:lnTo>
                  <a:pt x="468" y="41"/>
                </a:lnTo>
                <a:lnTo>
                  <a:pt x="470" y="41"/>
                </a:lnTo>
                <a:lnTo>
                  <a:pt x="471" y="42"/>
                </a:lnTo>
                <a:lnTo>
                  <a:pt x="472" y="42"/>
                </a:lnTo>
                <a:lnTo>
                  <a:pt x="473" y="43"/>
                </a:lnTo>
                <a:lnTo>
                  <a:pt x="474" y="43"/>
                </a:lnTo>
                <a:lnTo>
                  <a:pt x="476" y="44"/>
                </a:lnTo>
                <a:lnTo>
                  <a:pt x="477" y="44"/>
                </a:lnTo>
                <a:lnTo>
                  <a:pt x="478" y="46"/>
                </a:lnTo>
                <a:lnTo>
                  <a:pt x="479" y="46"/>
                </a:lnTo>
                <a:lnTo>
                  <a:pt x="480" y="47"/>
                </a:lnTo>
                <a:lnTo>
                  <a:pt x="482" y="48"/>
                </a:lnTo>
                <a:lnTo>
                  <a:pt x="483" y="48"/>
                </a:lnTo>
                <a:lnTo>
                  <a:pt x="484" y="48"/>
                </a:lnTo>
                <a:lnTo>
                  <a:pt x="485" y="49"/>
                </a:lnTo>
                <a:lnTo>
                  <a:pt x="486" y="49"/>
                </a:lnTo>
                <a:lnTo>
                  <a:pt x="488" y="50"/>
                </a:lnTo>
                <a:lnTo>
                  <a:pt x="489" y="52"/>
                </a:lnTo>
                <a:lnTo>
                  <a:pt x="490" y="52"/>
                </a:lnTo>
                <a:lnTo>
                  <a:pt x="491" y="53"/>
                </a:lnTo>
                <a:lnTo>
                  <a:pt x="492" y="54"/>
                </a:lnTo>
                <a:lnTo>
                  <a:pt x="495" y="54"/>
                </a:lnTo>
                <a:lnTo>
                  <a:pt x="496" y="55"/>
                </a:lnTo>
                <a:lnTo>
                  <a:pt x="498" y="56"/>
                </a:lnTo>
                <a:lnTo>
                  <a:pt x="500" y="58"/>
                </a:lnTo>
                <a:lnTo>
                  <a:pt x="501" y="58"/>
                </a:lnTo>
                <a:lnTo>
                  <a:pt x="502" y="59"/>
                </a:lnTo>
                <a:lnTo>
                  <a:pt x="503" y="60"/>
                </a:lnTo>
                <a:lnTo>
                  <a:pt x="504" y="60"/>
                </a:lnTo>
                <a:lnTo>
                  <a:pt x="506" y="61"/>
                </a:lnTo>
                <a:lnTo>
                  <a:pt x="507" y="61"/>
                </a:lnTo>
                <a:lnTo>
                  <a:pt x="508" y="62"/>
                </a:lnTo>
                <a:lnTo>
                  <a:pt x="509" y="62"/>
                </a:lnTo>
                <a:lnTo>
                  <a:pt x="510" y="64"/>
                </a:lnTo>
                <a:lnTo>
                  <a:pt x="512" y="64"/>
                </a:lnTo>
                <a:lnTo>
                  <a:pt x="512" y="65"/>
                </a:lnTo>
                <a:lnTo>
                  <a:pt x="513" y="65"/>
                </a:lnTo>
                <a:lnTo>
                  <a:pt x="514" y="65"/>
                </a:lnTo>
                <a:lnTo>
                  <a:pt x="514" y="66"/>
                </a:lnTo>
                <a:lnTo>
                  <a:pt x="515" y="66"/>
                </a:lnTo>
                <a:lnTo>
                  <a:pt x="516" y="67"/>
                </a:lnTo>
                <a:lnTo>
                  <a:pt x="518" y="67"/>
                </a:lnTo>
                <a:lnTo>
                  <a:pt x="519" y="68"/>
                </a:lnTo>
                <a:lnTo>
                  <a:pt x="520" y="70"/>
                </a:lnTo>
                <a:lnTo>
                  <a:pt x="521" y="70"/>
                </a:lnTo>
                <a:lnTo>
                  <a:pt x="522" y="71"/>
                </a:lnTo>
                <a:lnTo>
                  <a:pt x="524" y="72"/>
                </a:lnTo>
                <a:lnTo>
                  <a:pt x="525" y="72"/>
                </a:lnTo>
                <a:lnTo>
                  <a:pt x="526" y="73"/>
                </a:lnTo>
                <a:lnTo>
                  <a:pt x="527" y="74"/>
                </a:lnTo>
                <a:lnTo>
                  <a:pt x="528" y="74"/>
                </a:lnTo>
                <a:lnTo>
                  <a:pt x="530" y="76"/>
                </a:lnTo>
                <a:lnTo>
                  <a:pt x="531" y="77"/>
                </a:lnTo>
                <a:lnTo>
                  <a:pt x="532" y="77"/>
                </a:lnTo>
                <a:lnTo>
                  <a:pt x="533" y="78"/>
                </a:lnTo>
                <a:lnTo>
                  <a:pt x="534" y="79"/>
                </a:lnTo>
                <a:lnTo>
                  <a:pt x="536" y="79"/>
                </a:lnTo>
                <a:lnTo>
                  <a:pt x="537" y="80"/>
                </a:lnTo>
                <a:lnTo>
                  <a:pt x="538" y="80"/>
                </a:lnTo>
                <a:lnTo>
                  <a:pt x="539" y="82"/>
                </a:lnTo>
                <a:lnTo>
                  <a:pt x="540" y="83"/>
                </a:lnTo>
                <a:lnTo>
                  <a:pt x="542" y="83"/>
                </a:lnTo>
                <a:lnTo>
                  <a:pt x="543" y="84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6"/>
                </a:lnTo>
                <a:lnTo>
                  <a:pt x="548" y="88"/>
                </a:lnTo>
                <a:lnTo>
                  <a:pt x="549" y="88"/>
                </a:lnTo>
                <a:lnTo>
                  <a:pt x="549" y="89"/>
                </a:lnTo>
                <a:lnTo>
                  <a:pt x="550" y="89"/>
                </a:lnTo>
                <a:lnTo>
                  <a:pt x="550" y="90"/>
                </a:lnTo>
                <a:lnTo>
                  <a:pt x="551" y="90"/>
                </a:lnTo>
                <a:lnTo>
                  <a:pt x="552" y="91"/>
                </a:lnTo>
                <a:lnTo>
                  <a:pt x="554" y="92"/>
                </a:lnTo>
                <a:lnTo>
                  <a:pt x="555" y="92"/>
                </a:lnTo>
                <a:lnTo>
                  <a:pt x="555" y="94"/>
                </a:lnTo>
                <a:lnTo>
                  <a:pt x="556" y="95"/>
                </a:lnTo>
                <a:lnTo>
                  <a:pt x="557" y="95"/>
                </a:lnTo>
                <a:lnTo>
                  <a:pt x="558" y="96"/>
                </a:lnTo>
                <a:lnTo>
                  <a:pt x="560" y="97"/>
                </a:lnTo>
                <a:lnTo>
                  <a:pt x="561" y="97"/>
                </a:lnTo>
                <a:lnTo>
                  <a:pt x="561" y="98"/>
                </a:lnTo>
                <a:lnTo>
                  <a:pt x="562" y="98"/>
                </a:lnTo>
                <a:lnTo>
                  <a:pt x="563" y="100"/>
                </a:lnTo>
                <a:lnTo>
                  <a:pt x="564" y="101"/>
                </a:lnTo>
                <a:lnTo>
                  <a:pt x="566" y="101"/>
                </a:lnTo>
                <a:lnTo>
                  <a:pt x="566" y="102"/>
                </a:lnTo>
                <a:lnTo>
                  <a:pt x="567" y="102"/>
                </a:lnTo>
                <a:lnTo>
                  <a:pt x="568" y="103"/>
                </a:lnTo>
                <a:lnTo>
                  <a:pt x="569" y="103"/>
                </a:lnTo>
                <a:lnTo>
                  <a:pt x="569" y="104"/>
                </a:lnTo>
                <a:lnTo>
                  <a:pt x="570" y="104"/>
                </a:lnTo>
                <a:lnTo>
                  <a:pt x="570" y="106"/>
                </a:lnTo>
                <a:lnTo>
                  <a:pt x="572" y="106"/>
                </a:lnTo>
                <a:lnTo>
                  <a:pt x="573" y="106"/>
                </a:lnTo>
                <a:lnTo>
                  <a:pt x="573" y="107"/>
                </a:lnTo>
                <a:lnTo>
                  <a:pt x="574" y="107"/>
                </a:lnTo>
                <a:lnTo>
                  <a:pt x="575" y="108"/>
                </a:lnTo>
                <a:lnTo>
                  <a:pt x="576" y="108"/>
                </a:lnTo>
                <a:lnTo>
                  <a:pt x="576" y="109"/>
                </a:lnTo>
                <a:lnTo>
                  <a:pt x="578" y="110"/>
                </a:lnTo>
                <a:lnTo>
                  <a:pt x="579" y="110"/>
                </a:lnTo>
                <a:lnTo>
                  <a:pt x="580" y="112"/>
                </a:lnTo>
                <a:lnTo>
                  <a:pt x="581" y="112"/>
                </a:lnTo>
                <a:lnTo>
                  <a:pt x="582" y="113"/>
                </a:lnTo>
                <a:lnTo>
                  <a:pt x="584" y="114"/>
                </a:lnTo>
                <a:lnTo>
                  <a:pt x="585" y="114"/>
                </a:lnTo>
                <a:lnTo>
                  <a:pt x="585" y="115"/>
                </a:lnTo>
                <a:lnTo>
                  <a:pt x="586" y="115"/>
                </a:lnTo>
                <a:lnTo>
                  <a:pt x="586" y="116"/>
                </a:lnTo>
                <a:lnTo>
                  <a:pt x="587" y="116"/>
                </a:lnTo>
                <a:lnTo>
                  <a:pt x="587" y="118"/>
                </a:lnTo>
                <a:lnTo>
                  <a:pt x="588" y="118"/>
                </a:lnTo>
                <a:lnTo>
                  <a:pt x="590" y="119"/>
                </a:lnTo>
                <a:lnTo>
                  <a:pt x="591" y="120"/>
                </a:lnTo>
                <a:lnTo>
                  <a:pt x="592" y="121"/>
                </a:lnTo>
                <a:lnTo>
                  <a:pt x="593" y="122"/>
                </a:lnTo>
                <a:lnTo>
                  <a:pt x="594" y="124"/>
                </a:lnTo>
                <a:lnTo>
                  <a:pt x="596" y="124"/>
                </a:lnTo>
                <a:lnTo>
                  <a:pt x="596" y="125"/>
                </a:lnTo>
                <a:lnTo>
                  <a:pt x="597" y="126"/>
                </a:lnTo>
                <a:lnTo>
                  <a:pt x="598" y="126"/>
                </a:lnTo>
                <a:lnTo>
                  <a:pt x="598" y="127"/>
                </a:lnTo>
                <a:lnTo>
                  <a:pt x="599" y="128"/>
                </a:lnTo>
                <a:lnTo>
                  <a:pt x="600" y="130"/>
                </a:lnTo>
                <a:lnTo>
                  <a:pt x="602" y="131"/>
                </a:lnTo>
                <a:lnTo>
                  <a:pt x="603" y="132"/>
                </a:lnTo>
                <a:lnTo>
                  <a:pt x="604" y="133"/>
                </a:lnTo>
                <a:lnTo>
                  <a:pt x="605" y="134"/>
                </a:lnTo>
                <a:lnTo>
                  <a:pt x="606" y="136"/>
                </a:lnTo>
                <a:lnTo>
                  <a:pt x="606" y="137"/>
                </a:lnTo>
                <a:lnTo>
                  <a:pt x="608" y="137"/>
                </a:lnTo>
                <a:lnTo>
                  <a:pt x="609" y="138"/>
                </a:lnTo>
                <a:lnTo>
                  <a:pt x="610" y="139"/>
                </a:lnTo>
                <a:lnTo>
                  <a:pt x="610" y="140"/>
                </a:lnTo>
                <a:lnTo>
                  <a:pt x="611" y="140"/>
                </a:lnTo>
                <a:lnTo>
                  <a:pt x="611" y="142"/>
                </a:lnTo>
                <a:lnTo>
                  <a:pt x="612" y="142"/>
                </a:lnTo>
                <a:lnTo>
                  <a:pt x="614" y="143"/>
                </a:lnTo>
                <a:lnTo>
                  <a:pt x="614" y="144"/>
                </a:lnTo>
                <a:lnTo>
                  <a:pt x="615" y="144"/>
                </a:lnTo>
                <a:lnTo>
                  <a:pt x="615" y="145"/>
                </a:lnTo>
                <a:lnTo>
                  <a:pt x="616" y="146"/>
                </a:lnTo>
                <a:lnTo>
                  <a:pt x="617" y="148"/>
                </a:lnTo>
                <a:lnTo>
                  <a:pt x="618" y="149"/>
                </a:lnTo>
                <a:lnTo>
                  <a:pt x="620" y="150"/>
                </a:lnTo>
                <a:lnTo>
                  <a:pt x="620" y="151"/>
                </a:lnTo>
                <a:lnTo>
                  <a:pt x="621" y="151"/>
                </a:lnTo>
                <a:lnTo>
                  <a:pt x="622" y="152"/>
                </a:lnTo>
                <a:lnTo>
                  <a:pt x="622" y="154"/>
                </a:lnTo>
                <a:lnTo>
                  <a:pt x="623" y="155"/>
                </a:lnTo>
                <a:lnTo>
                  <a:pt x="624" y="156"/>
                </a:lnTo>
                <a:lnTo>
                  <a:pt x="626" y="157"/>
                </a:lnTo>
                <a:lnTo>
                  <a:pt x="627" y="158"/>
                </a:lnTo>
                <a:lnTo>
                  <a:pt x="628" y="160"/>
                </a:lnTo>
                <a:lnTo>
                  <a:pt x="629" y="162"/>
                </a:lnTo>
                <a:lnTo>
                  <a:pt x="630" y="163"/>
                </a:lnTo>
                <a:lnTo>
                  <a:pt x="632" y="164"/>
                </a:lnTo>
                <a:lnTo>
                  <a:pt x="633" y="167"/>
                </a:lnTo>
                <a:lnTo>
                  <a:pt x="634" y="168"/>
                </a:lnTo>
                <a:lnTo>
                  <a:pt x="635" y="169"/>
                </a:lnTo>
                <a:lnTo>
                  <a:pt x="636" y="170"/>
                </a:lnTo>
                <a:lnTo>
                  <a:pt x="638" y="172"/>
                </a:lnTo>
                <a:lnTo>
                  <a:pt x="639" y="173"/>
                </a:lnTo>
                <a:lnTo>
                  <a:pt x="639" y="174"/>
                </a:lnTo>
                <a:lnTo>
                  <a:pt x="640" y="175"/>
                </a:lnTo>
                <a:lnTo>
                  <a:pt x="641" y="176"/>
                </a:lnTo>
                <a:lnTo>
                  <a:pt x="642" y="178"/>
                </a:lnTo>
                <a:lnTo>
                  <a:pt x="644" y="179"/>
                </a:lnTo>
                <a:lnTo>
                  <a:pt x="644" y="180"/>
                </a:lnTo>
                <a:lnTo>
                  <a:pt x="645" y="181"/>
                </a:lnTo>
                <a:lnTo>
                  <a:pt x="646" y="181"/>
                </a:lnTo>
                <a:lnTo>
                  <a:pt x="646" y="182"/>
                </a:lnTo>
                <a:lnTo>
                  <a:pt x="647" y="184"/>
                </a:lnTo>
                <a:lnTo>
                  <a:pt x="647" y="185"/>
                </a:lnTo>
                <a:lnTo>
                  <a:pt x="648" y="186"/>
                </a:lnTo>
                <a:lnTo>
                  <a:pt x="650" y="186"/>
                </a:lnTo>
                <a:lnTo>
                  <a:pt x="650" y="187"/>
                </a:lnTo>
                <a:lnTo>
                  <a:pt x="651" y="188"/>
                </a:lnTo>
                <a:lnTo>
                  <a:pt x="652" y="190"/>
                </a:lnTo>
                <a:lnTo>
                  <a:pt x="652" y="191"/>
                </a:lnTo>
                <a:lnTo>
                  <a:pt x="653" y="192"/>
                </a:lnTo>
                <a:lnTo>
                  <a:pt x="654" y="194"/>
                </a:lnTo>
                <a:lnTo>
                  <a:pt x="656" y="196"/>
                </a:lnTo>
                <a:lnTo>
                  <a:pt x="657" y="197"/>
                </a:lnTo>
                <a:lnTo>
                  <a:pt x="658" y="199"/>
                </a:lnTo>
                <a:lnTo>
                  <a:pt x="659" y="200"/>
                </a:lnTo>
                <a:lnTo>
                  <a:pt x="660" y="203"/>
                </a:lnTo>
                <a:lnTo>
                  <a:pt x="662" y="204"/>
                </a:lnTo>
                <a:lnTo>
                  <a:pt x="663" y="206"/>
                </a:lnTo>
                <a:lnTo>
                  <a:pt x="664" y="208"/>
                </a:lnTo>
                <a:lnTo>
                  <a:pt x="665" y="209"/>
                </a:lnTo>
                <a:lnTo>
                  <a:pt x="666" y="211"/>
                </a:lnTo>
                <a:lnTo>
                  <a:pt x="668" y="212"/>
                </a:lnTo>
                <a:lnTo>
                  <a:pt x="669" y="214"/>
                </a:lnTo>
                <a:lnTo>
                  <a:pt x="669" y="215"/>
                </a:lnTo>
                <a:lnTo>
                  <a:pt x="670" y="216"/>
                </a:lnTo>
                <a:lnTo>
                  <a:pt x="671" y="217"/>
                </a:lnTo>
                <a:lnTo>
                  <a:pt x="672" y="218"/>
                </a:lnTo>
                <a:lnTo>
                  <a:pt x="672" y="220"/>
                </a:lnTo>
                <a:lnTo>
                  <a:pt x="674" y="221"/>
                </a:lnTo>
                <a:lnTo>
                  <a:pt x="675" y="222"/>
                </a:lnTo>
                <a:lnTo>
                  <a:pt x="676" y="223"/>
                </a:lnTo>
                <a:lnTo>
                  <a:pt x="676" y="224"/>
                </a:lnTo>
                <a:lnTo>
                  <a:pt x="677" y="226"/>
                </a:lnTo>
                <a:lnTo>
                  <a:pt x="677" y="227"/>
                </a:lnTo>
                <a:lnTo>
                  <a:pt x="678" y="228"/>
                </a:lnTo>
                <a:lnTo>
                  <a:pt x="680" y="228"/>
                </a:lnTo>
                <a:lnTo>
                  <a:pt x="680" y="229"/>
                </a:lnTo>
                <a:lnTo>
                  <a:pt x="681" y="230"/>
                </a:lnTo>
                <a:lnTo>
                  <a:pt x="682" y="232"/>
                </a:lnTo>
                <a:lnTo>
                  <a:pt x="683" y="234"/>
                </a:lnTo>
                <a:lnTo>
                  <a:pt x="683" y="235"/>
                </a:lnTo>
                <a:lnTo>
                  <a:pt x="684" y="236"/>
                </a:lnTo>
                <a:lnTo>
                  <a:pt x="686" y="238"/>
                </a:lnTo>
                <a:lnTo>
                  <a:pt x="687" y="240"/>
                </a:lnTo>
                <a:lnTo>
                  <a:pt x="688" y="241"/>
                </a:lnTo>
                <a:lnTo>
                  <a:pt x="689" y="244"/>
                </a:lnTo>
                <a:lnTo>
                  <a:pt x="692" y="245"/>
                </a:lnTo>
                <a:lnTo>
                  <a:pt x="693" y="247"/>
                </a:lnTo>
                <a:lnTo>
                  <a:pt x="694" y="248"/>
                </a:lnTo>
                <a:lnTo>
                  <a:pt x="695" y="251"/>
                </a:lnTo>
                <a:lnTo>
                  <a:pt x="696" y="252"/>
                </a:lnTo>
                <a:lnTo>
                  <a:pt x="698" y="254"/>
                </a:lnTo>
                <a:lnTo>
                  <a:pt x="699" y="256"/>
                </a:lnTo>
                <a:lnTo>
                  <a:pt x="700" y="257"/>
                </a:lnTo>
                <a:lnTo>
                  <a:pt x="700" y="258"/>
                </a:lnTo>
                <a:lnTo>
                  <a:pt x="701" y="259"/>
                </a:lnTo>
                <a:lnTo>
                  <a:pt x="702" y="260"/>
                </a:lnTo>
                <a:lnTo>
                  <a:pt x="702" y="262"/>
                </a:lnTo>
                <a:lnTo>
                  <a:pt x="704" y="263"/>
                </a:lnTo>
                <a:lnTo>
                  <a:pt x="705" y="264"/>
                </a:lnTo>
                <a:lnTo>
                  <a:pt x="706" y="265"/>
                </a:lnTo>
                <a:lnTo>
                  <a:pt x="706" y="266"/>
                </a:lnTo>
                <a:lnTo>
                  <a:pt x="707" y="268"/>
                </a:lnTo>
                <a:lnTo>
                  <a:pt x="707" y="269"/>
                </a:lnTo>
                <a:lnTo>
                  <a:pt x="708" y="269"/>
                </a:lnTo>
                <a:lnTo>
                  <a:pt x="708" y="270"/>
                </a:lnTo>
                <a:lnTo>
                  <a:pt x="710" y="271"/>
                </a:lnTo>
                <a:lnTo>
                  <a:pt x="710" y="272"/>
                </a:lnTo>
                <a:lnTo>
                  <a:pt x="711" y="274"/>
                </a:lnTo>
                <a:lnTo>
                  <a:pt x="712" y="275"/>
                </a:lnTo>
                <a:lnTo>
                  <a:pt x="712" y="276"/>
                </a:lnTo>
                <a:lnTo>
                  <a:pt x="713" y="277"/>
                </a:lnTo>
                <a:lnTo>
                  <a:pt x="714" y="278"/>
                </a:lnTo>
                <a:lnTo>
                  <a:pt x="714" y="281"/>
                </a:lnTo>
                <a:lnTo>
                  <a:pt x="716" y="282"/>
                </a:lnTo>
                <a:lnTo>
                  <a:pt x="717" y="283"/>
                </a:lnTo>
                <a:lnTo>
                  <a:pt x="717" y="284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Freeform 108"/>
          <p:cNvSpPr>
            <a:spLocks/>
          </p:cNvSpPr>
          <p:nvPr/>
        </p:nvSpPr>
        <p:spPr bwMode="auto">
          <a:xfrm>
            <a:off x="4133850" y="2395538"/>
            <a:ext cx="568325" cy="225425"/>
          </a:xfrm>
          <a:custGeom>
            <a:avLst/>
            <a:gdLst>
              <a:gd name="T0" fmla="*/ 2147483647 w 717"/>
              <a:gd name="T1" fmla="*/ 2147483647 h 284"/>
              <a:gd name="T2" fmla="*/ 2147483647 w 717"/>
              <a:gd name="T3" fmla="*/ 2147483647 h 284"/>
              <a:gd name="T4" fmla="*/ 2147483647 w 717"/>
              <a:gd name="T5" fmla="*/ 2147483647 h 284"/>
              <a:gd name="T6" fmla="*/ 2147483647 w 717"/>
              <a:gd name="T7" fmla="*/ 2147483647 h 284"/>
              <a:gd name="T8" fmla="*/ 2147483647 w 717"/>
              <a:gd name="T9" fmla="*/ 2147483647 h 284"/>
              <a:gd name="T10" fmla="*/ 2147483647 w 717"/>
              <a:gd name="T11" fmla="*/ 2147483647 h 284"/>
              <a:gd name="T12" fmla="*/ 2147483647 w 717"/>
              <a:gd name="T13" fmla="*/ 2147483647 h 284"/>
              <a:gd name="T14" fmla="*/ 2147483647 w 717"/>
              <a:gd name="T15" fmla="*/ 2147483647 h 284"/>
              <a:gd name="T16" fmla="*/ 2147483647 w 717"/>
              <a:gd name="T17" fmla="*/ 2147483647 h 284"/>
              <a:gd name="T18" fmla="*/ 2147483647 w 717"/>
              <a:gd name="T19" fmla="*/ 2147483647 h 284"/>
              <a:gd name="T20" fmla="*/ 2147483647 w 717"/>
              <a:gd name="T21" fmla="*/ 2147483647 h 284"/>
              <a:gd name="T22" fmla="*/ 2147483647 w 717"/>
              <a:gd name="T23" fmla="*/ 2147483647 h 284"/>
              <a:gd name="T24" fmla="*/ 2147483647 w 717"/>
              <a:gd name="T25" fmla="*/ 2147483647 h 284"/>
              <a:gd name="T26" fmla="*/ 2147483647 w 717"/>
              <a:gd name="T27" fmla="*/ 2147483647 h 284"/>
              <a:gd name="T28" fmla="*/ 2147483647 w 717"/>
              <a:gd name="T29" fmla="*/ 2147483647 h 284"/>
              <a:gd name="T30" fmla="*/ 2147483647 w 717"/>
              <a:gd name="T31" fmla="*/ 2147483647 h 284"/>
              <a:gd name="T32" fmla="*/ 2147483647 w 717"/>
              <a:gd name="T33" fmla="*/ 2147483647 h 284"/>
              <a:gd name="T34" fmla="*/ 2147483647 w 717"/>
              <a:gd name="T35" fmla="*/ 2147483647 h 284"/>
              <a:gd name="T36" fmla="*/ 2147483647 w 717"/>
              <a:gd name="T37" fmla="*/ 2147483647 h 284"/>
              <a:gd name="T38" fmla="*/ 2147483647 w 717"/>
              <a:gd name="T39" fmla="*/ 2147483647 h 284"/>
              <a:gd name="T40" fmla="*/ 2147483647 w 717"/>
              <a:gd name="T41" fmla="*/ 2147483647 h 284"/>
              <a:gd name="T42" fmla="*/ 2147483647 w 717"/>
              <a:gd name="T43" fmla="*/ 2147483647 h 284"/>
              <a:gd name="T44" fmla="*/ 2147483647 w 717"/>
              <a:gd name="T45" fmla="*/ 2147483647 h 284"/>
              <a:gd name="T46" fmla="*/ 2147483647 w 717"/>
              <a:gd name="T47" fmla="*/ 2147483647 h 284"/>
              <a:gd name="T48" fmla="*/ 2147483647 w 717"/>
              <a:gd name="T49" fmla="*/ 2147483647 h 284"/>
              <a:gd name="T50" fmla="*/ 2147483647 w 717"/>
              <a:gd name="T51" fmla="*/ 2147483647 h 284"/>
              <a:gd name="T52" fmla="*/ 2147483647 w 717"/>
              <a:gd name="T53" fmla="*/ 2147483647 h 284"/>
              <a:gd name="T54" fmla="*/ 2147483647 w 717"/>
              <a:gd name="T55" fmla="*/ 2147483647 h 284"/>
              <a:gd name="T56" fmla="*/ 2147483647 w 717"/>
              <a:gd name="T57" fmla="*/ 2147483647 h 284"/>
              <a:gd name="T58" fmla="*/ 2147483647 w 717"/>
              <a:gd name="T59" fmla="*/ 2147483647 h 284"/>
              <a:gd name="T60" fmla="*/ 2147483647 w 717"/>
              <a:gd name="T61" fmla="*/ 2147483647 h 284"/>
              <a:gd name="T62" fmla="*/ 2147483647 w 717"/>
              <a:gd name="T63" fmla="*/ 2147483647 h 284"/>
              <a:gd name="T64" fmla="*/ 2147483647 w 717"/>
              <a:gd name="T65" fmla="*/ 2147483647 h 284"/>
              <a:gd name="T66" fmla="*/ 2147483647 w 717"/>
              <a:gd name="T67" fmla="*/ 2147483647 h 284"/>
              <a:gd name="T68" fmla="*/ 2147483647 w 717"/>
              <a:gd name="T69" fmla="*/ 2147483647 h 284"/>
              <a:gd name="T70" fmla="*/ 2147483647 w 717"/>
              <a:gd name="T71" fmla="*/ 2147483647 h 284"/>
              <a:gd name="T72" fmla="*/ 2147483647 w 717"/>
              <a:gd name="T73" fmla="*/ 2147483647 h 284"/>
              <a:gd name="T74" fmla="*/ 2147483647 w 717"/>
              <a:gd name="T75" fmla="*/ 2147483647 h 284"/>
              <a:gd name="T76" fmla="*/ 2147483647 w 717"/>
              <a:gd name="T77" fmla="*/ 2147483647 h 284"/>
              <a:gd name="T78" fmla="*/ 2147483647 w 717"/>
              <a:gd name="T79" fmla="*/ 2147483647 h 284"/>
              <a:gd name="T80" fmla="*/ 2147483647 w 717"/>
              <a:gd name="T81" fmla="*/ 2147483647 h 284"/>
              <a:gd name="T82" fmla="*/ 2147483647 w 717"/>
              <a:gd name="T83" fmla="*/ 2147483647 h 284"/>
              <a:gd name="T84" fmla="*/ 2147483647 w 717"/>
              <a:gd name="T85" fmla="*/ 2147483647 h 284"/>
              <a:gd name="T86" fmla="*/ 2147483647 w 717"/>
              <a:gd name="T87" fmla="*/ 2147483647 h 284"/>
              <a:gd name="T88" fmla="*/ 2147483647 w 717"/>
              <a:gd name="T89" fmla="*/ 2147483647 h 284"/>
              <a:gd name="T90" fmla="*/ 2147483647 w 717"/>
              <a:gd name="T91" fmla="*/ 2147483647 h 284"/>
              <a:gd name="T92" fmla="*/ 2147483647 w 717"/>
              <a:gd name="T93" fmla="*/ 2147483647 h 284"/>
              <a:gd name="T94" fmla="*/ 2147483647 w 717"/>
              <a:gd name="T95" fmla="*/ 2147483647 h 284"/>
              <a:gd name="T96" fmla="*/ 2147483647 w 717"/>
              <a:gd name="T97" fmla="*/ 2147483647 h 284"/>
              <a:gd name="T98" fmla="*/ 2147483647 w 717"/>
              <a:gd name="T99" fmla="*/ 2147483647 h 284"/>
              <a:gd name="T100" fmla="*/ 2147483647 w 717"/>
              <a:gd name="T101" fmla="*/ 2147483647 h 284"/>
              <a:gd name="T102" fmla="*/ 2147483647 w 717"/>
              <a:gd name="T103" fmla="*/ 2147483647 h 284"/>
              <a:gd name="T104" fmla="*/ 2147483647 w 717"/>
              <a:gd name="T105" fmla="*/ 2147483647 h 284"/>
              <a:gd name="T106" fmla="*/ 2147483647 w 717"/>
              <a:gd name="T107" fmla="*/ 2147483647 h 284"/>
              <a:gd name="T108" fmla="*/ 2147483647 w 717"/>
              <a:gd name="T109" fmla="*/ 2147483647 h 284"/>
              <a:gd name="T110" fmla="*/ 2147483647 w 717"/>
              <a:gd name="T111" fmla="*/ 2147483647 h 284"/>
              <a:gd name="T112" fmla="*/ 2147483647 w 717"/>
              <a:gd name="T113" fmla="*/ 2147483647 h 284"/>
              <a:gd name="T114" fmla="*/ 2147483647 w 717"/>
              <a:gd name="T115" fmla="*/ 2147483647 h 284"/>
              <a:gd name="T116" fmla="*/ 2147483647 w 717"/>
              <a:gd name="T117" fmla="*/ 2147483647 h 284"/>
              <a:gd name="T118" fmla="*/ 2147483647 w 717"/>
              <a:gd name="T119" fmla="*/ 2147483647 h 284"/>
              <a:gd name="T120" fmla="*/ 2147483647 w 717"/>
              <a:gd name="T121" fmla="*/ 2147483647 h 28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17"/>
              <a:gd name="T184" fmla="*/ 0 h 284"/>
              <a:gd name="T185" fmla="*/ 717 w 717"/>
              <a:gd name="T186" fmla="*/ 284 h 28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17" h="284">
                <a:moveTo>
                  <a:pt x="0" y="284"/>
                </a:moveTo>
                <a:lnTo>
                  <a:pt x="28" y="284"/>
                </a:lnTo>
                <a:lnTo>
                  <a:pt x="53" y="284"/>
                </a:lnTo>
                <a:lnTo>
                  <a:pt x="77" y="284"/>
                </a:lnTo>
                <a:lnTo>
                  <a:pt x="100" y="284"/>
                </a:lnTo>
                <a:lnTo>
                  <a:pt x="120" y="284"/>
                </a:lnTo>
                <a:lnTo>
                  <a:pt x="141" y="284"/>
                </a:lnTo>
                <a:lnTo>
                  <a:pt x="159" y="284"/>
                </a:lnTo>
                <a:lnTo>
                  <a:pt x="176" y="284"/>
                </a:lnTo>
                <a:lnTo>
                  <a:pt x="190" y="284"/>
                </a:lnTo>
                <a:lnTo>
                  <a:pt x="204" y="284"/>
                </a:lnTo>
                <a:lnTo>
                  <a:pt x="218" y="284"/>
                </a:lnTo>
                <a:lnTo>
                  <a:pt x="230" y="284"/>
                </a:lnTo>
                <a:lnTo>
                  <a:pt x="240" y="284"/>
                </a:lnTo>
                <a:lnTo>
                  <a:pt x="250" y="284"/>
                </a:lnTo>
                <a:lnTo>
                  <a:pt x="260" y="284"/>
                </a:lnTo>
                <a:lnTo>
                  <a:pt x="267" y="284"/>
                </a:lnTo>
                <a:lnTo>
                  <a:pt x="274" y="284"/>
                </a:lnTo>
                <a:lnTo>
                  <a:pt x="280" y="284"/>
                </a:lnTo>
                <a:lnTo>
                  <a:pt x="286" y="284"/>
                </a:lnTo>
                <a:lnTo>
                  <a:pt x="291" y="284"/>
                </a:lnTo>
                <a:lnTo>
                  <a:pt x="296" y="284"/>
                </a:lnTo>
                <a:lnTo>
                  <a:pt x="300" y="284"/>
                </a:lnTo>
                <a:lnTo>
                  <a:pt x="303" y="284"/>
                </a:lnTo>
                <a:lnTo>
                  <a:pt x="306" y="284"/>
                </a:lnTo>
                <a:lnTo>
                  <a:pt x="309" y="283"/>
                </a:lnTo>
                <a:lnTo>
                  <a:pt x="311" y="283"/>
                </a:lnTo>
                <a:lnTo>
                  <a:pt x="314" y="283"/>
                </a:lnTo>
                <a:lnTo>
                  <a:pt x="316" y="283"/>
                </a:lnTo>
                <a:lnTo>
                  <a:pt x="318" y="283"/>
                </a:lnTo>
                <a:lnTo>
                  <a:pt x="320" y="283"/>
                </a:lnTo>
                <a:lnTo>
                  <a:pt x="322" y="283"/>
                </a:lnTo>
                <a:lnTo>
                  <a:pt x="323" y="283"/>
                </a:lnTo>
                <a:lnTo>
                  <a:pt x="326" y="283"/>
                </a:lnTo>
                <a:lnTo>
                  <a:pt x="328" y="283"/>
                </a:lnTo>
                <a:lnTo>
                  <a:pt x="329" y="283"/>
                </a:lnTo>
                <a:lnTo>
                  <a:pt x="330" y="282"/>
                </a:lnTo>
                <a:lnTo>
                  <a:pt x="333" y="282"/>
                </a:lnTo>
                <a:lnTo>
                  <a:pt x="334" y="282"/>
                </a:lnTo>
                <a:lnTo>
                  <a:pt x="335" y="282"/>
                </a:lnTo>
                <a:lnTo>
                  <a:pt x="336" y="282"/>
                </a:lnTo>
                <a:lnTo>
                  <a:pt x="338" y="282"/>
                </a:lnTo>
                <a:lnTo>
                  <a:pt x="339" y="282"/>
                </a:lnTo>
                <a:lnTo>
                  <a:pt x="340" y="282"/>
                </a:lnTo>
                <a:lnTo>
                  <a:pt x="341" y="282"/>
                </a:lnTo>
                <a:lnTo>
                  <a:pt x="342" y="282"/>
                </a:lnTo>
                <a:lnTo>
                  <a:pt x="344" y="282"/>
                </a:lnTo>
                <a:lnTo>
                  <a:pt x="345" y="282"/>
                </a:lnTo>
                <a:lnTo>
                  <a:pt x="345" y="281"/>
                </a:lnTo>
                <a:lnTo>
                  <a:pt x="346" y="281"/>
                </a:lnTo>
                <a:lnTo>
                  <a:pt x="347" y="281"/>
                </a:lnTo>
                <a:lnTo>
                  <a:pt x="348" y="281"/>
                </a:lnTo>
                <a:lnTo>
                  <a:pt x="350" y="281"/>
                </a:lnTo>
                <a:lnTo>
                  <a:pt x="351" y="281"/>
                </a:lnTo>
                <a:lnTo>
                  <a:pt x="352" y="281"/>
                </a:lnTo>
                <a:lnTo>
                  <a:pt x="353" y="281"/>
                </a:lnTo>
                <a:lnTo>
                  <a:pt x="354" y="281"/>
                </a:lnTo>
                <a:lnTo>
                  <a:pt x="356" y="279"/>
                </a:lnTo>
                <a:lnTo>
                  <a:pt x="357" y="279"/>
                </a:lnTo>
                <a:lnTo>
                  <a:pt x="358" y="279"/>
                </a:lnTo>
                <a:lnTo>
                  <a:pt x="359" y="279"/>
                </a:lnTo>
                <a:lnTo>
                  <a:pt x="362" y="279"/>
                </a:lnTo>
                <a:lnTo>
                  <a:pt x="363" y="278"/>
                </a:lnTo>
                <a:lnTo>
                  <a:pt x="364" y="278"/>
                </a:lnTo>
                <a:lnTo>
                  <a:pt x="366" y="278"/>
                </a:lnTo>
                <a:lnTo>
                  <a:pt x="369" y="278"/>
                </a:lnTo>
                <a:lnTo>
                  <a:pt x="370" y="278"/>
                </a:lnTo>
                <a:lnTo>
                  <a:pt x="372" y="277"/>
                </a:lnTo>
                <a:lnTo>
                  <a:pt x="374" y="277"/>
                </a:lnTo>
                <a:lnTo>
                  <a:pt x="375" y="277"/>
                </a:lnTo>
                <a:lnTo>
                  <a:pt x="376" y="277"/>
                </a:lnTo>
                <a:lnTo>
                  <a:pt x="377" y="277"/>
                </a:lnTo>
                <a:lnTo>
                  <a:pt x="378" y="277"/>
                </a:lnTo>
                <a:lnTo>
                  <a:pt x="380" y="276"/>
                </a:lnTo>
                <a:lnTo>
                  <a:pt x="381" y="276"/>
                </a:lnTo>
                <a:lnTo>
                  <a:pt x="382" y="276"/>
                </a:lnTo>
                <a:lnTo>
                  <a:pt x="383" y="276"/>
                </a:lnTo>
                <a:lnTo>
                  <a:pt x="384" y="276"/>
                </a:lnTo>
                <a:lnTo>
                  <a:pt x="386" y="276"/>
                </a:lnTo>
                <a:lnTo>
                  <a:pt x="387" y="275"/>
                </a:lnTo>
                <a:lnTo>
                  <a:pt x="388" y="275"/>
                </a:lnTo>
                <a:lnTo>
                  <a:pt x="389" y="275"/>
                </a:lnTo>
                <a:lnTo>
                  <a:pt x="390" y="275"/>
                </a:lnTo>
                <a:lnTo>
                  <a:pt x="392" y="273"/>
                </a:lnTo>
                <a:lnTo>
                  <a:pt x="393" y="273"/>
                </a:lnTo>
                <a:lnTo>
                  <a:pt x="394" y="273"/>
                </a:lnTo>
                <a:lnTo>
                  <a:pt x="396" y="272"/>
                </a:lnTo>
                <a:lnTo>
                  <a:pt x="398" y="272"/>
                </a:lnTo>
                <a:lnTo>
                  <a:pt x="399" y="272"/>
                </a:lnTo>
                <a:lnTo>
                  <a:pt x="400" y="271"/>
                </a:lnTo>
                <a:lnTo>
                  <a:pt x="401" y="271"/>
                </a:lnTo>
                <a:lnTo>
                  <a:pt x="404" y="270"/>
                </a:lnTo>
                <a:lnTo>
                  <a:pt x="405" y="270"/>
                </a:lnTo>
                <a:lnTo>
                  <a:pt x="407" y="270"/>
                </a:lnTo>
                <a:lnTo>
                  <a:pt x="410" y="269"/>
                </a:lnTo>
                <a:lnTo>
                  <a:pt x="411" y="267"/>
                </a:lnTo>
                <a:lnTo>
                  <a:pt x="413" y="267"/>
                </a:lnTo>
                <a:lnTo>
                  <a:pt x="416" y="266"/>
                </a:lnTo>
                <a:lnTo>
                  <a:pt x="418" y="266"/>
                </a:lnTo>
                <a:lnTo>
                  <a:pt x="419" y="265"/>
                </a:lnTo>
                <a:lnTo>
                  <a:pt x="422" y="265"/>
                </a:lnTo>
                <a:lnTo>
                  <a:pt x="423" y="264"/>
                </a:lnTo>
                <a:lnTo>
                  <a:pt x="424" y="264"/>
                </a:lnTo>
                <a:lnTo>
                  <a:pt x="425" y="264"/>
                </a:lnTo>
                <a:lnTo>
                  <a:pt x="426" y="263"/>
                </a:lnTo>
                <a:lnTo>
                  <a:pt x="429" y="263"/>
                </a:lnTo>
                <a:lnTo>
                  <a:pt x="430" y="261"/>
                </a:lnTo>
                <a:lnTo>
                  <a:pt x="431" y="261"/>
                </a:lnTo>
                <a:lnTo>
                  <a:pt x="432" y="260"/>
                </a:lnTo>
                <a:lnTo>
                  <a:pt x="434" y="260"/>
                </a:lnTo>
                <a:lnTo>
                  <a:pt x="435" y="260"/>
                </a:lnTo>
                <a:lnTo>
                  <a:pt x="436" y="259"/>
                </a:lnTo>
                <a:lnTo>
                  <a:pt x="437" y="259"/>
                </a:lnTo>
                <a:lnTo>
                  <a:pt x="438" y="259"/>
                </a:lnTo>
                <a:lnTo>
                  <a:pt x="440" y="258"/>
                </a:lnTo>
                <a:lnTo>
                  <a:pt x="441" y="258"/>
                </a:lnTo>
                <a:lnTo>
                  <a:pt x="442" y="257"/>
                </a:lnTo>
                <a:lnTo>
                  <a:pt x="443" y="257"/>
                </a:lnTo>
                <a:lnTo>
                  <a:pt x="444" y="257"/>
                </a:lnTo>
                <a:lnTo>
                  <a:pt x="446" y="255"/>
                </a:lnTo>
                <a:lnTo>
                  <a:pt x="447" y="254"/>
                </a:lnTo>
                <a:lnTo>
                  <a:pt x="448" y="254"/>
                </a:lnTo>
                <a:lnTo>
                  <a:pt x="449" y="253"/>
                </a:lnTo>
                <a:lnTo>
                  <a:pt x="452" y="253"/>
                </a:lnTo>
                <a:lnTo>
                  <a:pt x="453" y="252"/>
                </a:lnTo>
                <a:lnTo>
                  <a:pt x="454" y="251"/>
                </a:lnTo>
                <a:lnTo>
                  <a:pt x="456" y="249"/>
                </a:lnTo>
                <a:lnTo>
                  <a:pt x="459" y="249"/>
                </a:lnTo>
                <a:lnTo>
                  <a:pt x="460" y="248"/>
                </a:lnTo>
                <a:lnTo>
                  <a:pt x="462" y="247"/>
                </a:lnTo>
                <a:lnTo>
                  <a:pt x="464" y="247"/>
                </a:lnTo>
                <a:lnTo>
                  <a:pt x="465" y="246"/>
                </a:lnTo>
                <a:lnTo>
                  <a:pt x="466" y="245"/>
                </a:lnTo>
                <a:lnTo>
                  <a:pt x="467" y="245"/>
                </a:lnTo>
                <a:lnTo>
                  <a:pt x="468" y="243"/>
                </a:lnTo>
                <a:lnTo>
                  <a:pt x="470" y="243"/>
                </a:lnTo>
                <a:lnTo>
                  <a:pt x="471" y="242"/>
                </a:lnTo>
                <a:lnTo>
                  <a:pt x="472" y="242"/>
                </a:lnTo>
                <a:lnTo>
                  <a:pt x="473" y="241"/>
                </a:lnTo>
                <a:lnTo>
                  <a:pt x="474" y="241"/>
                </a:lnTo>
                <a:lnTo>
                  <a:pt x="476" y="240"/>
                </a:lnTo>
                <a:lnTo>
                  <a:pt x="477" y="240"/>
                </a:lnTo>
                <a:lnTo>
                  <a:pt x="478" y="239"/>
                </a:lnTo>
                <a:lnTo>
                  <a:pt x="479" y="239"/>
                </a:lnTo>
                <a:lnTo>
                  <a:pt x="480" y="237"/>
                </a:lnTo>
                <a:lnTo>
                  <a:pt x="482" y="237"/>
                </a:lnTo>
                <a:lnTo>
                  <a:pt x="483" y="236"/>
                </a:lnTo>
                <a:lnTo>
                  <a:pt x="484" y="236"/>
                </a:lnTo>
                <a:lnTo>
                  <a:pt x="485" y="235"/>
                </a:lnTo>
                <a:lnTo>
                  <a:pt x="486" y="235"/>
                </a:lnTo>
                <a:lnTo>
                  <a:pt x="488" y="234"/>
                </a:lnTo>
                <a:lnTo>
                  <a:pt x="489" y="233"/>
                </a:lnTo>
                <a:lnTo>
                  <a:pt x="490" y="233"/>
                </a:lnTo>
                <a:lnTo>
                  <a:pt x="491" y="231"/>
                </a:lnTo>
                <a:lnTo>
                  <a:pt x="492" y="230"/>
                </a:lnTo>
                <a:lnTo>
                  <a:pt x="495" y="230"/>
                </a:lnTo>
                <a:lnTo>
                  <a:pt x="496" y="229"/>
                </a:lnTo>
                <a:lnTo>
                  <a:pt x="498" y="228"/>
                </a:lnTo>
                <a:lnTo>
                  <a:pt x="500" y="227"/>
                </a:lnTo>
                <a:lnTo>
                  <a:pt x="501" y="227"/>
                </a:lnTo>
                <a:lnTo>
                  <a:pt x="502" y="225"/>
                </a:lnTo>
                <a:lnTo>
                  <a:pt x="503" y="224"/>
                </a:lnTo>
                <a:lnTo>
                  <a:pt x="504" y="224"/>
                </a:lnTo>
                <a:lnTo>
                  <a:pt x="506" y="223"/>
                </a:lnTo>
                <a:lnTo>
                  <a:pt x="507" y="223"/>
                </a:lnTo>
                <a:lnTo>
                  <a:pt x="508" y="222"/>
                </a:lnTo>
                <a:lnTo>
                  <a:pt x="509" y="222"/>
                </a:lnTo>
                <a:lnTo>
                  <a:pt x="510" y="221"/>
                </a:lnTo>
                <a:lnTo>
                  <a:pt x="512" y="221"/>
                </a:lnTo>
                <a:lnTo>
                  <a:pt x="512" y="219"/>
                </a:lnTo>
                <a:lnTo>
                  <a:pt x="513" y="219"/>
                </a:lnTo>
                <a:lnTo>
                  <a:pt x="514" y="219"/>
                </a:lnTo>
                <a:lnTo>
                  <a:pt x="514" y="218"/>
                </a:lnTo>
                <a:lnTo>
                  <a:pt x="515" y="218"/>
                </a:lnTo>
                <a:lnTo>
                  <a:pt x="516" y="217"/>
                </a:lnTo>
                <a:lnTo>
                  <a:pt x="518" y="217"/>
                </a:lnTo>
                <a:lnTo>
                  <a:pt x="519" y="216"/>
                </a:lnTo>
                <a:lnTo>
                  <a:pt x="520" y="215"/>
                </a:lnTo>
                <a:lnTo>
                  <a:pt x="521" y="215"/>
                </a:lnTo>
                <a:lnTo>
                  <a:pt x="522" y="213"/>
                </a:lnTo>
                <a:lnTo>
                  <a:pt x="524" y="212"/>
                </a:lnTo>
                <a:lnTo>
                  <a:pt x="525" y="212"/>
                </a:lnTo>
                <a:lnTo>
                  <a:pt x="526" y="211"/>
                </a:lnTo>
                <a:lnTo>
                  <a:pt x="527" y="210"/>
                </a:lnTo>
                <a:lnTo>
                  <a:pt x="528" y="210"/>
                </a:lnTo>
                <a:lnTo>
                  <a:pt x="530" y="209"/>
                </a:lnTo>
                <a:lnTo>
                  <a:pt x="531" y="207"/>
                </a:lnTo>
                <a:lnTo>
                  <a:pt x="532" y="207"/>
                </a:lnTo>
                <a:lnTo>
                  <a:pt x="533" y="206"/>
                </a:lnTo>
                <a:lnTo>
                  <a:pt x="534" y="205"/>
                </a:lnTo>
                <a:lnTo>
                  <a:pt x="536" y="205"/>
                </a:lnTo>
                <a:lnTo>
                  <a:pt x="537" y="204"/>
                </a:lnTo>
                <a:lnTo>
                  <a:pt x="538" y="204"/>
                </a:lnTo>
                <a:lnTo>
                  <a:pt x="539" y="203"/>
                </a:lnTo>
                <a:lnTo>
                  <a:pt x="540" y="201"/>
                </a:lnTo>
                <a:lnTo>
                  <a:pt x="542" y="201"/>
                </a:lnTo>
                <a:lnTo>
                  <a:pt x="542" y="200"/>
                </a:lnTo>
                <a:lnTo>
                  <a:pt x="543" y="200"/>
                </a:lnTo>
                <a:lnTo>
                  <a:pt x="544" y="199"/>
                </a:lnTo>
                <a:lnTo>
                  <a:pt x="545" y="199"/>
                </a:lnTo>
                <a:lnTo>
                  <a:pt x="545" y="198"/>
                </a:lnTo>
                <a:lnTo>
                  <a:pt x="546" y="198"/>
                </a:lnTo>
                <a:lnTo>
                  <a:pt x="548" y="197"/>
                </a:lnTo>
                <a:lnTo>
                  <a:pt x="549" y="195"/>
                </a:lnTo>
                <a:lnTo>
                  <a:pt x="550" y="195"/>
                </a:lnTo>
                <a:lnTo>
                  <a:pt x="550" y="194"/>
                </a:lnTo>
                <a:lnTo>
                  <a:pt x="551" y="194"/>
                </a:lnTo>
                <a:lnTo>
                  <a:pt x="552" y="193"/>
                </a:lnTo>
                <a:lnTo>
                  <a:pt x="554" y="192"/>
                </a:lnTo>
                <a:lnTo>
                  <a:pt x="555" y="192"/>
                </a:lnTo>
                <a:lnTo>
                  <a:pt x="555" y="191"/>
                </a:lnTo>
                <a:lnTo>
                  <a:pt x="556" y="189"/>
                </a:lnTo>
                <a:lnTo>
                  <a:pt x="557" y="189"/>
                </a:lnTo>
                <a:lnTo>
                  <a:pt x="558" y="188"/>
                </a:lnTo>
                <a:lnTo>
                  <a:pt x="560" y="187"/>
                </a:lnTo>
                <a:lnTo>
                  <a:pt x="561" y="187"/>
                </a:lnTo>
                <a:lnTo>
                  <a:pt x="561" y="186"/>
                </a:lnTo>
                <a:lnTo>
                  <a:pt x="562" y="186"/>
                </a:lnTo>
                <a:lnTo>
                  <a:pt x="562" y="185"/>
                </a:lnTo>
                <a:lnTo>
                  <a:pt x="563" y="185"/>
                </a:lnTo>
                <a:lnTo>
                  <a:pt x="564" y="183"/>
                </a:lnTo>
                <a:lnTo>
                  <a:pt x="566" y="183"/>
                </a:lnTo>
                <a:lnTo>
                  <a:pt x="566" y="182"/>
                </a:lnTo>
                <a:lnTo>
                  <a:pt x="567" y="182"/>
                </a:lnTo>
                <a:lnTo>
                  <a:pt x="567" y="181"/>
                </a:lnTo>
                <a:lnTo>
                  <a:pt x="568" y="181"/>
                </a:lnTo>
                <a:lnTo>
                  <a:pt x="569" y="180"/>
                </a:lnTo>
                <a:lnTo>
                  <a:pt x="570" y="180"/>
                </a:lnTo>
                <a:lnTo>
                  <a:pt x="570" y="179"/>
                </a:lnTo>
                <a:lnTo>
                  <a:pt x="572" y="179"/>
                </a:lnTo>
                <a:lnTo>
                  <a:pt x="573" y="177"/>
                </a:lnTo>
                <a:lnTo>
                  <a:pt x="574" y="176"/>
                </a:lnTo>
                <a:lnTo>
                  <a:pt x="575" y="176"/>
                </a:lnTo>
                <a:lnTo>
                  <a:pt x="576" y="175"/>
                </a:lnTo>
                <a:lnTo>
                  <a:pt x="578" y="174"/>
                </a:lnTo>
                <a:lnTo>
                  <a:pt x="579" y="174"/>
                </a:lnTo>
                <a:lnTo>
                  <a:pt x="580" y="173"/>
                </a:lnTo>
                <a:lnTo>
                  <a:pt x="581" y="171"/>
                </a:lnTo>
                <a:lnTo>
                  <a:pt x="582" y="171"/>
                </a:lnTo>
                <a:lnTo>
                  <a:pt x="582" y="170"/>
                </a:lnTo>
                <a:lnTo>
                  <a:pt x="584" y="170"/>
                </a:lnTo>
                <a:lnTo>
                  <a:pt x="585" y="170"/>
                </a:lnTo>
                <a:lnTo>
                  <a:pt x="585" y="169"/>
                </a:lnTo>
                <a:lnTo>
                  <a:pt x="586" y="169"/>
                </a:lnTo>
                <a:lnTo>
                  <a:pt x="586" y="168"/>
                </a:lnTo>
                <a:lnTo>
                  <a:pt x="587" y="168"/>
                </a:lnTo>
                <a:lnTo>
                  <a:pt x="587" y="167"/>
                </a:lnTo>
                <a:lnTo>
                  <a:pt x="588" y="167"/>
                </a:lnTo>
                <a:lnTo>
                  <a:pt x="590" y="165"/>
                </a:lnTo>
                <a:lnTo>
                  <a:pt x="591" y="164"/>
                </a:lnTo>
                <a:lnTo>
                  <a:pt x="592" y="164"/>
                </a:lnTo>
                <a:lnTo>
                  <a:pt x="592" y="163"/>
                </a:lnTo>
                <a:lnTo>
                  <a:pt x="593" y="162"/>
                </a:lnTo>
                <a:lnTo>
                  <a:pt x="594" y="161"/>
                </a:lnTo>
                <a:lnTo>
                  <a:pt x="596" y="161"/>
                </a:lnTo>
                <a:lnTo>
                  <a:pt x="596" y="159"/>
                </a:lnTo>
                <a:lnTo>
                  <a:pt x="597" y="158"/>
                </a:lnTo>
                <a:lnTo>
                  <a:pt x="598" y="158"/>
                </a:lnTo>
                <a:lnTo>
                  <a:pt x="598" y="157"/>
                </a:lnTo>
                <a:lnTo>
                  <a:pt x="599" y="156"/>
                </a:lnTo>
                <a:lnTo>
                  <a:pt x="600" y="155"/>
                </a:lnTo>
                <a:lnTo>
                  <a:pt x="602" y="153"/>
                </a:lnTo>
                <a:lnTo>
                  <a:pt x="603" y="152"/>
                </a:lnTo>
                <a:lnTo>
                  <a:pt x="604" y="151"/>
                </a:lnTo>
                <a:lnTo>
                  <a:pt x="605" y="150"/>
                </a:lnTo>
                <a:lnTo>
                  <a:pt x="606" y="149"/>
                </a:lnTo>
                <a:lnTo>
                  <a:pt x="606" y="147"/>
                </a:lnTo>
                <a:lnTo>
                  <a:pt x="608" y="147"/>
                </a:lnTo>
                <a:lnTo>
                  <a:pt x="609" y="146"/>
                </a:lnTo>
                <a:lnTo>
                  <a:pt x="610" y="145"/>
                </a:lnTo>
                <a:lnTo>
                  <a:pt x="610" y="144"/>
                </a:lnTo>
                <a:lnTo>
                  <a:pt x="611" y="144"/>
                </a:lnTo>
                <a:lnTo>
                  <a:pt x="611" y="143"/>
                </a:lnTo>
                <a:lnTo>
                  <a:pt x="612" y="141"/>
                </a:lnTo>
                <a:lnTo>
                  <a:pt x="614" y="141"/>
                </a:lnTo>
                <a:lnTo>
                  <a:pt x="614" y="140"/>
                </a:lnTo>
                <a:lnTo>
                  <a:pt x="615" y="140"/>
                </a:lnTo>
                <a:lnTo>
                  <a:pt x="615" y="139"/>
                </a:lnTo>
                <a:lnTo>
                  <a:pt x="616" y="138"/>
                </a:lnTo>
                <a:lnTo>
                  <a:pt x="617" y="137"/>
                </a:lnTo>
                <a:lnTo>
                  <a:pt x="617" y="135"/>
                </a:lnTo>
                <a:lnTo>
                  <a:pt x="618" y="135"/>
                </a:lnTo>
                <a:lnTo>
                  <a:pt x="620" y="134"/>
                </a:lnTo>
                <a:lnTo>
                  <a:pt x="620" y="133"/>
                </a:lnTo>
                <a:lnTo>
                  <a:pt x="621" y="133"/>
                </a:lnTo>
                <a:lnTo>
                  <a:pt x="622" y="132"/>
                </a:lnTo>
                <a:lnTo>
                  <a:pt x="622" y="131"/>
                </a:lnTo>
                <a:lnTo>
                  <a:pt x="623" y="129"/>
                </a:lnTo>
                <a:lnTo>
                  <a:pt x="624" y="128"/>
                </a:lnTo>
                <a:lnTo>
                  <a:pt x="626" y="127"/>
                </a:lnTo>
                <a:lnTo>
                  <a:pt x="627" y="126"/>
                </a:lnTo>
                <a:lnTo>
                  <a:pt x="628" y="123"/>
                </a:lnTo>
                <a:lnTo>
                  <a:pt x="629" y="122"/>
                </a:lnTo>
                <a:lnTo>
                  <a:pt x="630" y="121"/>
                </a:lnTo>
                <a:lnTo>
                  <a:pt x="632" y="119"/>
                </a:lnTo>
                <a:lnTo>
                  <a:pt x="633" y="117"/>
                </a:lnTo>
                <a:lnTo>
                  <a:pt x="634" y="116"/>
                </a:lnTo>
                <a:lnTo>
                  <a:pt x="635" y="115"/>
                </a:lnTo>
                <a:lnTo>
                  <a:pt x="636" y="114"/>
                </a:lnTo>
                <a:lnTo>
                  <a:pt x="638" y="113"/>
                </a:lnTo>
                <a:lnTo>
                  <a:pt x="639" y="111"/>
                </a:lnTo>
                <a:lnTo>
                  <a:pt x="639" y="110"/>
                </a:lnTo>
                <a:lnTo>
                  <a:pt x="640" y="109"/>
                </a:lnTo>
                <a:lnTo>
                  <a:pt x="641" y="108"/>
                </a:lnTo>
                <a:lnTo>
                  <a:pt x="642" y="107"/>
                </a:lnTo>
                <a:lnTo>
                  <a:pt x="644" y="105"/>
                </a:lnTo>
                <a:lnTo>
                  <a:pt x="644" y="104"/>
                </a:lnTo>
                <a:lnTo>
                  <a:pt x="645" y="103"/>
                </a:lnTo>
                <a:lnTo>
                  <a:pt x="646" y="103"/>
                </a:lnTo>
                <a:lnTo>
                  <a:pt x="646" y="102"/>
                </a:lnTo>
                <a:lnTo>
                  <a:pt x="647" y="101"/>
                </a:lnTo>
                <a:lnTo>
                  <a:pt x="647" y="99"/>
                </a:lnTo>
                <a:lnTo>
                  <a:pt x="648" y="98"/>
                </a:lnTo>
                <a:lnTo>
                  <a:pt x="650" y="98"/>
                </a:lnTo>
                <a:lnTo>
                  <a:pt x="650" y="97"/>
                </a:lnTo>
                <a:lnTo>
                  <a:pt x="651" y="96"/>
                </a:lnTo>
                <a:lnTo>
                  <a:pt x="652" y="95"/>
                </a:lnTo>
                <a:lnTo>
                  <a:pt x="652" y="93"/>
                </a:lnTo>
                <a:lnTo>
                  <a:pt x="653" y="92"/>
                </a:lnTo>
                <a:lnTo>
                  <a:pt x="654" y="90"/>
                </a:lnTo>
                <a:lnTo>
                  <a:pt x="656" y="89"/>
                </a:lnTo>
                <a:lnTo>
                  <a:pt x="657" y="87"/>
                </a:lnTo>
                <a:lnTo>
                  <a:pt x="658" y="85"/>
                </a:lnTo>
                <a:lnTo>
                  <a:pt x="659" y="84"/>
                </a:lnTo>
                <a:lnTo>
                  <a:pt x="660" y="81"/>
                </a:lnTo>
                <a:lnTo>
                  <a:pt x="662" y="80"/>
                </a:lnTo>
                <a:lnTo>
                  <a:pt x="663" y="78"/>
                </a:lnTo>
                <a:lnTo>
                  <a:pt x="664" y="77"/>
                </a:lnTo>
                <a:lnTo>
                  <a:pt x="665" y="75"/>
                </a:lnTo>
                <a:lnTo>
                  <a:pt x="666" y="73"/>
                </a:lnTo>
                <a:lnTo>
                  <a:pt x="668" y="72"/>
                </a:lnTo>
                <a:lnTo>
                  <a:pt x="669" y="71"/>
                </a:lnTo>
                <a:lnTo>
                  <a:pt x="669" y="69"/>
                </a:lnTo>
                <a:lnTo>
                  <a:pt x="670" y="68"/>
                </a:lnTo>
                <a:lnTo>
                  <a:pt x="671" y="67"/>
                </a:lnTo>
                <a:lnTo>
                  <a:pt x="672" y="66"/>
                </a:lnTo>
                <a:lnTo>
                  <a:pt x="672" y="65"/>
                </a:lnTo>
                <a:lnTo>
                  <a:pt x="674" y="63"/>
                </a:lnTo>
                <a:lnTo>
                  <a:pt x="674" y="62"/>
                </a:lnTo>
                <a:lnTo>
                  <a:pt x="675" y="62"/>
                </a:lnTo>
                <a:lnTo>
                  <a:pt x="676" y="61"/>
                </a:lnTo>
                <a:lnTo>
                  <a:pt x="676" y="60"/>
                </a:lnTo>
                <a:lnTo>
                  <a:pt x="677" y="59"/>
                </a:lnTo>
                <a:lnTo>
                  <a:pt x="677" y="57"/>
                </a:lnTo>
                <a:lnTo>
                  <a:pt x="678" y="56"/>
                </a:lnTo>
                <a:lnTo>
                  <a:pt x="680" y="55"/>
                </a:lnTo>
                <a:lnTo>
                  <a:pt x="680" y="54"/>
                </a:lnTo>
                <a:lnTo>
                  <a:pt x="681" y="53"/>
                </a:lnTo>
                <a:lnTo>
                  <a:pt x="682" y="51"/>
                </a:lnTo>
                <a:lnTo>
                  <a:pt x="683" y="50"/>
                </a:lnTo>
                <a:lnTo>
                  <a:pt x="683" y="49"/>
                </a:lnTo>
                <a:lnTo>
                  <a:pt x="684" y="48"/>
                </a:lnTo>
                <a:lnTo>
                  <a:pt x="686" y="47"/>
                </a:lnTo>
                <a:lnTo>
                  <a:pt x="687" y="44"/>
                </a:lnTo>
                <a:lnTo>
                  <a:pt x="688" y="43"/>
                </a:lnTo>
                <a:lnTo>
                  <a:pt x="689" y="41"/>
                </a:lnTo>
                <a:lnTo>
                  <a:pt x="692" y="39"/>
                </a:lnTo>
                <a:lnTo>
                  <a:pt x="693" y="37"/>
                </a:lnTo>
                <a:lnTo>
                  <a:pt x="694" y="35"/>
                </a:lnTo>
                <a:lnTo>
                  <a:pt x="695" y="33"/>
                </a:lnTo>
                <a:lnTo>
                  <a:pt x="696" y="32"/>
                </a:lnTo>
                <a:lnTo>
                  <a:pt x="698" y="30"/>
                </a:lnTo>
                <a:lnTo>
                  <a:pt x="699" y="29"/>
                </a:lnTo>
                <a:lnTo>
                  <a:pt x="700" y="27"/>
                </a:lnTo>
                <a:lnTo>
                  <a:pt x="700" y="26"/>
                </a:lnTo>
                <a:lnTo>
                  <a:pt x="701" y="25"/>
                </a:lnTo>
                <a:lnTo>
                  <a:pt x="702" y="24"/>
                </a:lnTo>
                <a:lnTo>
                  <a:pt x="702" y="23"/>
                </a:lnTo>
                <a:lnTo>
                  <a:pt x="704" y="21"/>
                </a:lnTo>
                <a:lnTo>
                  <a:pt x="705" y="20"/>
                </a:lnTo>
                <a:lnTo>
                  <a:pt x="706" y="19"/>
                </a:lnTo>
                <a:lnTo>
                  <a:pt x="706" y="18"/>
                </a:lnTo>
                <a:lnTo>
                  <a:pt x="707" y="17"/>
                </a:lnTo>
                <a:lnTo>
                  <a:pt x="707" y="15"/>
                </a:lnTo>
                <a:lnTo>
                  <a:pt x="708" y="15"/>
                </a:lnTo>
                <a:lnTo>
                  <a:pt x="708" y="14"/>
                </a:lnTo>
                <a:lnTo>
                  <a:pt x="710" y="13"/>
                </a:lnTo>
                <a:lnTo>
                  <a:pt x="710" y="12"/>
                </a:lnTo>
                <a:lnTo>
                  <a:pt x="711" y="11"/>
                </a:lnTo>
                <a:lnTo>
                  <a:pt x="712" y="9"/>
                </a:lnTo>
                <a:lnTo>
                  <a:pt x="712" y="8"/>
                </a:lnTo>
                <a:lnTo>
                  <a:pt x="713" y="7"/>
                </a:lnTo>
                <a:lnTo>
                  <a:pt x="714" y="6"/>
                </a:lnTo>
                <a:lnTo>
                  <a:pt x="714" y="3"/>
                </a:lnTo>
                <a:lnTo>
                  <a:pt x="716" y="2"/>
                </a:lnTo>
                <a:lnTo>
                  <a:pt x="717" y="1"/>
                </a:lnTo>
                <a:lnTo>
                  <a:pt x="717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Freeform 109"/>
          <p:cNvSpPr>
            <a:spLocks/>
          </p:cNvSpPr>
          <p:nvPr/>
        </p:nvSpPr>
        <p:spPr bwMode="auto">
          <a:xfrm>
            <a:off x="4127500" y="2166938"/>
            <a:ext cx="68263" cy="228600"/>
          </a:xfrm>
          <a:custGeom>
            <a:avLst/>
            <a:gdLst>
              <a:gd name="T0" fmla="*/ 2147483647 w 85"/>
              <a:gd name="T1" fmla="*/ 2147483647 h 287"/>
              <a:gd name="T2" fmla="*/ 2147483647 w 85"/>
              <a:gd name="T3" fmla="*/ 2147483647 h 287"/>
              <a:gd name="T4" fmla="*/ 2147483647 w 85"/>
              <a:gd name="T5" fmla="*/ 2147483647 h 287"/>
              <a:gd name="T6" fmla="*/ 2147483647 w 85"/>
              <a:gd name="T7" fmla="*/ 2147483647 h 287"/>
              <a:gd name="T8" fmla="*/ 2147483647 w 85"/>
              <a:gd name="T9" fmla="*/ 2147483647 h 287"/>
              <a:gd name="T10" fmla="*/ 2147483647 w 85"/>
              <a:gd name="T11" fmla="*/ 2147483647 h 287"/>
              <a:gd name="T12" fmla="*/ 2147483647 w 85"/>
              <a:gd name="T13" fmla="*/ 2147483647 h 287"/>
              <a:gd name="T14" fmla="*/ 2147483647 w 85"/>
              <a:gd name="T15" fmla="*/ 2147483647 h 287"/>
              <a:gd name="T16" fmla="*/ 2147483647 w 85"/>
              <a:gd name="T17" fmla="*/ 2147483647 h 287"/>
              <a:gd name="T18" fmla="*/ 2147483647 w 85"/>
              <a:gd name="T19" fmla="*/ 2147483647 h 287"/>
              <a:gd name="T20" fmla="*/ 2147483647 w 85"/>
              <a:gd name="T21" fmla="*/ 2147483647 h 287"/>
              <a:gd name="T22" fmla="*/ 2147483647 w 85"/>
              <a:gd name="T23" fmla="*/ 2147483647 h 287"/>
              <a:gd name="T24" fmla="*/ 2147483647 w 85"/>
              <a:gd name="T25" fmla="*/ 2147483647 h 287"/>
              <a:gd name="T26" fmla="*/ 2147483647 w 85"/>
              <a:gd name="T27" fmla="*/ 2147483647 h 287"/>
              <a:gd name="T28" fmla="*/ 2147483647 w 85"/>
              <a:gd name="T29" fmla="*/ 2147483647 h 287"/>
              <a:gd name="T30" fmla="*/ 2147483647 w 85"/>
              <a:gd name="T31" fmla="*/ 2147483647 h 287"/>
              <a:gd name="T32" fmla="*/ 2147483647 w 85"/>
              <a:gd name="T33" fmla="*/ 2147483647 h 287"/>
              <a:gd name="T34" fmla="*/ 2147483647 w 85"/>
              <a:gd name="T35" fmla="*/ 2147483647 h 287"/>
              <a:gd name="T36" fmla="*/ 2147483647 w 85"/>
              <a:gd name="T37" fmla="*/ 2147483647 h 287"/>
              <a:gd name="T38" fmla="*/ 2147483647 w 85"/>
              <a:gd name="T39" fmla="*/ 2147483647 h 287"/>
              <a:gd name="T40" fmla="*/ 2147483647 w 85"/>
              <a:gd name="T41" fmla="*/ 2147483647 h 287"/>
              <a:gd name="T42" fmla="*/ 2147483647 w 85"/>
              <a:gd name="T43" fmla="*/ 2147483647 h 287"/>
              <a:gd name="T44" fmla="*/ 2147483647 w 85"/>
              <a:gd name="T45" fmla="*/ 2147483647 h 287"/>
              <a:gd name="T46" fmla="*/ 2147483647 w 85"/>
              <a:gd name="T47" fmla="*/ 2147483647 h 287"/>
              <a:gd name="T48" fmla="*/ 2147483647 w 85"/>
              <a:gd name="T49" fmla="*/ 2147483647 h 287"/>
              <a:gd name="T50" fmla="*/ 2147483647 w 85"/>
              <a:gd name="T51" fmla="*/ 2147483647 h 287"/>
              <a:gd name="T52" fmla="*/ 2147483647 w 85"/>
              <a:gd name="T53" fmla="*/ 2147483647 h 287"/>
              <a:gd name="T54" fmla="*/ 2147483647 w 85"/>
              <a:gd name="T55" fmla="*/ 2147483647 h 287"/>
              <a:gd name="T56" fmla="*/ 2147483647 w 85"/>
              <a:gd name="T57" fmla="*/ 2147483647 h 287"/>
              <a:gd name="T58" fmla="*/ 2147483647 w 85"/>
              <a:gd name="T59" fmla="*/ 2147483647 h 287"/>
              <a:gd name="T60" fmla="*/ 2147483647 w 85"/>
              <a:gd name="T61" fmla="*/ 2147483647 h 287"/>
              <a:gd name="T62" fmla="*/ 2147483647 w 85"/>
              <a:gd name="T63" fmla="*/ 2147483647 h 287"/>
              <a:gd name="T64" fmla="*/ 2147483647 w 85"/>
              <a:gd name="T65" fmla="*/ 2147483647 h 287"/>
              <a:gd name="T66" fmla="*/ 2147483647 w 85"/>
              <a:gd name="T67" fmla="*/ 2147483647 h 287"/>
              <a:gd name="T68" fmla="*/ 2147483647 w 85"/>
              <a:gd name="T69" fmla="*/ 2147483647 h 287"/>
              <a:gd name="T70" fmla="*/ 2147483647 w 85"/>
              <a:gd name="T71" fmla="*/ 2147483647 h 287"/>
              <a:gd name="T72" fmla="*/ 2147483647 w 85"/>
              <a:gd name="T73" fmla="*/ 2147483647 h 287"/>
              <a:gd name="T74" fmla="*/ 2147483647 w 85"/>
              <a:gd name="T75" fmla="*/ 2147483647 h 287"/>
              <a:gd name="T76" fmla="*/ 2147483647 w 85"/>
              <a:gd name="T77" fmla="*/ 2147483647 h 287"/>
              <a:gd name="T78" fmla="*/ 2147483647 w 85"/>
              <a:gd name="T79" fmla="*/ 2147483647 h 287"/>
              <a:gd name="T80" fmla="*/ 2147483647 w 85"/>
              <a:gd name="T81" fmla="*/ 2147483647 h 287"/>
              <a:gd name="T82" fmla="*/ 2147483647 w 85"/>
              <a:gd name="T83" fmla="*/ 2147483647 h 287"/>
              <a:gd name="T84" fmla="*/ 2147483647 w 85"/>
              <a:gd name="T85" fmla="*/ 2147483647 h 287"/>
              <a:gd name="T86" fmla="*/ 2147483647 w 85"/>
              <a:gd name="T87" fmla="*/ 2147483647 h 287"/>
              <a:gd name="T88" fmla="*/ 2147483647 w 85"/>
              <a:gd name="T89" fmla="*/ 2147483647 h 287"/>
              <a:gd name="T90" fmla="*/ 2147483647 w 85"/>
              <a:gd name="T91" fmla="*/ 2147483647 h 287"/>
              <a:gd name="T92" fmla="*/ 2147483647 w 85"/>
              <a:gd name="T93" fmla="*/ 2147483647 h 287"/>
              <a:gd name="T94" fmla="*/ 2147483647 w 85"/>
              <a:gd name="T95" fmla="*/ 2147483647 h 287"/>
              <a:gd name="T96" fmla="*/ 2147483647 w 85"/>
              <a:gd name="T97" fmla="*/ 2147483647 h 287"/>
              <a:gd name="T98" fmla="*/ 2147483647 w 85"/>
              <a:gd name="T99" fmla="*/ 2147483647 h 287"/>
              <a:gd name="T100" fmla="*/ 2147483647 w 85"/>
              <a:gd name="T101" fmla="*/ 2147483647 h 287"/>
              <a:gd name="T102" fmla="*/ 2147483647 w 85"/>
              <a:gd name="T103" fmla="*/ 2147483647 h 287"/>
              <a:gd name="T104" fmla="*/ 2147483647 w 85"/>
              <a:gd name="T105" fmla="*/ 2147483647 h 287"/>
              <a:gd name="T106" fmla="*/ 2147483647 w 85"/>
              <a:gd name="T107" fmla="*/ 2147483647 h 287"/>
              <a:gd name="T108" fmla="*/ 2147483647 w 85"/>
              <a:gd name="T109" fmla="*/ 2147483647 h 287"/>
              <a:gd name="T110" fmla="*/ 2147483647 w 85"/>
              <a:gd name="T111" fmla="*/ 2147483647 h 287"/>
              <a:gd name="T112" fmla="*/ 2147483647 w 85"/>
              <a:gd name="T113" fmla="*/ 2147483647 h 28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5"/>
              <a:gd name="T172" fmla="*/ 0 h 287"/>
              <a:gd name="T173" fmla="*/ 85 w 85"/>
              <a:gd name="T174" fmla="*/ 287 h 28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5" h="287">
                <a:moveTo>
                  <a:pt x="0" y="0"/>
                </a:moveTo>
                <a:lnTo>
                  <a:pt x="1" y="2"/>
                </a:lnTo>
                <a:lnTo>
                  <a:pt x="4" y="6"/>
                </a:lnTo>
                <a:lnTo>
                  <a:pt x="5" y="8"/>
                </a:lnTo>
                <a:lnTo>
                  <a:pt x="6" y="11"/>
                </a:lnTo>
                <a:lnTo>
                  <a:pt x="7" y="13"/>
                </a:lnTo>
                <a:lnTo>
                  <a:pt x="9" y="16"/>
                </a:lnTo>
                <a:lnTo>
                  <a:pt x="10" y="18"/>
                </a:lnTo>
                <a:lnTo>
                  <a:pt x="11" y="20"/>
                </a:lnTo>
                <a:lnTo>
                  <a:pt x="12" y="22"/>
                </a:lnTo>
                <a:lnTo>
                  <a:pt x="13" y="24"/>
                </a:lnTo>
                <a:lnTo>
                  <a:pt x="15" y="25"/>
                </a:lnTo>
                <a:lnTo>
                  <a:pt x="15" y="26"/>
                </a:lnTo>
                <a:lnTo>
                  <a:pt x="16" y="29"/>
                </a:lnTo>
                <a:lnTo>
                  <a:pt x="17" y="30"/>
                </a:lnTo>
                <a:lnTo>
                  <a:pt x="17" y="31"/>
                </a:lnTo>
                <a:lnTo>
                  <a:pt x="18" y="32"/>
                </a:lnTo>
                <a:lnTo>
                  <a:pt x="18" y="34"/>
                </a:lnTo>
                <a:lnTo>
                  <a:pt x="19" y="35"/>
                </a:lnTo>
                <a:lnTo>
                  <a:pt x="19" y="36"/>
                </a:lnTo>
                <a:lnTo>
                  <a:pt x="21" y="37"/>
                </a:lnTo>
                <a:lnTo>
                  <a:pt x="21" y="38"/>
                </a:lnTo>
                <a:lnTo>
                  <a:pt x="22" y="40"/>
                </a:lnTo>
                <a:lnTo>
                  <a:pt x="22" y="41"/>
                </a:lnTo>
                <a:lnTo>
                  <a:pt x="22" y="42"/>
                </a:lnTo>
                <a:lnTo>
                  <a:pt x="23" y="42"/>
                </a:lnTo>
                <a:lnTo>
                  <a:pt x="23" y="43"/>
                </a:lnTo>
                <a:lnTo>
                  <a:pt x="24" y="46"/>
                </a:lnTo>
                <a:lnTo>
                  <a:pt x="24" y="47"/>
                </a:lnTo>
                <a:lnTo>
                  <a:pt x="25" y="48"/>
                </a:lnTo>
                <a:lnTo>
                  <a:pt x="25" y="49"/>
                </a:lnTo>
                <a:lnTo>
                  <a:pt x="27" y="50"/>
                </a:lnTo>
                <a:lnTo>
                  <a:pt x="27" y="53"/>
                </a:lnTo>
                <a:lnTo>
                  <a:pt x="28" y="54"/>
                </a:lnTo>
                <a:lnTo>
                  <a:pt x="28" y="55"/>
                </a:lnTo>
                <a:lnTo>
                  <a:pt x="29" y="56"/>
                </a:lnTo>
                <a:lnTo>
                  <a:pt x="29" y="59"/>
                </a:lnTo>
                <a:lnTo>
                  <a:pt x="30" y="60"/>
                </a:lnTo>
                <a:lnTo>
                  <a:pt x="30" y="61"/>
                </a:lnTo>
                <a:lnTo>
                  <a:pt x="31" y="62"/>
                </a:lnTo>
                <a:lnTo>
                  <a:pt x="31" y="64"/>
                </a:lnTo>
                <a:lnTo>
                  <a:pt x="33" y="65"/>
                </a:lnTo>
                <a:lnTo>
                  <a:pt x="33" y="66"/>
                </a:lnTo>
                <a:lnTo>
                  <a:pt x="33" y="67"/>
                </a:lnTo>
                <a:lnTo>
                  <a:pt x="34" y="68"/>
                </a:lnTo>
                <a:lnTo>
                  <a:pt x="34" y="70"/>
                </a:lnTo>
                <a:lnTo>
                  <a:pt x="35" y="71"/>
                </a:lnTo>
                <a:lnTo>
                  <a:pt x="35" y="72"/>
                </a:lnTo>
                <a:lnTo>
                  <a:pt x="35" y="73"/>
                </a:lnTo>
                <a:lnTo>
                  <a:pt x="36" y="73"/>
                </a:lnTo>
                <a:lnTo>
                  <a:pt x="36" y="74"/>
                </a:lnTo>
                <a:lnTo>
                  <a:pt x="36" y="76"/>
                </a:lnTo>
                <a:lnTo>
                  <a:pt x="37" y="77"/>
                </a:lnTo>
                <a:lnTo>
                  <a:pt x="37" y="78"/>
                </a:lnTo>
                <a:lnTo>
                  <a:pt x="37" y="79"/>
                </a:lnTo>
                <a:lnTo>
                  <a:pt x="39" y="80"/>
                </a:lnTo>
                <a:lnTo>
                  <a:pt x="39" y="82"/>
                </a:lnTo>
                <a:lnTo>
                  <a:pt x="40" y="83"/>
                </a:lnTo>
                <a:lnTo>
                  <a:pt x="40" y="85"/>
                </a:lnTo>
                <a:lnTo>
                  <a:pt x="41" y="86"/>
                </a:lnTo>
                <a:lnTo>
                  <a:pt x="41" y="88"/>
                </a:lnTo>
                <a:lnTo>
                  <a:pt x="42" y="90"/>
                </a:lnTo>
                <a:lnTo>
                  <a:pt x="42" y="92"/>
                </a:lnTo>
                <a:lnTo>
                  <a:pt x="43" y="94"/>
                </a:lnTo>
                <a:lnTo>
                  <a:pt x="45" y="96"/>
                </a:lnTo>
                <a:lnTo>
                  <a:pt x="45" y="97"/>
                </a:lnTo>
                <a:lnTo>
                  <a:pt x="46" y="100"/>
                </a:lnTo>
                <a:lnTo>
                  <a:pt x="46" y="101"/>
                </a:lnTo>
                <a:lnTo>
                  <a:pt x="47" y="102"/>
                </a:lnTo>
                <a:lnTo>
                  <a:pt x="47" y="103"/>
                </a:lnTo>
                <a:lnTo>
                  <a:pt x="48" y="104"/>
                </a:lnTo>
                <a:lnTo>
                  <a:pt x="48" y="106"/>
                </a:lnTo>
                <a:lnTo>
                  <a:pt x="48" y="107"/>
                </a:lnTo>
                <a:lnTo>
                  <a:pt x="49" y="108"/>
                </a:lnTo>
                <a:lnTo>
                  <a:pt x="49" y="109"/>
                </a:lnTo>
                <a:lnTo>
                  <a:pt x="49" y="110"/>
                </a:lnTo>
                <a:lnTo>
                  <a:pt x="51" y="112"/>
                </a:lnTo>
                <a:lnTo>
                  <a:pt x="51" y="113"/>
                </a:lnTo>
                <a:lnTo>
                  <a:pt x="51" y="114"/>
                </a:lnTo>
                <a:lnTo>
                  <a:pt x="51" y="115"/>
                </a:lnTo>
                <a:lnTo>
                  <a:pt x="52" y="116"/>
                </a:lnTo>
                <a:lnTo>
                  <a:pt x="52" y="118"/>
                </a:lnTo>
                <a:lnTo>
                  <a:pt x="53" y="119"/>
                </a:lnTo>
                <a:lnTo>
                  <a:pt x="53" y="120"/>
                </a:lnTo>
                <a:lnTo>
                  <a:pt x="53" y="121"/>
                </a:lnTo>
                <a:lnTo>
                  <a:pt x="54" y="122"/>
                </a:lnTo>
                <a:lnTo>
                  <a:pt x="54" y="124"/>
                </a:lnTo>
                <a:lnTo>
                  <a:pt x="54" y="125"/>
                </a:lnTo>
                <a:lnTo>
                  <a:pt x="55" y="127"/>
                </a:lnTo>
                <a:lnTo>
                  <a:pt x="55" y="128"/>
                </a:lnTo>
                <a:lnTo>
                  <a:pt x="55" y="130"/>
                </a:lnTo>
                <a:lnTo>
                  <a:pt x="57" y="132"/>
                </a:lnTo>
                <a:lnTo>
                  <a:pt x="57" y="133"/>
                </a:lnTo>
                <a:lnTo>
                  <a:pt x="58" y="136"/>
                </a:lnTo>
                <a:lnTo>
                  <a:pt x="58" y="138"/>
                </a:lnTo>
                <a:lnTo>
                  <a:pt x="59" y="139"/>
                </a:lnTo>
                <a:lnTo>
                  <a:pt x="59" y="142"/>
                </a:lnTo>
                <a:lnTo>
                  <a:pt x="60" y="143"/>
                </a:lnTo>
                <a:lnTo>
                  <a:pt x="60" y="144"/>
                </a:lnTo>
                <a:lnTo>
                  <a:pt x="61" y="145"/>
                </a:lnTo>
                <a:lnTo>
                  <a:pt x="61" y="148"/>
                </a:lnTo>
                <a:lnTo>
                  <a:pt x="61" y="149"/>
                </a:lnTo>
                <a:lnTo>
                  <a:pt x="63" y="150"/>
                </a:lnTo>
                <a:lnTo>
                  <a:pt x="63" y="151"/>
                </a:lnTo>
                <a:lnTo>
                  <a:pt x="63" y="152"/>
                </a:lnTo>
                <a:lnTo>
                  <a:pt x="63" y="154"/>
                </a:lnTo>
                <a:lnTo>
                  <a:pt x="64" y="154"/>
                </a:lnTo>
                <a:lnTo>
                  <a:pt x="64" y="155"/>
                </a:lnTo>
                <a:lnTo>
                  <a:pt x="64" y="156"/>
                </a:lnTo>
                <a:lnTo>
                  <a:pt x="64" y="157"/>
                </a:lnTo>
                <a:lnTo>
                  <a:pt x="65" y="158"/>
                </a:lnTo>
                <a:lnTo>
                  <a:pt x="65" y="160"/>
                </a:lnTo>
                <a:lnTo>
                  <a:pt x="65" y="161"/>
                </a:lnTo>
                <a:lnTo>
                  <a:pt x="66" y="162"/>
                </a:lnTo>
                <a:lnTo>
                  <a:pt x="66" y="163"/>
                </a:lnTo>
                <a:lnTo>
                  <a:pt x="66" y="164"/>
                </a:lnTo>
                <a:lnTo>
                  <a:pt x="67" y="166"/>
                </a:lnTo>
                <a:lnTo>
                  <a:pt x="67" y="168"/>
                </a:lnTo>
                <a:lnTo>
                  <a:pt x="67" y="169"/>
                </a:lnTo>
                <a:lnTo>
                  <a:pt x="69" y="170"/>
                </a:lnTo>
                <a:lnTo>
                  <a:pt x="69" y="172"/>
                </a:lnTo>
                <a:lnTo>
                  <a:pt x="70" y="174"/>
                </a:lnTo>
                <a:lnTo>
                  <a:pt x="70" y="175"/>
                </a:lnTo>
                <a:lnTo>
                  <a:pt x="71" y="178"/>
                </a:lnTo>
                <a:lnTo>
                  <a:pt x="71" y="179"/>
                </a:lnTo>
                <a:lnTo>
                  <a:pt x="72" y="181"/>
                </a:lnTo>
                <a:lnTo>
                  <a:pt x="72" y="182"/>
                </a:lnTo>
                <a:lnTo>
                  <a:pt x="73" y="185"/>
                </a:lnTo>
                <a:lnTo>
                  <a:pt x="73" y="186"/>
                </a:lnTo>
                <a:lnTo>
                  <a:pt x="73" y="188"/>
                </a:lnTo>
                <a:lnTo>
                  <a:pt x="75" y="190"/>
                </a:lnTo>
                <a:lnTo>
                  <a:pt x="75" y="191"/>
                </a:lnTo>
                <a:lnTo>
                  <a:pt x="75" y="192"/>
                </a:lnTo>
                <a:lnTo>
                  <a:pt x="76" y="193"/>
                </a:lnTo>
                <a:lnTo>
                  <a:pt x="76" y="194"/>
                </a:lnTo>
                <a:lnTo>
                  <a:pt x="76" y="196"/>
                </a:lnTo>
                <a:lnTo>
                  <a:pt x="76" y="197"/>
                </a:lnTo>
                <a:lnTo>
                  <a:pt x="77" y="198"/>
                </a:lnTo>
                <a:lnTo>
                  <a:pt x="77" y="199"/>
                </a:lnTo>
                <a:lnTo>
                  <a:pt x="77" y="200"/>
                </a:lnTo>
                <a:lnTo>
                  <a:pt x="77" y="202"/>
                </a:lnTo>
                <a:lnTo>
                  <a:pt x="77" y="203"/>
                </a:lnTo>
                <a:lnTo>
                  <a:pt x="78" y="203"/>
                </a:lnTo>
                <a:lnTo>
                  <a:pt x="78" y="204"/>
                </a:lnTo>
                <a:lnTo>
                  <a:pt x="78" y="205"/>
                </a:lnTo>
                <a:lnTo>
                  <a:pt x="78" y="206"/>
                </a:lnTo>
                <a:lnTo>
                  <a:pt x="78" y="208"/>
                </a:lnTo>
                <a:lnTo>
                  <a:pt x="78" y="209"/>
                </a:lnTo>
                <a:lnTo>
                  <a:pt x="78" y="210"/>
                </a:lnTo>
                <a:lnTo>
                  <a:pt x="78" y="211"/>
                </a:lnTo>
                <a:lnTo>
                  <a:pt x="79" y="212"/>
                </a:lnTo>
                <a:lnTo>
                  <a:pt x="79" y="214"/>
                </a:lnTo>
                <a:lnTo>
                  <a:pt x="79" y="215"/>
                </a:lnTo>
                <a:lnTo>
                  <a:pt x="79" y="216"/>
                </a:lnTo>
                <a:lnTo>
                  <a:pt x="79" y="218"/>
                </a:lnTo>
                <a:lnTo>
                  <a:pt x="79" y="220"/>
                </a:lnTo>
                <a:lnTo>
                  <a:pt x="79" y="221"/>
                </a:lnTo>
                <a:lnTo>
                  <a:pt x="79" y="223"/>
                </a:lnTo>
                <a:lnTo>
                  <a:pt x="79" y="224"/>
                </a:lnTo>
                <a:lnTo>
                  <a:pt x="79" y="226"/>
                </a:lnTo>
                <a:lnTo>
                  <a:pt x="81" y="227"/>
                </a:lnTo>
                <a:lnTo>
                  <a:pt x="81" y="228"/>
                </a:lnTo>
                <a:lnTo>
                  <a:pt x="81" y="229"/>
                </a:lnTo>
                <a:lnTo>
                  <a:pt x="81" y="230"/>
                </a:lnTo>
                <a:lnTo>
                  <a:pt x="81" y="232"/>
                </a:lnTo>
                <a:lnTo>
                  <a:pt x="81" y="233"/>
                </a:lnTo>
                <a:lnTo>
                  <a:pt x="81" y="234"/>
                </a:lnTo>
                <a:lnTo>
                  <a:pt x="81" y="235"/>
                </a:lnTo>
                <a:lnTo>
                  <a:pt x="81" y="236"/>
                </a:lnTo>
                <a:lnTo>
                  <a:pt x="81" y="238"/>
                </a:lnTo>
                <a:lnTo>
                  <a:pt x="82" y="239"/>
                </a:lnTo>
                <a:lnTo>
                  <a:pt x="82" y="240"/>
                </a:lnTo>
                <a:lnTo>
                  <a:pt x="82" y="241"/>
                </a:lnTo>
                <a:lnTo>
                  <a:pt x="82" y="242"/>
                </a:lnTo>
                <a:lnTo>
                  <a:pt x="82" y="244"/>
                </a:lnTo>
                <a:lnTo>
                  <a:pt x="82" y="245"/>
                </a:lnTo>
                <a:lnTo>
                  <a:pt x="82" y="246"/>
                </a:lnTo>
                <a:lnTo>
                  <a:pt x="83" y="247"/>
                </a:lnTo>
                <a:lnTo>
                  <a:pt x="83" y="248"/>
                </a:lnTo>
                <a:lnTo>
                  <a:pt x="83" y="250"/>
                </a:lnTo>
                <a:lnTo>
                  <a:pt x="83" y="251"/>
                </a:lnTo>
                <a:lnTo>
                  <a:pt x="83" y="252"/>
                </a:lnTo>
                <a:lnTo>
                  <a:pt x="84" y="252"/>
                </a:lnTo>
                <a:lnTo>
                  <a:pt x="84" y="253"/>
                </a:lnTo>
                <a:lnTo>
                  <a:pt x="84" y="254"/>
                </a:lnTo>
                <a:lnTo>
                  <a:pt x="84" y="256"/>
                </a:lnTo>
                <a:lnTo>
                  <a:pt x="84" y="257"/>
                </a:lnTo>
                <a:lnTo>
                  <a:pt x="84" y="258"/>
                </a:lnTo>
                <a:lnTo>
                  <a:pt x="84" y="259"/>
                </a:lnTo>
                <a:lnTo>
                  <a:pt x="85" y="259"/>
                </a:lnTo>
                <a:lnTo>
                  <a:pt x="85" y="260"/>
                </a:lnTo>
                <a:lnTo>
                  <a:pt x="85" y="262"/>
                </a:lnTo>
                <a:lnTo>
                  <a:pt x="85" y="263"/>
                </a:lnTo>
                <a:lnTo>
                  <a:pt x="85" y="264"/>
                </a:lnTo>
                <a:lnTo>
                  <a:pt x="85" y="265"/>
                </a:lnTo>
                <a:lnTo>
                  <a:pt x="85" y="266"/>
                </a:lnTo>
                <a:lnTo>
                  <a:pt x="85" y="268"/>
                </a:lnTo>
                <a:lnTo>
                  <a:pt x="85" y="269"/>
                </a:lnTo>
                <a:lnTo>
                  <a:pt x="85" y="270"/>
                </a:lnTo>
                <a:lnTo>
                  <a:pt x="84" y="271"/>
                </a:lnTo>
                <a:lnTo>
                  <a:pt x="84" y="272"/>
                </a:lnTo>
                <a:lnTo>
                  <a:pt x="84" y="275"/>
                </a:lnTo>
                <a:lnTo>
                  <a:pt x="84" y="276"/>
                </a:lnTo>
                <a:lnTo>
                  <a:pt x="84" y="278"/>
                </a:lnTo>
                <a:lnTo>
                  <a:pt x="84" y="280"/>
                </a:lnTo>
                <a:lnTo>
                  <a:pt x="84" y="282"/>
                </a:lnTo>
                <a:lnTo>
                  <a:pt x="84" y="284"/>
                </a:lnTo>
                <a:lnTo>
                  <a:pt x="84" y="287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110"/>
          <p:cNvSpPr>
            <a:spLocks/>
          </p:cNvSpPr>
          <p:nvPr/>
        </p:nvSpPr>
        <p:spPr bwMode="auto">
          <a:xfrm>
            <a:off x="4127500" y="2393950"/>
            <a:ext cx="68263" cy="227013"/>
          </a:xfrm>
          <a:custGeom>
            <a:avLst/>
            <a:gdLst>
              <a:gd name="T0" fmla="*/ 2147483647 w 85"/>
              <a:gd name="T1" fmla="*/ 2147483647 h 287"/>
              <a:gd name="T2" fmla="*/ 2147483647 w 85"/>
              <a:gd name="T3" fmla="*/ 2147483647 h 287"/>
              <a:gd name="T4" fmla="*/ 2147483647 w 85"/>
              <a:gd name="T5" fmla="*/ 2147483647 h 287"/>
              <a:gd name="T6" fmla="*/ 2147483647 w 85"/>
              <a:gd name="T7" fmla="*/ 2147483647 h 287"/>
              <a:gd name="T8" fmla="*/ 2147483647 w 85"/>
              <a:gd name="T9" fmla="*/ 2147483647 h 287"/>
              <a:gd name="T10" fmla="*/ 2147483647 w 85"/>
              <a:gd name="T11" fmla="*/ 2147483647 h 287"/>
              <a:gd name="T12" fmla="*/ 2147483647 w 85"/>
              <a:gd name="T13" fmla="*/ 2147483647 h 287"/>
              <a:gd name="T14" fmla="*/ 2147483647 w 85"/>
              <a:gd name="T15" fmla="*/ 2147483647 h 287"/>
              <a:gd name="T16" fmla="*/ 2147483647 w 85"/>
              <a:gd name="T17" fmla="*/ 2147483647 h 287"/>
              <a:gd name="T18" fmla="*/ 2147483647 w 85"/>
              <a:gd name="T19" fmla="*/ 2147483647 h 287"/>
              <a:gd name="T20" fmla="*/ 2147483647 w 85"/>
              <a:gd name="T21" fmla="*/ 2147483647 h 287"/>
              <a:gd name="T22" fmla="*/ 2147483647 w 85"/>
              <a:gd name="T23" fmla="*/ 2147483647 h 287"/>
              <a:gd name="T24" fmla="*/ 2147483647 w 85"/>
              <a:gd name="T25" fmla="*/ 2147483647 h 287"/>
              <a:gd name="T26" fmla="*/ 2147483647 w 85"/>
              <a:gd name="T27" fmla="*/ 2147483647 h 287"/>
              <a:gd name="T28" fmla="*/ 2147483647 w 85"/>
              <a:gd name="T29" fmla="*/ 2147483647 h 287"/>
              <a:gd name="T30" fmla="*/ 2147483647 w 85"/>
              <a:gd name="T31" fmla="*/ 2147483647 h 287"/>
              <a:gd name="T32" fmla="*/ 2147483647 w 85"/>
              <a:gd name="T33" fmla="*/ 2147483647 h 287"/>
              <a:gd name="T34" fmla="*/ 2147483647 w 85"/>
              <a:gd name="T35" fmla="*/ 2147483647 h 287"/>
              <a:gd name="T36" fmla="*/ 2147483647 w 85"/>
              <a:gd name="T37" fmla="*/ 2147483647 h 287"/>
              <a:gd name="T38" fmla="*/ 2147483647 w 85"/>
              <a:gd name="T39" fmla="*/ 2147483647 h 287"/>
              <a:gd name="T40" fmla="*/ 2147483647 w 85"/>
              <a:gd name="T41" fmla="*/ 2147483647 h 287"/>
              <a:gd name="T42" fmla="*/ 2147483647 w 85"/>
              <a:gd name="T43" fmla="*/ 2147483647 h 287"/>
              <a:gd name="T44" fmla="*/ 2147483647 w 85"/>
              <a:gd name="T45" fmla="*/ 2147483647 h 287"/>
              <a:gd name="T46" fmla="*/ 2147483647 w 85"/>
              <a:gd name="T47" fmla="*/ 2147483647 h 287"/>
              <a:gd name="T48" fmla="*/ 2147483647 w 85"/>
              <a:gd name="T49" fmla="*/ 2147483647 h 287"/>
              <a:gd name="T50" fmla="*/ 2147483647 w 85"/>
              <a:gd name="T51" fmla="*/ 2147483647 h 287"/>
              <a:gd name="T52" fmla="*/ 2147483647 w 85"/>
              <a:gd name="T53" fmla="*/ 2147483647 h 287"/>
              <a:gd name="T54" fmla="*/ 2147483647 w 85"/>
              <a:gd name="T55" fmla="*/ 2147483647 h 287"/>
              <a:gd name="T56" fmla="*/ 2147483647 w 85"/>
              <a:gd name="T57" fmla="*/ 2147483647 h 287"/>
              <a:gd name="T58" fmla="*/ 2147483647 w 85"/>
              <a:gd name="T59" fmla="*/ 2147483647 h 287"/>
              <a:gd name="T60" fmla="*/ 2147483647 w 85"/>
              <a:gd name="T61" fmla="*/ 2147483647 h 287"/>
              <a:gd name="T62" fmla="*/ 2147483647 w 85"/>
              <a:gd name="T63" fmla="*/ 2147483647 h 287"/>
              <a:gd name="T64" fmla="*/ 2147483647 w 85"/>
              <a:gd name="T65" fmla="*/ 2147483647 h 287"/>
              <a:gd name="T66" fmla="*/ 2147483647 w 85"/>
              <a:gd name="T67" fmla="*/ 2147483647 h 287"/>
              <a:gd name="T68" fmla="*/ 2147483647 w 85"/>
              <a:gd name="T69" fmla="*/ 2147483647 h 287"/>
              <a:gd name="T70" fmla="*/ 2147483647 w 85"/>
              <a:gd name="T71" fmla="*/ 2147483647 h 287"/>
              <a:gd name="T72" fmla="*/ 2147483647 w 85"/>
              <a:gd name="T73" fmla="*/ 2147483647 h 287"/>
              <a:gd name="T74" fmla="*/ 2147483647 w 85"/>
              <a:gd name="T75" fmla="*/ 2147483647 h 287"/>
              <a:gd name="T76" fmla="*/ 2147483647 w 85"/>
              <a:gd name="T77" fmla="*/ 2147483647 h 287"/>
              <a:gd name="T78" fmla="*/ 2147483647 w 85"/>
              <a:gd name="T79" fmla="*/ 2147483647 h 287"/>
              <a:gd name="T80" fmla="*/ 2147483647 w 85"/>
              <a:gd name="T81" fmla="*/ 2147483647 h 287"/>
              <a:gd name="T82" fmla="*/ 2147483647 w 85"/>
              <a:gd name="T83" fmla="*/ 2147483647 h 287"/>
              <a:gd name="T84" fmla="*/ 2147483647 w 85"/>
              <a:gd name="T85" fmla="*/ 2147483647 h 287"/>
              <a:gd name="T86" fmla="*/ 2147483647 w 85"/>
              <a:gd name="T87" fmla="*/ 2147483647 h 287"/>
              <a:gd name="T88" fmla="*/ 2147483647 w 85"/>
              <a:gd name="T89" fmla="*/ 2147483647 h 287"/>
              <a:gd name="T90" fmla="*/ 2147483647 w 85"/>
              <a:gd name="T91" fmla="*/ 2147483647 h 287"/>
              <a:gd name="T92" fmla="*/ 2147483647 w 85"/>
              <a:gd name="T93" fmla="*/ 2147483647 h 287"/>
              <a:gd name="T94" fmla="*/ 2147483647 w 85"/>
              <a:gd name="T95" fmla="*/ 2147483647 h 287"/>
              <a:gd name="T96" fmla="*/ 2147483647 w 85"/>
              <a:gd name="T97" fmla="*/ 2147483647 h 287"/>
              <a:gd name="T98" fmla="*/ 2147483647 w 85"/>
              <a:gd name="T99" fmla="*/ 2147483647 h 287"/>
              <a:gd name="T100" fmla="*/ 2147483647 w 85"/>
              <a:gd name="T101" fmla="*/ 2147483647 h 287"/>
              <a:gd name="T102" fmla="*/ 2147483647 w 85"/>
              <a:gd name="T103" fmla="*/ 2147483647 h 287"/>
              <a:gd name="T104" fmla="*/ 2147483647 w 85"/>
              <a:gd name="T105" fmla="*/ 2147483647 h 287"/>
              <a:gd name="T106" fmla="*/ 2147483647 w 85"/>
              <a:gd name="T107" fmla="*/ 2147483647 h 287"/>
              <a:gd name="T108" fmla="*/ 2147483647 w 85"/>
              <a:gd name="T109" fmla="*/ 2147483647 h 287"/>
              <a:gd name="T110" fmla="*/ 2147483647 w 85"/>
              <a:gd name="T111" fmla="*/ 2147483647 h 287"/>
              <a:gd name="T112" fmla="*/ 2147483647 w 85"/>
              <a:gd name="T113" fmla="*/ 2147483647 h 28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5"/>
              <a:gd name="T172" fmla="*/ 0 h 287"/>
              <a:gd name="T173" fmla="*/ 85 w 85"/>
              <a:gd name="T174" fmla="*/ 287 h 28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5" h="287">
                <a:moveTo>
                  <a:pt x="0" y="287"/>
                </a:moveTo>
                <a:lnTo>
                  <a:pt x="1" y="284"/>
                </a:lnTo>
                <a:lnTo>
                  <a:pt x="4" y="281"/>
                </a:lnTo>
                <a:lnTo>
                  <a:pt x="5" y="279"/>
                </a:lnTo>
                <a:lnTo>
                  <a:pt x="6" y="276"/>
                </a:lnTo>
                <a:lnTo>
                  <a:pt x="7" y="274"/>
                </a:lnTo>
                <a:lnTo>
                  <a:pt x="9" y="272"/>
                </a:lnTo>
                <a:lnTo>
                  <a:pt x="10" y="269"/>
                </a:lnTo>
                <a:lnTo>
                  <a:pt x="11" y="267"/>
                </a:lnTo>
                <a:lnTo>
                  <a:pt x="12" y="266"/>
                </a:lnTo>
                <a:lnTo>
                  <a:pt x="13" y="263"/>
                </a:lnTo>
                <a:lnTo>
                  <a:pt x="15" y="262"/>
                </a:lnTo>
                <a:lnTo>
                  <a:pt x="15" y="261"/>
                </a:lnTo>
                <a:lnTo>
                  <a:pt x="16" y="258"/>
                </a:lnTo>
                <a:lnTo>
                  <a:pt x="17" y="257"/>
                </a:lnTo>
                <a:lnTo>
                  <a:pt x="17" y="256"/>
                </a:lnTo>
                <a:lnTo>
                  <a:pt x="18" y="255"/>
                </a:lnTo>
                <a:lnTo>
                  <a:pt x="18" y="254"/>
                </a:lnTo>
                <a:lnTo>
                  <a:pt x="19" y="252"/>
                </a:lnTo>
                <a:lnTo>
                  <a:pt x="19" y="251"/>
                </a:lnTo>
                <a:lnTo>
                  <a:pt x="21" y="250"/>
                </a:lnTo>
                <a:lnTo>
                  <a:pt x="21" y="249"/>
                </a:lnTo>
                <a:lnTo>
                  <a:pt x="22" y="248"/>
                </a:lnTo>
                <a:lnTo>
                  <a:pt x="22" y="246"/>
                </a:lnTo>
                <a:lnTo>
                  <a:pt x="23" y="245"/>
                </a:lnTo>
                <a:lnTo>
                  <a:pt x="23" y="244"/>
                </a:lnTo>
                <a:lnTo>
                  <a:pt x="24" y="243"/>
                </a:lnTo>
                <a:lnTo>
                  <a:pt x="24" y="240"/>
                </a:lnTo>
                <a:lnTo>
                  <a:pt x="25" y="239"/>
                </a:lnTo>
                <a:lnTo>
                  <a:pt x="25" y="238"/>
                </a:lnTo>
                <a:lnTo>
                  <a:pt x="27" y="237"/>
                </a:lnTo>
                <a:lnTo>
                  <a:pt x="27" y="234"/>
                </a:lnTo>
                <a:lnTo>
                  <a:pt x="28" y="233"/>
                </a:lnTo>
                <a:lnTo>
                  <a:pt x="28" y="232"/>
                </a:lnTo>
                <a:lnTo>
                  <a:pt x="29" y="231"/>
                </a:lnTo>
                <a:lnTo>
                  <a:pt x="29" y="228"/>
                </a:lnTo>
                <a:lnTo>
                  <a:pt x="30" y="227"/>
                </a:lnTo>
                <a:lnTo>
                  <a:pt x="30" y="226"/>
                </a:lnTo>
                <a:lnTo>
                  <a:pt x="31" y="225"/>
                </a:lnTo>
                <a:lnTo>
                  <a:pt x="31" y="224"/>
                </a:lnTo>
                <a:lnTo>
                  <a:pt x="33" y="222"/>
                </a:lnTo>
                <a:lnTo>
                  <a:pt x="33" y="221"/>
                </a:lnTo>
                <a:lnTo>
                  <a:pt x="33" y="220"/>
                </a:lnTo>
                <a:lnTo>
                  <a:pt x="34" y="219"/>
                </a:lnTo>
                <a:lnTo>
                  <a:pt x="34" y="218"/>
                </a:lnTo>
                <a:lnTo>
                  <a:pt x="35" y="216"/>
                </a:lnTo>
                <a:lnTo>
                  <a:pt x="35" y="215"/>
                </a:lnTo>
                <a:lnTo>
                  <a:pt x="35" y="214"/>
                </a:lnTo>
                <a:lnTo>
                  <a:pt x="36" y="214"/>
                </a:lnTo>
                <a:lnTo>
                  <a:pt x="36" y="213"/>
                </a:lnTo>
                <a:lnTo>
                  <a:pt x="36" y="212"/>
                </a:lnTo>
                <a:lnTo>
                  <a:pt x="37" y="210"/>
                </a:lnTo>
                <a:lnTo>
                  <a:pt x="37" y="209"/>
                </a:lnTo>
                <a:lnTo>
                  <a:pt x="37" y="208"/>
                </a:lnTo>
                <a:lnTo>
                  <a:pt x="39" y="207"/>
                </a:lnTo>
                <a:lnTo>
                  <a:pt x="39" y="206"/>
                </a:lnTo>
                <a:lnTo>
                  <a:pt x="40" y="204"/>
                </a:lnTo>
                <a:lnTo>
                  <a:pt x="40" y="202"/>
                </a:lnTo>
                <a:lnTo>
                  <a:pt x="41" y="201"/>
                </a:lnTo>
                <a:lnTo>
                  <a:pt x="41" y="198"/>
                </a:lnTo>
                <a:lnTo>
                  <a:pt x="42" y="197"/>
                </a:lnTo>
                <a:lnTo>
                  <a:pt x="42" y="195"/>
                </a:lnTo>
                <a:lnTo>
                  <a:pt x="43" y="194"/>
                </a:lnTo>
                <a:lnTo>
                  <a:pt x="45" y="191"/>
                </a:lnTo>
                <a:lnTo>
                  <a:pt x="45" y="190"/>
                </a:lnTo>
                <a:lnTo>
                  <a:pt x="46" y="188"/>
                </a:lnTo>
                <a:lnTo>
                  <a:pt x="46" y="186"/>
                </a:lnTo>
                <a:lnTo>
                  <a:pt x="47" y="185"/>
                </a:lnTo>
                <a:lnTo>
                  <a:pt x="47" y="184"/>
                </a:lnTo>
                <a:lnTo>
                  <a:pt x="48" y="182"/>
                </a:lnTo>
                <a:lnTo>
                  <a:pt x="48" y="180"/>
                </a:lnTo>
                <a:lnTo>
                  <a:pt x="48" y="179"/>
                </a:lnTo>
                <a:lnTo>
                  <a:pt x="49" y="178"/>
                </a:lnTo>
                <a:lnTo>
                  <a:pt x="49" y="177"/>
                </a:lnTo>
                <a:lnTo>
                  <a:pt x="51" y="176"/>
                </a:lnTo>
                <a:lnTo>
                  <a:pt x="51" y="174"/>
                </a:lnTo>
                <a:lnTo>
                  <a:pt x="51" y="173"/>
                </a:lnTo>
                <a:lnTo>
                  <a:pt x="51" y="172"/>
                </a:lnTo>
                <a:lnTo>
                  <a:pt x="52" y="171"/>
                </a:lnTo>
                <a:lnTo>
                  <a:pt x="52" y="170"/>
                </a:lnTo>
                <a:lnTo>
                  <a:pt x="53" y="168"/>
                </a:lnTo>
                <a:lnTo>
                  <a:pt x="53" y="167"/>
                </a:lnTo>
                <a:lnTo>
                  <a:pt x="53" y="166"/>
                </a:lnTo>
                <a:lnTo>
                  <a:pt x="54" y="165"/>
                </a:lnTo>
                <a:lnTo>
                  <a:pt x="54" y="164"/>
                </a:lnTo>
                <a:lnTo>
                  <a:pt x="54" y="161"/>
                </a:lnTo>
                <a:lnTo>
                  <a:pt x="55" y="160"/>
                </a:lnTo>
                <a:lnTo>
                  <a:pt x="55" y="159"/>
                </a:lnTo>
                <a:lnTo>
                  <a:pt x="55" y="158"/>
                </a:lnTo>
                <a:lnTo>
                  <a:pt x="57" y="155"/>
                </a:lnTo>
                <a:lnTo>
                  <a:pt x="57" y="154"/>
                </a:lnTo>
                <a:lnTo>
                  <a:pt x="58" y="152"/>
                </a:lnTo>
                <a:lnTo>
                  <a:pt x="58" y="149"/>
                </a:lnTo>
                <a:lnTo>
                  <a:pt x="59" y="148"/>
                </a:lnTo>
                <a:lnTo>
                  <a:pt x="59" y="146"/>
                </a:lnTo>
                <a:lnTo>
                  <a:pt x="60" y="144"/>
                </a:lnTo>
                <a:lnTo>
                  <a:pt x="60" y="143"/>
                </a:lnTo>
                <a:lnTo>
                  <a:pt x="61" y="141"/>
                </a:lnTo>
                <a:lnTo>
                  <a:pt x="61" y="140"/>
                </a:lnTo>
                <a:lnTo>
                  <a:pt x="61" y="138"/>
                </a:lnTo>
                <a:lnTo>
                  <a:pt x="63" y="137"/>
                </a:lnTo>
                <a:lnTo>
                  <a:pt x="63" y="136"/>
                </a:lnTo>
                <a:lnTo>
                  <a:pt x="63" y="135"/>
                </a:lnTo>
                <a:lnTo>
                  <a:pt x="63" y="134"/>
                </a:lnTo>
                <a:lnTo>
                  <a:pt x="64" y="132"/>
                </a:lnTo>
                <a:lnTo>
                  <a:pt x="64" y="131"/>
                </a:lnTo>
                <a:lnTo>
                  <a:pt x="64" y="130"/>
                </a:lnTo>
                <a:lnTo>
                  <a:pt x="65" y="129"/>
                </a:lnTo>
                <a:lnTo>
                  <a:pt x="65" y="128"/>
                </a:lnTo>
                <a:lnTo>
                  <a:pt x="65" y="126"/>
                </a:lnTo>
                <a:lnTo>
                  <a:pt x="66" y="125"/>
                </a:lnTo>
                <a:lnTo>
                  <a:pt x="66" y="124"/>
                </a:lnTo>
                <a:lnTo>
                  <a:pt x="66" y="123"/>
                </a:lnTo>
                <a:lnTo>
                  <a:pt x="66" y="122"/>
                </a:lnTo>
                <a:lnTo>
                  <a:pt x="67" y="120"/>
                </a:lnTo>
                <a:lnTo>
                  <a:pt x="67" y="119"/>
                </a:lnTo>
                <a:lnTo>
                  <a:pt x="67" y="118"/>
                </a:lnTo>
                <a:lnTo>
                  <a:pt x="69" y="117"/>
                </a:lnTo>
                <a:lnTo>
                  <a:pt x="69" y="116"/>
                </a:lnTo>
                <a:lnTo>
                  <a:pt x="70" y="113"/>
                </a:lnTo>
                <a:lnTo>
                  <a:pt x="70" y="112"/>
                </a:lnTo>
                <a:lnTo>
                  <a:pt x="71" y="110"/>
                </a:lnTo>
                <a:lnTo>
                  <a:pt x="71" y="108"/>
                </a:lnTo>
                <a:lnTo>
                  <a:pt x="72" y="106"/>
                </a:lnTo>
                <a:lnTo>
                  <a:pt x="72" y="104"/>
                </a:lnTo>
                <a:lnTo>
                  <a:pt x="73" y="102"/>
                </a:lnTo>
                <a:lnTo>
                  <a:pt x="73" y="101"/>
                </a:lnTo>
                <a:lnTo>
                  <a:pt x="73" y="99"/>
                </a:lnTo>
                <a:lnTo>
                  <a:pt x="75" y="98"/>
                </a:lnTo>
                <a:lnTo>
                  <a:pt x="75" y="96"/>
                </a:lnTo>
                <a:lnTo>
                  <a:pt x="75" y="95"/>
                </a:lnTo>
                <a:lnTo>
                  <a:pt x="76" y="94"/>
                </a:lnTo>
                <a:lnTo>
                  <a:pt x="76" y="93"/>
                </a:lnTo>
                <a:lnTo>
                  <a:pt x="76" y="92"/>
                </a:lnTo>
                <a:lnTo>
                  <a:pt x="76" y="90"/>
                </a:lnTo>
                <a:lnTo>
                  <a:pt x="77" y="89"/>
                </a:lnTo>
                <a:lnTo>
                  <a:pt x="77" y="88"/>
                </a:lnTo>
                <a:lnTo>
                  <a:pt x="77" y="87"/>
                </a:lnTo>
                <a:lnTo>
                  <a:pt x="77" y="86"/>
                </a:lnTo>
                <a:lnTo>
                  <a:pt x="77" y="84"/>
                </a:lnTo>
                <a:lnTo>
                  <a:pt x="78" y="84"/>
                </a:lnTo>
                <a:lnTo>
                  <a:pt x="78" y="83"/>
                </a:lnTo>
                <a:lnTo>
                  <a:pt x="78" y="82"/>
                </a:lnTo>
                <a:lnTo>
                  <a:pt x="78" y="81"/>
                </a:lnTo>
                <a:lnTo>
                  <a:pt x="78" y="80"/>
                </a:lnTo>
                <a:lnTo>
                  <a:pt x="78" y="78"/>
                </a:lnTo>
                <a:lnTo>
                  <a:pt x="78" y="77"/>
                </a:lnTo>
                <a:lnTo>
                  <a:pt x="78" y="76"/>
                </a:lnTo>
                <a:lnTo>
                  <a:pt x="79" y="75"/>
                </a:lnTo>
                <a:lnTo>
                  <a:pt x="79" y="74"/>
                </a:lnTo>
                <a:lnTo>
                  <a:pt x="79" y="72"/>
                </a:lnTo>
                <a:lnTo>
                  <a:pt x="79" y="71"/>
                </a:lnTo>
                <a:lnTo>
                  <a:pt x="79" y="69"/>
                </a:lnTo>
                <a:lnTo>
                  <a:pt x="79" y="68"/>
                </a:lnTo>
                <a:lnTo>
                  <a:pt x="79" y="66"/>
                </a:lnTo>
                <a:lnTo>
                  <a:pt x="79" y="64"/>
                </a:lnTo>
                <a:lnTo>
                  <a:pt x="79" y="63"/>
                </a:lnTo>
                <a:lnTo>
                  <a:pt x="79" y="62"/>
                </a:lnTo>
                <a:lnTo>
                  <a:pt x="81" y="60"/>
                </a:lnTo>
                <a:lnTo>
                  <a:pt x="81" y="59"/>
                </a:lnTo>
                <a:lnTo>
                  <a:pt x="81" y="58"/>
                </a:lnTo>
                <a:lnTo>
                  <a:pt x="81" y="57"/>
                </a:lnTo>
                <a:lnTo>
                  <a:pt x="81" y="56"/>
                </a:lnTo>
                <a:lnTo>
                  <a:pt x="81" y="54"/>
                </a:lnTo>
                <a:lnTo>
                  <a:pt x="81" y="53"/>
                </a:lnTo>
                <a:lnTo>
                  <a:pt x="81" y="52"/>
                </a:lnTo>
                <a:lnTo>
                  <a:pt x="81" y="51"/>
                </a:lnTo>
                <a:lnTo>
                  <a:pt x="81" y="50"/>
                </a:lnTo>
                <a:lnTo>
                  <a:pt x="82" y="48"/>
                </a:lnTo>
                <a:lnTo>
                  <a:pt x="82" y="47"/>
                </a:lnTo>
                <a:lnTo>
                  <a:pt x="82" y="46"/>
                </a:lnTo>
                <a:lnTo>
                  <a:pt x="82" y="45"/>
                </a:lnTo>
                <a:lnTo>
                  <a:pt x="82" y="44"/>
                </a:lnTo>
                <a:lnTo>
                  <a:pt x="82" y="42"/>
                </a:lnTo>
                <a:lnTo>
                  <a:pt x="82" y="41"/>
                </a:lnTo>
                <a:lnTo>
                  <a:pt x="83" y="40"/>
                </a:lnTo>
                <a:lnTo>
                  <a:pt x="83" y="39"/>
                </a:lnTo>
                <a:lnTo>
                  <a:pt x="83" y="38"/>
                </a:lnTo>
                <a:lnTo>
                  <a:pt x="83" y="36"/>
                </a:lnTo>
                <a:lnTo>
                  <a:pt x="83" y="35"/>
                </a:lnTo>
                <a:lnTo>
                  <a:pt x="84" y="35"/>
                </a:lnTo>
                <a:lnTo>
                  <a:pt x="84" y="34"/>
                </a:lnTo>
                <a:lnTo>
                  <a:pt x="84" y="33"/>
                </a:lnTo>
                <a:lnTo>
                  <a:pt x="84" y="32"/>
                </a:lnTo>
                <a:lnTo>
                  <a:pt x="84" y="30"/>
                </a:lnTo>
                <a:lnTo>
                  <a:pt x="84" y="29"/>
                </a:lnTo>
                <a:lnTo>
                  <a:pt x="84" y="28"/>
                </a:lnTo>
                <a:lnTo>
                  <a:pt x="85" y="28"/>
                </a:lnTo>
                <a:lnTo>
                  <a:pt x="85" y="27"/>
                </a:lnTo>
                <a:lnTo>
                  <a:pt x="85" y="26"/>
                </a:lnTo>
                <a:lnTo>
                  <a:pt x="85" y="24"/>
                </a:lnTo>
                <a:lnTo>
                  <a:pt x="85" y="23"/>
                </a:lnTo>
                <a:lnTo>
                  <a:pt x="85" y="22"/>
                </a:lnTo>
                <a:lnTo>
                  <a:pt x="85" y="21"/>
                </a:lnTo>
                <a:lnTo>
                  <a:pt x="85" y="20"/>
                </a:lnTo>
                <a:lnTo>
                  <a:pt x="85" y="18"/>
                </a:lnTo>
                <a:lnTo>
                  <a:pt x="85" y="17"/>
                </a:lnTo>
                <a:lnTo>
                  <a:pt x="84" y="16"/>
                </a:lnTo>
                <a:lnTo>
                  <a:pt x="84" y="15"/>
                </a:lnTo>
                <a:lnTo>
                  <a:pt x="84" y="12"/>
                </a:lnTo>
                <a:lnTo>
                  <a:pt x="84" y="11"/>
                </a:lnTo>
                <a:lnTo>
                  <a:pt x="84" y="9"/>
                </a:lnTo>
                <a:lnTo>
                  <a:pt x="84" y="8"/>
                </a:lnTo>
                <a:lnTo>
                  <a:pt x="84" y="5"/>
                </a:lnTo>
                <a:lnTo>
                  <a:pt x="84" y="3"/>
                </a:lnTo>
                <a:lnTo>
                  <a:pt x="84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111"/>
          <p:cNvSpPr>
            <a:spLocks/>
          </p:cNvSpPr>
          <p:nvPr/>
        </p:nvSpPr>
        <p:spPr bwMode="auto">
          <a:xfrm>
            <a:off x="4052888" y="2166938"/>
            <a:ext cx="66675" cy="228600"/>
          </a:xfrm>
          <a:custGeom>
            <a:avLst/>
            <a:gdLst>
              <a:gd name="T0" fmla="*/ 2147483647 w 86"/>
              <a:gd name="T1" fmla="*/ 2147483647 h 287"/>
              <a:gd name="T2" fmla="*/ 2147483647 w 86"/>
              <a:gd name="T3" fmla="*/ 2147483647 h 287"/>
              <a:gd name="T4" fmla="*/ 2147483647 w 86"/>
              <a:gd name="T5" fmla="*/ 2147483647 h 287"/>
              <a:gd name="T6" fmla="*/ 2147483647 w 86"/>
              <a:gd name="T7" fmla="*/ 2147483647 h 287"/>
              <a:gd name="T8" fmla="*/ 2147483647 w 86"/>
              <a:gd name="T9" fmla="*/ 2147483647 h 287"/>
              <a:gd name="T10" fmla="*/ 2147483647 w 86"/>
              <a:gd name="T11" fmla="*/ 2147483647 h 287"/>
              <a:gd name="T12" fmla="*/ 2147483647 w 86"/>
              <a:gd name="T13" fmla="*/ 2147483647 h 287"/>
              <a:gd name="T14" fmla="*/ 2147483647 w 86"/>
              <a:gd name="T15" fmla="*/ 2147483647 h 287"/>
              <a:gd name="T16" fmla="*/ 2147483647 w 86"/>
              <a:gd name="T17" fmla="*/ 2147483647 h 287"/>
              <a:gd name="T18" fmla="*/ 2147483647 w 86"/>
              <a:gd name="T19" fmla="*/ 2147483647 h 287"/>
              <a:gd name="T20" fmla="*/ 2147483647 w 86"/>
              <a:gd name="T21" fmla="*/ 2147483647 h 287"/>
              <a:gd name="T22" fmla="*/ 2147483647 w 86"/>
              <a:gd name="T23" fmla="*/ 2147483647 h 287"/>
              <a:gd name="T24" fmla="*/ 2147483647 w 86"/>
              <a:gd name="T25" fmla="*/ 2147483647 h 287"/>
              <a:gd name="T26" fmla="*/ 2147483647 w 86"/>
              <a:gd name="T27" fmla="*/ 2147483647 h 287"/>
              <a:gd name="T28" fmla="*/ 2147483647 w 86"/>
              <a:gd name="T29" fmla="*/ 2147483647 h 287"/>
              <a:gd name="T30" fmla="*/ 2147483647 w 86"/>
              <a:gd name="T31" fmla="*/ 2147483647 h 287"/>
              <a:gd name="T32" fmla="*/ 2147483647 w 86"/>
              <a:gd name="T33" fmla="*/ 2147483647 h 287"/>
              <a:gd name="T34" fmla="*/ 2147483647 w 86"/>
              <a:gd name="T35" fmla="*/ 2147483647 h 287"/>
              <a:gd name="T36" fmla="*/ 2147483647 w 86"/>
              <a:gd name="T37" fmla="*/ 2147483647 h 287"/>
              <a:gd name="T38" fmla="*/ 2147483647 w 86"/>
              <a:gd name="T39" fmla="*/ 2147483647 h 287"/>
              <a:gd name="T40" fmla="*/ 2147483647 w 86"/>
              <a:gd name="T41" fmla="*/ 2147483647 h 287"/>
              <a:gd name="T42" fmla="*/ 2147483647 w 86"/>
              <a:gd name="T43" fmla="*/ 2147483647 h 287"/>
              <a:gd name="T44" fmla="*/ 2147483647 w 86"/>
              <a:gd name="T45" fmla="*/ 2147483647 h 287"/>
              <a:gd name="T46" fmla="*/ 2147483647 w 86"/>
              <a:gd name="T47" fmla="*/ 2147483647 h 287"/>
              <a:gd name="T48" fmla="*/ 2147483647 w 86"/>
              <a:gd name="T49" fmla="*/ 2147483647 h 287"/>
              <a:gd name="T50" fmla="*/ 2147483647 w 86"/>
              <a:gd name="T51" fmla="*/ 2147483647 h 287"/>
              <a:gd name="T52" fmla="*/ 2147483647 w 86"/>
              <a:gd name="T53" fmla="*/ 2147483647 h 287"/>
              <a:gd name="T54" fmla="*/ 2147483647 w 86"/>
              <a:gd name="T55" fmla="*/ 2147483647 h 287"/>
              <a:gd name="T56" fmla="*/ 2147483647 w 86"/>
              <a:gd name="T57" fmla="*/ 2147483647 h 287"/>
              <a:gd name="T58" fmla="*/ 2147483647 w 86"/>
              <a:gd name="T59" fmla="*/ 2147483647 h 287"/>
              <a:gd name="T60" fmla="*/ 2147483647 w 86"/>
              <a:gd name="T61" fmla="*/ 2147483647 h 287"/>
              <a:gd name="T62" fmla="*/ 2147483647 w 86"/>
              <a:gd name="T63" fmla="*/ 2147483647 h 287"/>
              <a:gd name="T64" fmla="*/ 2147483647 w 86"/>
              <a:gd name="T65" fmla="*/ 2147483647 h 287"/>
              <a:gd name="T66" fmla="*/ 2147483647 w 86"/>
              <a:gd name="T67" fmla="*/ 2147483647 h 287"/>
              <a:gd name="T68" fmla="*/ 2147483647 w 86"/>
              <a:gd name="T69" fmla="*/ 2147483647 h 287"/>
              <a:gd name="T70" fmla="*/ 2147483647 w 86"/>
              <a:gd name="T71" fmla="*/ 2147483647 h 287"/>
              <a:gd name="T72" fmla="*/ 2147483647 w 86"/>
              <a:gd name="T73" fmla="*/ 2147483647 h 287"/>
              <a:gd name="T74" fmla="*/ 2147483647 w 86"/>
              <a:gd name="T75" fmla="*/ 2147483647 h 287"/>
              <a:gd name="T76" fmla="*/ 2147483647 w 86"/>
              <a:gd name="T77" fmla="*/ 2147483647 h 287"/>
              <a:gd name="T78" fmla="*/ 2147483647 w 86"/>
              <a:gd name="T79" fmla="*/ 2147483647 h 287"/>
              <a:gd name="T80" fmla="*/ 2147483647 w 86"/>
              <a:gd name="T81" fmla="*/ 2147483647 h 287"/>
              <a:gd name="T82" fmla="*/ 2147483647 w 86"/>
              <a:gd name="T83" fmla="*/ 2147483647 h 287"/>
              <a:gd name="T84" fmla="*/ 2147483647 w 86"/>
              <a:gd name="T85" fmla="*/ 2147483647 h 287"/>
              <a:gd name="T86" fmla="*/ 2147483647 w 86"/>
              <a:gd name="T87" fmla="*/ 2147483647 h 287"/>
              <a:gd name="T88" fmla="*/ 2147483647 w 86"/>
              <a:gd name="T89" fmla="*/ 2147483647 h 287"/>
              <a:gd name="T90" fmla="*/ 2147483647 w 86"/>
              <a:gd name="T91" fmla="*/ 2147483647 h 287"/>
              <a:gd name="T92" fmla="*/ 2147483647 w 86"/>
              <a:gd name="T93" fmla="*/ 2147483647 h 287"/>
              <a:gd name="T94" fmla="*/ 2147483647 w 86"/>
              <a:gd name="T95" fmla="*/ 2147483647 h 287"/>
              <a:gd name="T96" fmla="*/ 2147483647 w 86"/>
              <a:gd name="T97" fmla="*/ 2147483647 h 287"/>
              <a:gd name="T98" fmla="*/ 2147483647 w 86"/>
              <a:gd name="T99" fmla="*/ 2147483647 h 287"/>
              <a:gd name="T100" fmla="*/ 2147483647 w 86"/>
              <a:gd name="T101" fmla="*/ 2147483647 h 287"/>
              <a:gd name="T102" fmla="*/ 2147483647 w 86"/>
              <a:gd name="T103" fmla="*/ 2147483647 h 287"/>
              <a:gd name="T104" fmla="*/ 2147483647 w 86"/>
              <a:gd name="T105" fmla="*/ 2147483647 h 287"/>
              <a:gd name="T106" fmla="*/ 2147483647 w 86"/>
              <a:gd name="T107" fmla="*/ 2147483647 h 287"/>
              <a:gd name="T108" fmla="*/ 2147483647 w 86"/>
              <a:gd name="T109" fmla="*/ 2147483647 h 287"/>
              <a:gd name="T110" fmla="*/ 2147483647 w 86"/>
              <a:gd name="T111" fmla="*/ 2147483647 h 287"/>
              <a:gd name="T112" fmla="*/ 2147483647 w 86"/>
              <a:gd name="T113" fmla="*/ 2147483647 h 28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6"/>
              <a:gd name="T172" fmla="*/ 0 h 287"/>
              <a:gd name="T173" fmla="*/ 86 w 86"/>
              <a:gd name="T174" fmla="*/ 287 h 28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6" h="287">
                <a:moveTo>
                  <a:pt x="0" y="0"/>
                </a:moveTo>
                <a:lnTo>
                  <a:pt x="3" y="2"/>
                </a:lnTo>
                <a:lnTo>
                  <a:pt x="4" y="6"/>
                </a:lnTo>
                <a:lnTo>
                  <a:pt x="6" y="8"/>
                </a:lnTo>
                <a:lnTo>
                  <a:pt x="7" y="11"/>
                </a:lnTo>
                <a:lnTo>
                  <a:pt x="9" y="13"/>
                </a:lnTo>
                <a:lnTo>
                  <a:pt x="10" y="16"/>
                </a:lnTo>
                <a:lnTo>
                  <a:pt x="11" y="18"/>
                </a:lnTo>
                <a:lnTo>
                  <a:pt x="12" y="20"/>
                </a:lnTo>
                <a:lnTo>
                  <a:pt x="13" y="22"/>
                </a:lnTo>
                <a:lnTo>
                  <a:pt x="15" y="24"/>
                </a:lnTo>
                <a:lnTo>
                  <a:pt x="15" y="25"/>
                </a:lnTo>
                <a:lnTo>
                  <a:pt x="16" y="26"/>
                </a:lnTo>
                <a:lnTo>
                  <a:pt x="17" y="29"/>
                </a:lnTo>
                <a:lnTo>
                  <a:pt x="17" y="30"/>
                </a:lnTo>
                <a:lnTo>
                  <a:pt x="18" y="31"/>
                </a:lnTo>
                <a:lnTo>
                  <a:pt x="18" y="32"/>
                </a:lnTo>
                <a:lnTo>
                  <a:pt x="19" y="34"/>
                </a:lnTo>
                <a:lnTo>
                  <a:pt x="19" y="35"/>
                </a:lnTo>
                <a:lnTo>
                  <a:pt x="21" y="36"/>
                </a:lnTo>
                <a:lnTo>
                  <a:pt x="21" y="37"/>
                </a:lnTo>
                <a:lnTo>
                  <a:pt x="22" y="38"/>
                </a:lnTo>
                <a:lnTo>
                  <a:pt x="22" y="40"/>
                </a:lnTo>
                <a:lnTo>
                  <a:pt x="23" y="41"/>
                </a:lnTo>
                <a:lnTo>
                  <a:pt x="23" y="42"/>
                </a:lnTo>
                <a:lnTo>
                  <a:pt x="24" y="43"/>
                </a:lnTo>
                <a:lnTo>
                  <a:pt x="24" y="46"/>
                </a:lnTo>
                <a:lnTo>
                  <a:pt x="25" y="47"/>
                </a:lnTo>
                <a:lnTo>
                  <a:pt x="25" y="48"/>
                </a:lnTo>
                <a:lnTo>
                  <a:pt x="27" y="49"/>
                </a:lnTo>
                <a:lnTo>
                  <a:pt x="27" y="50"/>
                </a:lnTo>
                <a:lnTo>
                  <a:pt x="28" y="53"/>
                </a:lnTo>
                <a:lnTo>
                  <a:pt x="28" y="54"/>
                </a:lnTo>
                <a:lnTo>
                  <a:pt x="29" y="55"/>
                </a:lnTo>
                <a:lnTo>
                  <a:pt x="29" y="56"/>
                </a:lnTo>
                <a:lnTo>
                  <a:pt x="30" y="59"/>
                </a:lnTo>
                <a:lnTo>
                  <a:pt x="30" y="60"/>
                </a:lnTo>
                <a:lnTo>
                  <a:pt x="31" y="61"/>
                </a:lnTo>
                <a:lnTo>
                  <a:pt x="31" y="62"/>
                </a:lnTo>
                <a:lnTo>
                  <a:pt x="33" y="64"/>
                </a:lnTo>
                <a:lnTo>
                  <a:pt x="33" y="65"/>
                </a:lnTo>
                <a:lnTo>
                  <a:pt x="34" y="66"/>
                </a:lnTo>
                <a:lnTo>
                  <a:pt x="34" y="67"/>
                </a:lnTo>
                <a:lnTo>
                  <a:pt x="34" y="68"/>
                </a:lnTo>
                <a:lnTo>
                  <a:pt x="35" y="68"/>
                </a:lnTo>
                <a:lnTo>
                  <a:pt x="35" y="70"/>
                </a:lnTo>
                <a:lnTo>
                  <a:pt x="35" y="71"/>
                </a:lnTo>
                <a:lnTo>
                  <a:pt x="36" y="72"/>
                </a:lnTo>
                <a:lnTo>
                  <a:pt x="36" y="73"/>
                </a:lnTo>
                <a:lnTo>
                  <a:pt x="36" y="74"/>
                </a:lnTo>
                <a:lnTo>
                  <a:pt x="37" y="76"/>
                </a:lnTo>
                <a:lnTo>
                  <a:pt x="37" y="77"/>
                </a:lnTo>
                <a:lnTo>
                  <a:pt x="39" y="78"/>
                </a:lnTo>
                <a:lnTo>
                  <a:pt x="39" y="79"/>
                </a:lnTo>
                <a:lnTo>
                  <a:pt x="39" y="80"/>
                </a:lnTo>
                <a:lnTo>
                  <a:pt x="40" y="82"/>
                </a:lnTo>
                <a:lnTo>
                  <a:pt x="40" y="83"/>
                </a:lnTo>
                <a:lnTo>
                  <a:pt x="41" y="85"/>
                </a:lnTo>
                <a:lnTo>
                  <a:pt x="41" y="86"/>
                </a:lnTo>
                <a:lnTo>
                  <a:pt x="42" y="88"/>
                </a:lnTo>
                <a:lnTo>
                  <a:pt x="42" y="90"/>
                </a:lnTo>
                <a:lnTo>
                  <a:pt x="44" y="92"/>
                </a:lnTo>
                <a:lnTo>
                  <a:pt x="45" y="94"/>
                </a:lnTo>
                <a:lnTo>
                  <a:pt x="45" y="96"/>
                </a:lnTo>
                <a:lnTo>
                  <a:pt x="46" y="97"/>
                </a:lnTo>
                <a:lnTo>
                  <a:pt x="46" y="100"/>
                </a:lnTo>
                <a:lnTo>
                  <a:pt x="47" y="101"/>
                </a:lnTo>
                <a:lnTo>
                  <a:pt x="47" y="102"/>
                </a:lnTo>
                <a:lnTo>
                  <a:pt x="48" y="103"/>
                </a:lnTo>
                <a:lnTo>
                  <a:pt x="48" y="104"/>
                </a:lnTo>
                <a:lnTo>
                  <a:pt x="48" y="106"/>
                </a:lnTo>
                <a:lnTo>
                  <a:pt x="50" y="107"/>
                </a:lnTo>
                <a:lnTo>
                  <a:pt x="50" y="108"/>
                </a:lnTo>
                <a:lnTo>
                  <a:pt x="51" y="109"/>
                </a:lnTo>
                <a:lnTo>
                  <a:pt x="51" y="110"/>
                </a:lnTo>
                <a:lnTo>
                  <a:pt x="51" y="112"/>
                </a:lnTo>
                <a:lnTo>
                  <a:pt x="51" y="113"/>
                </a:lnTo>
                <a:lnTo>
                  <a:pt x="52" y="114"/>
                </a:lnTo>
                <a:lnTo>
                  <a:pt x="52" y="115"/>
                </a:lnTo>
                <a:lnTo>
                  <a:pt x="52" y="116"/>
                </a:lnTo>
                <a:lnTo>
                  <a:pt x="53" y="116"/>
                </a:lnTo>
                <a:lnTo>
                  <a:pt x="53" y="118"/>
                </a:lnTo>
                <a:lnTo>
                  <a:pt x="53" y="119"/>
                </a:lnTo>
                <a:lnTo>
                  <a:pt x="54" y="120"/>
                </a:lnTo>
                <a:lnTo>
                  <a:pt x="54" y="121"/>
                </a:lnTo>
                <a:lnTo>
                  <a:pt x="54" y="122"/>
                </a:lnTo>
                <a:lnTo>
                  <a:pt x="54" y="124"/>
                </a:lnTo>
                <a:lnTo>
                  <a:pt x="56" y="125"/>
                </a:lnTo>
                <a:lnTo>
                  <a:pt x="56" y="127"/>
                </a:lnTo>
                <a:lnTo>
                  <a:pt x="57" y="128"/>
                </a:lnTo>
                <a:lnTo>
                  <a:pt x="57" y="130"/>
                </a:lnTo>
                <a:lnTo>
                  <a:pt x="58" y="132"/>
                </a:lnTo>
                <a:lnTo>
                  <a:pt x="58" y="133"/>
                </a:lnTo>
                <a:lnTo>
                  <a:pt x="58" y="136"/>
                </a:lnTo>
                <a:lnTo>
                  <a:pt x="59" y="138"/>
                </a:lnTo>
                <a:lnTo>
                  <a:pt x="59" y="139"/>
                </a:lnTo>
                <a:lnTo>
                  <a:pt x="60" y="142"/>
                </a:lnTo>
                <a:lnTo>
                  <a:pt x="60" y="143"/>
                </a:lnTo>
                <a:lnTo>
                  <a:pt x="62" y="144"/>
                </a:lnTo>
                <a:lnTo>
                  <a:pt x="62" y="145"/>
                </a:lnTo>
                <a:lnTo>
                  <a:pt x="62" y="148"/>
                </a:lnTo>
                <a:lnTo>
                  <a:pt x="63" y="149"/>
                </a:lnTo>
                <a:lnTo>
                  <a:pt x="63" y="150"/>
                </a:lnTo>
                <a:lnTo>
                  <a:pt x="63" y="151"/>
                </a:lnTo>
                <a:lnTo>
                  <a:pt x="64" y="152"/>
                </a:lnTo>
                <a:lnTo>
                  <a:pt x="64" y="154"/>
                </a:lnTo>
                <a:lnTo>
                  <a:pt x="65" y="155"/>
                </a:lnTo>
                <a:lnTo>
                  <a:pt x="65" y="156"/>
                </a:lnTo>
                <a:lnTo>
                  <a:pt x="65" y="157"/>
                </a:lnTo>
                <a:lnTo>
                  <a:pt x="65" y="158"/>
                </a:lnTo>
                <a:lnTo>
                  <a:pt x="66" y="160"/>
                </a:lnTo>
                <a:lnTo>
                  <a:pt x="66" y="161"/>
                </a:lnTo>
                <a:lnTo>
                  <a:pt x="66" y="162"/>
                </a:lnTo>
                <a:lnTo>
                  <a:pt x="68" y="162"/>
                </a:lnTo>
                <a:lnTo>
                  <a:pt x="68" y="163"/>
                </a:lnTo>
                <a:lnTo>
                  <a:pt x="68" y="164"/>
                </a:lnTo>
                <a:lnTo>
                  <a:pt x="68" y="166"/>
                </a:lnTo>
                <a:lnTo>
                  <a:pt x="69" y="168"/>
                </a:lnTo>
                <a:lnTo>
                  <a:pt x="69" y="169"/>
                </a:lnTo>
                <a:lnTo>
                  <a:pt x="70" y="170"/>
                </a:lnTo>
                <a:lnTo>
                  <a:pt x="70" y="172"/>
                </a:lnTo>
                <a:lnTo>
                  <a:pt x="70" y="174"/>
                </a:lnTo>
                <a:lnTo>
                  <a:pt x="71" y="175"/>
                </a:lnTo>
                <a:lnTo>
                  <a:pt x="71" y="178"/>
                </a:lnTo>
                <a:lnTo>
                  <a:pt x="72" y="179"/>
                </a:lnTo>
                <a:lnTo>
                  <a:pt x="72" y="181"/>
                </a:lnTo>
                <a:lnTo>
                  <a:pt x="74" y="182"/>
                </a:lnTo>
                <a:lnTo>
                  <a:pt x="74" y="185"/>
                </a:lnTo>
                <a:lnTo>
                  <a:pt x="75" y="186"/>
                </a:lnTo>
                <a:lnTo>
                  <a:pt x="75" y="188"/>
                </a:lnTo>
                <a:lnTo>
                  <a:pt x="76" y="190"/>
                </a:lnTo>
                <a:lnTo>
                  <a:pt x="76" y="191"/>
                </a:lnTo>
                <a:lnTo>
                  <a:pt x="76" y="192"/>
                </a:lnTo>
                <a:lnTo>
                  <a:pt x="76" y="193"/>
                </a:lnTo>
                <a:lnTo>
                  <a:pt x="77" y="194"/>
                </a:lnTo>
                <a:lnTo>
                  <a:pt x="77" y="196"/>
                </a:lnTo>
                <a:lnTo>
                  <a:pt x="77" y="197"/>
                </a:lnTo>
                <a:lnTo>
                  <a:pt x="77" y="198"/>
                </a:lnTo>
                <a:lnTo>
                  <a:pt x="78" y="198"/>
                </a:lnTo>
                <a:lnTo>
                  <a:pt x="78" y="199"/>
                </a:lnTo>
                <a:lnTo>
                  <a:pt x="78" y="200"/>
                </a:lnTo>
                <a:lnTo>
                  <a:pt x="78" y="202"/>
                </a:lnTo>
                <a:lnTo>
                  <a:pt x="78" y="203"/>
                </a:lnTo>
                <a:lnTo>
                  <a:pt x="78" y="204"/>
                </a:lnTo>
                <a:lnTo>
                  <a:pt x="80" y="205"/>
                </a:lnTo>
                <a:lnTo>
                  <a:pt x="80" y="206"/>
                </a:lnTo>
                <a:lnTo>
                  <a:pt x="80" y="208"/>
                </a:lnTo>
                <a:lnTo>
                  <a:pt x="80" y="209"/>
                </a:lnTo>
                <a:lnTo>
                  <a:pt x="80" y="210"/>
                </a:lnTo>
                <a:lnTo>
                  <a:pt x="80" y="211"/>
                </a:lnTo>
                <a:lnTo>
                  <a:pt x="80" y="212"/>
                </a:lnTo>
                <a:lnTo>
                  <a:pt x="80" y="214"/>
                </a:lnTo>
                <a:lnTo>
                  <a:pt x="80" y="215"/>
                </a:lnTo>
                <a:lnTo>
                  <a:pt x="80" y="216"/>
                </a:lnTo>
                <a:lnTo>
                  <a:pt x="81" y="218"/>
                </a:lnTo>
                <a:lnTo>
                  <a:pt x="81" y="220"/>
                </a:lnTo>
                <a:lnTo>
                  <a:pt x="81" y="221"/>
                </a:lnTo>
                <a:lnTo>
                  <a:pt x="81" y="223"/>
                </a:lnTo>
                <a:lnTo>
                  <a:pt x="81" y="224"/>
                </a:lnTo>
                <a:lnTo>
                  <a:pt x="81" y="226"/>
                </a:lnTo>
                <a:lnTo>
                  <a:pt x="81" y="227"/>
                </a:lnTo>
                <a:lnTo>
                  <a:pt x="81" y="228"/>
                </a:lnTo>
                <a:lnTo>
                  <a:pt x="81" y="229"/>
                </a:lnTo>
                <a:lnTo>
                  <a:pt x="81" y="230"/>
                </a:lnTo>
                <a:lnTo>
                  <a:pt x="81" y="232"/>
                </a:lnTo>
                <a:lnTo>
                  <a:pt x="82" y="233"/>
                </a:lnTo>
                <a:lnTo>
                  <a:pt x="82" y="234"/>
                </a:lnTo>
                <a:lnTo>
                  <a:pt x="82" y="235"/>
                </a:lnTo>
                <a:lnTo>
                  <a:pt x="82" y="236"/>
                </a:lnTo>
                <a:lnTo>
                  <a:pt x="82" y="238"/>
                </a:lnTo>
                <a:lnTo>
                  <a:pt x="82" y="239"/>
                </a:lnTo>
                <a:lnTo>
                  <a:pt x="82" y="240"/>
                </a:lnTo>
                <a:lnTo>
                  <a:pt x="82" y="241"/>
                </a:lnTo>
                <a:lnTo>
                  <a:pt x="83" y="241"/>
                </a:lnTo>
                <a:lnTo>
                  <a:pt x="83" y="242"/>
                </a:lnTo>
                <a:lnTo>
                  <a:pt x="83" y="244"/>
                </a:lnTo>
                <a:lnTo>
                  <a:pt x="83" y="245"/>
                </a:lnTo>
                <a:lnTo>
                  <a:pt x="83" y="246"/>
                </a:lnTo>
                <a:lnTo>
                  <a:pt x="83" y="247"/>
                </a:lnTo>
                <a:lnTo>
                  <a:pt x="84" y="247"/>
                </a:lnTo>
                <a:lnTo>
                  <a:pt x="84" y="248"/>
                </a:lnTo>
                <a:lnTo>
                  <a:pt x="84" y="250"/>
                </a:lnTo>
                <a:lnTo>
                  <a:pt x="84" y="251"/>
                </a:lnTo>
                <a:lnTo>
                  <a:pt x="84" y="252"/>
                </a:lnTo>
                <a:lnTo>
                  <a:pt x="84" y="253"/>
                </a:lnTo>
                <a:lnTo>
                  <a:pt x="86" y="254"/>
                </a:lnTo>
                <a:lnTo>
                  <a:pt x="86" y="256"/>
                </a:lnTo>
                <a:lnTo>
                  <a:pt x="86" y="257"/>
                </a:lnTo>
                <a:lnTo>
                  <a:pt x="86" y="258"/>
                </a:lnTo>
                <a:lnTo>
                  <a:pt x="86" y="259"/>
                </a:lnTo>
                <a:lnTo>
                  <a:pt x="86" y="260"/>
                </a:lnTo>
                <a:lnTo>
                  <a:pt x="86" y="262"/>
                </a:lnTo>
                <a:lnTo>
                  <a:pt x="86" y="263"/>
                </a:lnTo>
                <a:lnTo>
                  <a:pt x="86" y="264"/>
                </a:lnTo>
                <a:lnTo>
                  <a:pt x="86" y="265"/>
                </a:lnTo>
                <a:lnTo>
                  <a:pt x="86" y="266"/>
                </a:lnTo>
                <a:lnTo>
                  <a:pt x="86" y="268"/>
                </a:lnTo>
                <a:lnTo>
                  <a:pt x="86" y="269"/>
                </a:lnTo>
                <a:lnTo>
                  <a:pt x="86" y="270"/>
                </a:lnTo>
                <a:lnTo>
                  <a:pt x="86" y="271"/>
                </a:lnTo>
                <a:lnTo>
                  <a:pt x="86" y="272"/>
                </a:lnTo>
                <a:lnTo>
                  <a:pt x="86" y="275"/>
                </a:lnTo>
                <a:lnTo>
                  <a:pt x="86" y="276"/>
                </a:lnTo>
                <a:lnTo>
                  <a:pt x="86" y="278"/>
                </a:lnTo>
                <a:lnTo>
                  <a:pt x="86" y="280"/>
                </a:lnTo>
                <a:lnTo>
                  <a:pt x="86" y="282"/>
                </a:lnTo>
                <a:lnTo>
                  <a:pt x="86" y="284"/>
                </a:lnTo>
                <a:lnTo>
                  <a:pt x="84" y="287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112"/>
          <p:cNvSpPr>
            <a:spLocks/>
          </p:cNvSpPr>
          <p:nvPr/>
        </p:nvSpPr>
        <p:spPr bwMode="auto">
          <a:xfrm>
            <a:off x="4052888" y="2393950"/>
            <a:ext cx="66675" cy="227013"/>
          </a:xfrm>
          <a:custGeom>
            <a:avLst/>
            <a:gdLst>
              <a:gd name="T0" fmla="*/ 2147483647 w 86"/>
              <a:gd name="T1" fmla="*/ 2147483647 h 287"/>
              <a:gd name="T2" fmla="*/ 2147483647 w 86"/>
              <a:gd name="T3" fmla="*/ 2147483647 h 287"/>
              <a:gd name="T4" fmla="*/ 2147483647 w 86"/>
              <a:gd name="T5" fmla="*/ 2147483647 h 287"/>
              <a:gd name="T6" fmla="*/ 2147483647 w 86"/>
              <a:gd name="T7" fmla="*/ 2147483647 h 287"/>
              <a:gd name="T8" fmla="*/ 2147483647 w 86"/>
              <a:gd name="T9" fmla="*/ 2147483647 h 287"/>
              <a:gd name="T10" fmla="*/ 2147483647 w 86"/>
              <a:gd name="T11" fmla="*/ 2147483647 h 287"/>
              <a:gd name="T12" fmla="*/ 2147483647 w 86"/>
              <a:gd name="T13" fmla="*/ 2147483647 h 287"/>
              <a:gd name="T14" fmla="*/ 2147483647 w 86"/>
              <a:gd name="T15" fmla="*/ 2147483647 h 287"/>
              <a:gd name="T16" fmla="*/ 2147483647 w 86"/>
              <a:gd name="T17" fmla="*/ 2147483647 h 287"/>
              <a:gd name="T18" fmla="*/ 2147483647 w 86"/>
              <a:gd name="T19" fmla="*/ 2147483647 h 287"/>
              <a:gd name="T20" fmla="*/ 2147483647 w 86"/>
              <a:gd name="T21" fmla="*/ 2147483647 h 287"/>
              <a:gd name="T22" fmla="*/ 2147483647 w 86"/>
              <a:gd name="T23" fmla="*/ 2147483647 h 287"/>
              <a:gd name="T24" fmla="*/ 2147483647 w 86"/>
              <a:gd name="T25" fmla="*/ 2147483647 h 287"/>
              <a:gd name="T26" fmla="*/ 2147483647 w 86"/>
              <a:gd name="T27" fmla="*/ 2147483647 h 287"/>
              <a:gd name="T28" fmla="*/ 2147483647 w 86"/>
              <a:gd name="T29" fmla="*/ 2147483647 h 287"/>
              <a:gd name="T30" fmla="*/ 2147483647 w 86"/>
              <a:gd name="T31" fmla="*/ 2147483647 h 287"/>
              <a:gd name="T32" fmla="*/ 2147483647 w 86"/>
              <a:gd name="T33" fmla="*/ 2147483647 h 287"/>
              <a:gd name="T34" fmla="*/ 2147483647 w 86"/>
              <a:gd name="T35" fmla="*/ 2147483647 h 287"/>
              <a:gd name="T36" fmla="*/ 2147483647 w 86"/>
              <a:gd name="T37" fmla="*/ 2147483647 h 287"/>
              <a:gd name="T38" fmla="*/ 2147483647 w 86"/>
              <a:gd name="T39" fmla="*/ 2147483647 h 287"/>
              <a:gd name="T40" fmla="*/ 2147483647 w 86"/>
              <a:gd name="T41" fmla="*/ 2147483647 h 287"/>
              <a:gd name="T42" fmla="*/ 2147483647 w 86"/>
              <a:gd name="T43" fmla="*/ 2147483647 h 287"/>
              <a:gd name="T44" fmla="*/ 2147483647 w 86"/>
              <a:gd name="T45" fmla="*/ 2147483647 h 287"/>
              <a:gd name="T46" fmla="*/ 2147483647 w 86"/>
              <a:gd name="T47" fmla="*/ 2147483647 h 287"/>
              <a:gd name="T48" fmla="*/ 2147483647 w 86"/>
              <a:gd name="T49" fmla="*/ 2147483647 h 287"/>
              <a:gd name="T50" fmla="*/ 2147483647 w 86"/>
              <a:gd name="T51" fmla="*/ 2147483647 h 287"/>
              <a:gd name="T52" fmla="*/ 2147483647 w 86"/>
              <a:gd name="T53" fmla="*/ 2147483647 h 287"/>
              <a:gd name="T54" fmla="*/ 2147483647 w 86"/>
              <a:gd name="T55" fmla="*/ 2147483647 h 287"/>
              <a:gd name="T56" fmla="*/ 2147483647 w 86"/>
              <a:gd name="T57" fmla="*/ 2147483647 h 287"/>
              <a:gd name="T58" fmla="*/ 2147483647 w 86"/>
              <a:gd name="T59" fmla="*/ 2147483647 h 287"/>
              <a:gd name="T60" fmla="*/ 2147483647 w 86"/>
              <a:gd name="T61" fmla="*/ 2147483647 h 287"/>
              <a:gd name="T62" fmla="*/ 2147483647 w 86"/>
              <a:gd name="T63" fmla="*/ 2147483647 h 287"/>
              <a:gd name="T64" fmla="*/ 2147483647 w 86"/>
              <a:gd name="T65" fmla="*/ 2147483647 h 287"/>
              <a:gd name="T66" fmla="*/ 2147483647 w 86"/>
              <a:gd name="T67" fmla="*/ 2147483647 h 287"/>
              <a:gd name="T68" fmla="*/ 2147483647 w 86"/>
              <a:gd name="T69" fmla="*/ 2147483647 h 287"/>
              <a:gd name="T70" fmla="*/ 2147483647 w 86"/>
              <a:gd name="T71" fmla="*/ 2147483647 h 287"/>
              <a:gd name="T72" fmla="*/ 2147483647 w 86"/>
              <a:gd name="T73" fmla="*/ 2147483647 h 287"/>
              <a:gd name="T74" fmla="*/ 2147483647 w 86"/>
              <a:gd name="T75" fmla="*/ 2147483647 h 287"/>
              <a:gd name="T76" fmla="*/ 2147483647 w 86"/>
              <a:gd name="T77" fmla="*/ 2147483647 h 287"/>
              <a:gd name="T78" fmla="*/ 2147483647 w 86"/>
              <a:gd name="T79" fmla="*/ 2147483647 h 287"/>
              <a:gd name="T80" fmla="*/ 2147483647 w 86"/>
              <a:gd name="T81" fmla="*/ 2147483647 h 287"/>
              <a:gd name="T82" fmla="*/ 2147483647 w 86"/>
              <a:gd name="T83" fmla="*/ 2147483647 h 287"/>
              <a:gd name="T84" fmla="*/ 2147483647 w 86"/>
              <a:gd name="T85" fmla="*/ 2147483647 h 287"/>
              <a:gd name="T86" fmla="*/ 2147483647 w 86"/>
              <a:gd name="T87" fmla="*/ 2147483647 h 287"/>
              <a:gd name="T88" fmla="*/ 2147483647 w 86"/>
              <a:gd name="T89" fmla="*/ 2147483647 h 287"/>
              <a:gd name="T90" fmla="*/ 2147483647 w 86"/>
              <a:gd name="T91" fmla="*/ 2147483647 h 287"/>
              <a:gd name="T92" fmla="*/ 2147483647 w 86"/>
              <a:gd name="T93" fmla="*/ 2147483647 h 287"/>
              <a:gd name="T94" fmla="*/ 2147483647 w 86"/>
              <a:gd name="T95" fmla="*/ 2147483647 h 287"/>
              <a:gd name="T96" fmla="*/ 2147483647 w 86"/>
              <a:gd name="T97" fmla="*/ 2147483647 h 287"/>
              <a:gd name="T98" fmla="*/ 2147483647 w 86"/>
              <a:gd name="T99" fmla="*/ 2147483647 h 287"/>
              <a:gd name="T100" fmla="*/ 2147483647 w 86"/>
              <a:gd name="T101" fmla="*/ 2147483647 h 287"/>
              <a:gd name="T102" fmla="*/ 2147483647 w 86"/>
              <a:gd name="T103" fmla="*/ 2147483647 h 287"/>
              <a:gd name="T104" fmla="*/ 2147483647 w 86"/>
              <a:gd name="T105" fmla="*/ 2147483647 h 287"/>
              <a:gd name="T106" fmla="*/ 2147483647 w 86"/>
              <a:gd name="T107" fmla="*/ 2147483647 h 287"/>
              <a:gd name="T108" fmla="*/ 2147483647 w 86"/>
              <a:gd name="T109" fmla="*/ 2147483647 h 287"/>
              <a:gd name="T110" fmla="*/ 2147483647 w 86"/>
              <a:gd name="T111" fmla="*/ 2147483647 h 287"/>
              <a:gd name="T112" fmla="*/ 2147483647 w 86"/>
              <a:gd name="T113" fmla="*/ 2147483647 h 28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6"/>
              <a:gd name="T172" fmla="*/ 0 h 287"/>
              <a:gd name="T173" fmla="*/ 86 w 86"/>
              <a:gd name="T174" fmla="*/ 287 h 28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6" h="287">
                <a:moveTo>
                  <a:pt x="0" y="287"/>
                </a:moveTo>
                <a:lnTo>
                  <a:pt x="3" y="284"/>
                </a:lnTo>
                <a:lnTo>
                  <a:pt x="4" y="281"/>
                </a:lnTo>
                <a:lnTo>
                  <a:pt x="6" y="279"/>
                </a:lnTo>
                <a:lnTo>
                  <a:pt x="7" y="276"/>
                </a:lnTo>
                <a:lnTo>
                  <a:pt x="9" y="274"/>
                </a:lnTo>
                <a:lnTo>
                  <a:pt x="10" y="272"/>
                </a:lnTo>
                <a:lnTo>
                  <a:pt x="11" y="269"/>
                </a:lnTo>
                <a:lnTo>
                  <a:pt x="12" y="267"/>
                </a:lnTo>
                <a:lnTo>
                  <a:pt x="13" y="266"/>
                </a:lnTo>
                <a:lnTo>
                  <a:pt x="15" y="263"/>
                </a:lnTo>
                <a:lnTo>
                  <a:pt x="15" y="262"/>
                </a:lnTo>
                <a:lnTo>
                  <a:pt x="16" y="261"/>
                </a:lnTo>
                <a:lnTo>
                  <a:pt x="17" y="258"/>
                </a:lnTo>
                <a:lnTo>
                  <a:pt x="17" y="257"/>
                </a:lnTo>
                <a:lnTo>
                  <a:pt x="18" y="256"/>
                </a:lnTo>
                <a:lnTo>
                  <a:pt x="18" y="255"/>
                </a:lnTo>
                <a:lnTo>
                  <a:pt x="19" y="254"/>
                </a:lnTo>
                <a:lnTo>
                  <a:pt x="19" y="252"/>
                </a:lnTo>
                <a:lnTo>
                  <a:pt x="21" y="251"/>
                </a:lnTo>
                <a:lnTo>
                  <a:pt x="21" y="250"/>
                </a:lnTo>
                <a:lnTo>
                  <a:pt x="22" y="249"/>
                </a:lnTo>
                <a:lnTo>
                  <a:pt x="22" y="248"/>
                </a:lnTo>
                <a:lnTo>
                  <a:pt x="23" y="246"/>
                </a:lnTo>
                <a:lnTo>
                  <a:pt x="23" y="245"/>
                </a:lnTo>
                <a:lnTo>
                  <a:pt x="24" y="244"/>
                </a:lnTo>
                <a:lnTo>
                  <a:pt x="24" y="243"/>
                </a:lnTo>
                <a:lnTo>
                  <a:pt x="25" y="240"/>
                </a:lnTo>
                <a:lnTo>
                  <a:pt x="25" y="239"/>
                </a:lnTo>
                <a:lnTo>
                  <a:pt x="27" y="238"/>
                </a:lnTo>
                <a:lnTo>
                  <a:pt x="27" y="237"/>
                </a:lnTo>
                <a:lnTo>
                  <a:pt x="28" y="234"/>
                </a:lnTo>
                <a:lnTo>
                  <a:pt x="28" y="233"/>
                </a:lnTo>
                <a:lnTo>
                  <a:pt x="29" y="232"/>
                </a:lnTo>
                <a:lnTo>
                  <a:pt x="29" y="231"/>
                </a:lnTo>
                <a:lnTo>
                  <a:pt x="30" y="228"/>
                </a:lnTo>
                <a:lnTo>
                  <a:pt x="30" y="227"/>
                </a:lnTo>
                <a:lnTo>
                  <a:pt x="31" y="226"/>
                </a:lnTo>
                <a:lnTo>
                  <a:pt x="31" y="225"/>
                </a:lnTo>
                <a:lnTo>
                  <a:pt x="33" y="224"/>
                </a:lnTo>
                <a:lnTo>
                  <a:pt x="33" y="222"/>
                </a:lnTo>
                <a:lnTo>
                  <a:pt x="34" y="221"/>
                </a:lnTo>
                <a:lnTo>
                  <a:pt x="34" y="220"/>
                </a:lnTo>
                <a:lnTo>
                  <a:pt x="34" y="219"/>
                </a:lnTo>
                <a:lnTo>
                  <a:pt x="35" y="219"/>
                </a:lnTo>
                <a:lnTo>
                  <a:pt x="35" y="218"/>
                </a:lnTo>
                <a:lnTo>
                  <a:pt x="35" y="216"/>
                </a:lnTo>
                <a:lnTo>
                  <a:pt x="36" y="215"/>
                </a:lnTo>
                <a:lnTo>
                  <a:pt x="36" y="214"/>
                </a:lnTo>
                <a:lnTo>
                  <a:pt x="36" y="213"/>
                </a:lnTo>
                <a:lnTo>
                  <a:pt x="37" y="212"/>
                </a:lnTo>
                <a:lnTo>
                  <a:pt x="37" y="210"/>
                </a:lnTo>
                <a:lnTo>
                  <a:pt x="39" y="209"/>
                </a:lnTo>
                <a:lnTo>
                  <a:pt x="39" y="208"/>
                </a:lnTo>
                <a:lnTo>
                  <a:pt x="39" y="207"/>
                </a:lnTo>
                <a:lnTo>
                  <a:pt x="40" y="206"/>
                </a:lnTo>
                <a:lnTo>
                  <a:pt x="40" y="204"/>
                </a:lnTo>
                <a:lnTo>
                  <a:pt x="41" y="202"/>
                </a:lnTo>
                <a:lnTo>
                  <a:pt x="41" y="201"/>
                </a:lnTo>
                <a:lnTo>
                  <a:pt x="42" y="198"/>
                </a:lnTo>
                <a:lnTo>
                  <a:pt x="42" y="197"/>
                </a:lnTo>
                <a:lnTo>
                  <a:pt x="44" y="195"/>
                </a:lnTo>
                <a:lnTo>
                  <a:pt x="45" y="194"/>
                </a:lnTo>
                <a:lnTo>
                  <a:pt x="45" y="191"/>
                </a:lnTo>
                <a:lnTo>
                  <a:pt x="46" y="190"/>
                </a:lnTo>
                <a:lnTo>
                  <a:pt x="46" y="188"/>
                </a:lnTo>
                <a:lnTo>
                  <a:pt x="47" y="186"/>
                </a:lnTo>
                <a:lnTo>
                  <a:pt x="47" y="185"/>
                </a:lnTo>
                <a:lnTo>
                  <a:pt x="48" y="184"/>
                </a:lnTo>
                <a:lnTo>
                  <a:pt x="48" y="182"/>
                </a:lnTo>
                <a:lnTo>
                  <a:pt x="48" y="180"/>
                </a:lnTo>
                <a:lnTo>
                  <a:pt x="50" y="179"/>
                </a:lnTo>
                <a:lnTo>
                  <a:pt x="50" y="178"/>
                </a:lnTo>
                <a:lnTo>
                  <a:pt x="51" y="178"/>
                </a:lnTo>
                <a:lnTo>
                  <a:pt x="51" y="177"/>
                </a:lnTo>
                <a:lnTo>
                  <a:pt x="51" y="176"/>
                </a:lnTo>
                <a:lnTo>
                  <a:pt x="51" y="174"/>
                </a:lnTo>
                <a:lnTo>
                  <a:pt x="52" y="173"/>
                </a:lnTo>
                <a:lnTo>
                  <a:pt x="52" y="172"/>
                </a:lnTo>
                <a:lnTo>
                  <a:pt x="52" y="171"/>
                </a:lnTo>
                <a:lnTo>
                  <a:pt x="53" y="170"/>
                </a:lnTo>
                <a:lnTo>
                  <a:pt x="53" y="168"/>
                </a:lnTo>
                <a:lnTo>
                  <a:pt x="54" y="167"/>
                </a:lnTo>
                <a:lnTo>
                  <a:pt x="54" y="166"/>
                </a:lnTo>
                <a:lnTo>
                  <a:pt x="54" y="165"/>
                </a:lnTo>
                <a:lnTo>
                  <a:pt x="54" y="164"/>
                </a:lnTo>
                <a:lnTo>
                  <a:pt x="56" y="161"/>
                </a:lnTo>
                <a:lnTo>
                  <a:pt x="56" y="160"/>
                </a:lnTo>
                <a:lnTo>
                  <a:pt x="57" y="159"/>
                </a:lnTo>
                <a:lnTo>
                  <a:pt x="57" y="158"/>
                </a:lnTo>
                <a:lnTo>
                  <a:pt x="58" y="155"/>
                </a:lnTo>
                <a:lnTo>
                  <a:pt x="58" y="154"/>
                </a:lnTo>
                <a:lnTo>
                  <a:pt x="58" y="152"/>
                </a:lnTo>
                <a:lnTo>
                  <a:pt x="59" y="149"/>
                </a:lnTo>
                <a:lnTo>
                  <a:pt x="59" y="148"/>
                </a:lnTo>
                <a:lnTo>
                  <a:pt x="60" y="146"/>
                </a:lnTo>
                <a:lnTo>
                  <a:pt x="60" y="144"/>
                </a:lnTo>
                <a:lnTo>
                  <a:pt x="62" y="143"/>
                </a:lnTo>
                <a:lnTo>
                  <a:pt x="62" y="141"/>
                </a:lnTo>
                <a:lnTo>
                  <a:pt x="62" y="140"/>
                </a:lnTo>
                <a:lnTo>
                  <a:pt x="63" y="138"/>
                </a:lnTo>
                <a:lnTo>
                  <a:pt x="63" y="137"/>
                </a:lnTo>
                <a:lnTo>
                  <a:pt x="63" y="136"/>
                </a:lnTo>
                <a:lnTo>
                  <a:pt x="64" y="135"/>
                </a:lnTo>
                <a:lnTo>
                  <a:pt x="64" y="134"/>
                </a:lnTo>
                <a:lnTo>
                  <a:pt x="64" y="132"/>
                </a:lnTo>
                <a:lnTo>
                  <a:pt x="65" y="132"/>
                </a:lnTo>
                <a:lnTo>
                  <a:pt x="65" y="131"/>
                </a:lnTo>
                <a:lnTo>
                  <a:pt x="65" y="130"/>
                </a:lnTo>
                <a:lnTo>
                  <a:pt x="65" y="129"/>
                </a:lnTo>
                <a:lnTo>
                  <a:pt x="66" y="128"/>
                </a:lnTo>
                <a:lnTo>
                  <a:pt x="66" y="126"/>
                </a:lnTo>
                <a:lnTo>
                  <a:pt x="66" y="125"/>
                </a:lnTo>
                <a:lnTo>
                  <a:pt x="68" y="124"/>
                </a:lnTo>
                <a:lnTo>
                  <a:pt x="68" y="123"/>
                </a:lnTo>
                <a:lnTo>
                  <a:pt x="68" y="122"/>
                </a:lnTo>
                <a:lnTo>
                  <a:pt x="68" y="120"/>
                </a:lnTo>
                <a:lnTo>
                  <a:pt x="69" y="119"/>
                </a:lnTo>
                <a:lnTo>
                  <a:pt x="69" y="118"/>
                </a:lnTo>
                <a:lnTo>
                  <a:pt x="70" y="117"/>
                </a:lnTo>
                <a:lnTo>
                  <a:pt x="70" y="116"/>
                </a:lnTo>
                <a:lnTo>
                  <a:pt x="70" y="113"/>
                </a:lnTo>
                <a:lnTo>
                  <a:pt x="71" y="112"/>
                </a:lnTo>
                <a:lnTo>
                  <a:pt x="71" y="110"/>
                </a:lnTo>
                <a:lnTo>
                  <a:pt x="72" y="108"/>
                </a:lnTo>
                <a:lnTo>
                  <a:pt x="72" y="106"/>
                </a:lnTo>
                <a:lnTo>
                  <a:pt x="74" y="104"/>
                </a:lnTo>
                <a:lnTo>
                  <a:pt x="74" y="102"/>
                </a:lnTo>
                <a:lnTo>
                  <a:pt x="75" y="101"/>
                </a:lnTo>
                <a:lnTo>
                  <a:pt x="75" y="99"/>
                </a:lnTo>
                <a:lnTo>
                  <a:pt x="76" y="98"/>
                </a:lnTo>
                <a:lnTo>
                  <a:pt x="76" y="96"/>
                </a:lnTo>
                <a:lnTo>
                  <a:pt x="76" y="95"/>
                </a:lnTo>
                <a:lnTo>
                  <a:pt x="76" y="94"/>
                </a:lnTo>
                <a:lnTo>
                  <a:pt x="77" y="93"/>
                </a:lnTo>
                <a:lnTo>
                  <a:pt x="77" y="92"/>
                </a:lnTo>
                <a:lnTo>
                  <a:pt x="77" y="90"/>
                </a:lnTo>
                <a:lnTo>
                  <a:pt x="77" y="89"/>
                </a:lnTo>
                <a:lnTo>
                  <a:pt x="78" y="89"/>
                </a:lnTo>
                <a:lnTo>
                  <a:pt x="78" y="88"/>
                </a:lnTo>
                <a:lnTo>
                  <a:pt x="78" y="87"/>
                </a:lnTo>
                <a:lnTo>
                  <a:pt x="78" y="86"/>
                </a:lnTo>
                <a:lnTo>
                  <a:pt x="78" y="84"/>
                </a:lnTo>
                <a:lnTo>
                  <a:pt x="78" y="83"/>
                </a:lnTo>
                <a:lnTo>
                  <a:pt x="80" y="82"/>
                </a:lnTo>
                <a:lnTo>
                  <a:pt x="80" y="81"/>
                </a:lnTo>
                <a:lnTo>
                  <a:pt x="80" y="80"/>
                </a:lnTo>
                <a:lnTo>
                  <a:pt x="80" y="78"/>
                </a:lnTo>
                <a:lnTo>
                  <a:pt x="80" y="77"/>
                </a:lnTo>
                <a:lnTo>
                  <a:pt x="80" y="76"/>
                </a:lnTo>
                <a:lnTo>
                  <a:pt x="80" y="75"/>
                </a:lnTo>
                <a:lnTo>
                  <a:pt x="80" y="74"/>
                </a:lnTo>
                <a:lnTo>
                  <a:pt x="80" y="72"/>
                </a:lnTo>
                <a:lnTo>
                  <a:pt x="80" y="71"/>
                </a:lnTo>
                <a:lnTo>
                  <a:pt x="81" y="69"/>
                </a:lnTo>
                <a:lnTo>
                  <a:pt x="81" y="68"/>
                </a:lnTo>
                <a:lnTo>
                  <a:pt x="81" y="66"/>
                </a:lnTo>
                <a:lnTo>
                  <a:pt x="81" y="64"/>
                </a:lnTo>
                <a:lnTo>
                  <a:pt x="81" y="63"/>
                </a:lnTo>
                <a:lnTo>
                  <a:pt x="81" y="62"/>
                </a:lnTo>
                <a:lnTo>
                  <a:pt x="81" y="60"/>
                </a:lnTo>
                <a:lnTo>
                  <a:pt x="81" y="59"/>
                </a:lnTo>
                <a:lnTo>
                  <a:pt x="81" y="58"/>
                </a:lnTo>
                <a:lnTo>
                  <a:pt x="81" y="57"/>
                </a:lnTo>
                <a:lnTo>
                  <a:pt x="81" y="56"/>
                </a:lnTo>
                <a:lnTo>
                  <a:pt x="82" y="54"/>
                </a:lnTo>
                <a:lnTo>
                  <a:pt x="82" y="53"/>
                </a:lnTo>
                <a:lnTo>
                  <a:pt x="82" y="52"/>
                </a:lnTo>
                <a:lnTo>
                  <a:pt x="82" y="51"/>
                </a:lnTo>
                <a:lnTo>
                  <a:pt x="82" y="50"/>
                </a:lnTo>
                <a:lnTo>
                  <a:pt x="82" y="48"/>
                </a:lnTo>
                <a:lnTo>
                  <a:pt x="82" y="47"/>
                </a:lnTo>
                <a:lnTo>
                  <a:pt x="82" y="46"/>
                </a:lnTo>
                <a:lnTo>
                  <a:pt x="83" y="46"/>
                </a:lnTo>
                <a:lnTo>
                  <a:pt x="83" y="45"/>
                </a:lnTo>
                <a:lnTo>
                  <a:pt x="83" y="44"/>
                </a:lnTo>
                <a:lnTo>
                  <a:pt x="83" y="42"/>
                </a:lnTo>
                <a:lnTo>
                  <a:pt x="83" y="41"/>
                </a:lnTo>
                <a:lnTo>
                  <a:pt x="83" y="40"/>
                </a:lnTo>
                <a:lnTo>
                  <a:pt x="84" y="40"/>
                </a:lnTo>
                <a:lnTo>
                  <a:pt x="84" y="39"/>
                </a:lnTo>
                <a:lnTo>
                  <a:pt x="84" y="38"/>
                </a:lnTo>
                <a:lnTo>
                  <a:pt x="84" y="36"/>
                </a:lnTo>
                <a:lnTo>
                  <a:pt x="84" y="35"/>
                </a:lnTo>
                <a:lnTo>
                  <a:pt x="84" y="34"/>
                </a:lnTo>
                <a:lnTo>
                  <a:pt x="86" y="33"/>
                </a:lnTo>
                <a:lnTo>
                  <a:pt x="86" y="32"/>
                </a:lnTo>
                <a:lnTo>
                  <a:pt x="86" y="30"/>
                </a:lnTo>
                <a:lnTo>
                  <a:pt x="86" y="29"/>
                </a:lnTo>
                <a:lnTo>
                  <a:pt x="86" y="28"/>
                </a:lnTo>
                <a:lnTo>
                  <a:pt x="86" y="27"/>
                </a:lnTo>
                <a:lnTo>
                  <a:pt x="86" y="26"/>
                </a:lnTo>
                <a:lnTo>
                  <a:pt x="86" y="24"/>
                </a:lnTo>
                <a:lnTo>
                  <a:pt x="86" y="23"/>
                </a:lnTo>
                <a:lnTo>
                  <a:pt x="86" y="22"/>
                </a:lnTo>
                <a:lnTo>
                  <a:pt x="86" y="21"/>
                </a:lnTo>
                <a:lnTo>
                  <a:pt x="86" y="20"/>
                </a:lnTo>
                <a:lnTo>
                  <a:pt x="86" y="18"/>
                </a:lnTo>
                <a:lnTo>
                  <a:pt x="86" y="17"/>
                </a:lnTo>
                <a:lnTo>
                  <a:pt x="86" y="16"/>
                </a:lnTo>
                <a:lnTo>
                  <a:pt x="86" y="15"/>
                </a:lnTo>
                <a:lnTo>
                  <a:pt x="86" y="12"/>
                </a:lnTo>
                <a:lnTo>
                  <a:pt x="86" y="11"/>
                </a:lnTo>
                <a:lnTo>
                  <a:pt x="86" y="9"/>
                </a:lnTo>
                <a:lnTo>
                  <a:pt x="86" y="8"/>
                </a:lnTo>
                <a:lnTo>
                  <a:pt x="86" y="5"/>
                </a:lnTo>
                <a:lnTo>
                  <a:pt x="86" y="3"/>
                </a:lnTo>
                <a:lnTo>
                  <a:pt x="84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Freeform 113"/>
          <p:cNvSpPr>
            <a:spLocks/>
          </p:cNvSpPr>
          <p:nvPr/>
        </p:nvSpPr>
        <p:spPr bwMode="auto">
          <a:xfrm>
            <a:off x="2795588" y="1981200"/>
            <a:ext cx="1085850" cy="285750"/>
          </a:xfrm>
          <a:custGeom>
            <a:avLst/>
            <a:gdLst>
              <a:gd name="T0" fmla="*/ 0 w 1368"/>
              <a:gd name="T1" fmla="*/ 0 h 360"/>
              <a:gd name="T2" fmla="*/ 2147483647 w 1368"/>
              <a:gd name="T3" fmla="*/ 0 h 360"/>
              <a:gd name="T4" fmla="*/ 2147483647 w 1368"/>
              <a:gd name="T5" fmla="*/ 2147483647 h 360"/>
              <a:gd name="T6" fmla="*/ 2147483647 w 1368"/>
              <a:gd name="T7" fmla="*/ 2147483647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368"/>
              <a:gd name="T13" fmla="*/ 0 h 360"/>
              <a:gd name="T14" fmla="*/ 1368 w 1368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8" h="360">
                <a:moveTo>
                  <a:pt x="0" y="0"/>
                </a:moveTo>
                <a:lnTo>
                  <a:pt x="1368" y="0"/>
                </a:lnTo>
                <a:lnTo>
                  <a:pt x="1368" y="36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Freeform 114"/>
          <p:cNvSpPr>
            <a:spLocks/>
          </p:cNvSpPr>
          <p:nvPr/>
        </p:nvSpPr>
        <p:spPr bwMode="auto">
          <a:xfrm>
            <a:off x="2795588" y="2533650"/>
            <a:ext cx="1085850" cy="266700"/>
          </a:xfrm>
          <a:custGeom>
            <a:avLst/>
            <a:gdLst>
              <a:gd name="T0" fmla="*/ 0 w 1368"/>
              <a:gd name="T1" fmla="*/ 2147483647 h 336"/>
              <a:gd name="T2" fmla="*/ 2147483647 w 1368"/>
              <a:gd name="T3" fmla="*/ 2147483647 h 336"/>
              <a:gd name="T4" fmla="*/ 2147483647 w 1368"/>
              <a:gd name="T5" fmla="*/ 0 h 336"/>
              <a:gd name="T6" fmla="*/ 2147483647 w 136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368"/>
              <a:gd name="T13" fmla="*/ 0 h 336"/>
              <a:gd name="T14" fmla="*/ 1368 w 136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8" h="336">
                <a:moveTo>
                  <a:pt x="0" y="336"/>
                </a:moveTo>
                <a:lnTo>
                  <a:pt x="1368" y="336"/>
                </a:lnTo>
                <a:lnTo>
                  <a:pt x="1368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15"/>
          <p:cNvSpPr>
            <a:spLocks noChangeShapeType="1"/>
          </p:cNvSpPr>
          <p:nvPr/>
        </p:nvSpPr>
        <p:spPr bwMode="auto">
          <a:xfrm>
            <a:off x="2795588" y="2400300"/>
            <a:ext cx="12192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16"/>
          <p:cNvSpPr>
            <a:spLocks noChangeShapeType="1"/>
          </p:cNvSpPr>
          <p:nvPr/>
        </p:nvSpPr>
        <p:spPr bwMode="auto">
          <a:xfrm>
            <a:off x="3976688" y="2400300"/>
            <a:ext cx="1333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135"/>
          <p:cNvSpPr>
            <a:spLocks/>
          </p:cNvSpPr>
          <p:nvPr/>
        </p:nvSpPr>
        <p:spPr bwMode="auto">
          <a:xfrm>
            <a:off x="3614738" y="1981200"/>
            <a:ext cx="266700" cy="2038350"/>
          </a:xfrm>
          <a:custGeom>
            <a:avLst/>
            <a:gdLst>
              <a:gd name="T0" fmla="*/ 2147483647 w 336"/>
              <a:gd name="T1" fmla="*/ 2147483647 h 2568"/>
              <a:gd name="T2" fmla="*/ 0 w 336"/>
              <a:gd name="T3" fmla="*/ 2147483647 h 2568"/>
              <a:gd name="T4" fmla="*/ 0 w 336"/>
              <a:gd name="T5" fmla="*/ 0 h 2568"/>
              <a:gd name="T6" fmla="*/ 0 60000 65536"/>
              <a:gd name="T7" fmla="*/ 0 60000 65536"/>
              <a:gd name="T8" fmla="*/ 0 60000 65536"/>
              <a:gd name="T9" fmla="*/ 0 w 336"/>
              <a:gd name="T10" fmla="*/ 0 h 2568"/>
              <a:gd name="T11" fmla="*/ 336 w 336"/>
              <a:gd name="T12" fmla="*/ 2568 h 2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568">
                <a:moveTo>
                  <a:pt x="336" y="2568"/>
                </a:moveTo>
                <a:lnTo>
                  <a:pt x="0" y="2568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137"/>
          <p:cNvSpPr>
            <a:spLocks/>
          </p:cNvSpPr>
          <p:nvPr/>
        </p:nvSpPr>
        <p:spPr bwMode="auto">
          <a:xfrm>
            <a:off x="3348038" y="2400300"/>
            <a:ext cx="533400" cy="2419350"/>
          </a:xfrm>
          <a:custGeom>
            <a:avLst/>
            <a:gdLst>
              <a:gd name="T0" fmla="*/ 2147483647 w 672"/>
              <a:gd name="T1" fmla="*/ 2147483647 h 3048"/>
              <a:gd name="T2" fmla="*/ 0 w 672"/>
              <a:gd name="T3" fmla="*/ 2147483647 h 3048"/>
              <a:gd name="T4" fmla="*/ 0 w 672"/>
              <a:gd name="T5" fmla="*/ 0 h 3048"/>
              <a:gd name="T6" fmla="*/ 0 60000 65536"/>
              <a:gd name="T7" fmla="*/ 0 60000 65536"/>
              <a:gd name="T8" fmla="*/ 0 60000 65536"/>
              <a:gd name="T9" fmla="*/ 0 w 672"/>
              <a:gd name="T10" fmla="*/ 0 h 3048"/>
              <a:gd name="T11" fmla="*/ 672 w 672"/>
              <a:gd name="T12" fmla="*/ 3048 h 30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3048">
                <a:moveTo>
                  <a:pt x="672" y="3048"/>
                </a:moveTo>
                <a:lnTo>
                  <a:pt x="0" y="3048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Freeform 139"/>
          <p:cNvSpPr>
            <a:spLocks/>
          </p:cNvSpPr>
          <p:nvPr/>
        </p:nvSpPr>
        <p:spPr bwMode="auto">
          <a:xfrm>
            <a:off x="3081338" y="2800350"/>
            <a:ext cx="800100" cy="2286000"/>
          </a:xfrm>
          <a:custGeom>
            <a:avLst/>
            <a:gdLst>
              <a:gd name="T0" fmla="*/ 2147483647 w 1008"/>
              <a:gd name="T1" fmla="*/ 2147483647 h 2880"/>
              <a:gd name="T2" fmla="*/ 0 w 1008"/>
              <a:gd name="T3" fmla="*/ 2147483647 h 2880"/>
              <a:gd name="T4" fmla="*/ 0 w 1008"/>
              <a:gd name="T5" fmla="*/ 0 h 2880"/>
              <a:gd name="T6" fmla="*/ 0 60000 65536"/>
              <a:gd name="T7" fmla="*/ 0 60000 65536"/>
              <a:gd name="T8" fmla="*/ 0 60000 65536"/>
              <a:gd name="T9" fmla="*/ 0 w 1008"/>
              <a:gd name="T10" fmla="*/ 0 h 2880"/>
              <a:gd name="T11" fmla="*/ 1008 w 1008"/>
              <a:gd name="T12" fmla="*/ 2880 h 2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0">
                <a:moveTo>
                  <a:pt x="1008" y="2880"/>
                </a:moveTo>
                <a:lnTo>
                  <a:pt x="0" y="288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42"/>
          <p:cNvSpPr>
            <a:spLocks noChangeShapeType="1"/>
          </p:cNvSpPr>
          <p:nvPr/>
        </p:nvSpPr>
        <p:spPr bwMode="auto">
          <a:xfrm>
            <a:off x="5367338" y="4019550"/>
            <a:ext cx="2667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43"/>
          <p:cNvSpPr>
            <a:spLocks noChangeShapeType="1"/>
          </p:cNvSpPr>
          <p:nvPr/>
        </p:nvSpPr>
        <p:spPr bwMode="auto">
          <a:xfrm>
            <a:off x="5367338" y="4294188"/>
            <a:ext cx="279400" cy="79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144"/>
          <p:cNvSpPr>
            <a:spLocks noChangeShapeType="1"/>
          </p:cNvSpPr>
          <p:nvPr/>
        </p:nvSpPr>
        <p:spPr bwMode="auto">
          <a:xfrm flipH="1">
            <a:off x="6167438" y="4152900"/>
            <a:ext cx="1524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Freeform 145"/>
          <p:cNvSpPr>
            <a:spLocks/>
          </p:cNvSpPr>
          <p:nvPr/>
        </p:nvSpPr>
        <p:spPr bwMode="auto">
          <a:xfrm>
            <a:off x="5616575" y="3922713"/>
            <a:ext cx="568325" cy="227012"/>
          </a:xfrm>
          <a:custGeom>
            <a:avLst/>
            <a:gdLst>
              <a:gd name="T0" fmla="*/ 2147483647 w 717"/>
              <a:gd name="T1" fmla="*/ 0 h 285"/>
              <a:gd name="T2" fmla="*/ 2147483647 w 717"/>
              <a:gd name="T3" fmla="*/ 2147483647 h 285"/>
              <a:gd name="T4" fmla="*/ 2147483647 w 717"/>
              <a:gd name="T5" fmla="*/ 2147483647 h 285"/>
              <a:gd name="T6" fmla="*/ 2147483647 w 717"/>
              <a:gd name="T7" fmla="*/ 2147483647 h 285"/>
              <a:gd name="T8" fmla="*/ 2147483647 w 717"/>
              <a:gd name="T9" fmla="*/ 2147483647 h 285"/>
              <a:gd name="T10" fmla="*/ 2147483647 w 717"/>
              <a:gd name="T11" fmla="*/ 2147483647 h 285"/>
              <a:gd name="T12" fmla="*/ 2147483647 w 717"/>
              <a:gd name="T13" fmla="*/ 2147483647 h 285"/>
              <a:gd name="T14" fmla="*/ 2147483647 w 717"/>
              <a:gd name="T15" fmla="*/ 2147483647 h 285"/>
              <a:gd name="T16" fmla="*/ 2147483647 w 717"/>
              <a:gd name="T17" fmla="*/ 2147483647 h 285"/>
              <a:gd name="T18" fmla="*/ 2147483647 w 717"/>
              <a:gd name="T19" fmla="*/ 2147483647 h 285"/>
              <a:gd name="T20" fmla="*/ 2147483647 w 717"/>
              <a:gd name="T21" fmla="*/ 2147483647 h 285"/>
              <a:gd name="T22" fmla="*/ 2147483647 w 717"/>
              <a:gd name="T23" fmla="*/ 2147483647 h 285"/>
              <a:gd name="T24" fmla="*/ 2147483647 w 717"/>
              <a:gd name="T25" fmla="*/ 2147483647 h 285"/>
              <a:gd name="T26" fmla="*/ 2147483647 w 717"/>
              <a:gd name="T27" fmla="*/ 2147483647 h 285"/>
              <a:gd name="T28" fmla="*/ 2147483647 w 717"/>
              <a:gd name="T29" fmla="*/ 2147483647 h 285"/>
              <a:gd name="T30" fmla="*/ 2147483647 w 717"/>
              <a:gd name="T31" fmla="*/ 2147483647 h 285"/>
              <a:gd name="T32" fmla="*/ 2147483647 w 717"/>
              <a:gd name="T33" fmla="*/ 2147483647 h 285"/>
              <a:gd name="T34" fmla="*/ 2147483647 w 717"/>
              <a:gd name="T35" fmla="*/ 2147483647 h 285"/>
              <a:gd name="T36" fmla="*/ 2147483647 w 717"/>
              <a:gd name="T37" fmla="*/ 2147483647 h 285"/>
              <a:gd name="T38" fmla="*/ 2147483647 w 717"/>
              <a:gd name="T39" fmla="*/ 2147483647 h 285"/>
              <a:gd name="T40" fmla="*/ 2147483647 w 717"/>
              <a:gd name="T41" fmla="*/ 2147483647 h 285"/>
              <a:gd name="T42" fmla="*/ 2147483647 w 717"/>
              <a:gd name="T43" fmla="*/ 2147483647 h 285"/>
              <a:gd name="T44" fmla="*/ 2147483647 w 717"/>
              <a:gd name="T45" fmla="*/ 2147483647 h 285"/>
              <a:gd name="T46" fmla="*/ 2147483647 w 717"/>
              <a:gd name="T47" fmla="*/ 2147483647 h 285"/>
              <a:gd name="T48" fmla="*/ 2147483647 w 717"/>
              <a:gd name="T49" fmla="*/ 2147483647 h 285"/>
              <a:gd name="T50" fmla="*/ 2147483647 w 717"/>
              <a:gd name="T51" fmla="*/ 2147483647 h 285"/>
              <a:gd name="T52" fmla="*/ 2147483647 w 717"/>
              <a:gd name="T53" fmla="*/ 2147483647 h 285"/>
              <a:gd name="T54" fmla="*/ 2147483647 w 717"/>
              <a:gd name="T55" fmla="*/ 2147483647 h 285"/>
              <a:gd name="T56" fmla="*/ 2147483647 w 717"/>
              <a:gd name="T57" fmla="*/ 2147483647 h 285"/>
              <a:gd name="T58" fmla="*/ 2147483647 w 717"/>
              <a:gd name="T59" fmla="*/ 2147483647 h 285"/>
              <a:gd name="T60" fmla="*/ 2147483647 w 717"/>
              <a:gd name="T61" fmla="*/ 2147483647 h 285"/>
              <a:gd name="T62" fmla="*/ 2147483647 w 717"/>
              <a:gd name="T63" fmla="*/ 2147483647 h 285"/>
              <a:gd name="T64" fmla="*/ 2147483647 w 717"/>
              <a:gd name="T65" fmla="*/ 2147483647 h 285"/>
              <a:gd name="T66" fmla="*/ 2147483647 w 717"/>
              <a:gd name="T67" fmla="*/ 2147483647 h 285"/>
              <a:gd name="T68" fmla="*/ 2147483647 w 717"/>
              <a:gd name="T69" fmla="*/ 2147483647 h 285"/>
              <a:gd name="T70" fmla="*/ 2147483647 w 717"/>
              <a:gd name="T71" fmla="*/ 2147483647 h 285"/>
              <a:gd name="T72" fmla="*/ 2147483647 w 717"/>
              <a:gd name="T73" fmla="*/ 2147483647 h 285"/>
              <a:gd name="T74" fmla="*/ 2147483647 w 717"/>
              <a:gd name="T75" fmla="*/ 2147483647 h 285"/>
              <a:gd name="T76" fmla="*/ 2147483647 w 717"/>
              <a:gd name="T77" fmla="*/ 2147483647 h 285"/>
              <a:gd name="T78" fmla="*/ 2147483647 w 717"/>
              <a:gd name="T79" fmla="*/ 2147483647 h 285"/>
              <a:gd name="T80" fmla="*/ 2147483647 w 717"/>
              <a:gd name="T81" fmla="*/ 2147483647 h 285"/>
              <a:gd name="T82" fmla="*/ 2147483647 w 717"/>
              <a:gd name="T83" fmla="*/ 2147483647 h 285"/>
              <a:gd name="T84" fmla="*/ 2147483647 w 717"/>
              <a:gd name="T85" fmla="*/ 2147483647 h 285"/>
              <a:gd name="T86" fmla="*/ 2147483647 w 717"/>
              <a:gd name="T87" fmla="*/ 2147483647 h 285"/>
              <a:gd name="T88" fmla="*/ 2147483647 w 717"/>
              <a:gd name="T89" fmla="*/ 2147483647 h 285"/>
              <a:gd name="T90" fmla="*/ 2147483647 w 717"/>
              <a:gd name="T91" fmla="*/ 2147483647 h 285"/>
              <a:gd name="T92" fmla="*/ 2147483647 w 717"/>
              <a:gd name="T93" fmla="*/ 2147483647 h 285"/>
              <a:gd name="T94" fmla="*/ 2147483647 w 717"/>
              <a:gd name="T95" fmla="*/ 2147483647 h 285"/>
              <a:gd name="T96" fmla="*/ 2147483647 w 717"/>
              <a:gd name="T97" fmla="*/ 2147483647 h 285"/>
              <a:gd name="T98" fmla="*/ 2147483647 w 717"/>
              <a:gd name="T99" fmla="*/ 2147483647 h 285"/>
              <a:gd name="T100" fmla="*/ 2147483647 w 717"/>
              <a:gd name="T101" fmla="*/ 2147483647 h 285"/>
              <a:gd name="T102" fmla="*/ 2147483647 w 717"/>
              <a:gd name="T103" fmla="*/ 2147483647 h 285"/>
              <a:gd name="T104" fmla="*/ 2147483647 w 717"/>
              <a:gd name="T105" fmla="*/ 2147483647 h 285"/>
              <a:gd name="T106" fmla="*/ 2147483647 w 717"/>
              <a:gd name="T107" fmla="*/ 2147483647 h 285"/>
              <a:gd name="T108" fmla="*/ 2147483647 w 717"/>
              <a:gd name="T109" fmla="*/ 2147483647 h 285"/>
              <a:gd name="T110" fmla="*/ 2147483647 w 717"/>
              <a:gd name="T111" fmla="*/ 2147483647 h 285"/>
              <a:gd name="T112" fmla="*/ 2147483647 w 717"/>
              <a:gd name="T113" fmla="*/ 2147483647 h 285"/>
              <a:gd name="T114" fmla="*/ 2147483647 w 717"/>
              <a:gd name="T115" fmla="*/ 2147483647 h 285"/>
              <a:gd name="T116" fmla="*/ 2147483647 w 717"/>
              <a:gd name="T117" fmla="*/ 2147483647 h 285"/>
              <a:gd name="T118" fmla="*/ 2147483647 w 717"/>
              <a:gd name="T119" fmla="*/ 2147483647 h 285"/>
              <a:gd name="T120" fmla="*/ 2147483647 w 717"/>
              <a:gd name="T121" fmla="*/ 2147483647 h 28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17"/>
              <a:gd name="T184" fmla="*/ 0 h 285"/>
              <a:gd name="T185" fmla="*/ 717 w 717"/>
              <a:gd name="T186" fmla="*/ 285 h 28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17" h="285">
                <a:moveTo>
                  <a:pt x="0" y="0"/>
                </a:moveTo>
                <a:lnTo>
                  <a:pt x="28" y="0"/>
                </a:lnTo>
                <a:lnTo>
                  <a:pt x="53" y="0"/>
                </a:lnTo>
                <a:lnTo>
                  <a:pt x="77" y="0"/>
                </a:lnTo>
                <a:lnTo>
                  <a:pt x="100" y="0"/>
                </a:lnTo>
                <a:lnTo>
                  <a:pt x="120" y="0"/>
                </a:lnTo>
                <a:lnTo>
                  <a:pt x="139" y="0"/>
                </a:lnTo>
                <a:lnTo>
                  <a:pt x="158" y="0"/>
                </a:lnTo>
                <a:lnTo>
                  <a:pt x="174" y="0"/>
                </a:lnTo>
                <a:lnTo>
                  <a:pt x="190" y="0"/>
                </a:lnTo>
                <a:lnTo>
                  <a:pt x="204" y="0"/>
                </a:lnTo>
                <a:lnTo>
                  <a:pt x="217" y="0"/>
                </a:lnTo>
                <a:lnTo>
                  <a:pt x="229" y="0"/>
                </a:lnTo>
                <a:lnTo>
                  <a:pt x="240" y="1"/>
                </a:lnTo>
                <a:lnTo>
                  <a:pt x="250" y="1"/>
                </a:lnTo>
                <a:lnTo>
                  <a:pt x="258" y="1"/>
                </a:lnTo>
                <a:lnTo>
                  <a:pt x="266" y="1"/>
                </a:lnTo>
                <a:lnTo>
                  <a:pt x="274" y="1"/>
                </a:lnTo>
                <a:lnTo>
                  <a:pt x="280" y="1"/>
                </a:lnTo>
                <a:lnTo>
                  <a:pt x="286" y="1"/>
                </a:lnTo>
                <a:lnTo>
                  <a:pt x="290" y="1"/>
                </a:lnTo>
                <a:lnTo>
                  <a:pt x="295" y="1"/>
                </a:lnTo>
                <a:lnTo>
                  <a:pt x="299" y="1"/>
                </a:lnTo>
                <a:lnTo>
                  <a:pt x="302" y="1"/>
                </a:lnTo>
                <a:lnTo>
                  <a:pt x="306" y="1"/>
                </a:lnTo>
                <a:lnTo>
                  <a:pt x="308" y="1"/>
                </a:lnTo>
                <a:lnTo>
                  <a:pt x="311" y="1"/>
                </a:lnTo>
                <a:lnTo>
                  <a:pt x="313" y="1"/>
                </a:lnTo>
                <a:lnTo>
                  <a:pt x="316" y="1"/>
                </a:lnTo>
                <a:lnTo>
                  <a:pt x="317" y="1"/>
                </a:lnTo>
                <a:lnTo>
                  <a:pt x="319" y="1"/>
                </a:lnTo>
                <a:lnTo>
                  <a:pt x="322" y="2"/>
                </a:lnTo>
                <a:lnTo>
                  <a:pt x="323" y="2"/>
                </a:lnTo>
                <a:lnTo>
                  <a:pt x="325" y="2"/>
                </a:lnTo>
                <a:lnTo>
                  <a:pt x="326" y="2"/>
                </a:lnTo>
                <a:lnTo>
                  <a:pt x="329" y="2"/>
                </a:lnTo>
                <a:lnTo>
                  <a:pt x="330" y="2"/>
                </a:lnTo>
                <a:lnTo>
                  <a:pt x="332" y="2"/>
                </a:lnTo>
                <a:lnTo>
                  <a:pt x="334" y="2"/>
                </a:lnTo>
                <a:lnTo>
                  <a:pt x="335" y="2"/>
                </a:lnTo>
                <a:lnTo>
                  <a:pt x="336" y="2"/>
                </a:lnTo>
                <a:lnTo>
                  <a:pt x="337" y="2"/>
                </a:lnTo>
                <a:lnTo>
                  <a:pt x="338" y="3"/>
                </a:lnTo>
                <a:lnTo>
                  <a:pt x="340" y="3"/>
                </a:lnTo>
                <a:lnTo>
                  <a:pt x="341" y="3"/>
                </a:lnTo>
                <a:lnTo>
                  <a:pt x="342" y="3"/>
                </a:lnTo>
                <a:lnTo>
                  <a:pt x="343" y="3"/>
                </a:lnTo>
                <a:lnTo>
                  <a:pt x="344" y="3"/>
                </a:lnTo>
                <a:lnTo>
                  <a:pt x="346" y="3"/>
                </a:lnTo>
                <a:lnTo>
                  <a:pt x="347" y="3"/>
                </a:lnTo>
                <a:lnTo>
                  <a:pt x="348" y="3"/>
                </a:lnTo>
                <a:lnTo>
                  <a:pt x="349" y="3"/>
                </a:lnTo>
                <a:lnTo>
                  <a:pt x="350" y="4"/>
                </a:lnTo>
                <a:lnTo>
                  <a:pt x="352" y="4"/>
                </a:lnTo>
                <a:lnTo>
                  <a:pt x="353" y="4"/>
                </a:lnTo>
                <a:lnTo>
                  <a:pt x="354" y="4"/>
                </a:lnTo>
                <a:lnTo>
                  <a:pt x="356" y="4"/>
                </a:lnTo>
                <a:lnTo>
                  <a:pt x="358" y="4"/>
                </a:lnTo>
                <a:lnTo>
                  <a:pt x="359" y="6"/>
                </a:lnTo>
                <a:lnTo>
                  <a:pt x="360" y="6"/>
                </a:lnTo>
                <a:lnTo>
                  <a:pt x="362" y="6"/>
                </a:lnTo>
                <a:lnTo>
                  <a:pt x="364" y="6"/>
                </a:lnTo>
                <a:lnTo>
                  <a:pt x="366" y="6"/>
                </a:lnTo>
                <a:lnTo>
                  <a:pt x="367" y="7"/>
                </a:lnTo>
                <a:lnTo>
                  <a:pt x="370" y="7"/>
                </a:lnTo>
                <a:lnTo>
                  <a:pt x="371" y="7"/>
                </a:lnTo>
                <a:lnTo>
                  <a:pt x="373" y="7"/>
                </a:lnTo>
                <a:lnTo>
                  <a:pt x="374" y="7"/>
                </a:lnTo>
                <a:lnTo>
                  <a:pt x="376" y="8"/>
                </a:lnTo>
                <a:lnTo>
                  <a:pt x="377" y="8"/>
                </a:lnTo>
                <a:lnTo>
                  <a:pt x="378" y="8"/>
                </a:lnTo>
                <a:lnTo>
                  <a:pt x="379" y="8"/>
                </a:lnTo>
                <a:lnTo>
                  <a:pt x="380" y="8"/>
                </a:lnTo>
                <a:lnTo>
                  <a:pt x="382" y="8"/>
                </a:lnTo>
                <a:lnTo>
                  <a:pt x="383" y="9"/>
                </a:lnTo>
                <a:lnTo>
                  <a:pt x="384" y="9"/>
                </a:lnTo>
                <a:lnTo>
                  <a:pt x="385" y="9"/>
                </a:lnTo>
                <a:lnTo>
                  <a:pt x="386" y="9"/>
                </a:lnTo>
                <a:lnTo>
                  <a:pt x="388" y="9"/>
                </a:lnTo>
                <a:lnTo>
                  <a:pt x="388" y="10"/>
                </a:lnTo>
                <a:lnTo>
                  <a:pt x="389" y="10"/>
                </a:lnTo>
                <a:lnTo>
                  <a:pt x="390" y="10"/>
                </a:lnTo>
                <a:lnTo>
                  <a:pt x="391" y="10"/>
                </a:lnTo>
                <a:lnTo>
                  <a:pt x="392" y="10"/>
                </a:lnTo>
                <a:lnTo>
                  <a:pt x="394" y="12"/>
                </a:lnTo>
                <a:lnTo>
                  <a:pt x="395" y="12"/>
                </a:lnTo>
                <a:lnTo>
                  <a:pt x="396" y="12"/>
                </a:lnTo>
                <a:lnTo>
                  <a:pt x="398" y="13"/>
                </a:lnTo>
                <a:lnTo>
                  <a:pt x="400" y="13"/>
                </a:lnTo>
                <a:lnTo>
                  <a:pt x="401" y="14"/>
                </a:lnTo>
                <a:lnTo>
                  <a:pt x="403" y="14"/>
                </a:lnTo>
                <a:lnTo>
                  <a:pt x="404" y="14"/>
                </a:lnTo>
                <a:lnTo>
                  <a:pt x="407" y="15"/>
                </a:lnTo>
                <a:lnTo>
                  <a:pt x="408" y="15"/>
                </a:lnTo>
                <a:lnTo>
                  <a:pt x="410" y="16"/>
                </a:lnTo>
                <a:lnTo>
                  <a:pt x="413" y="18"/>
                </a:lnTo>
                <a:lnTo>
                  <a:pt x="415" y="18"/>
                </a:lnTo>
                <a:lnTo>
                  <a:pt x="416" y="19"/>
                </a:lnTo>
                <a:lnTo>
                  <a:pt x="419" y="19"/>
                </a:lnTo>
                <a:lnTo>
                  <a:pt x="420" y="20"/>
                </a:lnTo>
                <a:lnTo>
                  <a:pt x="422" y="20"/>
                </a:lnTo>
                <a:lnTo>
                  <a:pt x="424" y="20"/>
                </a:lnTo>
                <a:lnTo>
                  <a:pt x="425" y="21"/>
                </a:lnTo>
                <a:lnTo>
                  <a:pt x="426" y="21"/>
                </a:lnTo>
                <a:lnTo>
                  <a:pt x="427" y="22"/>
                </a:lnTo>
                <a:lnTo>
                  <a:pt x="428" y="22"/>
                </a:lnTo>
                <a:lnTo>
                  <a:pt x="430" y="22"/>
                </a:lnTo>
                <a:lnTo>
                  <a:pt x="431" y="24"/>
                </a:lnTo>
                <a:lnTo>
                  <a:pt x="432" y="24"/>
                </a:lnTo>
                <a:lnTo>
                  <a:pt x="433" y="24"/>
                </a:lnTo>
                <a:lnTo>
                  <a:pt x="434" y="25"/>
                </a:lnTo>
                <a:lnTo>
                  <a:pt x="436" y="25"/>
                </a:lnTo>
                <a:lnTo>
                  <a:pt x="437" y="25"/>
                </a:lnTo>
                <a:lnTo>
                  <a:pt x="438" y="26"/>
                </a:lnTo>
                <a:lnTo>
                  <a:pt x="439" y="26"/>
                </a:lnTo>
                <a:lnTo>
                  <a:pt x="439" y="27"/>
                </a:lnTo>
                <a:lnTo>
                  <a:pt x="440" y="27"/>
                </a:lnTo>
                <a:lnTo>
                  <a:pt x="442" y="27"/>
                </a:lnTo>
                <a:lnTo>
                  <a:pt x="443" y="28"/>
                </a:lnTo>
                <a:lnTo>
                  <a:pt x="444" y="28"/>
                </a:lnTo>
                <a:lnTo>
                  <a:pt x="446" y="30"/>
                </a:lnTo>
                <a:lnTo>
                  <a:pt x="448" y="31"/>
                </a:lnTo>
                <a:lnTo>
                  <a:pt x="449" y="31"/>
                </a:lnTo>
                <a:lnTo>
                  <a:pt x="450" y="32"/>
                </a:lnTo>
                <a:lnTo>
                  <a:pt x="452" y="33"/>
                </a:lnTo>
                <a:lnTo>
                  <a:pt x="454" y="33"/>
                </a:lnTo>
                <a:lnTo>
                  <a:pt x="456" y="34"/>
                </a:lnTo>
                <a:lnTo>
                  <a:pt x="457" y="36"/>
                </a:lnTo>
                <a:lnTo>
                  <a:pt x="460" y="37"/>
                </a:lnTo>
                <a:lnTo>
                  <a:pt x="461" y="37"/>
                </a:lnTo>
                <a:lnTo>
                  <a:pt x="463" y="38"/>
                </a:lnTo>
                <a:lnTo>
                  <a:pt x="465" y="39"/>
                </a:lnTo>
                <a:lnTo>
                  <a:pt x="466" y="39"/>
                </a:lnTo>
                <a:lnTo>
                  <a:pt x="467" y="40"/>
                </a:lnTo>
                <a:lnTo>
                  <a:pt x="468" y="40"/>
                </a:lnTo>
                <a:lnTo>
                  <a:pt x="469" y="42"/>
                </a:lnTo>
                <a:lnTo>
                  <a:pt x="471" y="42"/>
                </a:lnTo>
                <a:lnTo>
                  <a:pt x="472" y="43"/>
                </a:lnTo>
                <a:lnTo>
                  <a:pt x="473" y="43"/>
                </a:lnTo>
                <a:lnTo>
                  <a:pt x="474" y="44"/>
                </a:lnTo>
                <a:lnTo>
                  <a:pt x="475" y="44"/>
                </a:lnTo>
                <a:lnTo>
                  <a:pt x="477" y="45"/>
                </a:lnTo>
                <a:lnTo>
                  <a:pt x="478" y="45"/>
                </a:lnTo>
                <a:lnTo>
                  <a:pt x="479" y="46"/>
                </a:lnTo>
                <a:lnTo>
                  <a:pt x="480" y="48"/>
                </a:lnTo>
                <a:lnTo>
                  <a:pt x="481" y="48"/>
                </a:lnTo>
                <a:lnTo>
                  <a:pt x="483" y="48"/>
                </a:lnTo>
                <a:lnTo>
                  <a:pt x="484" y="49"/>
                </a:lnTo>
                <a:lnTo>
                  <a:pt x="485" y="49"/>
                </a:lnTo>
                <a:lnTo>
                  <a:pt x="486" y="50"/>
                </a:lnTo>
                <a:lnTo>
                  <a:pt x="487" y="50"/>
                </a:lnTo>
                <a:lnTo>
                  <a:pt x="489" y="51"/>
                </a:lnTo>
                <a:lnTo>
                  <a:pt x="490" y="52"/>
                </a:lnTo>
                <a:lnTo>
                  <a:pt x="491" y="52"/>
                </a:lnTo>
                <a:lnTo>
                  <a:pt x="492" y="54"/>
                </a:lnTo>
                <a:lnTo>
                  <a:pt x="493" y="55"/>
                </a:lnTo>
                <a:lnTo>
                  <a:pt x="496" y="56"/>
                </a:lnTo>
                <a:lnTo>
                  <a:pt x="497" y="56"/>
                </a:lnTo>
                <a:lnTo>
                  <a:pt x="499" y="57"/>
                </a:lnTo>
                <a:lnTo>
                  <a:pt x="501" y="58"/>
                </a:lnTo>
                <a:lnTo>
                  <a:pt x="502" y="60"/>
                </a:lnTo>
                <a:lnTo>
                  <a:pt x="503" y="60"/>
                </a:lnTo>
                <a:lnTo>
                  <a:pt x="504" y="61"/>
                </a:lnTo>
                <a:lnTo>
                  <a:pt x="505" y="61"/>
                </a:lnTo>
                <a:lnTo>
                  <a:pt x="507" y="62"/>
                </a:lnTo>
                <a:lnTo>
                  <a:pt x="508" y="62"/>
                </a:lnTo>
                <a:lnTo>
                  <a:pt x="509" y="63"/>
                </a:lnTo>
                <a:lnTo>
                  <a:pt x="510" y="63"/>
                </a:lnTo>
                <a:lnTo>
                  <a:pt x="510" y="64"/>
                </a:lnTo>
                <a:lnTo>
                  <a:pt x="511" y="64"/>
                </a:lnTo>
                <a:lnTo>
                  <a:pt x="513" y="66"/>
                </a:lnTo>
                <a:lnTo>
                  <a:pt x="514" y="66"/>
                </a:lnTo>
                <a:lnTo>
                  <a:pt x="515" y="67"/>
                </a:lnTo>
                <a:lnTo>
                  <a:pt x="516" y="68"/>
                </a:lnTo>
                <a:lnTo>
                  <a:pt x="517" y="68"/>
                </a:lnTo>
                <a:lnTo>
                  <a:pt x="519" y="69"/>
                </a:lnTo>
                <a:lnTo>
                  <a:pt x="520" y="69"/>
                </a:lnTo>
                <a:lnTo>
                  <a:pt x="521" y="70"/>
                </a:lnTo>
                <a:lnTo>
                  <a:pt x="522" y="72"/>
                </a:lnTo>
                <a:lnTo>
                  <a:pt x="523" y="72"/>
                </a:lnTo>
                <a:lnTo>
                  <a:pt x="525" y="73"/>
                </a:lnTo>
                <a:lnTo>
                  <a:pt x="526" y="73"/>
                </a:lnTo>
                <a:lnTo>
                  <a:pt x="527" y="74"/>
                </a:lnTo>
                <a:lnTo>
                  <a:pt x="528" y="75"/>
                </a:lnTo>
                <a:lnTo>
                  <a:pt x="529" y="75"/>
                </a:lnTo>
                <a:lnTo>
                  <a:pt x="531" y="76"/>
                </a:lnTo>
                <a:lnTo>
                  <a:pt x="532" y="78"/>
                </a:lnTo>
                <a:lnTo>
                  <a:pt x="533" y="79"/>
                </a:lnTo>
                <a:lnTo>
                  <a:pt x="534" y="79"/>
                </a:lnTo>
                <a:lnTo>
                  <a:pt x="535" y="80"/>
                </a:lnTo>
                <a:lnTo>
                  <a:pt x="537" y="80"/>
                </a:lnTo>
                <a:lnTo>
                  <a:pt x="538" y="81"/>
                </a:lnTo>
                <a:lnTo>
                  <a:pt x="539" y="82"/>
                </a:lnTo>
                <a:lnTo>
                  <a:pt x="540" y="82"/>
                </a:lnTo>
                <a:lnTo>
                  <a:pt x="540" y="84"/>
                </a:lnTo>
                <a:lnTo>
                  <a:pt x="541" y="84"/>
                </a:lnTo>
                <a:lnTo>
                  <a:pt x="543" y="85"/>
                </a:lnTo>
                <a:lnTo>
                  <a:pt x="544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88"/>
                </a:lnTo>
                <a:lnTo>
                  <a:pt x="549" y="88"/>
                </a:lnTo>
                <a:lnTo>
                  <a:pt x="550" y="90"/>
                </a:lnTo>
                <a:lnTo>
                  <a:pt x="551" y="91"/>
                </a:lnTo>
                <a:lnTo>
                  <a:pt x="552" y="92"/>
                </a:lnTo>
                <a:lnTo>
                  <a:pt x="553" y="92"/>
                </a:lnTo>
                <a:lnTo>
                  <a:pt x="553" y="93"/>
                </a:lnTo>
                <a:lnTo>
                  <a:pt x="555" y="93"/>
                </a:lnTo>
                <a:lnTo>
                  <a:pt x="556" y="94"/>
                </a:lnTo>
                <a:lnTo>
                  <a:pt x="557" y="96"/>
                </a:lnTo>
                <a:lnTo>
                  <a:pt x="558" y="96"/>
                </a:lnTo>
                <a:lnTo>
                  <a:pt x="558" y="97"/>
                </a:lnTo>
                <a:lnTo>
                  <a:pt x="559" y="97"/>
                </a:lnTo>
                <a:lnTo>
                  <a:pt x="559" y="98"/>
                </a:lnTo>
                <a:lnTo>
                  <a:pt x="561" y="98"/>
                </a:lnTo>
                <a:lnTo>
                  <a:pt x="562" y="99"/>
                </a:lnTo>
                <a:lnTo>
                  <a:pt x="563" y="99"/>
                </a:lnTo>
                <a:lnTo>
                  <a:pt x="563" y="100"/>
                </a:lnTo>
                <a:lnTo>
                  <a:pt x="564" y="100"/>
                </a:lnTo>
                <a:lnTo>
                  <a:pt x="564" y="102"/>
                </a:lnTo>
                <a:lnTo>
                  <a:pt x="565" y="102"/>
                </a:lnTo>
                <a:lnTo>
                  <a:pt x="567" y="103"/>
                </a:lnTo>
                <a:lnTo>
                  <a:pt x="568" y="103"/>
                </a:lnTo>
                <a:lnTo>
                  <a:pt x="568" y="104"/>
                </a:lnTo>
                <a:lnTo>
                  <a:pt x="569" y="104"/>
                </a:lnTo>
                <a:lnTo>
                  <a:pt x="570" y="105"/>
                </a:lnTo>
                <a:lnTo>
                  <a:pt x="571" y="106"/>
                </a:lnTo>
                <a:lnTo>
                  <a:pt x="573" y="106"/>
                </a:lnTo>
                <a:lnTo>
                  <a:pt x="574" y="108"/>
                </a:lnTo>
                <a:lnTo>
                  <a:pt x="575" y="108"/>
                </a:lnTo>
                <a:lnTo>
                  <a:pt x="575" y="109"/>
                </a:lnTo>
                <a:lnTo>
                  <a:pt x="576" y="110"/>
                </a:lnTo>
                <a:lnTo>
                  <a:pt x="577" y="110"/>
                </a:lnTo>
                <a:lnTo>
                  <a:pt x="579" y="111"/>
                </a:lnTo>
                <a:lnTo>
                  <a:pt x="580" y="111"/>
                </a:lnTo>
                <a:lnTo>
                  <a:pt x="581" y="112"/>
                </a:lnTo>
                <a:lnTo>
                  <a:pt x="582" y="114"/>
                </a:lnTo>
                <a:lnTo>
                  <a:pt x="583" y="114"/>
                </a:lnTo>
                <a:lnTo>
                  <a:pt x="583" y="115"/>
                </a:lnTo>
                <a:lnTo>
                  <a:pt x="585" y="115"/>
                </a:lnTo>
                <a:lnTo>
                  <a:pt x="586" y="116"/>
                </a:lnTo>
                <a:lnTo>
                  <a:pt x="587" y="117"/>
                </a:lnTo>
                <a:lnTo>
                  <a:pt x="588" y="117"/>
                </a:lnTo>
                <a:lnTo>
                  <a:pt x="588" y="118"/>
                </a:lnTo>
                <a:lnTo>
                  <a:pt x="589" y="118"/>
                </a:lnTo>
                <a:lnTo>
                  <a:pt x="589" y="120"/>
                </a:lnTo>
                <a:lnTo>
                  <a:pt x="591" y="120"/>
                </a:lnTo>
                <a:lnTo>
                  <a:pt x="592" y="121"/>
                </a:lnTo>
                <a:lnTo>
                  <a:pt x="593" y="122"/>
                </a:lnTo>
                <a:lnTo>
                  <a:pt x="593" y="123"/>
                </a:lnTo>
                <a:lnTo>
                  <a:pt x="594" y="123"/>
                </a:lnTo>
                <a:lnTo>
                  <a:pt x="594" y="124"/>
                </a:lnTo>
                <a:lnTo>
                  <a:pt x="595" y="124"/>
                </a:lnTo>
                <a:lnTo>
                  <a:pt x="597" y="126"/>
                </a:lnTo>
                <a:lnTo>
                  <a:pt x="597" y="127"/>
                </a:lnTo>
                <a:lnTo>
                  <a:pt x="598" y="128"/>
                </a:lnTo>
                <a:lnTo>
                  <a:pt x="599" y="129"/>
                </a:lnTo>
                <a:lnTo>
                  <a:pt x="600" y="129"/>
                </a:lnTo>
                <a:lnTo>
                  <a:pt x="601" y="130"/>
                </a:lnTo>
                <a:lnTo>
                  <a:pt x="603" y="132"/>
                </a:lnTo>
                <a:lnTo>
                  <a:pt x="604" y="133"/>
                </a:lnTo>
                <a:lnTo>
                  <a:pt x="605" y="134"/>
                </a:lnTo>
                <a:lnTo>
                  <a:pt x="605" y="135"/>
                </a:lnTo>
                <a:lnTo>
                  <a:pt x="606" y="136"/>
                </a:lnTo>
                <a:lnTo>
                  <a:pt x="607" y="138"/>
                </a:lnTo>
                <a:lnTo>
                  <a:pt x="609" y="139"/>
                </a:lnTo>
                <a:lnTo>
                  <a:pt x="610" y="140"/>
                </a:lnTo>
                <a:lnTo>
                  <a:pt x="611" y="141"/>
                </a:lnTo>
                <a:lnTo>
                  <a:pt x="612" y="142"/>
                </a:lnTo>
                <a:lnTo>
                  <a:pt x="612" y="144"/>
                </a:lnTo>
                <a:lnTo>
                  <a:pt x="613" y="144"/>
                </a:lnTo>
                <a:lnTo>
                  <a:pt x="613" y="145"/>
                </a:lnTo>
                <a:lnTo>
                  <a:pt x="615" y="145"/>
                </a:lnTo>
                <a:lnTo>
                  <a:pt x="616" y="146"/>
                </a:lnTo>
                <a:lnTo>
                  <a:pt x="616" y="147"/>
                </a:lnTo>
                <a:lnTo>
                  <a:pt x="617" y="147"/>
                </a:lnTo>
                <a:lnTo>
                  <a:pt x="617" y="148"/>
                </a:lnTo>
                <a:lnTo>
                  <a:pt x="618" y="150"/>
                </a:lnTo>
                <a:lnTo>
                  <a:pt x="619" y="151"/>
                </a:lnTo>
                <a:lnTo>
                  <a:pt x="621" y="152"/>
                </a:lnTo>
                <a:lnTo>
                  <a:pt x="621" y="153"/>
                </a:lnTo>
                <a:lnTo>
                  <a:pt x="622" y="154"/>
                </a:lnTo>
                <a:lnTo>
                  <a:pt x="623" y="156"/>
                </a:lnTo>
                <a:lnTo>
                  <a:pt x="624" y="157"/>
                </a:lnTo>
                <a:lnTo>
                  <a:pt x="625" y="158"/>
                </a:lnTo>
                <a:lnTo>
                  <a:pt x="627" y="159"/>
                </a:lnTo>
                <a:lnTo>
                  <a:pt x="628" y="160"/>
                </a:lnTo>
                <a:lnTo>
                  <a:pt x="629" y="162"/>
                </a:lnTo>
                <a:lnTo>
                  <a:pt x="630" y="164"/>
                </a:lnTo>
                <a:lnTo>
                  <a:pt x="631" y="165"/>
                </a:lnTo>
                <a:lnTo>
                  <a:pt x="633" y="166"/>
                </a:lnTo>
                <a:lnTo>
                  <a:pt x="634" y="168"/>
                </a:lnTo>
                <a:lnTo>
                  <a:pt x="635" y="170"/>
                </a:lnTo>
                <a:lnTo>
                  <a:pt x="636" y="171"/>
                </a:lnTo>
                <a:lnTo>
                  <a:pt x="637" y="172"/>
                </a:lnTo>
                <a:lnTo>
                  <a:pt x="639" y="174"/>
                </a:lnTo>
                <a:lnTo>
                  <a:pt x="639" y="175"/>
                </a:lnTo>
                <a:lnTo>
                  <a:pt x="640" y="175"/>
                </a:lnTo>
                <a:lnTo>
                  <a:pt x="641" y="176"/>
                </a:lnTo>
                <a:lnTo>
                  <a:pt x="641" y="177"/>
                </a:lnTo>
                <a:lnTo>
                  <a:pt x="642" y="178"/>
                </a:lnTo>
                <a:lnTo>
                  <a:pt x="643" y="180"/>
                </a:lnTo>
                <a:lnTo>
                  <a:pt x="645" y="181"/>
                </a:lnTo>
                <a:lnTo>
                  <a:pt x="645" y="182"/>
                </a:lnTo>
                <a:lnTo>
                  <a:pt x="646" y="183"/>
                </a:lnTo>
                <a:lnTo>
                  <a:pt x="647" y="184"/>
                </a:lnTo>
                <a:lnTo>
                  <a:pt x="648" y="186"/>
                </a:lnTo>
                <a:lnTo>
                  <a:pt x="648" y="187"/>
                </a:lnTo>
                <a:lnTo>
                  <a:pt x="649" y="188"/>
                </a:lnTo>
                <a:lnTo>
                  <a:pt x="651" y="189"/>
                </a:lnTo>
                <a:lnTo>
                  <a:pt x="651" y="190"/>
                </a:lnTo>
                <a:lnTo>
                  <a:pt x="652" y="192"/>
                </a:lnTo>
                <a:lnTo>
                  <a:pt x="653" y="193"/>
                </a:lnTo>
                <a:lnTo>
                  <a:pt x="654" y="194"/>
                </a:lnTo>
                <a:lnTo>
                  <a:pt x="655" y="195"/>
                </a:lnTo>
                <a:lnTo>
                  <a:pt x="657" y="198"/>
                </a:lnTo>
                <a:lnTo>
                  <a:pt x="658" y="199"/>
                </a:lnTo>
                <a:lnTo>
                  <a:pt x="659" y="200"/>
                </a:lnTo>
                <a:lnTo>
                  <a:pt x="660" y="202"/>
                </a:lnTo>
                <a:lnTo>
                  <a:pt x="661" y="205"/>
                </a:lnTo>
                <a:lnTo>
                  <a:pt x="663" y="206"/>
                </a:lnTo>
                <a:lnTo>
                  <a:pt x="664" y="208"/>
                </a:lnTo>
                <a:lnTo>
                  <a:pt x="665" y="210"/>
                </a:lnTo>
                <a:lnTo>
                  <a:pt x="666" y="211"/>
                </a:lnTo>
                <a:lnTo>
                  <a:pt x="667" y="212"/>
                </a:lnTo>
                <a:lnTo>
                  <a:pt x="669" y="213"/>
                </a:lnTo>
                <a:lnTo>
                  <a:pt x="669" y="214"/>
                </a:lnTo>
                <a:lnTo>
                  <a:pt x="670" y="216"/>
                </a:lnTo>
                <a:lnTo>
                  <a:pt x="671" y="217"/>
                </a:lnTo>
                <a:lnTo>
                  <a:pt x="671" y="218"/>
                </a:lnTo>
                <a:lnTo>
                  <a:pt x="672" y="219"/>
                </a:lnTo>
                <a:lnTo>
                  <a:pt x="673" y="220"/>
                </a:lnTo>
                <a:lnTo>
                  <a:pt x="673" y="222"/>
                </a:lnTo>
                <a:lnTo>
                  <a:pt x="675" y="223"/>
                </a:lnTo>
                <a:lnTo>
                  <a:pt x="675" y="224"/>
                </a:lnTo>
                <a:lnTo>
                  <a:pt x="676" y="225"/>
                </a:lnTo>
                <a:lnTo>
                  <a:pt x="677" y="225"/>
                </a:lnTo>
                <a:lnTo>
                  <a:pt x="677" y="226"/>
                </a:lnTo>
                <a:lnTo>
                  <a:pt x="678" y="228"/>
                </a:lnTo>
                <a:lnTo>
                  <a:pt x="679" y="229"/>
                </a:lnTo>
                <a:lnTo>
                  <a:pt x="679" y="230"/>
                </a:lnTo>
                <a:lnTo>
                  <a:pt x="681" y="231"/>
                </a:lnTo>
                <a:lnTo>
                  <a:pt x="682" y="232"/>
                </a:lnTo>
                <a:lnTo>
                  <a:pt x="682" y="234"/>
                </a:lnTo>
                <a:lnTo>
                  <a:pt x="683" y="235"/>
                </a:lnTo>
                <a:lnTo>
                  <a:pt x="684" y="236"/>
                </a:lnTo>
                <a:lnTo>
                  <a:pt x="685" y="238"/>
                </a:lnTo>
                <a:lnTo>
                  <a:pt x="687" y="240"/>
                </a:lnTo>
                <a:lnTo>
                  <a:pt x="688" y="241"/>
                </a:lnTo>
                <a:lnTo>
                  <a:pt x="689" y="243"/>
                </a:lnTo>
                <a:lnTo>
                  <a:pt x="690" y="246"/>
                </a:lnTo>
                <a:lnTo>
                  <a:pt x="693" y="247"/>
                </a:lnTo>
                <a:lnTo>
                  <a:pt x="694" y="249"/>
                </a:lnTo>
                <a:lnTo>
                  <a:pt x="695" y="250"/>
                </a:lnTo>
                <a:lnTo>
                  <a:pt x="696" y="253"/>
                </a:lnTo>
                <a:lnTo>
                  <a:pt x="697" y="254"/>
                </a:lnTo>
                <a:lnTo>
                  <a:pt x="699" y="255"/>
                </a:lnTo>
                <a:lnTo>
                  <a:pt x="699" y="256"/>
                </a:lnTo>
                <a:lnTo>
                  <a:pt x="700" y="258"/>
                </a:lnTo>
                <a:lnTo>
                  <a:pt x="701" y="259"/>
                </a:lnTo>
                <a:lnTo>
                  <a:pt x="702" y="260"/>
                </a:lnTo>
                <a:lnTo>
                  <a:pt x="702" y="261"/>
                </a:lnTo>
                <a:lnTo>
                  <a:pt x="703" y="262"/>
                </a:lnTo>
                <a:lnTo>
                  <a:pt x="703" y="264"/>
                </a:lnTo>
                <a:lnTo>
                  <a:pt x="705" y="265"/>
                </a:lnTo>
                <a:lnTo>
                  <a:pt x="705" y="266"/>
                </a:lnTo>
                <a:lnTo>
                  <a:pt x="706" y="266"/>
                </a:lnTo>
                <a:lnTo>
                  <a:pt x="706" y="267"/>
                </a:lnTo>
                <a:lnTo>
                  <a:pt x="707" y="268"/>
                </a:lnTo>
                <a:lnTo>
                  <a:pt x="707" y="270"/>
                </a:lnTo>
                <a:lnTo>
                  <a:pt x="708" y="271"/>
                </a:lnTo>
                <a:lnTo>
                  <a:pt x="709" y="272"/>
                </a:lnTo>
                <a:lnTo>
                  <a:pt x="709" y="273"/>
                </a:lnTo>
                <a:lnTo>
                  <a:pt x="711" y="274"/>
                </a:lnTo>
                <a:lnTo>
                  <a:pt x="712" y="276"/>
                </a:lnTo>
                <a:lnTo>
                  <a:pt x="712" y="277"/>
                </a:lnTo>
                <a:lnTo>
                  <a:pt x="713" y="278"/>
                </a:lnTo>
                <a:lnTo>
                  <a:pt x="713" y="279"/>
                </a:lnTo>
                <a:lnTo>
                  <a:pt x="714" y="280"/>
                </a:lnTo>
                <a:lnTo>
                  <a:pt x="715" y="282"/>
                </a:lnTo>
                <a:lnTo>
                  <a:pt x="715" y="283"/>
                </a:lnTo>
                <a:lnTo>
                  <a:pt x="717" y="2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Freeform 146"/>
          <p:cNvSpPr>
            <a:spLocks/>
          </p:cNvSpPr>
          <p:nvPr/>
        </p:nvSpPr>
        <p:spPr bwMode="auto">
          <a:xfrm>
            <a:off x="5616575" y="3922713"/>
            <a:ext cx="568325" cy="227012"/>
          </a:xfrm>
          <a:custGeom>
            <a:avLst/>
            <a:gdLst>
              <a:gd name="T0" fmla="*/ 2147483647 w 717"/>
              <a:gd name="T1" fmla="*/ 0 h 285"/>
              <a:gd name="T2" fmla="*/ 2147483647 w 717"/>
              <a:gd name="T3" fmla="*/ 2147483647 h 285"/>
              <a:gd name="T4" fmla="*/ 2147483647 w 717"/>
              <a:gd name="T5" fmla="*/ 2147483647 h 285"/>
              <a:gd name="T6" fmla="*/ 2147483647 w 717"/>
              <a:gd name="T7" fmla="*/ 2147483647 h 285"/>
              <a:gd name="T8" fmla="*/ 2147483647 w 717"/>
              <a:gd name="T9" fmla="*/ 2147483647 h 285"/>
              <a:gd name="T10" fmla="*/ 2147483647 w 717"/>
              <a:gd name="T11" fmla="*/ 2147483647 h 285"/>
              <a:gd name="T12" fmla="*/ 2147483647 w 717"/>
              <a:gd name="T13" fmla="*/ 2147483647 h 285"/>
              <a:gd name="T14" fmla="*/ 2147483647 w 717"/>
              <a:gd name="T15" fmla="*/ 2147483647 h 285"/>
              <a:gd name="T16" fmla="*/ 2147483647 w 717"/>
              <a:gd name="T17" fmla="*/ 2147483647 h 285"/>
              <a:gd name="T18" fmla="*/ 2147483647 w 717"/>
              <a:gd name="T19" fmla="*/ 2147483647 h 285"/>
              <a:gd name="T20" fmla="*/ 2147483647 w 717"/>
              <a:gd name="T21" fmla="*/ 2147483647 h 285"/>
              <a:gd name="T22" fmla="*/ 2147483647 w 717"/>
              <a:gd name="T23" fmla="*/ 2147483647 h 285"/>
              <a:gd name="T24" fmla="*/ 2147483647 w 717"/>
              <a:gd name="T25" fmla="*/ 2147483647 h 285"/>
              <a:gd name="T26" fmla="*/ 2147483647 w 717"/>
              <a:gd name="T27" fmla="*/ 2147483647 h 285"/>
              <a:gd name="T28" fmla="*/ 2147483647 w 717"/>
              <a:gd name="T29" fmla="*/ 2147483647 h 285"/>
              <a:gd name="T30" fmla="*/ 2147483647 w 717"/>
              <a:gd name="T31" fmla="*/ 2147483647 h 285"/>
              <a:gd name="T32" fmla="*/ 2147483647 w 717"/>
              <a:gd name="T33" fmla="*/ 2147483647 h 285"/>
              <a:gd name="T34" fmla="*/ 2147483647 w 717"/>
              <a:gd name="T35" fmla="*/ 2147483647 h 285"/>
              <a:gd name="T36" fmla="*/ 2147483647 w 717"/>
              <a:gd name="T37" fmla="*/ 2147483647 h 285"/>
              <a:gd name="T38" fmla="*/ 2147483647 w 717"/>
              <a:gd name="T39" fmla="*/ 2147483647 h 285"/>
              <a:gd name="T40" fmla="*/ 2147483647 w 717"/>
              <a:gd name="T41" fmla="*/ 2147483647 h 285"/>
              <a:gd name="T42" fmla="*/ 2147483647 w 717"/>
              <a:gd name="T43" fmla="*/ 2147483647 h 285"/>
              <a:gd name="T44" fmla="*/ 2147483647 w 717"/>
              <a:gd name="T45" fmla="*/ 2147483647 h 285"/>
              <a:gd name="T46" fmla="*/ 2147483647 w 717"/>
              <a:gd name="T47" fmla="*/ 2147483647 h 285"/>
              <a:gd name="T48" fmla="*/ 2147483647 w 717"/>
              <a:gd name="T49" fmla="*/ 2147483647 h 285"/>
              <a:gd name="T50" fmla="*/ 2147483647 w 717"/>
              <a:gd name="T51" fmla="*/ 2147483647 h 285"/>
              <a:gd name="T52" fmla="*/ 2147483647 w 717"/>
              <a:gd name="T53" fmla="*/ 2147483647 h 285"/>
              <a:gd name="T54" fmla="*/ 2147483647 w 717"/>
              <a:gd name="T55" fmla="*/ 2147483647 h 285"/>
              <a:gd name="T56" fmla="*/ 2147483647 w 717"/>
              <a:gd name="T57" fmla="*/ 2147483647 h 285"/>
              <a:gd name="T58" fmla="*/ 2147483647 w 717"/>
              <a:gd name="T59" fmla="*/ 2147483647 h 285"/>
              <a:gd name="T60" fmla="*/ 2147483647 w 717"/>
              <a:gd name="T61" fmla="*/ 2147483647 h 285"/>
              <a:gd name="T62" fmla="*/ 2147483647 w 717"/>
              <a:gd name="T63" fmla="*/ 2147483647 h 285"/>
              <a:gd name="T64" fmla="*/ 2147483647 w 717"/>
              <a:gd name="T65" fmla="*/ 2147483647 h 285"/>
              <a:gd name="T66" fmla="*/ 2147483647 w 717"/>
              <a:gd name="T67" fmla="*/ 2147483647 h 285"/>
              <a:gd name="T68" fmla="*/ 2147483647 w 717"/>
              <a:gd name="T69" fmla="*/ 2147483647 h 285"/>
              <a:gd name="T70" fmla="*/ 2147483647 w 717"/>
              <a:gd name="T71" fmla="*/ 2147483647 h 285"/>
              <a:gd name="T72" fmla="*/ 2147483647 w 717"/>
              <a:gd name="T73" fmla="*/ 2147483647 h 285"/>
              <a:gd name="T74" fmla="*/ 2147483647 w 717"/>
              <a:gd name="T75" fmla="*/ 2147483647 h 285"/>
              <a:gd name="T76" fmla="*/ 2147483647 w 717"/>
              <a:gd name="T77" fmla="*/ 2147483647 h 285"/>
              <a:gd name="T78" fmla="*/ 2147483647 w 717"/>
              <a:gd name="T79" fmla="*/ 2147483647 h 285"/>
              <a:gd name="T80" fmla="*/ 2147483647 w 717"/>
              <a:gd name="T81" fmla="*/ 2147483647 h 285"/>
              <a:gd name="T82" fmla="*/ 2147483647 w 717"/>
              <a:gd name="T83" fmla="*/ 2147483647 h 285"/>
              <a:gd name="T84" fmla="*/ 2147483647 w 717"/>
              <a:gd name="T85" fmla="*/ 2147483647 h 285"/>
              <a:gd name="T86" fmla="*/ 2147483647 w 717"/>
              <a:gd name="T87" fmla="*/ 2147483647 h 285"/>
              <a:gd name="T88" fmla="*/ 2147483647 w 717"/>
              <a:gd name="T89" fmla="*/ 2147483647 h 285"/>
              <a:gd name="T90" fmla="*/ 2147483647 w 717"/>
              <a:gd name="T91" fmla="*/ 2147483647 h 285"/>
              <a:gd name="T92" fmla="*/ 2147483647 w 717"/>
              <a:gd name="T93" fmla="*/ 2147483647 h 285"/>
              <a:gd name="T94" fmla="*/ 2147483647 w 717"/>
              <a:gd name="T95" fmla="*/ 2147483647 h 285"/>
              <a:gd name="T96" fmla="*/ 2147483647 w 717"/>
              <a:gd name="T97" fmla="*/ 2147483647 h 285"/>
              <a:gd name="T98" fmla="*/ 2147483647 w 717"/>
              <a:gd name="T99" fmla="*/ 2147483647 h 285"/>
              <a:gd name="T100" fmla="*/ 2147483647 w 717"/>
              <a:gd name="T101" fmla="*/ 2147483647 h 285"/>
              <a:gd name="T102" fmla="*/ 2147483647 w 717"/>
              <a:gd name="T103" fmla="*/ 2147483647 h 285"/>
              <a:gd name="T104" fmla="*/ 2147483647 w 717"/>
              <a:gd name="T105" fmla="*/ 2147483647 h 285"/>
              <a:gd name="T106" fmla="*/ 2147483647 w 717"/>
              <a:gd name="T107" fmla="*/ 2147483647 h 285"/>
              <a:gd name="T108" fmla="*/ 2147483647 w 717"/>
              <a:gd name="T109" fmla="*/ 2147483647 h 285"/>
              <a:gd name="T110" fmla="*/ 2147483647 w 717"/>
              <a:gd name="T111" fmla="*/ 2147483647 h 285"/>
              <a:gd name="T112" fmla="*/ 2147483647 w 717"/>
              <a:gd name="T113" fmla="*/ 2147483647 h 285"/>
              <a:gd name="T114" fmla="*/ 2147483647 w 717"/>
              <a:gd name="T115" fmla="*/ 2147483647 h 285"/>
              <a:gd name="T116" fmla="*/ 2147483647 w 717"/>
              <a:gd name="T117" fmla="*/ 2147483647 h 285"/>
              <a:gd name="T118" fmla="*/ 2147483647 w 717"/>
              <a:gd name="T119" fmla="*/ 2147483647 h 285"/>
              <a:gd name="T120" fmla="*/ 2147483647 w 717"/>
              <a:gd name="T121" fmla="*/ 2147483647 h 28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17"/>
              <a:gd name="T184" fmla="*/ 0 h 285"/>
              <a:gd name="T185" fmla="*/ 717 w 717"/>
              <a:gd name="T186" fmla="*/ 285 h 28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17" h="285">
                <a:moveTo>
                  <a:pt x="0" y="0"/>
                </a:moveTo>
                <a:lnTo>
                  <a:pt x="28" y="0"/>
                </a:lnTo>
                <a:lnTo>
                  <a:pt x="53" y="0"/>
                </a:lnTo>
                <a:lnTo>
                  <a:pt x="77" y="0"/>
                </a:lnTo>
                <a:lnTo>
                  <a:pt x="100" y="0"/>
                </a:lnTo>
                <a:lnTo>
                  <a:pt x="120" y="0"/>
                </a:lnTo>
                <a:lnTo>
                  <a:pt x="139" y="0"/>
                </a:lnTo>
                <a:lnTo>
                  <a:pt x="158" y="0"/>
                </a:lnTo>
                <a:lnTo>
                  <a:pt x="174" y="0"/>
                </a:lnTo>
                <a:lnTo>
                  <a:pt x="190" y="0"/>
                </a:lnTo>
                <a:lnTo>
                  <a:pt x="204" y="0"/>
                </a:lnTo>
                <a:lnTo>
                  <a:pt x="217" y="0"/>
                </a:lnTo>
                <a:lnTo>
                  <a:pt x="229" y="0"/>
                </a:lnTo>
                <a:lnTo>
                  <a:pt x="240" y="1"/>
                </a:lnTo>
                <a:lnTo>
                  <a:pt x="250" y="1"/>
                </a:lnTo>
                <a:lnTo>
                  <a:pt x="258" y="1"/>
                </a:lnTo>
                <a:lnTo>
                  <a:pt x="266" y="1"/>
                </a:lnTo>
                <a:lnTo>
                  <a:pt x="274" y="1"/>
                </a:lnTo>
                <a:lnTo>
                  <a:pt x="280" y="1"/>
                </a:lnTo>
                <a:lnTo>
                  <a:pt x="286" y="1"/>
                </a:lnTo>
                <a:lnTo>
                  <a:pt x="290" y="1"/>
                </a:lnTo>
                <a:lnTo>
                  <a:pt x="295" y="1"/>
                </a:lnTo>
                <a:lnTo>
                  <a:pt x="299" y="1"/>
                </a:lnTo>
                <a:lnTo>
                  <a:pt x="302" y="1"/>
                </a:lnTo>
                <a:lnTo>
                  <a:pt x="306" y="1"/>
                </a:lnTo>
                <a:lnTo>
                  <a:pt x="308" y="1"/>
                </a:lnTo>
                <a:lnTo>
                  <a:pt x="311" y="1"/>
                </a:lnTo>
                <a:lnTo>
                  <a:pt x="313" y="1"/>
                </a:lnTo>
                <a:lnTo>
                  <a:pt x="316" y="1"/>
                </a:lnTo>
                <a:lnTo>
                  <a:pt x="317" y="1"/>
                </a:lnTo>
                <a:lnTo>
                  <a:pt x="319" y="1"/>
                </a:lnTo>
                <a:lnTo>
                  <a:pt x="322" y="2"/>
                </a:lnTo>
                <a:lnTo>
                  <a:pt x="323" y="2"/>
                </a:lnTo>
                <a:lnTo>
                  <a:pt x="325" y="2"/>
                </a:lnTo>
                <a:lnTo>
                  <a:pt x="326" y="2"/>
                </a:lnTo>
                <a:lnTo>
                  <a:pt x="329" y="2"/>
                </a:lnTo>
                <a:lnTo>
                  <a:pt x="330" y="2"/>
                </a:lnTo>
                <a:lnTo>
                  <a:pt x="332" y="2"/>
                </a:lnTo>
                <a:lnTo>
                  <a:pt x="334" y="2"/>
                </a:lnTo>
                <a:lnTo>
                  <a:pt x="335" y="2"/>
                </a:lnTo>
                <a:lnTo>
                  <a:pt x="336" y="2"/>
                </a:lnTo>
                <a:lnTo>
                  <a:pt x="337" y="2"/>
                </a:lnTo>
                <a:lnTo>
                  <a:pt x="338" y="3"/>
                </a:lnTo>
                <a:lnTo>
                  <a:pt x="340" y="3"/>
                </a:lnTo>
                <a:lnTo>
                  <a:pt x="341" y="3"/>
                </a:lnTo>
                <a:lnTo>
                  <a:pt x="342" y="3"/>
                </a:lnTo>
                <a:lnTo>
                  <a:pt x="343" y="3"/>
                </a:lnTo>
                <a:lnTo>
                  <a:pt x="344" y="3"/>
                </a:lnTo>
                <a:lnTo>
                  <a:pt x="346" y="3"/>
                </a:lnTo>
                <a:lnTo>
                  <a:pt x="347" y="3"/>
                </a:lnTo>
                <a:lnTo>
                  <a:pt x="348" y="3"/>
                </a:lnTo>
                <a:lnTo>
                  <a:pt x="349" y="3"/>
                </a:lnTo>
                <a:lnTo>
                  <a:pt x="350" y="4"/>
                </a:lnTo>
                <a:lnTo>
                  <a:pt x="352" y="4"/>
                </a:lnTo>
                <a:lnTo>
                  <a:pt x="353" y="4"/>
                </a:lnTo>
                <a:lnTo>
                  <a:pt x="354" y="4"/>
                </a:lnTo>
                <a:lnTo>
                  <a:pt x="356" y="4"/>
                </a:lnTo>
                <a:lnTo>
                  <a:pt x="358" y="4"/>
                </a:lnTo>
                <a:lnTo>
                  <a:pt x="359" y="6"/>
                </a:lnTo>
                <a:lnTo>
                  <a:pt x="360" y="6"/>
                </a:lnTo>
                <a:lnTo>
                  <a:pt x="362" y="6"/>
                </a:lnTo>
                <a:lnTo>
                  <a:pt x="364" y="6"/>
                </a:lnTo>
                <a:lnTo>
                  <a:pt x="366" y="6"/>
                </a:lnTo>
                <a:lnTo>
                  <a:pt x="367" y="7"/>
                </a:lnTo>
                <a:lnTo>
                  <a:pt x="370" y="7"/>
                </a:lnTo>
                <a:lnTo>
                  <a:pt x="371" y="7"/>
                </a:lnTo>
                <a:lnTo>
                  <a:pt x="373" y="7"/>
                </a:lnTo>
                <a:lnTo>
                  <a:pt x="374" y="7"/>
                </a:lnTo>
                <a:lnTo>
                  <a:pt x="376" y="8"/>
                </a:lnTo>
                <a:lnTo>
                  <a:pt x="377" y="8"/>
                </a:lnTo>
                <a:lnTo>
                  <a:pt x="378" y="8"/>
                </a:lnTo>
                <a:lnTo>
                  <a:pt x="379" y="8"/>
                </a:lnTo>
                <a:lnTo>
                  <a:pt x="380" y="8"/>
                </a:lnTo>
                <a:lnTo>
                  <a:pt x="382" y="8"/>
                </a:lnTo>
                <a:lnTo>
                  <a:pt x="383" y="9"/>
                </a:lnTo>
                <a:lnTo>
                  <a:pt x="384" y="9"/>
                </a:lnTo>
                <a:lnTo>
                  <a:pt x="385" y="9"/>
                </a:lnTo>
                <a:lnTo>
                  <a:pt x="386" y="9"/>
                </a:lnTo>
                <a:lnTo>
                  <a:pt x="388" y="9"/>
                </a:lnTo>
                <a:lnTo>
                  <a:pt x="388" y="10"/>
                </a:lnTo>
                <a:lnTo>
                  <a:pt x="389" y="10"/>
                </a:lnTo>
                <a:lnTo>
                  <a:pt x="390" y="10"/>
                </a:lnTo>
                <a:lnTo>
                  <a:pt x="391" y="10"/>
                </a:lnTo>
                <a:lnTo>
                  <a:pt x="392" y="10"/>
                </a:lnTo>
                <a:lnTo>
                  <a:pt x="394" y="12"/>
                </a:lnTo>
                <a:lnTo>
                  <a:pt x="395" y="12"/>
                </a:lnTo>
                <a:lnTo>
                  <a:pt x="396" y="12"/>
                </a:lnTo>
                <a:lnTo>
                  <a:pt x="398" y="13"/>
                </a:lnTo>
                <a:lnTo>
                  <a:pt x="400" y="13"/>
                </a:lnTo>
                <a:lnTo>
                  <a:pt x="401" y="14"/>
                </a:lnTo>
                <a:lnTo>
                  <a:pt x="403" y="14"/>
                </a:lnTo>
                <a:lnTo>
                  <a:pt x="404" y="14"/>
                </a:lnTo>
                <a:lnTo>
                  <a:pt x="407" y="15"/>
                </a:lnTo>
                <a:lnTo>
                  <a:pt x="408" y="15"/>
                </a:lnTo>
                <a:lnTo>
                  <a:pt x="410" y="16"/>
                </a:lnTo>
                <a:lnTo>
                  <a:pt x="413" y="18"/>
                </a:lnTo>
                <a:lnTo>
                  <a:pt x="415" y="18"/>
                </a:lnTo>
                <a:lnTo>
                  <a:pt x="416" y="19"/>
                </a:lnTo>
                <a:lnTo>
                  <a:pt x="419" y="19"/>
                </a:lnTo>
                <a:lnTo>
                  <a:pt x="420" y="20"/>
                </a:lnTo>
                <a:lnTo>
                  <a:pt x="422" y="20"/>
                </a:lnTo>
                <a:lnTo>
                  <a:pt x="424" y="20"/>
                </a:lnTo>
                <a:lnTo>
                  <a:pt x="425" y="21"/>
                </a:lnTo>
                <a:lnTo>
                  <a:pt x="426" y="21"/>
                </a:lnTo>
                <a:lnTo>
                  <a:pt x="427" y="22"/>
                </a:lnTo>
                <a:lnTo>
                  <a:pt x="428" y="22"/>
                </a:lnTo>
                <a:lnTo>
                  <a:pt x="430" y="22"/>
                </a:lnTo>
                <a:lnTo>
                  <a:pt x="431" y="24"/>
                </a:lnTo>
                <a:lnTo>
                  <a:pt x="432" y="24"/>
                </a:lnTo>
                <a:lnTo>
                  <a:pt x="433" y="24"/>
                </a:lnTo>
                <a:lnTo>
                  <a:pt x="434" y="25"/>
                </a:lnTo>
                <a:lnTo>
                  <a:pt x="436" y="25"/>
                </a:lnTo>
                <a:lnTo>
                  <a:pt x="437" y="25"/>
                </a:lnTo>
                <a:lnTo>
                  <a:pt x="438" y="26"/>
                </a:lnTo>
                <a:lnTo>
                  <a:pt x="439" y="26"/>
                </a:lnTo>
                <a:lnTo>
                  <a:pt x="439" y="27"/>
                </a:lnTo>
                <a:lnTo>
                  <a:pt x="440" y="27"/>
                </a:lnTo>
                <a:lnTo>
                  <a:pt x="442" y="27"/>
                </a:lnTo>
                <a:lnTo>
                  <a:pt x="443" y="28"/>
                </a:lnTo>
                <a:lnTo>
                  <a:pt x="444" y="28"/>
                </a:lnTo>
                <a:lnTo>
                  <a:pt x="446" y="30"/>
                </a:lnTo>
                <a:lnTo>
                  <a:pt x="448" y="31"/>
                </a:lnTo>
                <a:lnTo>
                  <a:pt x="449" y="31"/>
                </a:lnTo>
                <a:lnTo>
                  <a:pt x="450" y="32"/>
                </a:lnTo>
                <a:lnTo>
                  <a:pt x="452" y="33"/>
                </a:lnTo>
                <a:lnTo>
                  <a:pt x="454" y="33"/>
                </a:lnTo>
                <a:lnTo>
                  <a:pt x="456" y="34"/>
                </a:lnTo>
                <a:lnTo>
                  <a:pt x="457" y="36"/>
                </a:lnTo>
                <a:lnTo>
                  <a:pt x="460" y="37"/>
                </a:lnTo>
                <a:lnTo>
                  <a:pt x="461" y="37"/>
                </a:lnTo>
                <a:lnTo>
                  <a:pt x="463" y="38"/>
                </a:lnTo>
                <a:lnTo>
                  <a:pt x="465" y="39"/>
                </a:lnTo>
                <a:lnTo>
                  <a:pt x="466" y="39"/>
                </a:lnTo>
                <a:lnTo>
                  <a:pt x="467" y="40"/>
                </a:lnTo>
                <a:lnTo>
                  <a:pt x="468" y="40"/>
                </a:lnTo>
                <a:lnTo>
                  <a:pt x="469" y="42"/>
                </a:lnTo>
                <a:lnTo>
                  <a:pt x="471" y="42"/>
                </a:lnTo>
                <a:lnTo>
                  <a:pt x="472" y="43"/>
                </a:lnTo>
                <a:lnTo>
                  <a:pt x="473" y="43"/>
                </a:lnTo>
                <a:lnTo>
                  <a:pt x="474" y="44"/>
                </a:lnTo>
                <a:lnTo>
                  <a:pt x="475" y="44"/>
                </a:lnTo>
                <a:lnTo>
                  <a:pt x="477" y="45"/>
                </a:lnTo>
                <a:lnTo>
                  <a:pt x="478" y="45"/>
                </a:lnTo>
                <a:lnTo>
                  <a:pt x="479" y="46"/>
                </a:lnTo>
                <a:lnTo>
                  <a:pt x="480" y="48"/>
                </a:lnTo>
                <a:lnTo>
                  <a:pt x="481" y="48"/>
                </a:lnTo>
                <a:lnTo>
                  <a:pt x="483" y="48"/>
                </a:lnTo>
                <a:lnTo>
                  <a:pt x="484" y="49"/>
                </a:lnTo>
                <a:lnTo>
                  <a:pt x="485" y="49"/>
                </a:lnTo>
                <a:lnTo>
                  <a:pt x="486" y="50"/>
                </a:lnTo>
                <a:lnTo>
                  <a:pt x="487" y="50"/>
                </a:lnTo>
                <a:lnTo>
                  <a:pt x="489" y="51"/>
                </a:lnTo>
                <a:lnTo>
                  <a:pt x="490" y="52"/>
                </a:lnTo>
                <a:lnTo>
                  <a:pt x="491" y="52"/>
                </a:lnTo>
                <a:lnTo>
                  <a:pt x="492" y="54"/>
                </a:lnTo>
                <a:lnTo>
                  <a:pt x="493" y="55"/>
                </a:lnTo>
                <a:lnTo>
                  <a:pt x="496" y="56"/>
                </a:lnTo>
                <a:lnTo>
                  <a:pt x="497" y="56"/>
                </a:lnTo>
                <a:lnTo>
                  <a:pt x="499" y="57"/>
                </a:lnTo>
                <a:lnTo>
                  <a:pt x="501" y="58"/>
                </a:lnTo>
                <a:lnTo>
                  <a:pt x="502" y="60"/>
                </a:lnTo>
                <a:lnTo>
                  <a:pt x="503" y="60"/>
                </a:lnTo>
                <a:lnTo>
                  <a:pt x="504" y="61"/>
                </a:lnTo>
                <a:lnTo>
                  <a:pt x="505" y="61"/>
                </a:lnTo>
                <a:lnTo>
                  <a:pt x="507" y="62"/>
                </a:lnTo>
                <a:lnTo>
                  <a:pt x="508" y="62"/>
                </a:lnTo>
                <a:lnTo>
                  <a:pt x="509" y="63"/>
                </a:lnTo>
                <a:lnTo>
                  <a:pt x="510" y="63"/>
                </a:lnTo>
                <a:lnTo>
                  <a:pt x="510" y="64"/>
                </a:lnTo>
                <a:lnTo>
                  <a:pt x="511" y="64"/>
                </a:lnTo>
                <a:lnTo>
                  <a:pt x="513" y="66"/>
                </a:lnTo>
                <a:lnTo>
                  <a:pt x="514" y="66"/>
                </a:lnTo>
                <a:lnTo>
                  <a:pt x="515" y="67"/>
                </a:lnTo>
                <a:lnTo>
                  <a:pt x="516" y="68"/>
                </a:lnTo>
                <a:lnTo>
                  <a:pt x="517" y="68"/>
                </a:lnTo>
                <a:lnTo>
                  <a:pt x="519" y="69"/>
                </a:lnTo>
                <a:lnTo>
                  <a:pt x="520" y="69"/>
                </a:lnTo>
                <a:lnTo>
                  <a:pt x="521" y="70"/>
                </a:lnTo>
                <a:lnTo>
                  <a:pt x="522" y="72"/>
                </a:lnTo>
                <a:lnTo>
                  <a:pt x="523" y="72"/>
                </a:lnTo>
                <a:lnTo>
                  <a:pt x="525" y="73"/>
                </a:lnTo>
                <a:lnTo>
                  <a:pt x="526" y="73"/>
                </a:lnTo>
                <a:lnTo>
                  <a:pt x="527" y="74"/>
                </a:lnTo>
                <a:lnTo>
                  <a:pt x="528" y="75"/>
                </a:lnTo>
                <a:lnTo>
                  <a:pt x="529" y="75"/>
                </a:lnTo>
                <a:lnTo>
                  <a:pt x="531" y="76"/>
                </a:lnTo>
                <a:lnTo>
                  <a:pt x="532" y="78"/>
                </a:lnTo>
                <a:lnTo>
                  <a:pt x="533" y="79"/>
                </a:lnTo>
                <a:lnTo>
                  <a:pt x="534" y="79"/>
                </a:lnTo>
                <a:lnTo>
                  <a:pt x="535" y="80"/>
                </a:lnTo>
                <a:lnTo>
                  <a:pt x="537" y="80"/>
                </a:lnTo>
                <a:lnTo>
                  <a:pt x="538" y="81"/>
                </a:lnTo>
                <a:lnTo>
                  <a:pt x="539" y="82"/>
                </a:lnTo>
                <a:lnTo>
                  <a:pt x="540" y="82"/>
                </a:lnTo>
                <a:lnTo>
                  <a:pt x="540" y="84"/>
                </a:lnTo>
                <a:lnTo>
                  <a:pt x="541" y="84"/>
                </a:lnTo>
                <a:lnTo>
                  <a:pt x="543" y="85"/>
                </a:lnTo>
                <a:lnTo>
                  <a:pt x="544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88"/>
                </a:lnTo>
                <a:lnTo>
                  <a:pt x="549" y="88"/>
                </a:lnTo>
                <a:lnTo>
                  <a:pt x="550" y="90"/>
                </a:lnTo>
                <a:lnTo>
                  <a:pt x="551" y="91"/>
                </a:lnTo>
                <a:lnTo>
                  <a:pt x="552" y="92"/>
                </a:lnTo>
                <a:lnTo>
                  <a:pt x="553" y="92"/>
                </a:lnTo>
                <a:lnTo>
                  <a:pt x="553" y="93"/>
                </a:lnTo>
                <a:lnTo>
                  <a:pt x="555" y="93"/>
                </a:lnTo>
                <a:lnTo>
                  <a:pt x="556" y="94"/>
                </a:lnTo>
                <a:lnTo>
                  <a:pt x="557" y="96"/>
                </a:lnTo>
                <a:lnTo>
                  <a:pt x="558" y="96"/>
                </a:lnTo>
                <a:lnTo>
                  <a:pt x="558" y="97"/>
                </a:lnTo>
                <a:lnTo>
                  <a:pt x="559" y="97"/>
                </a:lnTo>
                <a:lnTo>
                  <a:pt x="559" y="98"/>
                </a:lnTo>
                <a:lnTo>
                  <a:pt x="561" y="98"/>
                </a:lnTo>
                <a:lnTo>
                  <a:pt x="562" y="99"/>
                </a:lnTo>
                <a:lnTo>
                  <a:pt x="563" y="99"/>
                </a:lnTo>
                <a:lnTo>
                  <a:pt x="563" y="100"/>
                </a:lnTo>
                <a:lnTo>
                  <a:pt x="564" y="100"/>
                </a:lnTo>
                <a:lnTo>
                  <a:pt x="564" y="102"/>
                </a:lnTo>
                <a:lnTo>
                  <a:pt x="565" y="102"/>
                </a:lnTo>
                <a:lnTo>
                  <a:pt x="567" y="103"/>
                </a:lnTo>
                <a:lnTo>
                  <a:pt x="568" y="103"/>
                </a:lnTo>
                <a:lnTo>
                  <a:pt x="568" y="104"/>
                </a:lnTo>
                <a:lnTo>
                  <a:pt x="569" y="104"/>
                </a:lnTo>
                <a:lnTo>
                  <a:pt x="570" y="105"/>
                </a:lnTo>
                <a:lnTo>
                  <a:pt x="571" y="106"/>
                </a:lnTo>
                <a:lnTo>
                  <a:pt x="573" y="106"/>
                </a:lnTo>
                <a:lnTo>
                  <a:pt x="574" y="108"/>
                </a:lnTo>
                <a:lnTo>
                  <a:pt x="575" y="108"/>
                </a:lnTo>
                <a:lnTo>
                  <a:pt x="575" y="109"/>
                </a:lnTo>
                <a:lnTo>
                  <a:pt x="576" y="110"/>
                </a:lnTo>
                <a:lnTo>
                  <a:pt x="577" y="110"/>
                </a:lnTo>
                <a:lnTo>
                  <a:pt x="579" y="111"/>
                </a:lnTo>
                <a:lnTo>
                  <a:pt x="580" y="111"/>
                </a:lnTo>
                <a:lnTo>
                  <a:pt x="581" y="112"/>
                </a:lnTo>
                <a:lnTo>
                  <a:pt x="582" y="114"/>
                </a:lnTo>
                <a:lnTo>
                  <a:pt x="583" y="114"/>
                </a:lnTo>
                <a:lnTo>
                  <a:pt x="583" y="115"/>
                </a:lnTo>
                <a:lnTo>
                  <a:pt x="585" y="115"/>
                </a:lnTo>
                <a:lnTo>
                  <a:pt x="586" y="116"/>
                </a:lnTo>
                <a:lnTo>
                  <a:pt x="587" y="117"/>
                </a:lnTo>
                <a:lnTo>
                  <a:pt x="588" y="117"/>
                </a:lnTo>
                <a:lnTo>
                  <a:pt x="588" y="118"/>
                </a:lnTo>
                <a:lnTo>
                  <a:pt x="589" y="118"/>
                </a:lnTo>
                <a:lnTo>
                  <a:pt x="589" y="120"/>
                </a:lnTo>
                <a:lnTo>
                  <a:pt x="591" y="120"/>
                </a:lnTo>
                <a:lnTo>
                  <a:pt x="592" y="121"/>
                </a:lnTo>
                <a:lnTo>
                  <a:pt x="593" y="122"/>
                </a:lnTo>
                <a:lnTo>
                  <a:pt x="593" y="123"/>
                </a:lnTo>
                <a:lnTo>
                  <a:pt x="594" y="123"/>
                </a:lnTo>
                <a:lnTo>
                  <a:pt x="594" y="124"/>
                </a:lnTo>
                <a:lnTo>
                  <a:pt x="595" y="124"/>
                </a:lnTo>
                <a:lnTo>
                  <a:pt x="597" y="126"/>
                </a:lnTo>
                <a:lnTo>
                  <a:pt x="597" y="127"/>
                </a:lnTo>
                <a:lnTo>
                  <a:pt x="598" y="128"/>
                </a:lnTo>
                <a:lnTo>
                  <a:pt x="599" y="129"/>
                </a:lnTo>
                <a:lnTo>
                  <a:pt x="600" y="129"/>
                </a:lnTo>
                <a:lnTo>
                  <a:pt x="601" y="130"/>
                </a:lnTo>
                <a:lnTo>
                  <a:pt x="603" y="132"/>
                </a:lnTo>
                <a:lnTo>
                  <a:pt x="604" y="133"/>
                </a:lnTo>
                <a:lnTo>
                  <a:pt x="605" y="134"/>
                </a:lnTo>
                <a:lnTo>
                  <a:pt x="605" y="135"/>
                </a:lnTo>
                <a:lnTo>
                  <a:pt x="606" y="136"/>
                </a:lnTo>
                <a:lnTo>
                  <a:pt x="607" y="138"/>
                </a:lnTo>
                <a:lnTo>
                  <a:pt x="609" y="139"/>
                </a:lnTo>
                <a:lnTo>
                  <a:pt x="610" y="140"/>
                </a:lnTo>
                <a:lnTo>
                  <a:pt x="611" y="141"/>
                </a:lnTo>
                <a:lnTo>
                  <a:pt x="612" y="142"/>
                </a:lnTo>
                <a:lnTo>
                  <a:pt x="612" y="144"/>
                </a:lnTo>
                <a:lnTo>
                  <a:pt x="613" y="144"/>
                </a:lnTo>
                <a:lnTo>
                  <a:pt x="613" y="145"/>
                </a:lnTo>
                <a:lnTo>
                  <a:pt x="615" y="145"/>
                </a:lnTo>
                <a:lnTo>
                  <a:pt x="616" y="146"/>
                </a:lnTo>
                <a:lnTo>
                  <a:pt x="616" y="147"/>
                </a:lnTo>
                <a:lnTo>
                  <a:pt x="617" y="147"/>
                </a:lnTo>
                <a:lnTo>
                  <a:pt x="617" y="148"/>
                </a:lnTo>
                <a:lnTo>
                  <a:pt x="618" y="150"/>
                </a:lnTo>
                <a:lnTo>
                  <a:pt x="619" y="151"/>
                </a:lnTo>
                <a:lnTo>
                  <a:pt x="621" y="152"/>
                </a:lnTo>
                <a:lnTo>
                  <a:pt x="621" y="153"/>
                </a:lnTo>
                <a:lnTo>
                  <a:pt x="622" y="154"/>
                </a:lnTo>
                <a:lnTo>
                  <a:pt x="623" y="156"/>
                </a:lnTo>
                <a:lnTo>
                  <a:pt x="624" y="157"/>
                </a:lnTo>
                <a:lnTo>
                  <a:pt x="625" y="158"/>
                </a:lnTo>
                <a:lnTo>
                  <a:pt x="627" y="159"/>
                </a:lnTo>
                <a:lnTo>
                  <a:pt x="628" y="160"/>
                </a:lnTo>
                <a:lnTo>
                  <a:pt x="629" y="162"/>
                </a:lnTo>
                <a:lnTo>
                  <a:pt x="630" y="164"/>
                </a:lnTo>
                <a:lnTo>
                  <a:pt x="631" y="165"/>
                </a:lnTo>
                <a:lnTo>
                  <a:pt x="633" y="166"/>
                </a:lnTo>
                <a:lnTo>
                  <a:pt x="634" y="168"/>
                </a:lnTo>
                <a:lnTo>
                  <a:pt x="635" y="170"/>
                </a:lnTo>
                <a:lnTo>
                  <a:pt x="636" y="171"/>
                </a:lnTo>
                <a:lnTo>
                  <a:pt x="637" y="172"/>
                </a:lnTo>
                <a:lnTo>
                  <a:pt x="639" y="174"/>
                </a:lnTo>
                <a:lnTo>
                  <a:pt x="639" y="175"/>
                </a:lnTo>
                <a:lnTo>
                  <a:pt x="640" y="175"/>
                </a:lnTo>
                <a:lnTo>
                  <a:pt x="641" y="176"/>
                </a:lnTo>
                <a:lnTo>
                  <a:pt x="641" y="177"/>
                </a:lnTo>
                <a:lnTo>
                  <a:pt x="642" y="178"/>
                </a:lnTo>
                <a:lnTo>
                  <a:pt x="643" y="180"/>
                </a:lnTo>
                <a:lnTo>
                  <a:pt x="645" y="181"/>
                </a:lnTo>
                <a:lnTo>
                  <a:pt x="645" y="182"/>
                </a:lnTo>
                <a:lnTo>
                  <a:pt x="646" y="183"/>
                </a:lnTo>
                <a:lnTo>
                  <a:pt x="647" y="184"/>
                </a:lnTo>
                <a:lnTo>
                  <a:pt x="648" y="186"/>
                </a:lnTo>
                <a:lnTo>
                  <a:pt x="648" y="187"/>
                </a:lnTo>
                <a:lnTo>
                  <a:pt x="649" y="188"/>
                </a:lnTo>
                <a:lnTo>
                  <a:pt x="651" y="189"/>
                </a:lnTo>
                <a:lnTo>
                  <a:pt x="651" y="190"/>
                </a:lnTo>
                <a:lnTo>
                  <a:pt x="652" y="192"/>
                </a:lnTo>
                <a:lnTo>
                  <a:pt x="653" y="193"/>
                </a:lnTo>
                <a:lnTo>
                  <a:pt x="654" y="194"/>
                </a:lnTo>
                <a:lnTo>
                  <a:pt x="655" y="195"/>
                </a:lnTo>
                <a:lnTo>
                  <a:pt x="657" y="198"/>
                </a:lnTo>
                <a:lnTo>
                  <a:pt x="658" y="199"/>
                </a:lnTo>
                <a:lnTo>
                  <a:pt x="659" y="200"/>
                </a:lnTo>
                <a:lnTo>
                  <a:pt x="660" y="202"/>
                </a:lnTo>
                <a:lnTo>
                  <a:pt x="661" y="205"/>
                </a:lnTo>
                <a:lnTo>
                  <a:pt x="663" y="206"/>
                </a:lnTo>
                <a:lnTo>
                  <a:pt x="664" y="208"/>
                </a:lnTo>
                <a:lnTo>
                  <a:pt x="665" y="210"/>
                </a:lnTo>
                <a:lnTo>
                  <a:pt x="666" y="211"/>
                </a:lnTo>
                <a:lnTo>
                  <a:pt x="667" y="212"/>
                </a:lnTo>
                <a:lnTo>
                  <a:pt x="669" y="213"/>
                </a:lnTo>
                <a:lnTo>
                  <a:pt x="669" y="214"/>
                </a:lnTo>
                <a:lnTo>
                  <a:pt x="670" y="216"/>
                </a:lnTo>
                <a:lnTo>
                  <a:pt x="671" y="217"/>
                </a:lnTo>
                <a:lnTo>
                  <a:pt x="671" y="218"/>
                </a:lnTo>
                <a:lnTo>
                  <a:pt x="672" y="219"/>
                </a:lnTo>
                <a:lnTo>
                  <a:pt x="673" y="220"/>
                </a:lnTo>
                <a:lnTo>
                  <a:pt x="673" y="222"/>
                </a:lnTo>
                <a:lnTo>
                  <a:pt x="675" y="223"/>
                </a:lnTo>
                <a:lnTo>
                  <a:pt x="675" y="224"/>
                </a:lnTo>
                <a:lnTo>
                  <a:pt x="676" y="225"/>
                </a:lnTo>
                <a:lnTo>
                  <a:pt x="677" y="225"/>
                </a:lnTo>
                <a:lnTo>
                  <a:pt x="677" y="226"/>
                </a:lnTo>
                <a:lnTo>
                  <a:pt x="678" y="228"/>
                </a:lnTo>
                <a:lnTo>
                  <a:pt x="679" y="229"/>
                </a:lnTo>
                <a:lnTo>
                  <a:pt x="679" y="230"/>
                </a:lnTo>
                <a:lnTo>
                  <a:pt x="681" y="231"/>
                </a:lnTo>
                <a:lnTo>
                  <a:pt x="682" y="232"/>
                </a:lnTo>
                <a:lnTo>
                  <a:pt x="682" y="234"/>
                </a:lnTo>
                <a:lnTo>
                  <a:pt x="683" y="235"/>
                </a:lnTo>
                <a:lnTo>
                  <a:pt x="684" y="236"/>
                </a:lnTo>
                <a:lnTo>
                  <a:pt x="685" y="238"/>
                </a:lnTo>
                <a:lnTo>
                  <a:pt x="687" y="240"/>
                </a:lnTo>
                <a:lnTo>
                  <a:pt x="688" y="241"/>
                </a:lnTo>
                <a:lnTo>
                  <a:pt x="689" y="243"/>
                </a:lnTo>
                <a:lnTo>
                  <a:pt x="690" y="246"/>
                </a:lnTo>
                <a:lnTo>
                  <a:pt x="693" y="247"/>
                </a:lnTo>
                <a:lnTo>
                  <a:pt x="694" y="249"/>
                </a:lnTo>
                <a:lnTo>
                  <a:pt x="695" y="250"/>
                </a:lnTo>
                <a:lnTo>
                  <a:pt x="696" y="253"/>
                </a:lnTo>
                <a:lnTo>
                  <a:pt x="697" y="254"/>
                </a:lnTo>
                <a:lnTo>
                  <a:pt x="699" y="255"/>
                </a:lnTo>
                <a:lnTo>
                  <a:pt x="699" y="256"/>
                </a:lnTo>
                <a:lnTo>
                  <a:pt x="700" y="258"/>
                </a:lnTo>
                <a:lnTo>
                  <a:pt x="701" y="259"/>
                </a:lnTo>
                <a:lnTo>
                  <a:pt x="702" y="260"/>
                </a:lnTo>
                <a:lnTo>
                  <a:pt x="702" y="261"/>
                </a:lnTo>
                <a:lnTo>
                  <a:pt x="703" y="262"/>
                </a:lnTo>
                <a:lnTo>
                  <a:pt x="703" y="264"/>
                </a:lnTo>
                <a:lnTo>
                  <a:pt x="705" y="265"/>
                </a:lnTo>
                <a:lnTo>
                  <a:pt x="705" y="266"/>
                </a:lnTo>
                <a:lnTo>
                  <a:pt x="706" y="266"/>
                </a:lnTo>
                <a:lnTo>
                  <a:pt x="706" y="267"/>
                </a:lnTo>
                <a:lnTo>
                  <a:pt x="707" y="268"/>
                </a:lnTo>
                <a:lnTo>
                  <a:pt x="707" y="270"/>
                </a:lnTo>
                <a:lnTo>
                  <a:pt x="708" y="271"/>
                </a:lnTo>
                <a:lnTo>
                  <a:pt x="709" y="272"/>
                </a:lnTo>
                <a:lnTo>
                  <a:pt x="709" y="273"/>
                </a:lnTo>
                <a:lnTo>
                  <a:pt x="711" y="274"/>
                </a:lnTo>
                <a:lnTo>
                  <a:pt x="712" y="276"/>
                </a:lnTo>
                <a:lnTo>
                  <a:pt x="712" y="277"/>
                </a:lnTo>
                <a:lnTo>
                  <a:pt x="713" y="278"/>
                </a:lnTo>
                <a:lnTo>
                  <a:pt x="713" y="279"/>
                </a:lnTo>
                <a:lnTo>
                  <a:pt x="714" y="280"/>
                </a:lnTo>
                <a:lnTo>
                  <a:pt x="715" y="282"/>
                </a:lnTo>
                <a:lnTo>
                  <a:pt x="715" y="283"/>
                </a:lnTo>
                <a:lnTo>
                  <a:pt x="717" y="285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Freeform 147"/>
          <p:cNvSpPr>
            <a:spLocks/>
          </p:cNvSpPr>
          <p:nvPr/>
        </p:nvSpPr>
        <p:spPr bwMode="auto">
          <a:xfrm>
            <a:off x="5616575" y="4149725"/>
            <a:ext cx="568325" cy="227013"/>
          </a:xfrm>
          <a:custGeom>
            <a:avLst/>
            <a:gdLst>
              <a:gd name="T0" fmla="*/ 2147483647 w 717"/>
              <a:gd name="T1" fmla="*/ 2147483647 h 286"/>
              <a:gd name="T2" fmla="*/ 2147483647 w 717"/>
              <a:gd name="T3" fmla="*/ 2147483647 h 286"/>
              <a:gd name="T4" fmla="*/ 2147483647 w 717"/>
              <a:gd name="T5" fmla="*/ 2147483647 h 286"/>
              <a:gd name="T6" fmla="*/ 2147483647 w 717"/>
              <a:gd name="T7" fmla="*/ 2147483647 h 286"/>
              <a:gd name="T8" fmla="*/ 2147483647 w 717"/>
              <a:gd name="T9" fmla="*/ 2147483647 h 286"/>
              <a:gd name="T10" fmla="*/ 2147483647 w 717"/>
              <a:gd name="T11" fmla="*/ 2147483647 h 286"/>
              <a:gd name="T12" fmla="*/ 2147483647 w 717"/>
              <a:gd name="T13" fmla="*/ 2147483647 h 286"/>
              <a:gd name="T14" fmla="*/ 2147483647 w 717"/>
              <a:gd name="T15" fmla="*/ 2147483647 h 286"/>
              <a:gd name="T16" fmla="*/ 2147483647 w 717"/>
              <a:gd name="T17" fmla="*/ 2147483647 h 286"/>
              <a:gd name="T18" fmla="*/ 2147483647 w 717"/>
              <a:gd name="T19" fmla="*/ 2147483647 h 286"/>
              <a:gd name="T20" fmla="*/ 2147483647 w 717"/>
              <a:gd name="T21" fmla="*/ 2147483647 h 286"/>
              <a:gd name="T22" fmla="*/ 2147483647 w 717"/>
              <a:gd name="T23" fmla="*/ 2147483647 h 286"/>
              <a:gd name="T24" fmla="*/ 2147483647 w 717"/>
              <a:gd name="T25" fmla="*/ 2147483647 h 286"/>
              <a:gd name="T26" fmla="*/ 2147483647 w 717"/>
              <a:gd name="T27" fmla="*/ 2147483647 h 286"/>
              <a:gd name="T28" fmla="*/ 2147483647 w 717"/>
              <a:gd name="T29" fmla="*/ 2147483647 h 286"/>
              <a:gd name="T30" fmla="*/ 2147483647 w 717"/>
              <a:gd name="T31" fmla="*/ 2147483647 h 286"/>
              <a:gd name="T32" fmla="*/ 2147483647 w 717"/>
              <a:gd name="T33" fmla="*/ 2147483647 h 286"/>
              <a:gd name="T34" fmla="*/ 2147483647 w 717"/>
              <a:gd name="T35" fmla="*/ 2147483647 h 286"/>
              <a:gd name="T36" fmla="*/ 2147483647 w 717"/>
              <a:gd name="T37" fmla="*/ 2147483647 h 286"/>
              <a:gd name="T38" fmla="*/ 2147483647 w 717"/>
              <a:gd name="T39" fmla="*/ 2147483647 h 286"/>
              <a:gd name="T40" fmla="*/ 2147483647 w 717"/>
              <a:gd name="T41" fmla="*/ 2147483647 h 286"/>
              <a:gd name="T42" fmla="*/ 2147483647 w 717"/>
              <a:gd name="T43" fmla="*/ 2147483647 h 286"/>
              <a:gd name="T44" fmla="*/ 2147483647 w 717"/>
              <a:gd name="T45" fmla="*/ 2147483647 h 286"/>
              <a:gd name="T46" fmla="*/ 2147483647 w 717"/>
              <a:gd name="T47" fmla="*/ 2147483647 h 286"/>
              <a:gd name="T48" fmla="*/ 2147483647 w 717"/>
              <a:gd name="T49" fmla="*/ 2147483647 h 286"/>
              <a:gd name="T50" fmla="*/ 2147483647 w 717"/>
              <a:gd name="T51" fmla="*/ 2147483647 h 286"/>
              <a:gd name="T52" fmla="*/ 2147483647 w 717"/>
              <a:gd name="T53" fmla="*/ 2147483647 h 286"/>
              <a:gd name="T54" fmla="*/ 2147483647 w 717"/>
              <a:gd name="T55" fmla="*/ 2147483647 h 286"/>
              <a:gd name="T56" fmla="*/ 2147483647 w 717"/>
              <a:gd name="T57" fmla="*/ 2147483647 h 286"/>
              <a:gd name="T58" fmla="*/ 2147483647 w 717"/>
              <a:gd name="T59" fmla="*/ 2147483647 h 286"/>
              <a:gd name="T60" fmla="*/ 2147483647 w 717"/>
              <a:gd name="T61" fmla="*/ 2147483647 h 286"/>
              <a:gd name="T62" fmla="*/ 2147483647 w 717"/>
              <a:gd name="T63" fmla="*/ 2147483647 h 286"/>
              <a:gd name="T64" fmla="*/ 2147483647 w 717"/>
              <a:gd name="T65" fmla="*/ 2147483647 h 286"/>
              <a:gd name="T66" fmla="*/ 2147483647 w 717"/>
              <a:gd name="T67" fmla="*/ 2147483647 h 286"/>
              <a:gd name="T68" fmla="*/ 2147483647 w 717"/>
              <a:gd name="T69" fmla="*/ 2147483647 h 286"/>
              <a:gd name="T70" fmla="*/ 2147483647 w 717"/>
              <a:gd name="T71" fmla="*/ 2147483647 h 286"/>
              <a:gd name="T72" fmla="*/ 2147483647 w 717"/>
              <a:gd name="T73" fmla="*/ 2147483647 h 286"/>
              <a:gd name="T74" fmla="*/ 2147483647 w 717"/>
              <a:gd name="T75" fmla="*/ 2147483647 h 286"/>
              <a:gd name="T76" fmla="*/ 2147483647 w 717"/>
              <a:gd name="T77" fmla="*/ 2147483647 h 286"/>
              <a:gd name="T78" fmla="*/ 2147483647 w 717"/>
              <a:gd name="T79" fmla="*/ 2147483647 h 286"/>
              <a:gd name="T80" fmla="*/ 2147483647 w 717"/>
              <a:gd name="T81" fmla="*/ 2147483647 h 286"/>
              <a:gd name="T82" fmla="*/ 2147483647 w 717"/>
              <a:gd name="T83" fmla="*/ 2147483647 h 286"/>
              <a:gd name="T84" fmla="*/ 2147483647 w 717"/>
              <a:gd name="T85" fmla="*/ 2147483647 h 286"/>
              <a:gd name="T86" fmla="*/ 2147483647 w 717"/>
              <a:gd name="T87" fmla="*/ 2147483647 h 286"/>
              <a:gd name="T88" fmla="*/ 2147483647 w 717"/>
              <a:gd name="T89" fmla="*/ 2147483647 h 286"/>
              <a:gd name="T90" fmla="*/ 2147483647 w 717"/>
              <a:gd name="T91" fmla="*/ 2147483647 h 286"/>
              <a:gd name="T92" fmla="*/ 2147483647 w 717"/>
              <a:gd name="T93" fmla="*/ 2147483647 h 286"/>
              <a:gd name="T94" fmla="*/ 2147483647 w 717"/>
              <a:gd name="T95" fmla="*/ 2147483647 h 286"/>
              <a:gd name="T96" fmla="*/ 2147483647 w 717"/>
              <a:gd name="T97" fmla="*/ 2147483647 h 286"/>
              <a:gd name="T98" fmla="*/ 2147483647 w 717"/>
              <a:gd name="T99" fmla="*/ 2147483647 h 286"/>
              <a:gd name="T100" fmla="*/ 2147483647 w 717"/>
              <a:gd name="T101" fmla="*/ 2147483647 h 286"/>
              <a:gd name="T102" fmla="*/ 2147483647 w 717"/>
              <a:gd name="T103" fmla="*/ 2147483647 h 286"/>
              <a:gd name="T104" fmla="*/ 2147483647 w 717"/>
              <a:gd name="T105" fmla="*/ 2147483647 h 286"/>
              <a:gd name="T106" fmla="*/ 2147483647 w 717"/>
              <a:gd name="T107" fmla="*/ 2147483647 h 286"/>
              <a:gd name="T108" fmla="*/ 2147483647 w 717"/>
              <a:gd name="T109" fmla="*/ 2147483647 h 286"/>
              <a:gd name="T110" fmla="*/ 2147483647 w 717"/>
              <a:gd name="T111" fmla="*/ 2147483647 h 286"/>
              <a:gd name="T112" fmla="*/ 2147483647 w 717"/>
              <a:gd name="T113" fmla="*/ 2147483647 h 286"/>
              <a:gd name="T114" fmla="*/ 2147483647 w 717"/>
              <a:gd name="T115" fmla="*/ 2147483647 h 286"/>
              <a:gd name="T116" fmla="*/ 2147483647 w 717"/>
              <a:gd name="T117" fmla="*/ 2147483647 h 286"/>
              <a:gd name="T118" fmla="*/ 2147483647 w 717"/>
              <a:gd name="T119" fmla="*/ 2147483647 h 286"/>
              <a:gd name="T120" fmla="*/ 2147483647 w 717"/>
              <a:gd name="T121" fmla="*/ 2147483647 h 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17"/>
              <a:gd name="T184" fmla="*/ 0 h 286"/>
              <a:gd name="T185" fmla="*/ 717 w 717"/>
              <a:gd name="T186" fmla="*/ 286 h 28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17" h="286">
                <a:moveTo>
                  <a:pt x="0" y="286"/>
                </a:moveTo>
                <a:lnTo>
                  <a:pt x="28" y="286"/>
                </a:lnTo>
                <a:lnTo>
                  <a:pt x="53" y="286"/>
                </a:lnTo>
                <a:lnTo>
                  <a:pt x="77" y="286"/>
                </a:lnTo>
                <a:lnTo>
                  <a:pt x="100" y="286"/>
                </a:lnTo>
                <a:lnTo>
                  <a:pt x="120" y="286"/>
                </a:lnTo>
                <a:lnTo>
                  <a:pt x="139" y="286"/>
                </a:lnTo>
                <a:lnTo>
                  <a:pt x="158" y="286"/>
                </a:lnTo>
                <a:lnTo>
                  <a:pt x="174" y="286"/>
                </a:lnTo>
                <a:lnTo>
                  <a:pt x="190" y="286"/>
                </a:lnTo>
                <a:lnTo>
                  <a:pt x="204" y="286"/>
                </a:lnTo>
                <a:lnTo>
                  <a:pt x="217" y="286"/>
                </a:lnTo>
                <a:lnTo>
                  <a:pt x="229" y="286"/>
                </a:lnTo>
                <a:lnTo>
                  <a:pt x="240" y="286"/>
                </a:lnTo>
                <a:lnTo>
                  <a:pt x="250" y="286"/>
                </a:lnTo>
                <a:lnTo>
                  <a:pt x="258" y="286"/>
                </a:lnTo>
                <a:lnTo>
                  <a:pt x="266" y="285"/>
                </a:lnTo>
                <a:lnTo>
                  <a:pt x="274" y="285"/>
                </a:lnTo>
                <a:lnTo>
                  <a:pt x="280" y="285"/>
                </a:lnTo>
                <a:lnTo>
                  <a:pt x="286" y="285"/>
                </a:lnTo>
                <a:lnTo>
                  <a:pt x="290" y="285"/>
                </a:lnTo>
                <a:lnTo>
                  <a:pt x="295" y="285"/>
                </a:lnTo>
                <a:lnTo>
                  <a:pt x="299" y="285"/>
                </a:lnTo>
                <a:lnTo>
                  <a:pt x="302" y="285"/>
                </a:lnTo>
                <a:lnTo>
                  <a:pt x="306" y="285"/>
                </a:lnTo>
                <a:lnTo>
                  <a:pt x="308" y="285"/>
                </a:lnTo>
                <a:lnTo>
                  <a:pt x="311" y="285"/>
                </a:lnTo>
                <a:lnTo>
                  <a:pt x="313" y="285"/>
                </a:lnTo>
                <a:lnTo>
                  <a:pt x="316" y="285"/>
                </a:lnTo>
                <a:lnTo>
                  <a:pt x="317" y="285"/>
                </a:lnTo>
                <a:lnTo>
                  <a:pt x="319" y="285"/>
                </a:lnTo>
                <a:lnTo>
                  <a:pt x="322" y="285"/>
                </a:lnTo>
                <a:lnTo>
                  <a:pt x="323" y="284"/>
                </a:lnTo>
                <a:lnTo>
                  <a:pt x="325" y="284"/>
                </a:lnTo>
                <a:lnTo>
                  <a:pt x="326" y="284"/>
                </a:lnTo>
                <a:lnTo>
                  <a:pt x="329" y="284"/>
                </a:lnTo>
                <a:lnTo>
                  <a:pt x="330" y="284"/>
                </a:lnTo>
                <a:lnTo>
                  <a:pt x="332" y="284"/>
                </a:lnTo>
                <a:lnTo>
                  <a:pt x="334" y="284"/>
                </a:lnTo>
                <a:lnTo>
                  <a:pt x="335" y="284"/>
                </a:lnTo>
                <a:lnTo>
                  <a:pt x="336" y="284"/>
                </a:lnTo>
                <a:lnTo>
                  <a:pt x="337" y="283"/>
                </a:lnTo>
                <a:lnTo>
                  <a:pt x="338" y="283"/>
                </a:lnTo>
                <a:lnTo>
                  <a:pt x="340" y="283"/>
                </a:lnTo>
                <a:lnTo>
                  <a:pt x="341" y="283"/>
                </a:lnTo>
                <a:lnTo>
                  <a:pt x="342" y="283"/>
                </a:lnTo>
                <a:lnTo>
                  <a:pt x="343" y="283"/>
                </a:lnTo>
                <a:lnTo>
                  <a:pt x="344" y="283"/>
                </a:lnTo>
                <a:lnTo>
                  <a:pt x="346" y="283"/>
                </a:lnTo>
                <a:lnTo>
                  <a:pt x="347" y="283"/>
                </a:lnTo>
                <a:lnTo>
                  <a:pt x="348" y="283"/>
                </a:lnTo>
                <a:lnTo>
                  <a:pt x="349" y="283"/>
                </a:lnTo>
                <a:lnTo>
                  <a:pt x="350" y="281"/>
                </a:lnTo>
                <a:lnTo>
                  <a:pt x="352" y="281"/>
                </a:lnTo>
                <a:lnTo>
                  <a:pt x="353" y="281"/>
                </a:lnTo>
                <a:lnTo>
                  <a:pt x="354" y="281"/>
                </a:lnTo>
                <a:lnTo>
                  <a:pt x="356" y="281"/>
                </a:lnTo>
                <a:lnTo>
                  <a:pt x="358" y="281"/>
                </a:lnTo>
                <a:lnTo>
                  <a:pt x="359" y="280"/>
                </a:lnTo>
                <a:lnTo>
                  <a:pt x="360" y="280"/>
                </a:lnTo>
                <a:lnTo>
                  <a:pt x="362" y="280"/>
                </a:lnTo>
                <a:lnTo>
                  <a:pt x="364" y="280"/>
                </a:lnTo>
                <a:lnTo>
                  <a:pt x="366" y="280"/>
                </a:lnTo>
                <a:lnTo>
                  <a:pt x="367" y="279"/>
                </a:lnTo>
                <a:lnTo>
                  <a:pt x="370" y="279"/>
                </a:lnTo>
                <a:lnTo>
                  <a:pt x="371" y="279"/>
                </a:lnTo>
                <a:lnTo>
                  <a:pt x="373" y="279"/>
                </a:lnTo>
                <a:lnTo>
                  <a:pt x="374" y="279"/>
                </a:lnTo>
                <a:lnTo>
                  <a:pt x="376" y="278"/>
                </a:lnTo>
                <a:lnTo>
                  <a:pt x="377" y="278"/>
                </a:lnTo>
                <a:lnTo>
                  <a:pt x="378" y="278"/>
                </a:lnTo>
                <a:lnTo>
                  <a:pt x="379" y="278"/>
                </a:lnTo>
                <a:lnTo>
                  <a:pt x="380" y="278"/>
                </a:lnTo>
                <a:lnTo>
                  <a:pt x="382" y="278"/>
                </a:lnTo>
                <a:lnTo>
                  <a:pt x="383" y="277"/>
                </a:lnTo>
                <a:lnTo>
                  <a:pt x="384" y="277"/>
                </a:lnTo>
                <a:lnTo>
                  <a:pt x="385" y="277"/>
                </a:lnTo>
                <a:lnTo>
                  <a:pt x="386" y="277"/>
                </a:lnTo>
                <a:lnTo>
                  <a:pt x="388" y="277"/>
                </a:lnTo>
                <a:lnTo>
                  <a:pt x="388" y="275"/>
                </a:lnTo>
                <a:lnTo>
                  <a:pt x="389" y="275"/>
                </a:lnTo>
                <a:lnTo>
                  <a:pt x="390" y="275"/>
                </a:lnTo>
                <a:lnTo>
                  <a:pt x="391" y="275"/>
                </a:lnTo>
                <a:lnTo>
                  <a:pt x="392" y="274"/>
                </a:lnTo>
                <a:lnTo>
                  <a:pt x="394" y="274"/>
                </a:lnTo>
                <a:lnTo>
                  <a:pt x="395" y="274"/>
                </a:lnTo>
                <a:lnTo>
                  <a:pt x="396" y="273"/>
                </a:lnTo>
                <a:lnTo>
                  <a:pt x="398" y="273"/>
                </a:lnTo>
                <a:lnTo>
                  <a:pt x="400" y="273"/>
                </a:lnTo>
                <a:lnTo>
                  <a:pt x="401" y="272"/>
                </a:lnTo>
                <a:lnTo>
                  <a:pt x="403" y="272"/>
                </a:lnTo>
                <a:lnTo>
                  <a:pt x="404" y="271"/>
                </a:lnTo>
                <a:lnTo>
                  <a:pt x="407" y="271"/>
                </a:lnTo>
                <a:lnTo>
                  <a:pt x="408" y="269"/>
                </a:lnTo>
                <a:lnTo>
                  <a:pt x="410" y="269"/>
                </a:lnTo>
                <a:lnTo>
                  <a:pt x="413" y="268"/>
                </a:lnTo>
                <a:lnTo>
                  <a:pt x="415" y="268"/>
                </a:lnTo>
                <a:lnTo>
                  <a:pt x="416" y="267"/>
                </a:lnTo>
                <a:lnTo>
                  <a:pt x="419" y="267"/>
                </a:lnTo>
                <a:lnTo>
                  <a:pt x="420" y="266"/>
                </a:lnTo>
                <a:lnTo>
                  <a:pt x="422" y="266"/>
                </a:lnTo>
                <a:lnTo>
                  <a:pt x="424" y="265"/>
                </a:lnTo>
                <a:lnTo>
                  <a:pt x="425" y="265"/>
                </a:lnTo>
                <a:lnTo>
                  <a:pt x="426" y="265"/>
                </a:lnTo>
                <a:lnTo>
                  <a:pt x="427" y="263"/>
                </a:lnTo>
                <a:lnTo>
                  <a:pt x="428" y="263"/>
                </a:lnTo>
                <a:lnTo>
                  <a:pt x="430" y="263"/>
                </a:lnTo>
                <a:lnTo>
                  <a:pt x="431" y="262"/>
                </a:lnTo>
                <a:lnTo>
                  <a:pt x="432" y="262"/>
                </a:lnTo>
                <a:lnTo>
                  <a:pt x="433" y="262"/>
                </a:lnTo>
                <a:lnTo>
                  <a:pt x="434" y="261"/>
                </a:lnTo>
                <a:lnTo>
                  <a:pt x="436" y="261"/>
                </a:lnTo>
                <a:lnTo>
                  <a:pt x="437" y="261"/>
                </a:lnTo>
                <a:lnTo>
                  <a:pt x="438" y="260"/>
                </a:lnTo>
                <a:lnTo>
                  <a:pt x="439" y="260"/>
                </a:lnTo>
                <a:lnTo>
                  <a:pt x="439" y="259"/>
                </a:lnTo>
                <a:lnTo>
                  <a:pt x="440" y="259"/>
                </a:lnTo>
                <a:lnTo>
                  <a:pt x="442" y="257"/>
                </a:lnTo>
                <a:lnTo>
                  <a:pt x="443" y="257"/>
                </a:lnTo>
                <a:lnTo>
                  <a:pt x="444" y="256"/>
                </a:lnTo>
                <a:lnTo>
                  <a:pt x="446" y="256"/>
                </a:lnTo>
                <a:lnTo>
                  <a:pt x="448" y="255"/>
                </a:lnTo>
                <a:lnTo>
                  <a:pt x="449" y="255"/>
                </a:lnTo>
                <a:lnTo>
                  <a:pt x="450" y="254"/>
                </a:lnTo>
                <a:lnTo>
                  <a:pt x="452" y="253"/>
                </a:lnTo>
                <a:lnTo>
                  <a:pt x="454" y="253"/>
                </a:lnTo>
                <a:lnTo>
                  <a:pt x="456" y="251"/>
                </a:lnTo>
                <a:lnTo>
                  <a:pt x="457" y="250"/>
                </a:lnTo>
                <a:lnTo>
                  <a:pt x="460" y="249"/>
                </a:lnTo>
                <a:lnTo>
                  <a:pt x="461" y="249"/>
                </a:lnTo>
                <a:lnTo>
                  <a:pt x="463" y="248"/>
                </a:lnTo>
                <a:lnTo>
                  <a:pt x="465" y="247"/>
                </a:lnTo>
                <a:lnTo>
                  <a:pt x="466" y="247"/>
                </a:lnTo>
                <a:lnTo>
                  <a:pt x="467" y="245"/>
                </a:lnTo>
                <a:lnTo>
                  <a:pt x="468" y="245"/>
                </a:lnTo>
                <a:lnTo>
                  <a:pt x="469" y="244"/>
                </a:lnTo>
                <a:lnTo>
                  <a:pt x="471" y="244"/>
                </a:lnTo>
                <a:lnTo>
                  <a:pt x="472" y="243"/>
                </a:lnTo>
                <a:lnTo>
                  <a:pt x="473" y="243"/>
                </a:lnTo>
                <a:lnTo>
                  <a:pt x="474" y="242"/>
                </a:lnTo>
                <a:lnTo>
                  <a:pt x="475" y="242"/>
                </a:lnTo>
                <a:lnTo>
                  <a:pt x="475" y="241"/>
                </a:lnTo>
                <a:lnTo>
                  <a:pt x="477" y="241"/>
                </a:lnTo>
                <a:lnTo>
                  <a:pt x="478" y="241"/>
                </a:lnTo>
                <a:lnTo>
                  <a:pt x="479" y="239"/>
                </a:lnTo>
                <a:lnTo>
                  <a:pt x="480" y="238"/>
                </a:lnTo>
                <a:lnTo>
                  <a:pt x="481" y="238"/>
                </a:lnTo>
                <a:lnTo>
                  <a:pt x="483" y="238"/>
                </a:lnTo>
                <a:lnTo>
                  <a:pt x="484" y="237"/>
                </a:lnTo>
                <a:lnTo>
                  <a:pt x="485" y="237"/>
                </a:lnTo>
                <a:lnTo>
                  <a:pt x="486" y="236"/>
                </a:lnTo>
                <a:lnTo>
                  <a:pt x="487" y="235"/>
                </a:lnTo>
                <a:lnTo>
                  <a:pt x="489" y="235"/>
                </a:lnTo>
                <a:lnTo>
                  <a:pt x="490" y="233"/>
                </a:lnTo>
                <a:lnTo>
                  <a:pt x="491" y="233"/>
                </a:lnTo>
                <a:lnTo>
                  <a:pt x="492" y="232"/>
                </a:lnTo>
                <a:lnTo>
                  <a:pt x="493" y="231"/>
                </a:lnTo>
                <a:lnTo>
                  <a:pt x="496" y="230"/>
                </a:lnTo>
                <a:lnTo>
                  <a:pt x="497" y="230"/>
                </a:lnTo>
                <a:lnTo>
                  <a:pt x="499" y="229"/>
                </a:lnTo>
                <a:lnTo>
                  <a:pt x="501" y="227"/>
                </a:lnTo>
                <a:lnTo>
                  <a:pt x="502" y="227"/>
                </a:lnTo>
                <a:lnTo>
                  <a:pt x="503" y="226"/>
                </a:lnTo>
                <a:lnTo>
                  <a:pt x="504" y="225"/>
                </a:lnTo>
                <a:lnTo>
                  <a:pt x="505" y="225"/>
                </a:lnTo>
                <a:lnTo>
                  <a:pt x="507" y="224"/>
                </a:lnTo>
                <a:lnTo>
                  <a:pt x="508" y="224"/>
                </a:lnTo>
                <a:lnTo>
                  <a:pt x="509" y="223"/>
                </a:lnTo>
                <a:lnTo>
                  <a:pt x="510" y="223"/>
                </a:lnTo>
                <a:lnTo>
                  <a:pt x="510" y="221"/>
                </a:lnTo>
                <a:lnTo>
                  <a:pt x="511" y="221"/>
                </a:lnTo>
                <a:lnTo>
                  <a:pt x="513" y="221"/>
                </a:lnTo>
                <a:lnTo>
                  <a:pt x="513" y="220"/>
                </a:lnTo>
                <a:lnTo>
                  <a:pt x="514" y="220"/>
                </a:lnTo>
                <a:lnTo>
                  <a:pt x="515" y="219"/>
                </a:lnTo>
                <a:lnTo>
                  <a:pt x="516" y="219"/>
                </a:lnTo>
                <a:lnTo>
                  <a:pt x="517" y="218"/>
                </a:lnTo>
                <a:lnTo>
                  <a:pt x="519" y="217"/>
                </a:lnTo>
                <a:lnTo>
                  <a:pt x="520" y="217"/>
                </a:lnTo>
                <a:lnTo>
                  <a:pt x="521" y="215"/>
                </a:lnTo>
                <a:lnTo>
                  <a:pt x="522" y="214"/>
                </a:lnTo>
                <a:lnTo>
                  <a:pt x="523" y="214"/>
                </a:lnTo>
                <a:lnTo>
                  <a:pt x="525" y="213"/>
                </a:lnTo>
                <a:lnTo>
                  <a:pt x="526" y="213"/>
                </a:lnTo>
                <a:lnTo>
                  <a:pt x="527" y="212"/>
                </a:lnTo>
                <a:lnTo>
                  <a:pt x="528" y="211"/>
                </a:lnTo>
                <a:lnTo>
                  <a:pt x="529" y="209"/>
                </a:lnTo>
                <a:lnTo>
                  <a:pt x="531" y="209"/>
                </a:lnTo>
                <a:lnTo>
                  <a:pt x="532" y="208"/>
                </a:lnTo>
                <a:lnTo>
                  <a:pt x="533" y="207"/>
                </a:lnTo>
                <a:lnTo>
                  <a:pt x="534" y="207"/>
                </a:lnTo>
                <a:lnTo>
                  <a:pt x="535" y="206"/>
                </a:lnTo>
                <a:lnTo>
                  <a:pt x="537" y="206"/>
                </a:lnTo>
                <a:lnTo>
                  <a:pt x="538" y="205"/>
                </a:lnTo>
                <a:lnTo>
                  <a:pt x="539" y="203"/>
                </a:lnTo>
                <a:lnTo>
                  <a:pt x="540" y="203"/>
                </a:lnTo>
                <a:lnTo>
                  <a:pt x="540" y="202"/>
                </a:lnTo>
                <a:lnTo>
                  <a:pt x="541" y="202"/>
                </a:lnTo>
                <a:lnTo>
                  <a:pt x="543" y="201"/>
                </a:lnTo>
                <a:lnTo>
                  <a:pt x="544" y="201"/>
                </a:lnTo>
                <a:lnTo>
                  <a:pt x="545" y="200"/>
                </a:lnTo>
                <a:lnTo>
                  <a:pt x="546" y="200"/>
                </a:lnTo>
                <a:lnTo>
                  <a:pt x="546" y="199"/>
                </a:lnTo>
                <a:lnTo>
                  <a:pt x="547" y="197"/>
                </a:lnTo>
                <a:lnTo>
                  <a:pt x="549" y="197"/>
                </a:lnTo>
                <a:lnTo>
                  <a:pt x="550" y="196"/>
                </a:lnTo>
                <a:lnTo>
                  <a:pt x="551" y="195"/>
                </a:lnTo>
                <a:lnTo>
                  <a:pt x="552" y="194"/>
                </a:lnTo>
                <a:lnTo>
                  <a:pt x="553" y="194"/>
                </a:lnTo>
                <a:lnTo>
                  <a:pt x="553" y="193"/>
                </a:lnTo>
                <a:lnTo>
                  <a:pt x="555" y="191"/>
                </a:lnTo>
                <a:lnTo>
                  <a:pt x="556" y="191"/>
                </a:lnTo>
                <a:lnTo>
                  <a:pt x="557" y="190"/>
                </a:lnTo>
                <a:lnTo>
                  <a:pt x="558" y="190"/>
                </a:lnTo>
                <a:lnTo>
                  <a:pt x="558" y="189"/>
                </a:lnTo>
                <a:lnTo>
                  <a:pt x="559" y="189"/>
                </a:lnTo>
                <a:lnTo>
                  <a:pt x="559" y="188"/>
                </a:lnTo>
                <a:lnTo>
                  <a:pt x="561" y="188"/>
                </a:lnTo>
                <a:lnTo>
                  <a:pt x="562" y="187"/>
                </a:lnTo>
                <a:lnTo>
                  <a:pt x="563" y="187"/>
                </a:lnTo>
                <a:lnTo>
                  <a:pt x="563" y="185"/>
                </a:lnTo>
                <a:lnTo>
                  <a:pt x="564" y="185"/>
                </a:lnTo>
                <a:lnTo>
                  <a:pt x="564" y="184"/>
                </a:lnTo>
                <a:lnTo>
                  <a:pt x="565" y="184"/>
                </a:lnTo>
                <a:lnTo>
                  <a:pt x="567" y="183"/>
                </a:lnTo>
                <a:lnTo>
                  <a:pt x="568" y="183"/>
                </a:lnTo>
                <a:lnTo>
                  <a:pt x="568" y="182"/>
                </a:lnTo>
                <a:lnTo>
                  <a:pt x="569" y="182"/>
                </a:lnTo>
                <a:lnTo>
                  <a:pt x="570" y="181"/>
                </a:lnTo>
                <a:lnTo>
                  <a:pt x="571" y="179"/>
                </a:lnTo>
                <a:lnTo>
                  <a:pt x="573" y="178"/>
                </a:lnTo>
                <a:lnTo>
                  <a:pt x="574" y="178"/>
                </a:lnTo>
                <a:lnTo>
                  <a:pt x="575" y="177"/>
                </a:lnTo>
                <a:lnTo>
                  <a:pt x="576" y="176"/>
                </a:lnTo>
                <a:lnTo>
                  <a:pt x="577" y="176"/>
                </a:lnTo>
                <a:lnTo>
                  <a:pt x="579" y="175"/>
                </a:lnTo>
                <a:lnTo>
                  <a:pt x="580" y="173"/>
                </a:lnTo>
                <a:lnTo>
                  <a:pt x="581" y="173"/>
                </a:lnTo>
                <a:lnTo>
                  <a:pt x="581" y="172"/>
                </a:lnTo>
                <a:lnTo>
                  <a:pt x="582" y="172"/>
                </a:lnTo>
                <a:lnTo>
                  <a:pt x="583" y="171"/>
                </a:lnTo>
                <a:lnTo>
                  <a:pt x="585" y="171"/>
                </a:lnTo>
                <a:lnTo>
                  <a:pt x="586" y="170"/>
                </a:lnTo>
                <a:lnTo>
                  <a:pt x="587" y="169"/>
                </a:lnTo>
                <a:lnTo>
                  <a:pt x="588" y="169"/>
                </a:lnTo>
                <a:lnTo>
                  <a:pt x="588" y="167"/>
                </a:lnTo>
                <a:lnTo>
                  <a:pt x="589" y="167"/>
                </a:lnTo>
                <a:lnTo>
                  <a:pt x="589" y="166"/>
                </a:lnTo>
                <a:lnTo>
                  <a:pt x="591" y="166"/>
                </a:lnTo>
                <a:lnTo>
                  <a:pt x="591" y="165"/>
                </a:lnTo>
                <a:lnTo>
                  <a:pt x="592" y="165"/>
                </a:lnTo>
                <a:lnTo>
                  <a:pt x="592" y="164"/>
                </a:lnTo>
                <a:lnTo>
                  <a:pt x="593" y="164"/>
                </a:lnTo>
                <a:lnTo>
                  <a:pt x="593" y="163"/>
                </a:lnTo>
                <a:lnTo>
                  <a:pt x="594" y="163"/>
                </a:lnTo>
                <a:lnTo>
                  <a:pt x="594" y="161"/>
                </a:lnTo>
                <a:lnTo>
                  <a:pt x="595" y="161"/>
                </a:lnTo>
                <a:lnTo>
                  <a:pt x="597" y="160"/>
                </a:lnTo>
                <a:lnTo>
                  <a:pt x="597" y="159"/>
                </a:lnTo>
                <a:lnTo>
                  <a:pt x="598" y="158"/>
                </a:lnTo>
                <a:lnTo>
                  <a:pt x="599" y="157"/>
                </a:lnTo>
                <a:lnTo>
                  <a:pt x="600" y="157"/>
                </a:lnTo>
                <a:lnTo>
                  <a:pt x="601" y="155"/>
                </a:lnTo>
                <a:lnTo>
                  <a:pt x="603" y="154"/>
                </a:lnTo>
                <a:lnTo>
                  <a:pt x="604" y="153"/>
                </a:lnTo>
                <a:lnTo>
                  <a:pt x="605" y="152"/>
                </a:lnTo>
                <a:lnTo>
                  <a:pt x="605" y="151"/>
                </a:lnTo>
                <a:lnTo>
                  <a:pt x="606" y="149"/>
                </a:lnTo>
                <a:lnTo>
                  <a:pt x="607" y="148"/>
                </a:lnTo>
                <a:lnTo>
                  <a:pt x="609" y="147"/>
                </a:lnTo>
                <a:lnTo>
                  <a:pt x="610" y="146"/>
                </a:lnTo>
                <a:lnTo>
                  <a:pt x="611" y="145"/>
                </a:lnTo>
                <a:lnTo>
                  <a:pt x="612" y="143"/>
                </a:lnTo>
                <a:lnTo>
                  <a:pt x="612" y="142"/>
                </a:lnTo>
                <a:lnTo>
                  <a:pt x="613" y="142"/>
                </a:lnTo>
                <a:lnTo>
                  <a:pt x="613" y="141"/>
                </a:lnTo>
                <a:lnTo>
                  <a:pt x="615" y="141"/>
                </a:lnTo>
                <a:lnTo>
                  <a:pt x="616" y="140"/>
                </a:lnTo>
                <a:lnTo>
                  <a:pt x="616" y="139"/>
                </a:lnTo>
                <a:lnTo>
                  <a:pt x="617" y="139"/>
                </a:lnTo>
                <a:lnTo>
                  <a:pt x="617" y="137"/>
                </a:lnTo>
                <a:lnTo>
                  <a:pt x="618" y="136"/>
                </a:lnTo>
                <a:lnTo>
                  <a:pt x="619" y="135"/>
                </a:lnTo>
                <a:lnTo>
                  <a:pt x="621" y="134"/>
                </a:lnTo>
                <a:lnTo>
                  <a:pt x="621" y="133"/>
                </a:lnTo>
                <a:lnTo>
                  <a:pt x="622" y="131"/>
                </a:lnTo>
                <a:lnTo>
                  <a:pt x="623" y="130"/>
                </a:lnTo>
                <a:lnTo>
                  <a:pt x="624" y="129"/>
                </a:lnTo>
                <a:lnTo>
                  <a:pt x="625" y="128"/>
                </a:lnTo>
                <a:lnTo>
                  <a:pt x="627" y="127"/>
                </a:lnTo>
                <a:lnTo>
                  <a:pt x="628" y="125"/>
                </a:lnTo>
                <a:lnTo>
                  <a:pt x="629" y="124"/>
                </a:lnTo>
                <a:lnTo>
                  <a:pt x="630" y="122"/>
                </a:lnTo>
                <a:lnTo>
                  <a:pt x="631" y="121"/>
                </a:lnTo>
                <a:lnTo>
                  <a:pt x="633" y="119"/>
                </a:lnTo>
                <a:lnTo>
                  <a:pt x="634" y="118"/>
                </a:lnTo>
                <a:lnTo>
                  <a:pt x="635" y="116"/>
                </a:lnTo>
                <a:lnTo>
                  <a:pt x="636" y="115"/>
                </a:lnTo>
                <a:lnTo>
                  <a:pt x="637" y="113"/>
                </a:lnTo>
                <a:lnTo>
                  <a:pt x="639" y="112"/>
                </a:lnTo>
                <a:lnTo>
                  <a:pt x="639" y="111"/>
                </a:lnTo>
                <a:lnTo>
                  <a:pt x="640" y="111"/>
                </a:lnTo>
                <a:lnTo>
                  <a:pt x="641" y="110"/>
                </a:lnTo>
                <a:lnTo>
                  <a:pt x="641" y="109"/>
                </a:lnTo>
                <a:lnTo>
                  <a:pt x="642" y="107"/>
                </a:lnTo>
                <a:lnTo>
                  <a:pt x="643" y="106"/>
                </a:lnTo>
                <a:lnTo>
                  <a:pt x="645" y="105"/>
                </a:lnTo>
                <a:lnTo>
                  <a:pt x="645" y="104"/>
                </a:lnTo>
                <a:lnTo>
                  <a:pt x="646" y="103"/>
                </a:lnTo>
                <a:lnTo>
                  <a:pt x="647" y="101"/>
                </a:lnTo>
                <a:lnTo>
                  <a:pt x="648" y="100"/>
                </a:lnTo>
                <a:lnTo>
                  <a:pt x="648" y="99"/>
                </a:lnTo>
                <a:lnTo>
                  <a:pt x="649" y="98"/>
                </a:lnTo>
                <a:lnTo>
                  <a:pt x="651" y="97"/>
                </a:lnTo>
                <a:lnTo>
                  <a:pt x="651" y="95"/>
                </a:lnTo>
                <a:lnTo>
                  <a:pt x="652" y="94"/>
                </a:lnTo>
                <a:lnTo>
                  <a:pt x="653" y="93"/>
                </a:lnTo>
                <a:lnTo>
                  <a:pt x="654" y="92"/>
                </a:lnTo>
                <a:lnTo>
                  <a:pt x="655" y="91"/>
                </a:lnTo>
                <a:lnTo>
                  <a:pt x="657" y="88"/>
                </a:lnTo>
                <a:lnTo>
                  <a:pt x="658" y="87"/>
                </a:lnTo>
                <a:lnTo>
                  <a:pt x="659" y="85"/>
                </a:lnTo>
                <a:lnTo>
                  <a:pt x="660" y="83"/>
                </a:lnTo>
                <a:lnTo>
                  <a:pt x="661" y="81"/>
                </a:lnTo>
                <a:lnTo>
                  <a:pt x="663" y="80"/>
                </a:lnTo>
                <a:lnTo>
                  <a:pt x="664" y="77"/>
                </a:lnTo>
                <a:lnTo>
                  <a:pt x="665" y="76"/>
                </a:lnTo>
                <a:lnTo>
                  <a:pt x="666" y="75"/>
                </a:lnTo>
                <a:lnTo>
                  <a:pt x="667" y="74"/>
                </a:lnTo>
                <a:lnTo>
                  <a:pt x="669" y="72"/>
                </a:lnTo>
                <a:lnTo>
                  <a:pt x="669" y="70"/>
                </a:lnTo>
                <a:lnTo>
                  <a:pt x="670" y="69"/>
                </a:lnTo>
                <a:lnTo>
                  <a:pt x="671" y="69"/>
                </a:lnTo>
                <a:lnTo>
                  <a:pt x="671" y="68"/>
                </a:lnTo>
                <a:lnTo>
                  <a:pt x="672" y="66"/>
                </a:lnTo>
                <a:lnTo>
                  <a:pt x="673" y="65"/>
                </a:lnTo>
                <a:lnTo>
                  <a:pt x="673" y="64"/>
                </a:lnTo>
                <a:lnTo>
                  <a:pt x="675" y="63"/>
                </a:lnTo>
                <a:lnTo>
                  <a:pt x="675" y="62"/>
                </a:lnTo>
                <a:lnTo>
                  <a:pt x="676" y="60"/>
                </a:lnTo>
                <a:lnTo>
                  <a:pt x="677" y="60"/>
                </a:lnTo>
                <a:lnTo>
                  <a:pt x="677" y="59"/>
                </a:lnTo>
                <a:lnTo>
                  <a:pt x="678" y="58"/>
                </a:lnTo>
                <a:lnTo>
                  <a:pt x="679" y="57"/>
                </a:lnTo>
                <a:lnTo>
                  <a:pt x="679" y="56"/>
                </a:lnTo>
                <a:lnTo>
                  <a:pt x="681" y="54"/>
                </a:lnTo>
                <a:lnTo>
                  <a:pt x="682" y="53"/>
                </a:lnTo>
                <a:lnTo>
                  <a:pt x="682" y="52"/>
                </a:lnTo>
                <a:lnTo>
                  <a:pt x="683" y="51"/>
                </a:lnTo>
                <a:lnTo>
                  <a:pt x="684" y="50"/>
                </a:lnTo>
                <a:lnTo>
                  <a:pt x="685" y="47"/>
                </a:lnTo>
                <a:lnTo>
                  <a:pt x="687" y="46"/>
                </a:lnTo>
                <a:lnTo>
                  <a:pt x="688" y="44"/>
                </a:lnTo>
                <a:lnTo>
                  <a:pt x="689" y="42"/>
                </a:lnTo>
                <a:lnTo>
                  <a:pt x="690" y="40"/>
                </a:lnTo>
                <a:lnTo>
                  <a:pt x="693" y="39"/>
                </a:lnTo>
                <a:lnTo>
                  <a:pt x="694" y="36"/>
                </a:lnTo>
                <a:lnTo>
                  <a:pt x="695" y="35"/>
                </a:lnTo>
                <a:lnTo>
                  <a:pt x="696" y="33"/>
                </a:lnTo>
                <a:lnTo>
                  <a:pt x="697" y="32"/>
                </a:lnTo>
                <a:lnTo>
                  <a:pt x="699" y="30"/>
                </a:lnTo>
                <a:lnTo>
                  <a:pt x="699" y="29"/>
                </a:lnTo>
                <a:lnTo>
                  <a:pt x="700" y="27"/>
                </a:lnTo>
                <a:lnTo>
                  <a:pt x="701" y="26"/>
                </a:lnTo>
                <a:lnTo>
                  <a:pt x="702" y="24"/>
                </a:lnTo>
                <a:lnTo>
                  <a:pt x="703" y="23"/>
                </a:lnTo>
                <a:lnTo>
                  <a:pt x="703" y="22"/>
                </a:lnTo>
                <a:lnTo>
                  <a:pt x="705" y="21"/>
                </a:lnTo>
                <a:lnTo>
                  <a:pt x="705" y="20"/>
                </a:lnTo>
                <a:lnTo>
                  <a:pt x="706" y="18"/>
                </a:lnTo>
                <a:lnTo>
                  <a:pt x="707" y="17"/>
                </a:lnTo>
                <a:lnTo>
                  <a:pt x="707" y="16"/>
                </a:lnTo>
                <a:lnTo>
                  <a:pt x="708" y="15"/>
                </a:lnTo>
                <a:lnTo>
                  <a:pt x="709" y="14"/>
                </a:lnTo>
                <a:lnTo>
                  <a:pt x="709" y="12"/>
                </a:lnTo>
                <a:lnTo>
                  <a:pt x="711" y="11"/>
                </a:lnTo>
                <a:lnTo>
                  <a:pt x="712" y="10"/>
                </a:lnTo>
                <a:lnTo>
                  <a:pt x="712" y="9"/>
                </a:lnTo>
                <a:lnTo>
                  <a:pt x="713" y="8"/>
                </a:lnTo>
                <a:lnTo>
                  <a:pt x="713" y="6"/>
                </a:lnTo>
                <a:lnTo>
                  <a:pt x="714" y="5"/>
                </a:lnTo>
                <a:lnTo>
                  <a:pt x="715" y="4"/>
                </a:lnTo>
                <a:lnTo>
                  <a:pt x="715" y="2"/>
                </a:lnTo>
                <a:lnTo>
                  <a:pt x="717" y="0"/>
                </a:lnTo>
                <a:lnTo>
                  <a:pt x="0" y="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Freeform 148"/>
          <p:cNvSpPr>
            <a:spLocks/>
          </p:cNvSpPr>
          <p:nvPr/>
        </p:nvSpPr>
        <p:spPr bwMode="auto">
          <a:xfrm>
            <a:off x="5616575" y="4149725"/>
            <a:ext cx="568325" cy="227013"/>
          </a:xfrm>
          <a:custGeom>
            <a:avLst/>
            <a:gdLst>
              <a:gd name="T0" fmla="*/ 2147483647 w 717"/>
              <a:gd name="T1" fmla="*/ 2147483647 h 286"/>
              <a:gd name="T2" fmla="*/ 2147483647 w 717"/>
              <a:gd name="T3" fmla="*/ 2147483647 h 286"/>
              <a:gd name="T4" fmla="*/ 2147483647 w 717"/>
              <a:gd name="T5" fmla="*/ 2147483647 h 286"/>
              <a:gd name="T6" fmla="*/ 2147483647 w 717"/>
              <a:gd name="T7" fmla="*/ 2147483647 h 286"/>
              <a:gd name="T8" fmla="*/ 2147483647 w 717"/>
              <a:gd name="T9" fmla="*/ 2147483647 h 286"/>
              <a:gd name="T10" fmla="*/ 2147483647 w 717"/>
              <a:gd name="T11" fmla="*/ 2147483647 h 286"/>
              <a:gd name="T12" fmla="*/ 2147483647 w 717"/>
              <a:gd name="T13" fmla="*/ 2147483647 h 286"/>
              <a:gd name="T14" fmla="*/ 2147483647 w 717"/>
              <a:gd name="T15" fmla="*/ 2147483647 h 286"/>
              <a:gd name="T16" fmla="*/ 2147483647 w 717"/>
              <a:gd name="T17" fmla="*/ 2147483647 h 286"/>
              <a:gd name="T18" fmla="*/ 2147483647 w 717"/>
              <a:gd name="T19" fmla="*/ 2147483647 h 286"/>
              <a:gd name="T20" fmla="*/ 2147483647 w 717"/>
              <a:gd name="T21" fmla="*/ 2147483647 h 286"/>
              <a:gd name="T22" fmla="*/ 2147483647 w 717"/>
              <a:gd name="T23" fmla="*/ 2147483647 h 286"/>
              <a:gd name="T24" fmla="*/ 2147483647 w 717"/>
              <a:gd name="T25" fmla="*/ 2147483647 h 286"/>
              <a:gd name="T26" fmla="*/ 2147483647 w 717"/>
              <a:gd name="T27" fmla="*/ 2147483647 h 286"/>
              <a:gd name="T28" fmla="*/ 2147483647 w 717"/>
              <a:gd name="T29" fmla="*/ 2147483647 h 286"/>
              <a:gd name="T30" fmla="*/ 2147483647 w 717"/>
              <a:gd name="T31" fmla="*/ 2147483647 h 286"/>
              <a:gd name="T32" fmla="*/ 2147483647 w 717"/>
              <a:gd name="T33" fmla="*/ 2147483647 h 286"/>
              <a:gd name="T34" fmla="*/ 2147483647 w 717"/>
              <a:gd name="T35" fmla="*/ 2147483647 h 286"/>
              <a:gd name="T36" fmla="*/ 2147483647 w 717"/>
              <a:gd name="T37" fmla="*/ 2147483647 h 286"/>
              <a:gd name="T38" fmla="*/ 2147483647 w 717"/>
              <a:gd name="T39" fmla="*/ 2147483647 h 286"/>
              <a:gd name="T40" fmla="*/ 2147483647 w 717"/>
              <a:gd name="T41" fmla="*/ 2147483647 h 286"/>
              <a:gd name="T42" fmla="*/ 2147483647 w 717"/>
              <a:gd name="T43" fmla="*/ 2147483647 h 286"/>
              <a:gd name="T44" fmla="*/ 2147483647 w 717"/>
              <a:gd name="T45" fmla="*/ 2147483647 h 286"/>
              <a:gd name="T46" fmla="*/ 2147483647 w 717"/>
              <a:gd name="T47" fmla="*/ 2147483647 h 286"/>
              <a:gd name="T48" fmla="*/ 2147483647 w 717"/>
              <a:gd name="T49" fmla="*/ 2147483647 h 286"/>
              <a:gd name="T50" fmla="*/ 2147483647 w 717"/>
              <a:gd name="T51" fmla="*/ 2147483647 h 286"/>
              <a:gd name="T52" fmla="*/ 2147483647 w 717"/>
              <a:gd name="T53" fmla="*/ 2147483647 h 286"/>
              <a:gd name="T54" fmla="*/ 2147483647 w 717"/>
              <a:gd name="T55" fmla="*/ 2147483647 h 286"/>
              <a:gd name="T56" fmla="*/ 2147483647 w 717"/>
              <a:gd name="T57" fmla="*/ 2147483647 h 286"/>
              <a:gd name="T58" fmla="*/ 2147483647 w 717"/>
              <a:gd name="T59" fmla="*/ 2147483647 h 286"/>
              <a:gd name="T60" fmla="*/ 2147483647 w 717"/>
              <a:gd name="T61" fmla="*/ 2147483647 h 286"/>
              <a:gd name="T62" fmla="*/ 2147483647 w 717"/>
              <a:gd name="T63" fmla="*/ 2147483647 h 286"/>
              <a:gd name="T64" fmla="*/ 2147483647 w 717"/>
              <a:gd name="T65" fmla="*/ 2147483647 h 286"/>
              <a:gd name="T66" fmla="*/ 2147483647 w 717"/>
              <a:gd name="T67" fmla="*/ 2147483647 h 286"/>
              <a:gd name="T68" fmla="*/ 2147483647 w 717"/>
              <a:gd name="T69" fmla="*/ 2147483647 h 286"/>
              <a:gd name="T70" fmla="*/ 2147483647 w 717"/>
              <a:gd name="T71" fmla="*/ 2147483647 h 286"/>
              <a:gd name="T72" fmla="*/ 2147483647 w 717"/>
              <a:gd name="T73" fmla="*/ 2147483647 h 286"/>
              <a:gd name="T74" fmla="*/ 2147483647 w 717"/>
              <a:gd name="T75" fmla="*/ 2147483647 h 286"/>
              <a:gd name="T76" fmla="*/ 2147483647 w 717"/>
              <a:gd name="T77" fmla="*/ 2147483647 h 286"/>
              <a:gd name="T78" fmla="*/ 2147483647 w 717"/>
              <a:gd name="T79" fmla="*/ 2147483647 h 286"/>
              <a:gd name="T80" fmla="*/ 2147483647 w 717"/>
              <a:gd name="T81" fmla="*/ 2147483647 h 286"/>
              <a:gd name="T82" fmla="*/ 2147483647 w 717"/>
              <a:gd name="T83" fmla="*/ 2147483647 h 286"/>
              <a:gd name="T84" fmla="*/ 2147483647 w 717"/>
              <a:gd name="T85" fmla="*/ 2147483647 h 286"/>
              <a:gd name="T86" fmla="*/ 2147483647 w 717"/>
              <a:gd name="T87" fmla="*/ 2147483647 h 286"/>
              <a:gd name="T88" fmla="*/ 2147483647 w 717"/>
              <a:gd name="T89" fmla="*/ 2147483647 h 286"/>
              <a:gd name="T90" fmla="*/ 2147483647 w 717"/>
              <a:gd name="T91" fmla="*/ 2147483647 h 286"/>
              <a:gd name="T92" fmla="*/ 2147483647 w 717"/>
              <a:gd name="T93" fmla="*/ 2147483647 h 286"/>
              <a:gd name="T94" fmla="*/ 2147483647 w 717"/>
              <a:gd name="T95" fmla="*/ 2147483647 h 286"/>
              <a:gd name="T96" fmla="*/ 2147483647 w 717"/>
              <a:gd name="T97" fmla="*/ 2147483647 h 286"/>
              <a:gd name="T98" fmla="*/ 2147483647 w 717"/>
              <a:gd name="T99" fmla="*/ 2147483647 h 286"/>
              <a:gd name="T100" fmla="*/ 2147483647 w 717"/>
              <a:gd name="T101" fmla="*/ 2147483647 h 286"/>
              <a:gd name="T102" fmla="*/ 2147483647 w 717"/>
              <a:gd name="T103" fmla="*/ 2147483647 h 286"/>
              <a:gd name="T104" fmla="*/ 2147483647 w 717"/>
              <a:gd name="T105" fmla="*/ 2147483647 h 286"/>
              <a:gd name="T106" fmla="*/ 2147483647 w 717"/>
              <a:gd name="T107" fmla="*/ 2147483647 h 286"/>
              <a:gd name="T108" fmla="*/ 2147483647 w 717"/>
              <a:gd name="T109" fmla="*/ 2147483647 h 286"/>
              <a:gd name="T110" fmla="*/ 2147483647 w 717"/>
              <a:gd name="T111" fmla="*/ 2147483647 h 286"/>
              <a:gd name="T112" fmla="*/ 2147483647 w 717"/>
              <a:gd name="T113" fmla="*/ 2147483647 h 286"/>
              <a:gd name="T114" fmla="*/ 2147483647 w 717"/>
              <a:gd name="T115" fmla="*/ 2147483647 h 286"/>
              <a:gd name="T116" fmla="*/ 2147483647 w 717"/>
              <a:gd name="T117" fmla="*/ 2147483647 h 286"/>
              <a:gd name="T118" fmla="*/ 2147483647 w 717"/>
              <a:gd name="T119" fmla="*/ 2147483647 h 286"/>
              <a:gd name="T120" fmla="*/ 2147483647 w 717"/>
              <a:gd name="T121" fmla="*/ 2147483647 h 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17"/>
              <a:gd name="T184" fmla="*/ 0 h 286"/>
              <a:gd name="T185" fmla="*/ 717 w 717"/>
              <a:gd name="T186" fmla="*/ 286 h 28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17" h="286">
                <a:moveTo>
                  <a:pt x="0" y="286"/>
                </a:moveTo>
                <a:lnTo>
                  <a:pt x="28" y="286"/>
                </a:lnTo>
                <a:lnTo>
                  <a:pt x="53" y="286"/>
                </a:lnTo>
                <a:lnTo>
                  <a:pt x="77" y="286"/>
                </a:lnTo>
                <a:lnTo>
                  <a:pt x="100" y="286"/>
                </a:lnTo>
                <a:lnTo>
                  <a:pt x="120" y="286"/>
                </a:lnTo>
                <a:lnTo>
                  <a:pt x="139" y="286"/>
                </a:lnTo>
                <a:lnTo>
                  <a:pt x="158" y="286"/>
                </a:lnTo>
                <a:lnTo>
                  <a:pt x="174" y="286"/>
                </a:lnTo>
                <a:lnTo>
                  <a:pt x="190" y="286"/>
                </a:lnTo>
                <a:lnTo>
                  <a:pt x="204" y="286"/>
                </a:lnTo>
                <a:lnTo>
                  <a:pt x="217" y="286"/>
                </a:lnTo>
                <a:lnTo>
                  <a:pt x="229" y="286"/>
                </a:lnTo>
                <a:lnTo>
                  <a:pt x="240" y="286"/>
                </a:lnTo>
                <a:lnTo>
                  <a:pt x="250" y="286"/>
                </a:lnTo>
                <a:lnTo>
                  <a:pt x="258" y="286"/>
                </a:lnTo>
                <a:lnTo>
                  <a:pt x="266" y="285"/>
                </a:lnTo>
                <a:lnTo>
                  <a:pt x="274" y="285"/>
                </a:lnTo>
                <a:lnTo>
                  <a:pt x="280" y="285"/>
                </a:lnTo>
                <a:lnTo>
                  <a:pt x="286" y="285"/>
                </a:lnTo>
                <a:lnTo>
                  <a:pt x="290" y="285"/>
                </a:lnTo>
                <a:lnTo>
                  <a:pt x="295" y="285"/>
                </a:lnTo>
                <a:lnTo>
                  <a:pt x="299" y="285"/>
                </a:lnTo>
                <a:lnTo>
                  <a:pt x="302" y="285"/>
                </a:lnTo>
                <a:lnTo>
                  <a:pt x="306" y="285"/>
                </a:lnTo>
                <a:lnTo>
                  <a:pt x="308" y="285"/>
                </a:lnTo>
                <a:lnTo>
                  <a:pt x="311" y="285"/>
                </a:lnTo>
                <a:lnTo>
                  <a:pt x="313" y="285"/>
                </a:lnTo>
                <a:lnTo>
                  <a:pt x="316" y="285"/>
                </a:lnTo>
                <a:lnTo>
                  <a:pt x="317" y="285"/>
                </a:lnTo>
                <a:lnTo>
                  <a:pt x="319" y="285"/>
                </a:lnTo>
                <a:lnTo>
                  <a:pt x="322" y="285"/>
                </a:lnTo>
                <a:lnTo>
                  <a:pt x="323" y="284"/>
                </a:lnTo>
                <a:lnTo>
                  <a:pt x="325" y="284"/>
                </a:lnTo>
                <a:lnTo>
                  <a:pt x="326" y="284"/>
                </a:lnTo>
                <a:lnTo>
                  <a:pt x="329" y="284"/>
                </a:lnTo>
                <a:lnTo>
                  <a:pt x="330" y="284"/>
                </a:lnTo>
                <a:lnTo>
                  <a:pt x="332" y="284"/>
                </a:lnTo>
                <a:lnTo>
                  <a:pt x="334" y="284"/>
                </a:lnTo>
                <a:lnTo>
                  <a:pt x="335" y="284"/>
                </a:lnTo>
                <a:lnTo>
                  <a:pt x="336" y="284"/>
                </a:lnTo>
                <a:lnTo>
                  <a:pt x="337" y="283"/>
                </a:lnTo>
                <a:lnTo>
                  <a:pt x="338" y="283"/>
                </a:lnTo>
                <a:lnTo>
                  <a:pt x="340" y="283"/>
                </a:lnTo>
                <a:lnTo>
                  <a:pt x="341" y="283"/>
                </a:lnTo>
                <a:lnTo>
                  <a:pt x="342" y="283"/>
                </a:lnTo>
                <a:lnTo>
                  <a:pt x="343" y="283"/>
                </a:lnTo>
                <a:lnTo>
                  <a:pt x="344" y="283"/>
                </a:lnTo>
                <a:lnTo>
                  <a:pt x="346" y="283"/>
                </a:lnTo>
                <a:lnTo>
                  <a:pt x="347" y="283"/>
                </a:lnTo>
                <a:lnTo>
                  <a:pt x="348" y="283"/>
                </a:lnTo>
                <a:lnTo>
                  <a:pt x="349" y="283"/>
                </a:lnTo>
                <a:lnTo>
                  <a:pt x="350" y="281"/>
                </a:lnTo>
                <a:lnTo>
                  <a:pt x="352" y="281"/>
                </a:lnTo>
                <a:lnTo>
                  <a:pt x="353" y="281"/>
                </a:lnTo>
                <a:lnTo>
                  <a:pt x="354" y="281"/>
                </a:lnTo>
                <a:lnTo>
                  <a:pt x="356" y="281"/>
                </a:lnTo>
                <a:lnTo>
                  <a:pt x="358" y="281"/>
                </a:lnTo>
                <a:lnTo>
                  <a:pt x="359" y="280"/>
                </a:lnTo>
                <a:lnTo>
                  <a:pt x="360" y="280"/>
                </a:lnTo>
                <a:lnTo>
                  <a:pt x="362" y="280"/>
                </a:lnTo>
                <a:lnTo>
                  <a:pt x="364" y="280"/>
                </a:lnTo>
                <a:lnTo>
                  <a:pt x="366" y="280"/>
                </a:lnTo>
                <a:lnTo>
                  <a:pt x="367" y="279"/>
                </a:lnTo>
                <a:lnTo>
                  <a:pt x="370" y="279"/>
                </a:lnTo>
                <a:lnTo>
                  <a:pt x="371" y="279"/>
                </a:lnTo>
                <a:lnTo>
                  <a:pt x="373" y="279"/>
                </a:lnTo>
                <a:lnTo>
                  <a:pt x="374" y="279"/>
                </a:lnTo>
                <a:lnTo>
                  <a:pt x="376" y="278"/>
                </a:lnTo>
                <a:lnTo>
                  <a:pt x="377" y="278"/>
                </a:lnTo>
                <a:lnTo>
                  <a:pt x="378" y="278"/>
                </a:lnTo>
                <a:lnTo>
                  <a:pt x="379" y="278"/>
                </a:lnTo>
                <a:lnTo>
                  <a:pt x="380" y="278"/>
                </a:lnTo>
                <a:lnTo>
                  <a:pt x="382" y="278"/>
                </a:lnTo>
                <a:lnTo>
                  <a:pt x="383" y="277"/>
                </a:lnTo>
                <a:lnTo>
                  <a:pt x="384" y="277"/>
                </a:lnTo>
                <a:lnTo>
                  <a:pt x="385" y="277"/>
                </a:lnTo>
                <a:lnTo>
                  <a:pt x="386" y="277"/>
                </a:lnTo>
                <a:lnTo>
                  <a:pt x="388" y="277"/>
                </a:lnTo>
                <a:lnTo>
                  <a:pt x="388" y="275"/>
                </a:lnTo>
                <a:lnTo>
                  <a:pt x="389" y="275"/>
                </a:lnTo>
                <a:lnTo>
                  <a:pt x="390" y="275"/>
                </a:lnTo>
                <a:lnTo>
                  <a:pt x="391" y="275"/>
                </a:lnTo>
                <a:lnTo>
                  <a:pt x="392" y="274"/>
                </a:lnTo>
                <a:lnTo>
                  <a:pt x="394" y="274"/>
                </a:lnTo>
                <a:lnTo>
                  <a:pt x="395" y="274"/>
                </a:lnTo>
                <a:lnTo>
                  <a:pt x="396" y="273"/>
                </a:lnTo>
                <a:lnTo>
                  <a:pt x="398" y="273"/>
                </a:lnTo>
                <a:lnTo>
                  <a:pt x="400" y="273"/>
                </a:lnTo>
                <a:lnTo>
                  <a:pt x="401" y="272"/>
                </a:lnTo>
                <a:lnTo>
                  <a:pt x="403" y="272"/>
                </a:lnTo>
                <a:lnTo>
                  <a:pt x="404" y="271"/>
                </a:lnTo>
                <a:lnTo>
                  <a:pt x="407" y="271"/>
                </a:lnTo>
                <a:lnTo>
                  <a:pt x="408" y="269"/>
                </a:lnTo>
                <a:lnTo>
                  <a:pt x="410" y="269"/>
                </a:lnTo>
                <a:lnTo>
                  <a:pt x="413" y="268"/>
                </a:lnTo>
                <a:lnTo>
                  <a:pt x="415" y="268"/>
                </a:lnTo>
                <a:lnTo>
                  <a:pt x="416" y="267"/>
                </a:lnTo>
                <a:lnTo>
                  <a:pt x="419" y="267"/>
                </a:lnTo>
                <a:lnTo>
                  <a:pt x="420" y="266"/>
                </a:lnTo>
                <a:lnTo>
                  <a:pt x="422" y="266"/>
                </a:lnTo>
                <a:lnTo>
                  <a:pt x="424" y="265"/>
                </a:lnTo>
                <a:lnTo>
                  <a:pt x="425" y="265"/>
                </a:lnTo>
                <a:lnTo>
                  <a:pt x="426" y="265"/>
                </a:lnTo>
                <a:lnTo>
                  <a:pt x="427" y="263"/>
                </a:lnTo>
                <a:lnTo>
                  <a:pt x="428" y="263"/>
                </a:lnTo>
                <a:lnTo>
                  <a:pt x="430" y="263"/>
                </a:lnTo>
                <a:lnTo>
                  <a:pt x="431" y="262"/>
                </a:lnTo>
                <a:lnTo>
                  <a:pt x="432" y="262"/>
                </a:lnTo>
                <a:lnTo>
                  <a:pt x="433" y="262"/>
                </a:lnTo>
                <a:lnTo>
                  <a:pt x="434" y="261"/>
                </a:lnTo>
                <a:lnTo>
                  <a:pt x="436" y="261"/>
                </a:lnTo>
                <a:lnTo>
                  <a:pt x="437" y="261"/>
                </a:lnTo>
                <a:lnTo>
                  <a:pt x="438" y="260"/>
                </a:lnTo>
                <a:lnTo>
                  <a:pt x="439" y="260"/>
                </a:lnTo>
                <a:lnTo>
                  <a:pt x="439" y="259"/>
                </a:lnTo>
                <a:lnTo>
                  <a:pt x="440" y="259"/>
                </a:lnTo>
                <a:lnTo>
                  <a:pt x="442" y="257"/>
                </a:lnTo>
                <a:lnTo>
                  <a:pt x="443" y="257"/>
                </a:lnTo>
                <a:lnTo>
                  <a:pt x="444" y="256"/>
                </a:lnTo>
                <a:lnTo>
                  <a:pt x="446" y="256"/>
                </a:lnTo>
                <a:lnTo>
                  <a:pt x="448" y="255"/>
                </a:lnTo>
                <a:lnTo>
                  <a:pt x="449" y="255"/>
                </a:lnTo>
                <a:lnTo>
                  <a:pt x="450" y="254"/>
                </a:lnTo>
                <a:lnTo>
                  <a:pt x="452" y="253"/>
                </a:lnTo>
                <a:lnTo>
                  <a:pt x="454" y="253"/>
                </a:lnTo>
                <a:lnTo>
                  <a:pt x="456" y="251"/>
                </a:lnTo>
                <a:lnTo>
                  <a:pt x="457" y="250"/>
                </a:lnTo>
                <a:lnTo>
                  <a:pt x="460" y="249"/>
                </a:lnTo>
                <a:lnTo>
                  <a:pt x="461" y="249"/>
                </a:lnTo>
                <a:lnTo>
                  <a:pt x="463" y="248"/>
                </a:lnTo>
                <a:lnTo>
                  <a:pt x="465" y="247"/>
                </a:lnTo>
                <a:lnTo>
                  <a:pt x="466" y="247"/>
                </a:lnTo>
                <a:lnTo>
                  <a:pt x="467" y="245"/>
                </a:lnTo>
                <a:lnTo>
                  <a:pt x="468" y="245"/>
                </a:lnTo>
                <a:lnTo>
                  <a:pt x="469" y="244"/>
                </a:lnTo>
                <a:lnTo>
                  <a:pt x="471" y="244"/>
                </a:lnTo>
                <a:lnTo>
                  <a:pt x="472" y="243"/>
                </a:lnTo>
                <a:lnTo>
                  <a:pt x="473" y="243"/>
                </a:lnTo>
                <a:lnTo>
                  <a:pt x="474" y="242"/>
                </a:lnTo>
                <a:lnTo>
                  <a:pt x="475" y="242"/>
                </a:lnTo>
                <a:lnTo>
                  <a:pt x="475" y="241"/>
                </a:lnTo>
                <a:lnTo>
                  <a:pt x="477" y="241"/>
                </a:lnTo>
                <a:lnTo>
                  <a:pt x="478" y="241"/>
                </a:lnTo>
                <a:lnTo>
                  <a:pt x="479" y="239"/>
                </a:lnTo>
                <a:lnTo>
                  <a:pt x="480" y="238"/>
                </a:lnTo>
                <a:lnTo>
                  <a:pt x="481" y="238"/>
                </a:lnTo>
                <a:lnTo>
                  <a:pt x="483" y="238"/>
                </a:lnTo>
                <a:lnTo>
                  <a:pt x="484" y="237"/>
                </a:lnTo>
                <a:lnTo>
                  <a:pt x="485" y="237"/>
                </a:lnTo>
                <a:lnTo>
                  <a:pt x="486" y="236"/>
                </a:lnTo>
                <a:lnTo>
                  <a:pt x="487" y="235"/>
                </a:lnTo>
                <a:lnTo>
                  <a:pt x="489" y="235"/>
                </a:lnTo>
                <a:lnTo>
                  <a:pt x="490" y="233"/>
                </a:lnTo>
                <a:lnTo>
                  <a:pt x="491" y="233"/>
                </a:lnTo>
                <a:lnTo>
                  <a:pt x="492" y="232"/>
                </a:lnTo>
                <a:lnTo>
                  <a:pt x="493" y="231"/>
                </a:lnTo>
                <a:lnTo>
                  <a:pt x="496" y="230"/>
                </a:lnTo>
                <a:lnTo>
                  <a:pt x="497" y="230"/>
                </a:lnTo>
                <a:lnTo>
                  <a:pt x="499" y="229"/>
                </a:lnTo>
                <a:lnTo>
                  <a:pt x="501" y="227"/>
                </a:lnTo>
                <a:lnTo>
                  <a:pt x="502" y="227"/>
                </a:lnTo>
                <a:lnTo>
                  <a:pt x="503" y="226"/>
                </a:lnTo>
                <a:lnTo>
                  <a:pt x="504" y="225"/>
                </a:lnTo>
                <a:lnTo>
                  <a:pt x="505" y="225"/>
                </a:lnTo>
                <a:lnTo>
                  <a:pt x="507" y="224"/>
                </a:lnTo>
                <a:lnTo>
                  <a:pt x="508" y="224"/>
                </a:lnTo>
                <a:lnTo>
                  <a:pt x="509" y="223"/>
                </a:lnTo>
                <a:lnTo>
                  <a:pt x="510" y="223"/>
                </a:lnTo>
                <a:lnTo>
                  <a:pt x="510" y="221"/>
                </a:lnTo>
                <a:lnTo>
                  <a:pt x="511" y="221"/>
                </a:lnTo>
                <a:lnTo>
                  <a:pt x="513" y="221"/>
                </a:lnTo>
                <a:lnTo>
                  <a:pt x="513" y="220"/>
                </a:lnTo>
                <a:lnTo>
                  <a:pt x="514" y="220"/>
                </a:lnTo>
                <a:lnTo>
                  <a:pt x="515" y="219"/>
                </a:lnTo>
                <a:lnTo>
                  <a:pt x="516" y="219"/>
                </a:lnTo>
                <a:lnTo>
                  <a:pt x="517" y="218"/>
                </a:lnTo>
                <a:lnTo>
                  <a:pt x="519" y="217"/>
                </a:lnTo>
                <a:lnTo>
                  <a:pt x="520" y="217"/>
                </a:lnTo>
                <a:lnTo>
                  <a:pt x="521" y="215"/>
                </a:lnTo>
                <a:lnTo>
                  <a:pt x="522" y="214"/>
                </a:lnTo>
                <a:lnTo>
                  <a:pt x="523" y="214"/>
                </a:lnTo>
                <a:lnTo>
                  <a:pt x="525" y="213"/>
                </a:lnTo>
                <a:lnTo>
                  <a:pt x="526" y="213"/>
                </a:lnTo>
                <a:lnTo>
                  <a:pt x="527" y="212"/>
                </a:lnTo>
                <a:lnTo>
                  <a:pt x="528" y="211"/>
                </a:lnTo>
                <a:lnTo>
                  <a:pt x="529" y="209"/>
                </a:lnTo>
                <a:lnTo>
                  <a:pt x="531" y="209"/>
                </a:lnTo>
                <a:lnTo>
                  <a:pt x="532" y="208"/>
                </a:lnTo>
                <a:lnTo>
                  <a:pt x="533" y="207"/>
                </a:lnTo>
                <a:lnTo>
                  <a:pt x="534" y="207"/>
                </a:lnTo>
                <a:lnTo>
                  <a:pt x="535" y="206"/>
                </a:lnTo>
                <a:lnTo>
                  <a:pt x="537" y="206"/>
                </a:lnTo>
                <a:lnTo>
                  <a:pt x="538" y="205"/>
                </a:lnTo>
                <a:lnTo>
                  <a:pt x="539" y="203"/>
                </a:lnTo>
                <a:lnTo>
                  <a:pt x="540" y="203"/>
                </a:lnTo>
                <a:lnTo>
                  <a:pt x="540" y="202"/>
                </a:lnTo>
                <a:lnTo>
                  <a:pt x="541" y="202"/>
                </a:lnTo>
                <a:lnTo>
                  <a:pt x="543" y="201"/>
                </a:lnTo>
                <a:lnTo>
                  <a:pt x="544" y="201"/>
                </a:lnTo>
                <a:lnTo>
                  <a:pt x="545" y="200"/>
                </a:lnTo>
                <a:lnTo>
                  <a:pt x="546" y="200"/>
                </a:lnTo>
                <a:lnTo>
                  <a:pt x="546" y="199"/>
                </a:lnTo>
                <a:lnTo>
                  <a:pt x="547" y="197"/>
                </a:lnTo>
                <a:lnTo>
                  <a:pt x="549" y="197"/>
                </a:lnTo>
                <a:lnTo>
                  <a:pt x="550" y="196"/>
                </a:lnTo>
                <a:lnTo>
                  <a:pt x="551" y="195"/>
                </a:lnTo>
                <a:lnTo>
                  <a:pt x="552" y="194"/>
                </a:lnTo>
                <a:lnTo>
                  <a:pt x="553" y="194"/>
                </a:lnTo>
                <a:lnTo>
                  <a:pt x="553" y="193"/>
                </a:lnTo>
                <a:lnTo>
                  <a:pt x="555" y="191"/>
                </a:lnTo>
                <a:lnTo>
                  <a:pt x="556" y="191"/>
                </a:lnTo>
                <a:lnTo>
                  <a:pt x="557" y="190"/>
                </a:lnTo>
                <a:lnTo>
                  <a:pt x="558" y="190"/>
                </a:lnTo>
                <a:lnTo>
                  <a:pt x="558" y="189"/>
                </a:lnTo>
                <a:lnTo>
                  <a:pt x="559" y="189"/>
                </a:lnTo>
                <a:lnTo>
                  <a:pt x="559" y="188"/>
                </a:lnTo>
                <a:lnTo>
                  <a:pt x="561" y="188"/>
                </a:lnTo>
                <a:lnTo>
                  <a:pt x="562" y="187"/>
                </a:lnTo>
                <a:lnTo>
                  <a:pt x="563" y="187"/>
                </a:lnTo>
                <a:lnTo>
                  <a:pt x="563" y="185"/>
                </a:lnTo>
                <a:lnTo>
                  <a:pt x="564" y="185"/>
                </a:lnTo>
                <a:lnTo>
                  <a:pt x="564" y="184"/>
                </a:lnTo>
                <a:lnTo>
                  <a:pt x="565" y="184"/>
                </a:lnTo>
                <a:lnTo>
                  <a:pt x="567" y="183"/>
                </a:lnTo>
                <a:lnTo>
                  <a:pt x="568" y="183"/>
                </a:lnTo>
                <a:lnTo>
                  <a:pt x="568" y="182"/>
                </a:lnTo>
                <a:lnTo>
                  <a:pt x="569" y="182"/>
                </a:lnTo>
                <a:lnTo>
                  <a:pt x="570" y="181"/>
                </a:lnTo>
                <a:lnTo>
                  <a:pt x="571" y="179"/>
                </a:lnTo>
                <a:lnTo>
                  <a:pt x="573" y="178"/>
                </a:lnTo>
                <a:lnTo>
                  <a:pt x="574" y="178"/>
                </a:lnTo>
                <a:lnTo>
                  <a:pt x="575" y="177"/>
                </a:lnTo>
                <a:lnTo>
                  <a:pt x="576" y="176"/>
                </a:lnTo>
                <a:lnTo>
                  <a:pt x="577" y="176"/>
                </a:lnTo>
                <a:lnTo>
                  <a:pt x="579" y="175"/>
                </a:lnTo>
                <a:lnTo>
                  <a:pt x="580" y="173"/>
                </a:lnTo>
                <a:lnTo>
                  <a:pt x="581" y="173"/>
                </a:lnTo>
                <a:lnTo>
                  <a:pt x="581" y="172"/>
                </a:lnTo>
                <a:lnTo>
                  <a:pt x="582" y="172"/>
                </a:lnTo>
                <a:lnTo>
                  <a:pt x="583" y="171"/>
                </a:lnTo>
                <a:lnTo>
                  <a:pt x="585" y="171"/>
                </a:lnTo>
                <a:lnTo>
                  <a:pt x="586" y="170"/>
                </a:lnTo>
                <a:lnTo>
                  <a:pt x="587" y="169"/>
                </a:lnTo>
                <a:lnTo>
                  <a:pt x="588" y="169"/>
                </a:lnTo>
                <a:lnTo>
                  <a:pt x="588" y="167"/>
                </a:lnTo>
                <a:lnTo>
                  <a:pt x="589" y="167"/>
                </a:lnTo>
                <a:lnTo>
                  <a:pt x="589" y="166"/>
                </a:lnTo>
                <a:lnTo>
                  <a:pt x="591" y="166"/>
                </a:lnTo>
                <a:lnTo>
                  <a:pt x="591" y="165"/>
                </a:lnTo>
                <a:lnTo>
                  <a:pt x="592" y="165"/>
                </a:lnTo>
                <a:lnTo>
                  <a:pt x="592" y="164"/>
                </a:lnTo>
                <a:lnTo>
                  <a:pt x="593" y="164"/>
                </a:lnTo>
                <a:lnTo>
                  <a:pt x="593" y="163"/>
                </a:lnTo>
                <a:lnTo>
                  <a:pt x="594" y="163"/>
                </a:lnTo>
                <a:lnTo>
                  <a:pt x="594" y="161"/>
                </a:lnTo>
                <a:lnTo>
                  <a:pt x="595" y="161"/>
                </a:lnTo>
                <a:lnTo>
                  <a:pt x="597" y="160"/>
                </a:lnTo>
                <a:lnTo>
                  <a:pt x="597" y="159"/>
                </a:lnTo>
                <a:lnTo>
                  <a:pt x="598" y="158"/>
                </a:lnTo>
                <a:lnTo>
                  <a:pt x="599" y="157"/>
                </a:lnTo>
                <a:lnTo>
                  <a:pt x="600" y="157"/>
                </a:lnTo>
                <a:lnTo>
                  <a:pt x="601" y="155"/>
                </a:lnTo>
                <a:lnTo>
                  <a:pt x="603" y="154"/>
                </a:lnTo>
                <a:lnTo>
                  <a:pt x="604" y="153"/>
                </a:lnTo>
                <a:lnTo>
                  <a:pt x="605" y="152"/>
                </a:lnTo>
                <a:lnTo>
                  <a:pt x="605" y="151"/>
                </a:lnTo>
                <a:lnTo>
                  <a:pt x="606" y="149"/>
                </a:lnTo>
                <a:lnTo>
                  <a:pt x="607" y="148"/>
                </a:lnTo>
                <a:lnTo>
                  <a:pt x="609" y="147"/>
                </a:lnTo>
                <a:lnTo>
                  <a:pt x="610" y="146"/>
                </a:lnTo>
                <a:lnTo>
                  <a:pt x="611" y="145"/>
                </a:lnTo>
                <a:lnTo>
                  <a:pt x="612" y="143"/>
                </a:lnTo>
                <a:lnTo>
                  <a:pt x="612" y="142"/>
                </a:lnTo>
                <a:lnTo>
                  <a:pt x="613" y="142"/>
                </a:lnTo>
                <a:lnTo>
                  <a:pt x="613" y="141"/>
                </a:lnTo>
                <a:lnTo>
                  <a:pt x="615" y="141"/>
                </a:lnTo>
                <a:lnTo>
                  <a:pt x="616" y="140"/>
                </a:lnTo>
                <a:lnTo>
                  <a:pt x="616" y="139"/>
                </a:lnTo>
                <a:lnTo>
                  <a:pt x="617" y="139"/>
                </a:lnTo>
                <a:lnTo>
                  <a:pt x="617" y="137"/>
                </a:lnTo>
                <a:lnTo>
                  <a:pt x="618" y="136"/>
                </a:lnTo>
                <a:lnTo>
                  <a:pt x="619" y="135"/>
                </a:lnTo>
                <a:lnTo>
                  <a:pt x="621" y="134"/>
                </a:lnTo>
                <a:lnTo>
                  <a:pt x="621" y="133"/>
                </a:lnTo>
                <a:lnTo>
                  <a:pt x="622" y="131"/>
                </a:lnTo>
                <a:lnTo>
                  <a:pt x="623" y="130"/>
                </a:lnTo>
                <a:lnTo>
                  <a:pt x="624" y="129"/>
                </a:lnTo>
                <a:lnTo>
                  <a:pt x="625" y="128"/>
                </a:lnTo>
                <a:lnTo>
                  <a:pt x="627" y="127"/>
                </a:lnTo>
                <a:lnTo>
                  <a:pt x="628" y="125"/>
                </a:lnTo>
                <a:lnTo>
                  <a:pt x="629" y="124"/>
                </a:lnTo>
                <a:lnTo>
                  <a:pt x="630" y="122"/>
                </a:lnTo>
                <a:lnTo>
                  <a:pt x="631" y="121"/>
                </a:lnTo>
                <a:lnTo>
                  <a:pt x="633" y="119"/>
                </a:lnTo>
                <a:lnTo>
                  <a:pt x="634" y="118"/>
                </a:lnTo>
                <a:lnTo>
                  <a:pt x="635" y="116"/>
                </a:lnTo>
                <a:lnTo>
                  <a:pt x="636" y="115"/>
                </a:lnTo>
                <a:lnTo>
                  <a:pt x="637" y="113"/>
                </a:lnTo>
                <a:lnTo>
                  <a:pt x="639" y="112"/>
                </a:lnTo>
                <a:lnTo>
                  <a:pt x="639" y="111"/>
                </a:lnTo>
                <a:lnTo>
                  <a:pt x="640" y="111"/>
                </a:lnTo>
                <a:lnTo>
                  <a:pt x="641" y="110"/>
                </a:lnTo>
                <a:lnTo>
                  <a:pt x="641" y="109"/>
                </a:lnTo>
                <a:lnTo>
                  <a:pt x="642" y="107"/>
                </a:lnTo>
                <a:lnTo>
                  <a:pt x="643" y="106"/>
                </a:lnTo>
                <a:lnTo>
                  <a:pt x="645" y="105"/>
                </a:lnTo>
                <a:lnTo>
                  <a:pt x="645" y="104"/>
                </a:lnTo>
                <a:lnTo>
                  <a:pt x="646" y="103"/>
                </a:lnTo>
                <a:lnTo>
                  <a:pt x="647" y="101"/>
                </a:lnTo>
                <a:lnTo>
                  <a:pt x="648" y="100"/>
                </a:lnTo>
                <a:lnTo>
                  <a:pt x="648" y="99"/>
                </a:lnTo>
                <a:lnTo>
                  <a:pt x="649" y="98"/>
                </a:lnTo>
                <a:lnTo>
                  <a:pt x="651" y="97"/>
                </a:lnTo>
                <a:lnTo>
                  <a:pt x="651" y="95"/>
                </a:lnTo>
                <a:lnTo>
                  <a:pt x="652" y="94"/>
                </a:lnTo>
                <a:lnTo>
                  <a:pt x="653" y="93"/>
                </a:lnTo>
                <a:lnTo>
                  <a:pt x="654" y="92"/>
                </a:lnTo>
                <a:lnTo>
                  <a:pt x="655" y="91"/>
                </a:lnTo>
                <a:lnTo>
                  <a:pt x="657" y="88"/>
                </a:lnTo>
                <a:lnTo>
                  <a:pt x="658" y="87"/>
                </a:lnTo>
                <a:lnTo>
                  <a:pt x="659" y="85"/>
                </a:lnTo>
                <a:lnTo>
                  <a:pt x="660" y="83"/>
                </a:lnTo>
                <a:lnTo>
                  <a:pt x="661" y="81"/>
                </a:lnTo>
                <a:lnTo>
                  <a:pt x="663" y="80"/>
                </a:lnTo>
                <a:lnTo>
                  <a:pt x="664" y="77"/>
                </a:lnTo>
                <a:lnTo>
                  <a:pt x="665" y="76"/>
                </a:lnTo>
                <a:lnTo>
                  <a:pt x="666" y="75"/>
                </a:lnTo>
                <a:lnTo>
                  <a:pt x="667" y="74"/>
                </a:lnTo>
                <a:lnTo>
                  <a:pt x="669" y="72"/>
                </a:lnTo>
                <a:lnTo>
                  <a:pt x="669" y="70"/>
                </a:lnTo>
                <a:lnTo>
                  <a:pt x="670" y="69"/>
                </a:lnTo>
                <a:lnTo>
                  <a:pt x="671" y="69"/>
                </a:lnTo>
                <a:lnTo>
                  <a:pt x="671" y="68"/>
                </a:lnTo>
                <a:lnTo>
                  <a:pt x="672" y="66"/>
                </a:lnTo>
                <a:lnTo>
                  <a:pt x="673" y="65"/>
                </a:lnTo>
                <a:lnTo>
                  <a:pt x="673" y="64"/>
                </a:lnTo>
                <a:lnTo>
                  <a:pt x="675" y="63"/>
                </a:lnTo>
                <a:lnTo>
                  <a:pt x="675" y="62"/>
                </a:lnTo>
                <a:lnTo>
                  <a:pt x="676" y="60"/>
                </a:lnTo>
                <a:lnTo>
                  <a:pt x="677" y="60"/>
                </a:lnTo>
                <a:lnTo>
                  <a:pt x="677" y="59"/>
                </a:lnTo>
                <a:lnTo>
                  <a:pt x="678" y="58"/>
                </a:lnTo>
                <a:lnTo>
                  <a:pt x="679" y="57"/>
                </a:lnTo>
                <a:lnTo>
                  <a:pt x="679" y="56"/>
                </a:lnTo>
                <a:lnTo>
                  <a:pt x="681" y="54"/>
                </a:lnTo>
                <a:lnTo>
                  <a:pt x="682" y="53"/>
                </a:lnTo>
                <a:lnTo>
                  <a:pt x="682" y="52"/>
                </a:lnTo>
                <a:lnTo>
                  <a:pt x="683" y="51"/>
                </a:lnTo>
                <a:lnTo>
                  <a:pt x="684" y="50"/>
                </a:lnTo>
                <a:lnTo>
                  <a:pt x="685" y="47"/>
                </a:lnTo>
                <a:lnTo>
                  <a:pt x="687" y="46"/>
                </a:lnTo>
                <a:lnTo>
                  <a:pt x="688" y="44"/>
                </a:lnTo>
                <a:lnTo>
                  <a:pt x="689" y="42"/>
                </a:lnTo>
                <a:lnTo>
                  <a:pt x="690" y="40"/>
                </a:lnTo>
                <a:lnTo>
                  <a:pt x="693" y="39"/>
                </a:lnTo>
                <a:lnTo>
                  <a:pt x="694" y="36"/>
                </a:lnTo>
                <a:lnTo>
                  <a:pt x="695" y="35"/>
                </a:lnTo>
                <a:lnTo>
                  <a:pt x="696" y="33"/>
                </a:lnTo>
                <a:lnTo>
                  <a:pt x="697" y="32"/>
                </a:lnTo>
                <a:lnTo>
                  <a:pt x="699" y="30"/>
                </a:lnTo>
                <a:lnTo>
                  <a:pt x="699" y="29"/>
                </a:lnTo>
                <a:lnTo>
                  <a:pt x="700" y="27"/>
                </a:lnTo>
                <a:lnTo>
                  <a:pt x="701" y="26"/>
                </a:lnTo>
                <a:lnTo>
                  <a:pt x="702" y="24"/>
                </a:lnTo>
                <a:lnTo>
                  <a:pt x="703" y="23"/>
                </a:lnTo>
                <a:lnTo>
                  <a:pt x="703" y="22"/>
                </a:lnTo>
                <a:lnTo>
                  <a:pt x="705" y="21"/>
                </a:lnTo>
                <a:lnTo>
                  <a:pt x="705" y="20"/>
                </a:lnTo>
                <a:lnTo>
                  <a:pt x="706" y="18"/>
                </a:lnTo>
                <a:lnTo>
                  <a:pt x="707" y="17"/>
                </a:lnTo>
                <a:lnTo>
                  <a:pt x="707" y="16"/>
                </a:lnTo>
                <a:lnTo>
                  <a:pt x="708" y="15"/>
                </a:lnTo>
                <a:lnTo>
                  <a:pt x="709" y="14"/>
                </a:lnTo>
                <a:lnTo>
                  <a:pt x="709" y="12"/>
                </a:lnTo>
                <a:lnTo>
                  <a:pt x="711" y="11"/>
                </a:lnTo>
                <a:lnTo>
                  <a:pt x="712" y="10"/>
                </a:lnTo>
                <a:lnTo>
                  <a:pt x="712" y="9"/>
                </a:lnTo>
                <a:lnTo>
                  <a:pt x="713" y="8"/>
                </a:lnTo>
                <a:lnTo>
                  <a:pt x="713" y="6"/>
                </a:lnTo>
                <a:lnTo>
                  <a:pt x="714" y="5"/>
                </a:lnTo>
                <a:lnTo>
                  <a:pt x="715" y="4"/>
                </a:lnTo>
                <a:lnTo>
                  <a:pt x="715" y="2"/>
                </a:lnTo>
                <a:lnTo>
                  <a:pt x="717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Freeform 149"/>
          <p:cNvSpPr>
            <a:spLocks/>
          </p:cNvSpPr>
          <p:nvPr/>
        </p:nvSpPr>
        <p:spPr bwMode="auto">
          <a:xfrm>
            <a:off x="5610225" y="3922713"/>
            <a:ext cx="66675" cy="227012"/>
          </a:xfrm>
          <a:custGeom>
            <a:avLst/>
            <a:gdLst>
              <a:gd name="T0" fmla="*/ 2147483647 w 85"/>
              <a:gd name="T1" fmla="*/ 2147483647 h 286"/>
              <a:gd name="T2" fmla="*/ 2147483647 w 85"/>
              <a:gd name="T3" fmla="*/ 2147483647 h 286"/>
              <a:gd name="T4" fmla="*/ 2147483647 w 85"/>
              <a:gd name="T5" fmla="*/ 2147483647 h 286"/>
              <a:gd name="T6" fmla="*/ 2147483647 w 85"/>
              <a:gd name="T7" fmla="*/ 2147483647 h 286"/>
              <a:gd name="T8" fmla="*/ 2147483647 w 85"/>
              <a:gd name="T9" fmla="*/ 2147483647 h 286"/>
              <a:gd name="T10" fmla="*/ 2147483647 w 85"/>
              <a:gd name="T11" fmla="*/ 2147483647 h 286"/>
              <a:gd name="T12" fmla="*/ 2147483647 w 85"/>
              <a:gd name="T13" fmla="*/ 2147483647 h 286"/>
              <a:gd name="T14" fmla="*/ 2147483647 w 85"/>
              <a:gd name="T15" fmla="*/ 2147483647 h 286"/>
              <a:gd name="T16" fmla="*/ 2147483647 w 85"/>
              <a:gd name="T17" fmla="*/ 2147483647 h 286"/>
              <a:gd name="T18" fmla="*/ 2147483647 w 85"/>
              <a:gd name="T19" fmla="*/ 2147483647 h 286"/>
              <a:gd name="T20" fmla="*/ 2147483647 w 85"/>
              <a:gd name="T21" fmla="*/ 2147483647 h 286"/>
              <a:gd name="T22" fmla="*/ 2147483647 w 85"/>
              <a:gd name="T23" fmla="*/ 2147483647 h 286"/>
              <a:gd name="T24" fmla="*/ 2147483647 w 85"/>
              <a:gd name="T25" fmla="*/ 2147483647 h 286"/>
              <a:gd name="T26" fmla="*/ 2147483647 w 85"/>
              <a:gd name="T27" fmla="*/ 2147483647 h 286"/>
              <a:gd name="T28" fmla="*/ 2147483647 w 85"/>
              <a:gd name="T29" fmla="*/ 2147483647 h 286"/>
              <a:gd name="T30" fmla="*/ 2147483647 w 85"/>
              <a:gd name="T31" fmla="*/ 2147483647 h 286"/>
              <a:gd name="T32" fmla="*/ 2147483647 w 85"/>
              <a:gd name="T33" fmla="*/ 2147483647 h 286"/>
              <a:gd name="T34" fmla="*/ 2147483647 w 85"/>
              <a:gd name="T35" fmla="*/ 2147483647 h 286"/>
              <a:gd name="T36" fmla="*/ 2147483647 w 85"/>
              <a:gd name="T37" fmla="*/ 2147483647 h 286"/>
              <a:gd name="T38" fmla="*/ 2147483647 w 85"/>
              <a:gd name="T39" fmla="*/ 2147483647 h 286"/>
              <a:gd name="T40" fmla="*/ 2147483647 w 85"/>
              <a:gd name="T41" fmla="*/ 2147483647 h 286"/>
              <a:gd name="T42" fmla="*/ 2147483647 w 85"/>
              <a:gd name="T43" fmla="*/ 2147483647 h 286"/>
              <a:gd name="T44" fmla="*/ 2147483647 w 85"/>
              <a:gd name="T45" fmla="*/ 2147483647 h 286"/>
              <a:gd name="T46" fmla="*/ 2147483647 w 85"/>
              <a:gd name="T47" fmla="*/ 2147483647 h 286"/>
              <a:gd name="T48" fmla="*/ 2147483647 w 85"/>
              <a:gd name="T49" fmla="*/ 2147483647 h 286"/>
              <a:gd name="T50" fmla="*/ 2147483647 w 85"/>
              <a:gd name="T51" fmla="*/ 2147483647 h 286"/>
              <a:gd name="T52" fmla="*/ 2147483647 w 85"/>
              <a:gd name="T53" fmla="*/ 2147483647 h 286"/>
              <a:gd name="T54" fmla="*/ 2147483647 w 85"/>
              <a:gd name="T55" fmla="*/ 2147483647 h 286"/>
              <a:gd name="T56" fmla="*/ 2147483647 w 85"/>
              <a:gd name="T57" fmla="*/ 2147483647 h 286"/>
              <a:gd name="T58" fmla="*/ 2147483647 w 85"/>
              <a:gd name="T59" fmla="*/ 2147483647 h 286"/>
              <a:gd name="T60" fmla="*/ 2147483647 w 85"/>
              <a:gd name="T61" fmla="*/ 2147483647 h 286"/>
              <a:gd name="T62" fmla="*/ 2147483647 w 85"/>
              <a:gd name="T63" fmla="*/ 2147483647 h 286"/>
              <a:gd name="T64" fmla="*/ 2147483647 w 85"/>
              <a:gd name="T65" fmla="*/ 2147483647 h 286"/>
              <a:gd name="T66" fmla="*/ 2147483647 w 85"/>
              <a:gd name="T67" fmla="*/ 2147483647 h 286"/>
              <a:gd name="T68" fmla="*/ 2147483647 w 85"/>
              <a:gd name="T69" fmla="*/ 2147483647 h 286"/>
              <a:gd name="T70" fmla="*/ 2147483647 w 85"/>
              <a:gd name="T71" fmla="*/ 2147483647 h 286"/>
              <a:gd name="T72" fmla="*/ 2147483647 w 85"/>
              <a:gd name="T73" fmla="*/ 2147483647 h 286"/>
              <a:gd name="T74" fmla="*/ 2147483647 w 85"/>
              <a:gd name="T75" fmla="*/ 2147483647 h 286"/>
              <a:gd name="T76" fmla="*/ 2147483647 w 85"/>
              <a:gd name="T77" fmla="*/ 2147483647 h 286"/>
              <a:gd name="T78" fmla="*/ 2147483647 w 85"/>
              <a:gd name="T79" fmla="*/ 2147483647 h 286"/>
              <a:gd name="T80" fmla="*/ 2147483647 w 85"/>
              <a:gd name="T81" fmla="*/ 2147483647 h 286"/>
              <a:gd name="T82" fmla="*/ 2147483647 w 85"/>
              <a:gd name="T83" fmla="*/ 2147483647 h 286"/>
              <a:gd name="T84" fmla="*/ 2147483647 w 85"/>
              <a:gd name="T85" fmla="*/ 2147483647 h 286"/>
              <a:gd name="T86" fmla="*/ 2147483647 w 85"/>
              <a:gd name="T87" fmla="*/ 2147483647 h 286"/>
              <a:gd name="T88" fmla="*/ 2147483647 w 85"/>
              <a:gd name="T89" fmla="*/ 2147483647 h 286"/>
              <a:gd name="T90" fmla="*/ 2147483647 w 85"/>
              <a:gd name="T91" fmla="*/ 2147483647 h 286"/>
              <a:gd name="T92" fmla="*/ 2147483647 w 85"/>
              <a:gd name="T93" fmla="*/ 2147483647 h 286"/>
              <a:gd name="T94" fmla="*/ 2147483647 w 85"/>
              <a:gd name="T95" fmla="*/ 2147483647 h 286"/>
              <a:gd name="T96" fmla="*/ 2147483647 w 85"/>
              <a:gd name="T97" fmla="*/ 2147483647 h 286"/>
              <a:gd name="T98" fmla="*/ 2147483647 w 85"/>
              <a:gd name="T99" fmla="*/ 2147483647 h 286"/>
              <a:gd name="T100" fmla="*/ 2147483647 w 85"/>
              <a:gd name="T101" fmla="*/ 2147483647 h 286"/>
              <a:gd name="T102" fmla="*/ 2147483647 w 85"/>
              <a:gd name="T103" fmla="*/ 2147483647 h 286"/>
              <a:gd name="T104" fmla="*/ 2147483647 w 85"/>
              <a:gd name="T105" fmla="*/ 2147483647 h 286"/>
              <a:gd name="T106" fmla="*/ 2147483647 w 85"/>
              <a:gd name="T107" fmla="*/ 2147483647 h 286"/>
              <a:gd name="T108" fmla="*/ 2147483647 w 85"/>
              <a:gd name="T109" fmla="*/ 2147483647 h 286"/>
              <a:gd name="T110" fmla="*/ 2147483647 w 85"/>
              <a:gd name="T111" fmla="*/ 2147483647 h 286"/>
              <a:gd name="T112" fmla="*/ 2147483647 w 85"/>
              <a:gd name="T113" fmla="*/ 2147483647 h 28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5"/>
              <a:gd name="T172" fmla="*/ 0 h 286"/>
              <a:gd name="T173" fmla="*/ 85 w 85"/>
              <a:gd name="T174" fmla="*/ 286 h 28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5" h="286">
                <a:moveTo>
                  <a:pt x="0" y="0"/>
                </a:moveTo>
                <a:lnTo>
                  <a:pt x="2" y="3"/>
                </a:lnTo>
                <a:lnTo>
                  <a:pt x="3" y="6"/>
                </a:lnTo>
                <a:lnTo>
                  <a:pt x="6" y="9"/>
                </a:lnTo>
                <a:lnTo>
                  <a:pt x="7" y="12"/>
                </a:lnTo>
                <a:lnTo>
                  <a:pt x="8" y="14"/>
                </a:lnTo>
                <a:lnTo>
                  <a:pt x="9" y="16"/>
                </a:lnTo>
                <a:lnTo>
                  <a:pt x="10" y="19"/>
                </a:lnTo>
                <a:lnTo>
                  <a:pt x="12" y="20"/>
                </a:lnTo>
                <a:lnTo>
                  <a:pt x="13" y="22"/>
                </a:lnTo>
                <a:lnTo>
                  <a:pt x="14" y="24"/>
                </a:lnTo>
                <a:lnTo>
                  <a:pt x="15" y="26"/>
                </a:lnTo>
                <a:lnTo>
                  <a:pt x="15" y="27"/>
                </a:lnTo>
                <a:lnTo>
                  <a:pt x="16" y="28"/>
                </a:lnTo>
                <a:lnTo>
                  <a:pt x="16" y="30"/>
                </a:lnTo>
                <a:lnTo>
                  <a:pt x="18" y="31"/>
                </a:lnTo>
                <a:lnTo>
                  <a:pt x="19" y="32"/>
                </a:lnTo>
                <a:lnTo>
                  <a:pt x="19" y="33"/>
                </a:lnTo>
                <a:lnTo>
                  <a:pt x="20" y="34"/>
                </a:lnTo>
                <a:lnTo>
                  <a:pt x="20" y="36"/>
                </a:lnTo>
                <a:lnTo>
                  <a:pt x="21" y="37"/>
                </a:lnTo>
                <a:lnTo>
                  <a:pt x="21" y="38"/>
                </a:lnTo>
                <a:lnTo>
                  <a:pt x="21" y="39"/>
                </a:lnTo>
                <a:lnTo>
                  <a:pt x="22" y="40"/>
                </a:lnTo>
                <a:lnTo>
                  <a:pt x="22" y="42"/>
                </a:lnTo>
                <a:lnTo>
                  <a:pt x="24" y="43"/>
                </a:lnTo>
                <a:lnTo>
                  <a:pt x="24" y="44"/>
                </a:lnTo>
                <a:lnTo>
                  <a:pt x="25" y="45"/>
                </a:lnTo>
                <a:lnTo>
                  <a:pt x="25" y="46"/>
                </a:lnTo>
                <a:lnTo>
                  <a:pt x="25" y="48"/>
                </a:lnTo>
                <a:lnTo>
                  <a:pt x="26" y="49"/>
                </a:lnTo>
                <a:lnTo>
                  <a:pt x="27" y="51"/>
                </a:lnTo>
                <a:lnTo>
                  <a:pt x="27" y="52"/>
                </a:lnTo>
                <a:lnTo>
                  <a:pt x="28" y="54"/>
                </a:lnTo>
                <a:lnTo>
                  <a:pt x="28" y="56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1" y="61"/>
                </a:lnTo>
                <a:lnTo>
                  <a:pt x="31" y="62"/>
                </a:lnTo>
                <a:lnTo>
                  <a:pt x="32" y="63"/>
                </a:lnTo>
                <a:lnTo>
                  <a:pt x="32" y="64"/>
                </a:lnTo>
                <a:lnTo>
                  <a:pt x="32" y="66"/>
                </a:lnTo>
                <a:lnTo>
                  <a:pt x="33" y="67"/>
                </a:lnTo>
                <a:lnTo>
                  <a:pt x="33" y="68"/>
                </a:lnTo>
                <a:lnTo>
                  <a:pt x="34" y="69"/>
                </a:lnTo>
                <a:lnTo>
                  <a:pt x="34" y="70"/>
                </a:lnTo>
                <a:lnTo>
                  <a:pt x="36" y="72"/>
                </a:lnTo>
                <a:lnTo>
                  <a:pt x="36" y="73"/>
                </a:lnTo>
                <a:lnTo>
                  <a:pt x="36" y="74"/>
                </a:lnTo>
                <a:lnTo>
                  <a:pt x="37" y="75"/>
                </a:lnTo>
                <a:lnTo>
                  <a:pt x="37" y="76"/>
                </a:lnTo>
                <a:lnTo>
                  <a:pt x="38" y="78"/>
                </a:lnTo>
                <a:lnTo>
                  <a:pt x="38" y="79"/>
                </a:lnTo>
                <a:lnTo>
                  <a:pt x="39" y="81"/>
                </a:lnTo>
                <a:lnTo>
                  <a:pt x="39" y="82"/>
                </a:lnTo>
                <a:lnTo>
                  <a:pt x="39" y="84"/>
                </a:lnTo>
                <a:lnTo>
                  <a:pt x="40" y="85"/>
                </a:lnTo>
                <a:lnTo>
                  <a:pt x="40" y="87"/>
                </a:lnTo>
                <a:lnTo>
                  <a:pt x="42" y="88"/>
                </a:lnTo>
                <a:lnTo>
                  <a:pt x="43" y="91"/>
                </a:lnTo>
                <a:lnTo>
                  <a:pt x="43" y="92"/>
                </a:lnTo>
                <a:lnTo>
                  <a:pt x="44" y="94"/>
                </a:lnTo>
                <a:lnTo>
                  <a:pt x="44" y="96"/>
                </a:lnTo>
                <a:lnTo>
                  <a:pt x="45" y="98"/>
                </a:lnTo>
                <a:lnTo>
                  <a:pt x="46" y="99"/>
                </a:lnTo>
                <a:lnTo>
                  <a:pt x="46" y="102"/>
                </a:lnTo>
                <a:lnTo>
                  <a:pt x="46" y="103"/>
                </a:lnTo>
                <a:lnTo>
                  <a:pt x="48" y="104"/>
                </a:lnTo>
                <a:lnTo>
                  <a:pt x="48" y="105"/>
                </a:lnTo>
                <a:lnTo>
                  <a:pt x="49" y="106"/>
                </a:lnTo>
                <a:lnTo>
                  <a:pt x="49" y="108"/>
                </a:lnTo>
                <a:lnTo>
                  <a:pt x="49" y="109"/>
                </a:lnTo>
                <a:lnTo>
                  <a:pt x="50" y="110"/>
                </a:lnTo>
                <a:lnTo>
                  <a:pt x="50" y="111"/>
                </a:lnTo>
                <a:lnTo>
                  <a:pt x="50" y="112"/>
                </a:lnTo>
                <a:lnTo>
                  <a:pt x="51" y="114"/>
                </a:lnTo>
                <a:lnTo>
                  <a:pt x="51" y="115"/>
                </a:lnTo>
                <a:lnTo>
                  <a:pt x="52" y="116"/>
                </a:lnTo>
                <a:lnTo>
                  <a:pt x="52" y="117"/>
                </a:lnTo>
                <a:lnTo>
                  <a:pt x="52" y="118"/>
                </a:lnTo>
                <a:lnTo>
                  <a:pt x="52" y="120"/>
                </a:lnTo>
                <a:lnTo>
                  <a:pt x="54" y="121"/>
                </a:lnTo>
                <a:lnTo>
                  <a:pt x="54" y="122"/>
                </a:lnTo>
                <a:lnTo>
                  <a:pt x="54" y="123"/>
                </a:lnTo>
                <a:lnTo>
                  <a:pt x="55" y="124"/>
                </a:lnTo>
                <a:lnTo>
                  <a:pt x="55" y="126"/>
                </a:lnTo>
                <a:lnTo>
                  <a:pt x="55" y="127"/>
                </a:lnTo>
                <a:lnTo>
                  <a:pt x="56" y="128"/>
                </a:lnTo>
                <a:lnTo>
                  <a:pt x="56" y="130"/>
                </a:lnTo>
                <a:lnTo>
                  <a:pt x="57" y="132"/>
                </a:lnTo>
                <a:lnTo>
                  <a:pt x="57" y="134"/>
                </a:lnTo>
                <a:lnTo>
                  <a:pt x="58" y="135"/>
                </a:lnTo>
                <a:lnTo>
                  <a:pt x="58" y="138"/>
                </a:lnTo>
                <a:lnTo>
                  <a:pt x="60" y="140"/>
                </a:lnTo>
                <a:lnTo>
                  <a:pt x="60" y="141"/>
                </a:lnTo>
                <a:lnTo>
                  <a:pt x="61" y="142"/>
                </a:lnTo>
                <a:lnTo>
                  <a:pt x="61" y="145"/>
                </a:lnTo>
                <a:lnTo>
                  <a:pt x="61" y="146"/>
                </a:lnTo>
                <a:lnTo>
                  <a:pt x="62" y="147"/>
                </a:lnTo>
                <a:lnTo>
                  <a:pt x="62" y="148"/>
                </a:lnTo>
                <a:lnTo>
                  <a:pt x="62" y="150"/>
                </a:lnTo>
                <a:lnTo>
                  <a:pt x="63" y="151"/>
                </a:lnTo>
                <a:lnTo>
                  <a:pt x="63" y="152"/>
                </a:lnTo>
                <a:lnTo>
                  <a:pt x="63" y="153"/>
                </a:lnTo>
                <a:lnTo>
                  <a:pt x="63" y="154"/>
                </a:lnTo>
                <a:lnTo>
                  <a:pt x="64" y="156"/>
                </a:lnTo>
                <a:lnTo>
                  <a:pt x="64" y="157"/>
                </a:lnTo>
                <a:lnTo>
                  <a:pt x="64" y="158"/>
                </a:lnTo>
                <a:lnTo>
                  <a:pt x="66" y="158"/>
                </a:lnTo>
                <a:lnTo>
                  <a:pt x="66" y="159"/>
                </a:lnTo>
                <a:lnTo>
                  <a:pt x="66" y="160"/>
                </a:lnTo>
                <a:lnTo>
                  <a:pt x="66" y="162"/>
                </a:lnTo>
                <a:lnTo>
                  <a:pt x="67" y="163"/>
                </a:lnTo>
                <a:lnTo>
                  <a:pt x="67" y="164"/>
                </a:lnTo>
                <a:lnTo>
                  <a:pt x="67" y="165"/>
                </a:lnTo>
                <a:lnTo>
                  <a:pt x="68" y="166"/>
                </a:lnTo>
                <a:lnTo>
                  <a:pt x="68" y="168"/>
                </a:lnTo>
                <a:lnTo>
                  <a:pt x="68" y="169"/>
                </a:lnTo>
                <a:lnTo>
                  <a:pt x="69" y="170"/>
                </a:lnTo>
                <a:lnTo>
                  <a:pt x="69" y="172"/>
                </a:lnTo>
                <a:lnTo>
                  <a:pt x="69" y="174"/>
                </a:lnTo>
                <a:lnTo>
                  <a:pt x="70" y="175"/>
                </a:lnTo>
                <a:lnTo>
                  <a:pt x="70" y="177"/>
                </a:lnTo>
                <a:lnTo>
                  <a:pt x="72" y="180"/>
                </a:lnTo>
                <a:lnTo>
                  <a:pt x="72" y="181"/>
                </a:lnTo>
                <a:lnTo>
                  <a:pt x="73" y="183"/>
                </a:lnTo>
                <a:lnTo>
                  <a:pt x="73" y="184"/>
                </a:lnTo>
                <a:lnTo>
                  <a:pt x="74" y="187"/>
                </a:lnTo>
                <a:lnTo>
                  <a:pt x="74" y="188"/>
                </a:lnTo>
                <a:lnTo>
                  <a:pt x="74" y="189"/>
                </a:lnTo>
                <a:lnTo>
                  <a:pt x="75" y="190"/>
                </a:lnTo>
                <a:lnTo>
                  <a:pt x="75" y="192"/>
                </a:lnTo>
                <a:lnTo>
                  <a:pt x="75" y="193"/>
                </a:lnTo>
                <a:lnTo>
                  <a:pt x="76" y="194"/>
                </a:lnTo>
                <a:lnTo>
                  <a:pt x="76" y="195"/>
                </a:lnTo>
                <a:lnTo>
                  <a:pt x="76" y="196"/>
                </a:lnTo>
                <a:lnTo>
                  <a:pt x="76" y="198"/>
                </a:lnTo>
                <a:lnTo>
                  <a:pt x="78" y="199"/>
                </a:lnTo>
                <a:lnTo>
                  <a:pt x="78" y="200"/>
                </a:lnTo>
                <a:lnTo>
                  <a:pt x="78" y="201"/>
                </a:lnTo>
                <a:lnTo>
                  <a:pt x="78" y="202"/>
                </a:lnTo>
                <a:lnTo>
                  <a:pt x="78" y="204"/>
                </a:lnTo>
                <a:lnTo>
                  <a:pt x="79" y="205"/>
                </a:lnTo>
                <a:lnTo>
                  <a:pt x="79" y="206"/>
                </a:lnTo>
                <a:lnTo>
                  <a:pt x="79" y="207"/>
                </a:lnTo>
                <a:lnTo>
                  <a:pt x="79" y="208"/>
                </a:lnTo>
                <a:lnTo>
                  <a:pt x="79" y="210"/>
                </a:lnTo>
                <a:lnTo>
                  <a:pt x="79" y="211"/>
                </a:lnTo>
                <a:lnTo>
                  <a:pt x="79" y="212"/>
                </a:lnTo>
                <a:lnTo>
                  <a:pt x="79" y="213"/>
                </a:lnTo>
                <a:lnTo>
                  <a:pt x="80" y="214"/>
                </a:lnTo>
                <a:lnTo>
                  <a:pt x="80" y="217"/>
                </a:lnTo>
                <a:lnTo>
                  <a:pt x="80" y="218"/>
                </a:lnTo>
                <a:lnTo>
                  <a:pt x="80" y="219"/>
                </a:lnTo>
                <a:lnTo>
                  <a:pt x="80" y="222"/>
                </a:lnTo>
                <a:lnTo>
                  <a:pt x="80" y="223"/>
                </a:lnTo>
                <a:lnTo>
                  <a:pt x="80" y="224"/>
                </a:lnTo>
                <a:lnTo>
                  <a:pt x="80" y="226"/>
                </a:lnTo>
                <a:lnTo>
                  <a:pt x="80" y="228"/>
                </a:lnTo>
                <a:lnTo>
                  <a:pt x="80" y="229"/>
                </a:lnTo>
                <a:lnTo>
                  <a:pt x="81" y="230"/>
                </a:lnTo>
                <a:lnTo>
                  <a:pt x="81" y="231"/>
                </a:lnTo>
                <a:lnTo>
                  <a:pt x="81" y="232"/>
                </a:lnTo>
                <a:lnTo>
                  <a:pt x="81" y="234"/>
                </a:lnTo>
                <a:lnTo>
                  <a:pt x="81" y="235"/>
                </a:lnTo>
                <a:lnTo>
                  <a:pt x="81" y="236"/>
                </a:lnTo>
                <a:lnTo>
                  <a:pt x="81" y="237"/>
                </a:lnTo>
                <a:lnTo>
                  <a:pt x="81" y="238"/>
                </a:lnTo>
                <a:lnTo>
                  <a:pt x="81" y="240"/>
                </a:lnTo>
                <a:lnTo>
                  <a:pt x="81" y="241"/>
                </a:lnTo>
                <a:lnTo>
                  <a:pt x="82" y="241"/>
                </a:lnTo>
                <a:lnTo>
                  <a:pt x="82" y="242"/>
                </a:lnTo>
                <a:lnTo>
                  <a:pt x="82" y="243"/>
                </a:lnTo>
                <a:lnTo>
                  <a:pt x="82" y="244"/>
                </a:lnTo>
                <a:lnTo>
                  <a:pt x="82" y="246"/>
                </a:lnTo>
                <a:lnTo>
                  <a:pt x="82" y="247"/>
                </a:lnTo>
                <a:lnTo>
                  <a:pt x="84" y="248"/>
                </a:lnTo>
                <a:lnTo>
                  <a:pt x="84" y="249"/>
                </a:lnTo>
                <a:lnTo>
                  <a:pt x="84" y="250"/>
                </a:lnTo>
                <a:lnTo>
                  <a:pt x="84" y="252"/>
                </a:lnTo>
                <a:lnTo>
                  <a:pt x="84" y="253"/>
                </a:lnTo>
                <a:lnTo>
                  <a:pt x="85" y="254"/>
                </a:lnTo>
                <a:lnTo>
                  <a:pt x="85" y="255"/>
                </a:lnTo>
                <a:lnTo>
                  <a:pt x="85" y="256"/>
                </a:lnTo>
                <a:lnTo>
                  <a:pt x="85" y="258"/>
                </a:lnTo>
                <a:lnTo>
                  <a:pt x="85" y="259"/>
                </a:lnTo>
                <a:lnTo>
                  <a:pt x="85" y="260"/>
                </a:lnTo>
                <a:lnTo>
                  <a:pt x="85" y="261"/>
                </a:lnTo>
                <a:lnTo>
                  <a:pt x="85" y="262"/>
                </a:lnTo>
                <a:lnTo>
                  <a:pt x="85" y="264"/>
                </a:lnTo>
                <a:lnTo>
                  <a:pt x="85" y="265"/>
                </a:lnTo>
                <a:lnTo>
                  <a:pt x="85" y="266"/>
                </a:lnTo>
                <a:lnTo>
                  <a:pt x="85" y="267"/>
                </a:lnTo>
                <a:lnTo>
                  <a:pt x="85" y="268"/>
                </a:lnTo>
                <a:lnTo>
                  <a:pt x="85" y="270"/>
                </a:lnTo>
                <a:lnTo>
                  <a:pt x="85" y="272"/>
                </a:lnTo>
                <a:lnTo>
                  <a:pt x="85" y="273"/>
                </a:lnTo>
                <a:lnTo>
                  <a:pt x="85" y="274"/>
                </a:lnTo>
                <a:lnTo>
                  <a:pt x="85" y="277"/>
                </a:lnTo>
                <a:lnTo>
                  <a:pt x="85" y="278"/>
                </a:lnTo>
                <a:lnTo>
                  <a:pt x="85" y="280"/>
                </a:lnTo>
                <a:lnTo>
                  <a:pt x="85" y="282"/>
                </a:lnTo>
                <a:lnTo>
                  <a:pt x="85" y="284"/>
                </a:lnTo>
                <a:lnTo>
                  <a:pt x="84" y="286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Freeform 150"/>
          <p:cNvSpPr>
            <a:spLocks/>
          </p:cNvSpPr>
          <p:nvPr/>
        </p:nvSpPr>
        <p:spPr bwMode="auto">
          <a:xfrm>
            <a:off x="5610225" y="4149725"/>
            <a:ext cx="66675" cy="227013"/>
          </a:xfrm>
          <a:custGeom>
            <a:avLst/>
            <a:gdLst>
              <a:gd name="T0" fmla="*/ 2147483647 w 85"/>
              <a:gd name="T1" fmla="*/ 2147483647 h 287"/>
              <a:gd name="T2" fmla="*/ 2147483647 w 85"/>
              <a:gd name="T3" fmla="*/ 2147483647 h 287"/>
              <a:gd name="T4" fmla="*/ 2147483647 w 85"/>
              <a:gd name="T5" fmla="*/ 2147483647 h 287"/>
              <a:gd name="T6" fmla="*/ 2147483647 w 85"/>
              <a:gd name="T7" fmla="*/ 2147483647 h 287"/>
              <a:gd name="T8" fmla="*/ 2147483647 w 85"/>
              <a:gd name="T9" fmla="*/ 2147483647 h 287"/>
              <a:gd name="T10" fmla="*/ 2147483647 w 85"/>
              <a:gd name="T11" fmla="*/ 2147483647 h 287"/>
              <a:gd name="T12" fmla="*/ 2147483647 w 85"/>
              <a:gd name="T13" fmla="*/ 2147483647 h 287"/>
              <a:gd name="T14" fmla="*/ 2147483647 w 85"/>
              <a:gd name="T15" fmla="*/ 2147483647 h 287"/>
              <a:gd name="T16" fmla="*/ 2147483647 w 85"/>
              <a:gd name="T17" fmla="*/ 2147483647 h 287"/>
              <a:gd name="T18" fmla="*/ 2147483647 w 85"/>
              <a:gd name="T19" fmla="*/ 2147483647 h 287"/>
              <a:gd name="T20" fmla="*/ 2147483647 w 85"/>
              <a:gd name="T21" fmla="*/ 2147483647 h 287"/>
              <a:gd name="T22" fmla="*/ 2147483647 w 85"/>
              <a:gd name="T23" fmla="*/ 2147483647 h 287"/>
              <a:gd name="T24" fmla="*/ 2147483647 w 85"/>
              <a:gd name="T25" fmla="*/ 2147483647 h 287"/>
              <a:gd name="T26" fmla="*/ 2147483647 w 85"/>
              <a:gd name="T27" fmla="*/ 2147483647 h 287"/>
              <a:gd name="T28" fmla="*/ 2147483647 w 85"/>
              <a:gd name="T29" fmla="*/ 2147483647 h 287"/>
              <a:gd name="T30" fmla="*/ 2147483647 w 85"/>
              <a:gd name="T31" fmla="*/ 2147483647 h 287"/>
              <a:gd name="T32" fmla="*/ 2147483647 w 85"/>
              <a:gd name="T33" fmla="*/ 2147483647 h 287"/>
              <a:gd name="T34" fmla="*/ 2147483647 w 85"/>
              <a:gd name="T35" fmla="*/ 2147483647 h 287"/>
              <a:gd name="T36" fmla="*/ 2147483647 w 85"/>
              <a:gd name="T37" fmla="*/ 2147483647 h 287"/>
              <a:gd name="T38" fmla="*/ 2147483647 w 85"/>
              <a:gd name="T39" fmla="*/ 2147483647 h 287"/>
              <a:gd name="T40" fmla="*/ 2147483647 w 85"/>
              <a:gd name="T41" fmla="*/ 2147483647 h 287"/>
              <a:gd name="T42" fmla="*/ 2147483647 w 85"/>
              <a:gd name="T43" fmla="*/ 2147483647 h 287"/>
              <a:gd name="T44" fmla="*/ 2147483647 w 85"/>
              <a:gd name="T45" fmla="*/ 2147483647 h 287"/>
              <a:gd name="T46" fmla="*/ 2147483647 w 85"/>
              <a:gd name="T47" fmla="*/ 2147483647 h 287"/>
              <a:gd name="T48" fmla="*/ 2147483647 w 85"/>
              <a:gd name="T49" fmla="*/ 2147483647 h 287"/>
              <a:gd name="T50" fmla="*/ 2147483647 w 85"/>
              <a:gd name="T51" fmla="*/ 2147483647 h 287"/>
              <a:gd name="T52" fmla="*/ 2147483647 w 85"/>
              <a:gd name="T53" fmla="*/ 2147483647 h 287"/>
              <a:gd name="T54" fmla="*/ 2147483647 w 85"/>
              <a:gd name="T55" fmla="*/ 2147483647 h 287"/>
              <a:gd name="T56" fmla="*/ 2147483647 w 85"/>
              <a:gd name="T57" fmla="*/ 2147483647 h 287"/>
              <a:gd name="T58" fmla="*/ 2147483647 w 85"/>
              <a:gd name="T59" fmla="*/ 2147483647 h 287"/>
              <a:gd name="T60" fmla="*/ 2147483647 w 85"/>
              <a:gd name="T61" fmla="*/ 2147483647 h 287"/>
              <a:gd name="T62" fmla="*/ 2147483647 w 85"/>
              <a:gd name="T63" fmla="*/ 2147483647 h 287"/>
              <a:gd name="T64" fmla="*/ 2147483647 w 85"/>
              <a:gd name="T65" fmla="*/ 2147483647 h 287"/>
              <a:gd name="T66" fmla="*/ 2147483647 w 85"/>
              <a:gd name="T67" fmla="*/ 2147483647 h 287"/>
              <a:gd name="T68" fmla="*/ 2147483647 w 85"/>
              <a:gd name="T69" fmla="*/ 2147483647 h 287"/>
              <a:gd name="T70" fmla="*/ 2147483647 w 85"/>
              <a:gd name="T71" fmla="*/ 2147483647 h 287"/>
              <a:gd name="T72" fmla="*/ 2147483647 w 85"/>
              <a:gd name="T73" fmla="*/ 2147483647 h 287"/>
              <a:gd name="T74" fmla="*/ 2147483647 w 85"/>
              <a:gd name="T75" fmla="*/ 2147483647 h 287"/>
              <a:gd name="T76" fmla="*/ 2147483647 w 85"/>
              <a:gd name="T77" fmla="*/ 2147483647 h 287"/>
              <a:gd name="T78" fmla="*/ 2147483647 w 85"/>
              <a:gd name="T79" fmla="*/ 2147483647 h 287"/>
              <a:gd name="T80" fmla="*/ 2147483647 w 85"/>
              <a:gd name="T81" fmla="*/ 2147483647 h 287"/>
              <a:gd name="T82" fmla="*/ 2147483647 w 85"/>
              <a:gd name="T83" fmla="*/ 2147483647 h 287"/>
              <a:gd name="T84" fmla="*/ 2147483647 w 85"/>
              <a:gd name="T85" fmla="*/ 2147483647 h 287"/>
              <a:gd name="T86" fmla="*/ 2147483647 w 85"/>
              <a:gd name="T87" fmla="*/ 2147483647 h 287"/>
              <a:gd name="T88" fmla="*/ 2147483647 w 85"/>
              <a:gd name="T89" fmla="*/ 2147483647 h 287"/>
              <a:gd name="T90" fmla="*/ 2147483647 w 85"/>
              <a:gd name="T91" fmla="*/ 2147483647 h 287"/>
              <a:gd name="T92" fmla="*/ 2147483647 w 85"/>
              <a:gd name="T93" fmla="*/ 2147483647 h 287"/>
              <a:gd name="T94" fmla="*/ 2147483647 w 85"/>
              <a:gd name="T95" fmla="*/ 2147483647 h 287"/>
              <a:gd name="T96" fmla="*/ 2147483647 w 85"/>
              <a:gd name="T97" fmla="*/ 2147483647 h 287"/>
              <a:gd name="T98" fmla="*/ 2147483647 w 85"/>
              <a:gd name="T99" fmla="*/ 2147483647 h 287"/>
              <a:gd name="T100" fmla="*/ 2147483647 w 85"/>
              <a:gd name="T101" fmla="*/ 2147483647 h 287"/>
              <a:gd name="T102" fmla="*/ 2147483647 w 85"/>
              <a:gd name="T103" fmla="*/ 2147483647 h 287"/>
              <a:gd name="T104" fmla="*/ 2147483647 w 85"/>
              <a:gd name="T105" fmla="*/ 2147483647 h 287"/>
              <a:gd name="T106" fmla="*/ 2147483647 w 85"/>
              <a:gd name="T107" fmla="*/ 2147483647 h 287"/>
              <a:gd name="T108" fmla="*/ 2147483647 w 85"/>
              <a:gd name="T109" fmla="*/ 2147483647 h 287"/>
              <a:gd name="T110" fmla="*/ 2147483647 w 85"/>
              <a:gd name="T111" fmla="*/ 2147483647 h 287"/>
              <a:gd name="T112" fmla="*/ 2147483647 w 85"/>
              <a:gd name="T113" fmla="*/ 2147483647 h 28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5"/>
              <a:gd name="T172" fmla="*/ 0 h 287"/>
              <a:gd name="T173" fmla="*/ 85 w 85"/>
              <a:gd name="T174" fmla="*/ 287 h 28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5" h="287">
                <a:moveTo>
                  <a:pt x="0" y="287"/>
                </a:moveTo>
                <a:lnTo>
                  <a:pt x="2" y="284"/>
                </a:lnTo>
                <a:lnTo>
                  <a:pt x="3" y="281"/>
                </a:lnTo>
                <a:lnTo>
                  <a:pt x="6" y="278"/>
                </a:lnTo>
                <a:lnTo>
                  <a:pt x="7" y="275"/>
                </a:lnTo>
                <a:lnTo>
                  <a:pt x="8" y="273"/>
                </a:lnTo>
                <a:lnTo>
                  <a:pt x="9" y="270"/>
                </a:lnTo>
                <a:lnTo>
                  <a:pt x="10" y="268"/>
                </a:lnTo>
                <a:lnTo>
                  <a:pt x="12" y="267"/>
                </a:lnTo>
                <a:lnTo>
                  <a:pt x="13" y="264"/>
                </a:lnTo>
                <a:lnTo>
                  <a:pt x="14" y="263"/>
                </a:lnTo>
                <a:lnTo>
                  <a:pt x="15" y="261"/>
                </a:lnTo>
                <a:lnTo>
                  <a:pt x="15" y="260"/>
                </a:lnTo>
                <a:lnTo>
                  <a:pt x="16" y="258"/>
                </a:lnTo>
                <a:lnTo>
                  <a:pt x="16" y="257"/>
                </a:lnTo>
                <a:lnTo>
                  <a:pt x="18" y="256"/>
                </a:lnTo>
                <a:lnTo>
                  <a:pt x="19" y="255"/>
                </a:lnTo>
                <a:lnTo>
                  <a:pt x="19" y="254"/>
                </a:lnTo>
                <a:lnTo>
                  <a:pt x="20" y="252"/>
                </a:lnTo>
                <a:lnTo>
                  <a:pt x="20" y="251"/>
                </a:lnTo>
                <a:lnTo>
                  <a:pt x="21" y="250"/>
                </a:lnTo>
                <a:lnTo>
                  <a:pt x="21" y="249"/>
                </a:lnTo>
                <a:lnTo>
                  <a:pt x="21" y="248"/>
                </a:lnTo>
                <a:lnTo>
                  <a:pt x="22" y="246"/>
                </a:lnTo>
                <a:lnTo>
                  <a:pt x="22" y="245"/>
                </a:lnTo>
                <a:lnTo>
                  <a:pt x="24" y="244"/>
                </a:lnTo>
                <a:lnTo>
                  <a:pt x="24" y="243"/>
                </a:lnTo>
                <a:lnTo>
                  <a:pt x="25" y="242"/>
                </a:lnTo>
                <a:lnTo>
                  <a:pt x="25" y="240"/>
                </a:lnTo>
                <a:lnTo>
                  <a:pt x="25" y="239"/>
                </a:lnTo>
                <a:lnTo>
                  <a:pt x="26" y="237"/>
                </a:lnTo>
                <a:lnTo>
                  <a:pt x="27" y="236"/>
                </a:lnTo>
                <a:lnTo>
                  <a:pt x="27" y="234"/>
                </a:lnTo>
                <a:lnTo>
                  <a:pt x="28" y="232"/>
                </a:lnTo>
                <a:lnTo>
                  <a:pt x="28" y="231"/>
                </a:lnTo>
                <a:lnTo>
                  <a:pt x="30" y="230"/>
                </a:lnTo>
                <a:lnTo>
                  <a:pt x="30" y="228"/>
                </a:lnTo>
                <a:lnTo>
                  <a:pt x="31" y="227"/>
                </a:lnTo>
                <a:lnTo>
                  <a:pt x="31" y="226"/>
                </a:lnTo>
                <a:lnTo>
                  <a:pt x="31" y="225"/>
                </a:lnTo>
                <a:lnTo>
                  <a:pt x="32" y="224"/>
                </a:lnTo>
                <a:lnTo>
                  <a:pt x="32" y="222"/>
                </a:lnTo>
                <a:lnTo>
                  <a:pt x="32" y="221"/>
                </a:lnTo>
                <a:lnTo>
                  <a:pt x="33" y="220"/>
                </a:lnTo>
                <a:lnTo>
                  <a:pt x="33" y="219"/>
                </a:lnTo>
                <a:lnTo>
                  <a:pt x="34" y="218"/>
                </a:lnTo>
                <a:lnTo>
                  <a:pt x="34" y="216"/>
                </a:lnTo>
                <a:lnTo>
                  <a:pt x="34" y="215"/>
                </a:lnTo>
                <a:lnTo>
                  <a:pt x="36" y="215"/>
                </a:lnTo>
                <a:lnTo>
                  <a:pt x="36" y="214"/>
                </a:lnTo>
                <a:lnTo>
                  <a:pt x="36" y="213"/>
                </a:lnTo>
                <a:lnTo>
                  <a:pt x="37" y="212"/>
                </a:lnTo>
                <a:lnTo>
                  <a:pt x="37" y="210"/>
                </a:lnTo>
                <a:lnTo>
                  <a:pt x="37" y="209"/>
                </a:lnTo>
                <a:lnTo>
                  <a:pt x="38" y="208"/>
                </a:lnTo>
                <a:lnTo>
                  <a:pt x="38" y="207"/>
                </a:lnTo>
                <a:lnTo>
                  <a:pt x="39" y="206"/>
                </a:lnTo>
                <a:lnTo>
                  <a:pt x="39" y="204"/>
                </a:lnTo>
                <a:lnTo>
                  <a:pt x="39" y="203"/>
                </a:lnTo>
                <a:lnTo>
                  <a:pt x="40" y="202"/>
                </a:lnTo>
                <a:lnTo>
                  <a:pt x="40" y="200"/>
                </a:lnTo>
                <a:lnTo>
                  <a:pt x="42" y="198"/>
                </a:lnTo>
                <a:lnTo>
                  <a:pt x="43" y="196"/>
                </a:lnTo>
                <a:lnTo>
                  <a:pt x="43" y="195"/>
                </a:lnTo>
                <a:lnTo>
                  <a:pt x="44" y="192"/>
                </a:lnTo>
                <a:lnTo>
                  <a:pt x="44" y="190"/>
                </a:lnTo>
                <a:lnTo>
                  <a:pt x="45" y="189"/>
                </a:lnTo>
                <a:lnTo>
                  <a:pt x="46" y="188"/>
                </a:lnTo>
                <a:lnTo>
                  <a:pt x="46" y="185"/>
                </a:lnTo>
                <a:lnTo>
                  <a:pt x="46" y="184"/>
                </a:lnTo>
                <a:lnTo>
                  <a:pt x="48" y="183"/>
                </a:lnTo>
                <a:lnTo>
                  <a:pt x="48" y="182"/>
                </a:lnTo>
                <a:lnTo>
                  <a:pt x="49" y="180"/>
                </a:lnTo>
                <a:lnTo>
                  <a:pt x="49" y="179"/>
                </a:lnTo>
                <a:lnTo>
                  <a:pt x="49" y="178"/>
                </a:lnTo>
                <a:lnTo>
                  <a:pt x="50" y="177"/>
                </a:lnTo>
                <a:lnTo>
                  <a:pt x="50" y="176"/>
                </a:lnTo>
                <a:lnTo>
                  <a:pt x="50" y="174"/>
                </a:lnTo>
                <a:lnTo>
                  <a:pt x="51" y="173"/>
                </a:lnTo>
                <a:lnTo>
                  <a:pt x="51" y="172"/>
                </a:lnTo>
                <a:lnTo>
                  <a:pt x="52" y="171"/>
                </a:lnTo>
                <a:lnTo>
                  <a:pt x="52" y="170"/>
                </a:lnTo>
                <a:lnTo>
                  <a:pt x="52" y="168"/>
                </a:lnTo>
                <a:lnTo>
                  <a:pt x="52" y="167"/>
                </a:lnTo>
                <a:lnTo>
                  <a:pt x="54" y="166"/>
                </a:lnTo>
                <a:lnTo>
                  <a:pt x="54" y="165"/>
                </a:lnTo>
                <a:lnTo>
                  <a:pt x="54" y="164"/>
                </a:lnTo>
                <a:lnTo>
                  <a:pt x="55" y="162"/>
                </a:lnTo>
                <a:lnTo>
                  <a:pt x="55" y="161"/>
                </a:lnTo>
                <a:lnTo>
                  <a:pt x="55" y="160"/>
                </a:lnTo>
                <a:lnTo>
                  <a:pt x="56" y="158"/>
                </a:lnTo>
                <a:lnTo>
                  <a:pt x="56" y="156"/>
                </a:lnTo>
                <a:lnTo>
                  <a:pt x="57" y="155"/>
                </a:lnTo>
                <a:lnTo>
                  <a:pt x="57" y="153"/>
                </a:lnTo>
                <a:lnTo>
                  <a:pt x="58" y="150"/>
                </a:lnTo>
                <a:lnTo>
                  <a:pt x="58" y="149"/>
                </a:lnTo>
                <a:lnTo>
                  <a:pt x="60" y="147"/>
                </a:lnTo>
                <a:lnTo>
                  <a:pt x="60" y="146"/>
                </a:lnTo>
                <a:lnTo>
                  <a:pt x="61" y="143"/>
                </a:lnTo>
                <a:lnTo>
                  <a:pt x="61" y="142"/>
                </a:lnTo>
                <a:lnTo>
                  <a:pt x="61" y="141"/>
                </a:lnTo>
                <a:lnTo>
                  <a:pt x="62" y="140"/>
                </a:lnTo>
                <a:lnTo>
                  <a:pt x="62" y="138"/>
                </a:lnTo>
                <a:lnTo>
                  <a:pt x="62" y="137"/>
                </a:lnTo>
                <a:lnTo>
                  <a:pt x="63" y="136"/>
                </a:lnTo>
                <a:lnTo>
                  <a:pt x="63" y="135"/>
                </a:lnTo>
                <a:lnTo>
                  <a:pt x="63" y="134"/>
                </a:lnTo>
                <a:lnTo>
                  <a:pt x="63" y="132"/>
                </a:lnTo>
                <a:lnTo>
                  <a:pt x="64" y="131"/>
                </a:lnTo>
                <a:lnTo>
                  <a:pt x="64" y="130"/>
                </a:lnTo>
                <a:lnTo>
                  <a:pt x="64" y="129"/>
                </a:lnTo>
                <a:lnTo>
                  <a:pt x="66" y="129"/>
                </a:lnTo>
                <a:lnTo>
                  <a:pt x="66" y="128"/>
                </a:lnTo>
                <a:lnTo>
                  <a:pt x="66" y="126"/>
                </a:lnTo>
                <a:lnTo>
                  <a:pt x="66" y="125"/>
                </a:lnTo>
                <a:lnTo>
                  <a:pt x="67" y="124"/>
                </a:lnTo>
                <a:lnTo>
                  <a:pt x="67" y="123"/>
                </a:lnTo>
                <a:lnTo>
                  <a:pt x="67" y="122"/>
                </a:lnTo>
                <a:lnTo>
                  <a:pt x="68" y="120"/>
                </a:lnTo>
                <a:lnTo>
                  <a:pt x="68" y="119"/>
                </a:lnTo>
                <a:lnTo>
                  <a:pt x="68" y="118"/>
                </a:lnTo>
                <a:lnTo>
                  <a:pt x="69" y="117"/>
                </a:lnTo>
                <a:lnTo>
                  <a:pt x="69" y="114"/>
                </a:lnTo>
                <a:lnTo>
                  <a:pt x="69" y="113"/>
                </a:lnTo>
                <a:lnTo>
                  <a:pt x="70" y="111"/>
                </a:lnTo>
                <a:lnTo>
                  <a:pt x="70" y="110"/>
                </a:lnTo>
                <a:lnTo>
                  <a:pt x="72" y="107"/>
                </a:lnTo>
                <a:lnTo>
                  <a:pt x="72" y="106"/>
                </a:lnTo>
                <a:lnTo>
                  <a:pt x="73" y="104"/>
                </a:lnTo>
                <a:lnTo>
                  <a:pt x="73" y="102"/>
                </a:lnTo>
                <a:lnTo>
                  <a:pt x="74" y="100"/>
                </a:lnTo>
                <a:lnTo>
                  <a:pt x="74" y="99"/>
                </a:lnTo>
                <a:lnTo>
                  <a:pt x="74" y="98"/>
                </a:lnTo>
                <a:lnTo>
                  <a:pt x="75" y="96"/>
                </a:lnTo>
                <a:lnTo>
                  <a:pt x="75" y="94"/>
                </a:lnTo>
                <a:lnTo>
                  <a:pt x="75" y="93"/>
                </a:lnTo>
                <a:lnTo>
                  <a:pt x="76" y="92"/>
                </a:lnTo>
                <a:lnTo>
                  <a:pt x="76" y="90"/>
                </a:lnTo>
                <a:lnTo>
                  <a:pt x="76" y="89"/>
                </a:lnTo>
                <a:lnTo>
                  <a:pt x="78" y="88"/>
                </a:lnTo>
                <a:lnTo>
                  <a:pt x="78" y="87"/>
                </a:lnTo>
                <a:lnTo>
                  <a:pt x="78" y="86"/>
                </a:lnTo>
                <a:lnTo>
                  <a:pt x="78" y="84"/>
                </a:lnTo>
                <a:lnTo>
                  <a:pt x="78" y="83"/>
                </a:lnTo>
                <a:lnTo>
                  <a:pt x="79" y="82"/>
                </a:lnTo>
                <a:lnTo>
                  <a:pt x="79" y="81"/>
                </a:lnTo>
                <a:lnTo>
                  <a:pt x="79" y="80"/>
                </a:lnTo>
                <a:lnTo>
                  <a:pt x="79" y="78"/>
                </a:lnTo>
                <a:lnTo>
                  <a:pt x="79" y="77"/>
                </a:lnTo>
                <a:lnTo>
                  <a:pt x="79" y="76"/>
                </a:lnTo>
                <a:lnTo>
                  <a:pt x="79" y="75"/>
                </a:lnTo>
                <a:lnTo>
                  <a:pt x="79" y="73"/>
                </a:lnTo>
                <a:lnTo>
                  <a:pt x="80" y="71"/>
                </a:lnTo>
                <a:lnTo>
                  <a:pt x="80" y="70"/>
                </a:lnTo>
                <a:lnTo>
                  <a:pt x="80" y="69"/>
                </a:lnTo>
                <a:lnTo>
                  <a:pt x="80" y="66"/>
                </a:lnTo>
                <a:lnTo>
                  <a:pt x="80" y="65"/>
                </a:lnTo>
                <a:lnTo>
                  <a:pt x="80" y="64"/>
                </a:lnTo>
                <a:lnTo>
                  <a:pt x="80" y="61"/>
                </a:lnTo>
                <a:lnTo>
                  <a:pt x="80" y="60"/>
                </a:lnTo>
                <a:lnTo>
                  <a:pt x="80" y="59"/>
                </a:lnTo>
                <a:lnTo>
                  <a:pt x="80" y="58"/>
                </a:lnTo>
                <a:lnTo>
                  <a:pt x="81" y="57"/>
                </a:lnTo>
                <a:lnTo>
                  <a:pt x="81" y="55"/>
                </a:lnTo>
                <a:lnTo>
                  <a:pt x="81" y="54"/>
                </a:lnTo>
                <a:lnTo>
                  <a:pt x="81" y="53"/>
                </a:lnTo>
                <a:lnTo>
                  <a:pt x="81" y="52"/>
                </a:lnTo>
                <a:lnTo>
                  <a:pt x="81" y="51"/>
                </a:lnTo>
                <a:lnTo>
                  <a:pt x="81" y="49"/>
                </a:lnTo>
                <a:lnTo>
                  <a:pt x="81" y="48"/>
                </a:lnTo>
                <a:lnTo>
                  <a:pt x="81" y="47"/>
                </a:lnTo>
                <a:lnTo>
                  <a:pt x="81" y="46"/>
                </a:lnTo>
                <a:lnTo>
                  <a:pt x="82" y="46"/>
                </a:lnTo>
                <a:lnTo>
                  <a:pt x="82" y="45"/>
                </a:lnTo>
                <a:lnTo>
                  <a:pt x="82" y="43"/>
                </a:lnTo>
                <a:lnTo>
                  <a:pt x="82" y="42"/>
                </a:lnTo>
                <a:lnTo>
                  <a:pt x="82" y="41"/>
                </a:lnTo>
                <a:lnTo>
                  <a:pt x="82" y="40"/>
                </a:lnTo>
                <a:lnTo>
                  <a:pt x="84" y="39"/>
                </a:lnTo>
                <a:lnTo>
                  <a:pt x="84" y="37"/>
                </a:lnTo>
                <a:lnTo>
                  <a:pt x="84" y="36"/>
                </a:lnTo>
                <a:lnTo>
                  <a:pt x="84" y="35"/>
                </a:lnTo>
                <a:lnTo>
                  <a:pt x="84" y="34"/>
                </a:lnTo>
                <a:lnTo>
                  <a:pt x="85" y="33"/>
                </a:lnTo>
                <a:lnTo>
                  <a:pt x="85" y="31"/>
                </a:lnTo>
                <a:lnTo>
                  <a:pt x="85" y="30"/>
                </a:lnTo>
                <a:lnTo>
                  <a:pt x="85" y="29"/>
                </a:lnTo>
                <a:lnTo>
                  <a:pt x="85" y="28"/>
                </a:lnTo>
                <a:lnTo>
                  <a:pt x="85" y="27"/>
                </a:lnTo>
                <a:lnTo>
                  <a:pt x="85" y="25"/>
                </a:lnTo>
                <a:lnTo>
                  <a:pt x="85" y="24"/>
                </a:lnTo>
                <a:lnTo>
                  <a:pt x="85" y="23"/>
                </a:lnTo>
                <a:lnTo>
                  <a:pt x="85" y="22"/>
                </a:lnTo>
                <a:lnTo>
                  <a:pt x="85" y="21"/>
                </a:lnTo>
                <a:lnTo>
                  <a:pt x="85" y="19"/>
                </a:lnTo>
                <a:lnTo>
                  <a:pt x="85" y="18"/>
                </a:lnTo>
                <a:lnTo>
                  <a:pt x="85" y="17"/>
                </a:lnTo>
                <a:lnTo>
                  <a:pt x="85" y="16"/>
                </a:lnTo>
                <a:lnTo>
                  <a:pt x="85" y="15"/>
                </a:lnTo>
                <a:lnTo>
                  <a:pt x="85" y="13"/>
                </a:lnTo>
                <a:lnTo>
                  <a:pt x="85" y="12"/>
                </a:lnTo>
                <a:lnTo>
                  <a:pt x="85" y="10"/>
                </a:lnTo>
                <a:lnTo>
                  <a:pt x="85" y="9"/>
                </a:lnTo>
                <a:lnTo>
                  <a:pt x="85" y="6"/>
                </a:lnTo>
                <a:lnTo>
                  <a:pt x="85" y="5"/>
                </a:lnTo>
                <a:lnTo>
                  <a:pt x="85" y="3"/>
                </a:lnTo>
                <a:lnTo>
                  <a:pt x="84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Freeform 151"/>
          <p:cNvSpPr>
            <a:spLocks/>
          </p:cNvSpPr>
          <p:nvPr/>
        </p:nvSpPr>
        <p:spPr bwMode="auto">
          <a:xfrm>
            <a:off x="4833938" y="3333750"/>
            <a:ext cx="533400" cy="685800"/>
          </a:xfrm>
          <a:custGeom>
            <a:avLst/>
            <a:gdLst>
              <a:gd name="T0" fmla="*/ 2147483647 w 673"/>
              <a:gd name="T1" fmla="*/ 2147483647 h 864"/>
              <a:gd name="T2" fmla="*/ 2147483647 w 673"/>
              <a:gd name="T3" fmla="*/ 2147483647 h 864"/>
              <a:gd name="T4" fmla="*/ 2147483647 w 673"/>
              <a:gd name="T5" fmla="*/ 0 h 864"/>
              <a:gd name="T6" fmla="*/ 0 w 673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673"/>
              <a:gd name="T13" fmla="*/ 0 h 864"/>
              <a:gd name="T14" fmla="*/ 673 w 673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" h="864">
                <a:moveTo>
                  <a:pt x="673" y="864"/>
                </a:moveTo>
                <a:lnTo>
                  <a:pt x="409" y="864"/>
                </a:lnTo>
                <a:lnTo>
                  <a:pt x="409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Freeform 152"/>
          <p:cNvSpPr>
            <a:spLocks/>
          </p:cNvSpPr>
          <p:nvPr/>
        </p:nvSpPr>
        <p:spPr bwMode="auto">
          <a:xfrm>
            <a:off x="4833938" y="4294188"/>
            <a:ext cx="533400" cy="658812"/>
          </a:xfrm>
          <a:custGeom>
            <a:avLst/>
            <a:gdLst>
              <a:gd name="T0" fmla="*/ 2147483647 w 673"/>
              <a:gd name="T1" fmla="*/ 0 h 840"/>
              <a:gd name="T2" fmla="*/ 2147483647 w 673"/>
              <a:gd name="T3" fmla="*/ 0 h 840"/>
              <a:gd name="T4" fmla="*/ 2147483647 w 673"/>
              <a:gd name="T5" fmla="*/ 2147483647 h 840"/>
              <a:gd name="T6" fmla="*/ 0 w 673"/>
              <a:gd name="T7" fmla="*/ 2147483647 h 840"/>
              <a:gd name="T8" fmla="*/ 0 60000 65536"/>
              <a:gd name="T9" fmla="*/ 0 60000 65536"/>
              <a:gd name="T10" fmla="*/ 0 60000 65536"/>
              <a:gd name="T11" fmla="*/ 0 60000 65536"/>
              <a:gd name="T12" fmla="*/ 0 w 673"/>
              <a:gd name="T13" fmla="*/ 0 h 840"/>
              <a:gd name="T14" fmla="*/ 673 w 673"/>
              <a:gd name="T15" fmla="*/ 840 h 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" h="840">
                <a:moveTo>
                  <a:pt x="673" y="0"/>
                </a:moveTo>
                <a:lnTo>
                  <a:pt x="409" y="0"/>
                </a:lnTo>
                <a:lnTo>
                  <a:pt x="409" y="840"/>
                </a:lnTo>
                <a:lnTo>
                  <a:pt x="0" y="84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153"/>
          <p:cNvSpPr>
            <a:spLocks noChangeShapeType="1"/>
          </p:cNvSpPr>
          <p:nvPr/>
        </p:nvSpPr>
        <p:spPr bwMode="auto">
          <a:xfrm flipH="1">
            <a:off x="4833938" y="4152900"/>
            <a:ext cx="8001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154"/>
          <p:cNvSpPr>
            <a:spLocks noChangeShapeType="1"/>
          </p:cNvSpPr>
          <p:nvPr/>
        </p:nvSpPr>
        <p:spPr bwMode="auto">
          <a:xfrm flipH="1">
            <a:off x="5614988" y="4152900"/>
            <a:ext cx="571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155"/>
          <p:cNvSpPr>
            <a:spLocks noChangeShapeType="1"/>
          </p:cNvSpPr>
          <p:nvPr/>
        </p:nvSpPr>
        <p:spPr bwMode="auto">
          <a:xfrm flipH="1">
            <a:off x="6319838" y="4152900"/>
            <a:ext cx="2667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Freeform 169"/>
          <p:cNvSpPr>
            <a:spLocks/>
          </p:cNvSpPr>
          <p:nvPr/>
        </p:nvSpPr>
        <p:spPr bwMode="auto">
          <a:xfrm>
            <a:off x="3595688" y="1962150"/>
            <a:ext cx="38100" cy="57150"/>
          </a:xfrm>
          <a:custGeom>
            <a:avLst/>
            <a:gdLst>
              <a:gd name="T0" fmla="*/ 2147483647 w 48"/>
              <a:gd name="T1" fmla="*/ 2147483647 h 72"/>
              <a:gd name="T2" fmla="*/ 2147483647 w 48"/>
              <a:gd name="T3" fmla="*/ 2147483647 h 72"/>
              <a:gd name="T4" fmla="*/ 2147483647 w 48"/>
              <a:gd name="T5" fmla="*/ 2147483647 h 72"/>
              <a:gd name="T6" fmla="*/ 2147483647 w 48"/>
              <a:gd name="T7" fmla="*/ 2147483647 h 72"/>
              <a:gd name="T8" fmla="*/ 2147483647 w 48"/>
              <a:gd name="T9" fmla="*/ 2147483647 h 72"/>
              <a:gd name="T10" fmla="*/ 2147483647 w 48"/>
              <a:gd name="T11" fmla="*/ 2147483647 h 72"/>
              <a:gd name="T12" fmla="*/ 2147483647 w 48"/>
              <a:gd name="T13" fmla="*/ 2147483647 h 72"/>
              <a:gd name="T14" fmla="*/ 2147483647 w 48"/>
              <a:gd name="T15" fmla="*/ 2147483647 h 72"/>
              <a:gd name="T16" fmla="*/ 2147483647 w 48"/>
              <a:gd name="T17" fmla="*/ 2147483647 h 72"/>
              <a:gd name="T18" fmla="*/ 2147483647 w 48"/>
              <a:gd name="T19" fmla="*/ 2147483647 h 72"/>
              <a:gd name="T20" fmla="*/ 2147483647 w 48"/>
              <a:gd name="T21" fmla="*/ 0 h 72"/>
              <a:gd name="T22" fmla="*/ 2147483647 w 48"/>
              <a:gd name="T23" fmla="*/ 0 h 72"/>
              <a:gd name="T24" fmla="*/ 2147483647 w 48"/>
              <a:gd name="T25" fmla="*/ 2147483647 h 72"/>
              <a:gd name="T26" fmla="*/ 2147483647 w 48"/>
              <a:gd name="T27" fmla="*/ 2147483647 h 72"/>
              <a:gd name="T28" fmla="*/ 2147483647 w 48"/>
              <a:gd name="T29" fmla="*/ 2147483647 h 72"/>
              <a:gd name="T30" fmla="*/ 2147483647 w 48"/>
              <a:gd name="T31" fmla="*/ 2147483647 h 72"/>
              <a:gd name="T32" fmla="*/ 2147483647 w 48"/>
              <a:gd name="T33" fmla="*/ 2147483647 h 72"/>
              <a:gd name="T34" fmla="*/ 2147483647 w 48"/>
              <a:gd name="T35" fmla="*/ 2147483647 h 72"/>
              <a:gd name="T36" fmla="*/ 2147483647 w 48"/>
              <a:gd name="T37" fmla="*/ 2147483647 h 72"/>
              <a:gd name="T38" fmla="*/ 2147483647 w 48"/>
              <a:gd name="T39" fmla="*/ 2147483647 h 72"/>
              <a:gd name="T40" fmla="*/ 2147483647 w 48"/>
              <a:gd name="T41" fmla="*/ 2147483647 h 72"/>
              <a:gd name="T42" fmla="*/ 2147483647 w 48"/>
              <a:gd name="T43" fmla="*/ 2147483647 h 72"/>
              <a:gd name="T44" fmla="*/ 2147483647 w 48"/>
              <a:gd name="T45" fmla="*/ 2147483647 h 72"/>
              <a:gd name="T46" fmla="*/ 2147483647 w 48"/>
              <a:gd name="T47" fmla="*/ 2147483647 h 72"/>
              <a:gd name="T48" fmla="*/ 2147483647 w 48"/>
              <a:gd name="T49" fmla="*/ 2147483647 h 72"/>
              <a:gd name="T50" fmla="*/ 2147483647 w 48"/>
              <a:gd name="T51" fmla="*/ 2147483647 h 72"/>
              <a:gd name="T52" fmla="*/ 2147483647 w 48"/>
              <a:gd name="T53" fmla="*/ 2147483647 h 72"/>
              <a:gd name="T54" fmla="*/ 2147483647 w 48"/>
              <a:gd name="T55" fmla="*/ 2147483647 h 72"/>
              <a:gd name="T56" fmla="*/ 2147483647 w 48"/>
              <a:gd name="T57" fmla="*/ 2147483647 h 72"/>
              <a:gd name="T58" fmla="*/ 2147483647 w 48"/>
              <a:gd name="T59" fmla="*/ 2147483647 h 72"/>
              <a:gd name="T60" fmla="*/ 2147483647 w 48"/>
              <a:gd name="T61" fmla="*/ 2147483647 h 72"/>
              <a:gd name="T62" fmla="*/ 2147483647 w 48"/>
              <a:gd name="T63" fmla="*/ 2147483647 h 72"/>
              <a:gd name="T64" fmla="*/ 2147483647 w 48"/>
              <a:gd name="T65" fmla="*/ 2147483647 h 72"/>
              <a:gd name="T66" fmla="*/ 2147483647 w 48"/>
              <a:gd name="T67" fmla="*/ 2147483647 h 72"/>
              <a:gd name="T68" fmla="*/ 2147483647 w 48"/>
              <a:gd name="T69" fmla="*/ 2147483647 h 72"/>
              <a:gd name="T70" fmla="*/ 2147483647 w 48"/>
              <a:gd name="T71" fmla="*/ 2147483647 h 72"/>
              <a:gd name="T72" fmla="*/ 2147483647 w 48"/>
              <a:gd name="T73" fmla="*/ 2147483647 h 72"/>
              <a:gd name="T74" fmla="*/ 2147483647 w 48"/>
              <a:gd name="T75" fmla="*/ 2147483647 h 72"/>
              <a:gd name="T76" fmla="*/ 2147483647 w 48"/>
              <a:gd name="T77" fmla="*/ 2147483647 h 72"/>
              <a:gd name="T78" fmla="*/ 2147483647 w 48"/>
              <a:gd name="T79" fmla="*/ 2147483647 h 72"/>
              <a:gd name="T80" fmla="*/ 2147483647 w 48"/>
              <a:gd name="T81" fmla="*/ 2147483647 h 72"/>
              <a:gd name="T82" fmla="*/ 2147483647 w 48"/>
              <a:gd name="T83" fmla="*/ 2147483647 h 72"/>
              <a:gd name="T84" fmla="*/ 2147483647 w 48"/>
              <a:gd name="T85" fmla="*/ 2147483647 h 72"/>
              <a:gd name="T86" fmla="*/ 2147483647 w 48"/>
              <a:gd name="T87" fmla="*/ 2147483647 h 72"/>
              <a:gd name="T88" fmla="*/ 2147483647 w 48"/>
              <a:gd name="T89" fmla="*/ 2147483647 h 72"/>
              <a:gd name="T90" fmla="*/ 2147483647 w 48"/>
              <a:gd name="T91" fmla="*/ 2147483647 h 72"/>
              <a:gd name="T92" fmla="*/ 2147483647 w 48"/>
              <a:gd name="T93" fmla="*/ 2147483647 h 72"/>
              <a:gd name="T94" fmla="*/ 2147483647 w 48"/>
              <a:gd name="T95" fmla="*/ 2147483647 h 72"/>
              <a:gd name="T96" fmla="*/ 2147483647 w 48"/>
              <a:gd name="T97" fmla="*/ 2147483647 h 72"/>
              <a:gd name="T98" fmla="*/ 2147483647 w 48"/>
              <a:gd name="T99" fmla="*/ 2147483647 h 72"/>
              <a:gd name="T100" fmla="*/ 2147483647 w 48"/>
              <a:gd name="T101" fmla="*/ 2147483647 h 72"/>
              <a:gd name="T102" fmla="*/ 2147483647 w 48"/>
              <a:gd name="T103" fmla="*/ 2147483647 h 72"/>
              <a:gd name="T104" fmla="*/ 2147483647 w 48"/>
              <a:gd name="T105" fmla="*/ 2147483647 h 72"/>
              <a:gd name="T106" fmla="*/ 2147483647 w 48"/>
              <a:gd name="T107" fmla="*/ 2147483647 h 72"/>
              <a:gd name="T108" fmla="*/ 2147483647 w 48"/>
              <a:gd name="T109" fmla="*/ 2147483647 h 72"/>
              <a:gd name="T110" fmla="*/ 2147483647 w 48"/>
              <a:gd name="T111" fmla="*/ 2147483647 h 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8"/>
              <a:gd name="T169" fmla="*/ 0 h 72"/>
              <a:gd name="T170" fmla="*/ 48 w 48"/>
              <a:gd name="T171" fmla="*/ 72 h 7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8" h="72">
                <a:moveTo>
                  <a:pt x="0" y="43"/>
                </a:moveTo>
                <a:lnTo>
                  <a:pt x="0" y="30"/>
                </a:lnTo>
                <a:lnTo>
                  <a:pt x="1" y="27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1" y="22"/>
                </a:lnTo>
                <a:lnTo>
                  <a:pt x="3" y="20"/>
                </a:lnTo>
                <a:lnTo>
                  <a:pt x="3" y="19"/>
                </a:lnTo>
                <a:lnTo>
                  <a:pt x="3" y="18"/>
                </a:lnTo>
                <a:lnTo>
                  <a:pt x="4" y="16"/>
                </a:lnTo>
                <a:lnTo>
                  <a:pt x="4" y="15"/>
                </a:lnTo>
                <a:lnTo>
                  <a:pt x="5" y="14"/>
                </a:lnTo>
                <a:lnTo>
                  <a:pt x="6" y="13"/>
                </a:lnTo>
                <a:lnTo>
                  <a:pt x="6" y="12"/>
                </a:lnTo>
                <a:lnTo>
                  <a:pt x="7" y="10"/>
                </a:lnTo>
                <a:lnTo>
                  <a:pt x="9" y="9"/>
                </a:lnTo>
                <a:lnTo>
                  <a:pt x="10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5" y="4"/>
                </a:lnTo>
                <a:lnTo>
                  <a:pt x="16" y="3"/>
                </a:lnTo>
                <a:lnTo>
                  <a:pt x="17" y="3"/>
                </a:lnTo>
                <a:lnTo>
                  <a:pt x="18" y="2"/>
                </a:lnTo>
                <a:lnTo>
                  <a:pt x="19" y="2"/>
                </a:lnTo>
                <a:lnTo>
                  <a:pt x="22" y="2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7" y="1"/>
                </a:lnTo>
                <a:lnTo>
                  <a:pt x="28" y="0"/>
                </a:lnTo>
                <a:lnTo>
                  <a:pt x="30" y="0"/>
                </a:lnTo>
                <a:lnTo>
                  <a:pt x="19" y="0"/>
                </a:lnTo>
                <a:lnTo>
                  <a:pt x="22" y="0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7" y="1"/>
                </a:lnTo>
                <a:lnTo>
                  <a:pt x="28" y="2"/>
                </a:lnTo>
                <a:lnTo>
                  <a:pt x="30" y="2"/>
                </a:lnTo>
                <a:lnTo>
                  <a:pt x="31" y="2"/>
                </a:lnTo>
                <a:lnTo>
                  <a:pt x="33" y="3"/>
                </a:lnTo>
                <a:lnTo>
                  <a:pt x="34" y="3"/>
                </a:lnTo>
                <a:lnTo>
                  <a:pt x="35" y="4"/>
                </a:lnTo>
                <a:lnTo>
                  <a:pt x="36" y="6"/>
                </a:lnTo>
                <a:lnTo>
                  <a:pt x="37" y="6"/>
                </a:lnTo>
                <a:lnTo>
                  <a:pt x="39" y="7"/>
                </a:lnTo>
                <a:lnTo>
                  <a:pt x="40" y="8"/>
                </a:lnTo>
                <a:lnTo>
                  <a:pt x="40" y="9"/>
                </a:lnTo>
                <a:lnTo>
                  <a:pt x="41" y="9"/>
                </a:lnTo>
                <a:lnTo>
                  <a:pt x="42" y="10"/>
                </a:lnTo>
                <a:lnTo>
                  <a:pt x="43" y="12"/>
                </a:lnTo>
                <a:lnTo>
                  <a:pt x="43" y="13"/>
                </a:lnTo>
                <a:lnTo>
                  <a:pt x="45" y="14"/>
                </a:lnTo>
                <a:lnTo>
                  <a:pt x="46" y="15"/>
                </a:lnTo>
                <a:lnTo>
                  <a:pt x="46" y="16"/>
                </a:lnTo>
                <a:lnTo>
                  <a:pt x="47" y="18"/>
                </a:lnTo>
                <a:lnTo>
                  <a:pt x="47" y="19"/>
                </a:lnTo>
                <a:lnTo>
                  <a:pt x="47" y="20"/>
                </a:lnTo>
                <a:lnTo>
                  <a:pt x="48" y="22"/>
                </a:lnTo>
                <a:lnTo>
                  <a:pt x="48" y="24"/>
                </a:lnTo>
                <a:lnTo>
                  <a:pt x="48" y="25"/>
                </a:lnTo>
                <a:lnTo>
                  <a:pt x="48" y="26"/>
                </a:lnTo>
                <a:lnTo>
                  <a:pt x="48" y="27"/>
                </a:lnTo>
                <a:lnTo>
                  <a:pt x="48" y="30"/>
                </a:lnTo>
                <a:lnTo>
                  <a:pt x="48" y="43"/>
                </a:lnTo>
                <a:lnTo>
                  <a:pt x="48" y="44"/>
                </a:lnTo>
                <a:lnTo>
                  <a:pt x="48" y="46"/>
                </a:lnTo>
                <a:lnTo>
                  <a:pt x="48" y="48"/>
                </a:lnTo>
                <a:lnTo>
                  <a:pt x="48" y="49"/>
                </a:lnTo>
                <a:lnTo>
                  <a:pt x="48" y="50"/>
                </a:lnTo>
                <a:lnTo>
                  <a:pt x="47" y="51"/>
                </a:lnTo>
                <a:lnTo>
                  <a:pt x="47" y="54"/>
                </a:lnTo>
                <a:lnTo>
                  <a:pt x="47" y="55"/>
                </a:lnTo>
                <a:lnTo>
                  <a:pt x="46" y="56"/>
                </a:lnTo>
                <a:lnTo>
                  <a:pt x="46" y="57"/>
                </a:lnTo>
                <a:lnTo>
                  <a:pt x="45" y="58"/>
                </a:lnTo>
                <a:lnTo>
                  <a:pt x="43" y="60"/>
                </a:lnTo>
                <a:lnTo>
                  <a:pt x="43" y="61"/>
                </a:lnTo>
                <a:lnTo>
                  <a:pt x="42" y="62"/>
                </a:lnTo>
                <a:lnTo>
                  <a:pt x="41" y="63"/>
                </a:lnTo>
                <a:lnTo>
                  <a:pt x="40" y="63"/>
                </a:lnTo>
                <a:lnTo>
                  <a:pt x="40" y="64"/>
                </a:lnTo>
                <a:lnTo>
                  <a:pt x="39" y="66"/>
                </a:lnTo>
                <a:lnTo>
                  <a:pt x="37" y="67"/>
                </a:lnTo>
                <a:lnTo>
                  <a:pt x="36" y="67"/>
                </a:lnTo>
                <a:lnTo>
                  <a:pt x="35" y="68"/>
                </a:lnTo>
                <a:lnTo>
                  <a:pt x="34" y="69"/>
                </a:lnTo>
                <a:lnTo>
                  <a:pt x="33" y="69"/>
                </a:lnTo>
                <a:lnTo>
                  <a:pt x="31" y="70"/>
                </a:lnTo>
                <a:lnTo>
                  <a:pt x="30" y="70"/>
                </a:lnTo>
                <a:lnTo>
                  <a:pt x="28" y="70"/>
                </a:lnTo>
                <a:lnTo>
                  <a:pt x="27" y="72"/>
                </a:lnTo>
                <a:lnTo>
                  <a:pt x="25" y="72"/>
                </a:lnTo>
                <a:lnTo>
                  <a:pt x="24" y="72"/>
                </a:lnTo>
                <a:lnTo>
                  <a:pt x="23" y="72"/>
                </a:lnTo>
                <a:lnTo>
                  <a:pt x="22" y="72"/>
                </a:lnTo>
                <a:lnTo>
                  <a:pt x="19" y="72"/>
                </a:lnTo>
                <a:lnTo>
                  <a:pt x="30" y="72"/>
                </a:lnTo>
                <a:lnTo>
                  <a:pt x="28" y="72"/>
                </a:lnTo>
                <a:lnTo>
                  <a:pt x="27" y="72"/>
                </a:lnTo>
                <a:lnTo>
                  <a:pt x="25" y="72"/>
                </a:lnTo>
                <a:lnTo>
                  <a:pt x="24" y="72"/>
                </a:lnTo>
                <a:lnTo>
                  <a:pt x="23" y="72"/>
                </a:lnTo>
                <a:lnTo>
                  <a:pt x="22" y="70"/>
                </a:lnTo>
                <a:lnTo>
                  <a:pt x="19" y="70"/>
                </a:lnTo>
                <a:lnTo>
                  <a:pt x="18" y="70"/>
                </a:lnTo>
                <a:lnTo>
                  <a:pt x="17" y="69"/>
                </a:lnTo>
                <a:lnTo>
                  <a:pt x="16" y="69"/>
                </a:lnTo>
                <a:lnTo>
                  <a:pt x="15" y="68"/>
                </a:lnTo>
                <a:lnTo>
                  <a:pt x="13" y="67"/>
                </a:lnTo>
                <a:lnTo>
                  <a:pt x="12" y="67"/>
                </a:lnTo>
                <a:lnTo>
                  <a:pt x="11" y="66"/>
                </a:lnTo>
                <a:lnTo>
                  <a:pt x="10" y="64"/>
                </a:lnTo>
                <a:lnTo>
                  <a:pt x="10" y="63"/>
                </a:lnTo>
                <a:lnTo>
                  <a:pt x="9" y="63"/>
                </a:lnTo>
                <a:lnTo>
                  <a:pt x="7" y="62"/>
                </a:lnTo>
                <a:lnTo>
                  <a:pt x="6" y="61"/>
                </a:lnTo>
                <a:lnTo>
                  <a:pt x="6" y="60"/>
                </a:lnTo>
                <a:lnTo>
                  <a:pt x="5" y="58"/>
                </a:lnTo>
                <a:lnTo>
                  <a:pt x="4" y="57"/>
                </a:lnTo>
                <a:lnTo>
                  <a:pt x="4" y="56"/>
                </a:lnTo>
                <a:lnTo>
                  <a:pt x="3" y="55"/>
                </a:lnTo>
                <a:lnTo>
                  <a:pt x="3" y="54"/>
                </a:lnTo>
                <a:lnTo>
                  <a:pt x="3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6"/>
                </a:lnTo>
                <a:lnTo>
                  <a:pt x="1" y="44"/>
                </a:lnTo>
                <a:lnTo>
                  <a:pt x="0" y="43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Freeform 170"/>
          <p:cNvSpPr>
            <a:spLocks/>
          </p:cNvSpPr>
          <p:nvPr/>
        </p:nvSpPr>
        <p:spPr bwMode="auto">
          <a:xfrm>
            <a:off x="3328988" y="2362200"/>
            <a:ext cx="38100" cy="57150"/>
          </a:xfrm>
          <a:custGeom>
            <a:avLst/>
            <a:gdLst>
              <a:gd name="T0" fmla="*/ 2147483647 w 48"/>
              <a:gd name="T1" fmla="*/ 2147483647 h 72"/>
              <a:gd name="T2" fmla="*/ 2147483647 w 48"/>
              <a:gd name="T3" fmla="*/ 2147483647 h 72"/>
              <a:gd name="T4" fmla="*/ 2147483647 w 48"/>
              <a:gd name="T5" fmla="*/ 2147483647 h 72"/>
              <a:gd name="T6" fmla="*/ 2147483647 w 48"/>
              <a:gd name="T7" fmla="*/ 2147483647 h 72"/>
              <a:gd name="T8" fmla="*/ 2147483647 w 48"/>
              <a:gd name="T9" fmla="*/ 2147483647 h 72"/>
              <a:gd name="T10" fmla="*/ 2147483647 w 48"/>
              <a:gd name="T11" fmla="*/ 2147483647 h 72"/>
              <a:gd name="T12" fmla="*/ 2147483647 w 48"/>
              <a:gd name="T13" fmla="*/ 2147483647 h 72"/>
              <a:gd name="T14" fmla="*/ 2147483647 w 48"/>
              <a:gd name="T15" fmla="*/ 2147483647 h 72"/>
              <a:gd name="T16" fmla="*/ 2147483647 w 48"/>
              <a:gd name="T17" fmla="*/ 2147483647 h 72"/>
              <a:gd name="T18" fmla="*/ 2147483647 w 48"/>
              <a:gd name="T19" fmla="*/ 2147483647 h 72"/>
              <a:gd name="T20" fmla="*/ 2147483647 w 48"/>
              <a:gd name="T21" fmla="*/ 0 h 72"/>
              <a:gd name="T22" fmla="*/ 2147483647 w 48"/>
              <a:gd name="T23" fmla="*/ 0 h 72"/>
              <a:gd name="T24" fmla="*/ 2147483647 w 48"/>
              <a:gd name="T25" fmla="*/ 2147483647 h 72"/>
              <a:gd name="T26" fmla="*/ 2147483647 w 48"/>
              <a:gd name="T27" fmla="*/ 2147483647 h 72"/>
              <a:gd name="T28" fmla="*/ 2147483647 w 48"/>
              <a:gd name="T29" fmla="*/ 2147483647 h 72"/>
              <a:gd name="T30" fmla="*/ 2147483647 w 48"/>
              <a:gd name="T31" fmla="*/ 2147483647 h 72"/>
              <a:gd name="T32" fmla="*/ 2147483647 w 48"/>
              <a:gd name="T33" fmla="*/ 2147483647 h 72"/>
              <a:gd name="T34" fmla="*/ 2147483647 w 48"/>
              <a:gd name="T35" fmla="*/ 2147483647 h 72"/>
              <a:gd name="T36" fmla="*/ 2147483647 w 48"/>
              <a:gd name="T37" fmla="*/ 2147483647 h 72"/>
              <a:gd name="T38" fmla="*/ 2147483647 w 48"/>
              <a:gd name="T39" fmla="*/ 2147483647 h 72"/>
              <a:gd name="T40" fmla="*/ 2147483647 w 48"/>
              <a:gd name="T41" fmla="*/ 2147483647 h 72"/>
              <a:gd name="T42" fmla="*/ 2147483647 w 48"/>
              <a:gd name="T43" fmla="*/ 2147483647 h 72"/>
              <a:gd name="T44" fmla="*/ 2147483647 w 48"/>
              <a:gd name="T45" fmla="*/ 2147483647 h 72"/>
              <a:gd name="T46" fmla="*/ 2147483647 w 48"/>
              <a:gd name="T47" fmla="*/ 2147483647 h 72"/>
              <a:gd name="T48" fmla="*/ 2147483647 w 48"/>
              <a:gd name="T49" fmla="*/ 2147483647 h 72"/>
              <a:gd name="T50" fmla="*/ 2147483647 w 48"/>
              <a:gd name="T51" fmla="*/ 2147483647 h 72"/>
              <a:gd name="T52" fmla="*/ 2147483647 w 48"/>
              <a:gd name="T53" fmla="*/ 2147483647 h 72"/>
              <a:gd name="T54" fmla="*/ 2147483647 w 48"/>
              <a:gd name="T55" fmla="*/ 2147483647 h 72"/>
              <a:gd name="T56" fmla="*/ 2147483647 w 48"/>
              <a:gd name="T57" fmla="*/ 2147483647 h 72"/>
              <a:gd name="T58" fmla="*/ 2147483647 w 48"/>
              <a:gd name="T59" fmla="*/ 2147483647 h 72"/>
              <a:gd name="T60" fmla="*/ 2147483647 w 48"/>
              <a:gd name="T61" fmla="*/ 2147483647 h 72"/>
              <a:gd name="T62" fmla="*/ 2147483647 w 48"/>
              <a:gd name="T63" fmla="*/ 2147483647 h 72"/>
              <a:gd name="T64" fmla="*/ 2147483647 w 48"/>
              <a:gd name="T65" fmla="*/ 2147483647 h 72"/>
              <a:gd name="T66" fmla="*/ 2147483647 w 48"/>
              <a:gd name="T67" fmla="*/ 2147483647 h 72"/>
              <a:gd name="T68" fmla="*/ 2147483647 w 48"/>
              <a:gd name="T69" fmla="*/ 2147483647 h 72"/>
              <a:gd name="T70" fmla="*/ 2147483647 w 48"/>
              <a:gd name="T71" fmla="*/ 2147483647 h 72"/>
              <a:gd name="T72" fmla="*/ 2147483647 w 48"/>
              <a:gd name="T73" fmla="*/ 2147483647 h 72"/>
              <a:gd name="T74" fmla="*/ 2147483647 w 48"/>
              <a:gd name="T75" fmla="*/ 2147483647 h 72"/>
              <a:gd name="T76" fmla="*/ 2147483647 w 48"/>
              <a:gd name="T77" fmla="*/ 2147483647 h 72"/>
              <a:gd name="T78" fmla="*/ 2147483647 w 48"/>
              <a:gd name="T79" fmla="*/ 2147483647 h 72"/>
              <a:gd name="T80" fmla="*/ 2147483647 w 48"/>
              <a:gd name="T81" fmla="*/ 2147483647 h 72"/>
              <a:gd name="T82" fmla="*/ 2147483647 w 48"/>
              <a:gd name="T83" fmla="*/ 2147483647 h 72"/>
              <a:gd name="T84" fmla="*/ 2147483647 w 48"/>
              <a:gd name="T85" fmla="*/ 2147483647 h 72"/>
              <a:gd name="T86" fmla="*/ 2147483647 w 48"/>
              <a:gd name="T87" fmla="*/ 2147483647 h 72"/>
              <a:gd name="T88" fmla="*/ 2147483647 w 48"/>
              <a:gd name="T89" fmla="*/ 2147483647 h 72"/>
              <a:gd name="T90" fmla="*/ 2147483647 w 48"/>
              <a:gd name="T91" fmla="*/ 2147483647 h 72"/>
              <a:gd name="T92" fmla="*/ 2147483647 w 48"/>
              <a:gd name="T93" fmla="*/ 2147483647 h 72"/>
              <a:gd name="T94" fmla="*/ 2147483647 w 48"/>
              <a:gd name="T95" fmla="*/ 2147483647 h 72"/>
              <a:gd name="T96" fmla="*/ 2147483647 w 48"/>
              <a:gd name="T97" fmla="*/ 2147483647 h 72"/>
              <a:gd name="T98" fmla="*/ 2147483647 w 48"/>
              <a:gd name="T99" fmla="*/ 2147483647 h 72"/>
              <a:gd name="T100" fmla="*/ 2147483647 w 48"/>
              <a:gd name="T101" fmla="*/ 2147483647 h 72"/>
              <a:gd name="T102" fmla="*/ 2147483647 w 48"/>
              <a:gd name="T103" fmla="*/ 2147483647 h 72"/>
              <a:gd name="T104" fmla="*/ 2147483647 w 48"/>
              <a:gd name="T105" fmla="*/ 2147483647 h 72"/>
              <a:gd name="T106" fmla="*/ 2147483647 w 48"/>
              <a:gd name="T107" fmla="*/ 2147483647 h 72"/>
              <a:gd name="T108" fmla="*/ 2147483647 w 48"/>
              <a:gd name="T109" fmla="*/ 2147483647 h 72"/>
              <a:gd name="T110" fmla="*/ 2147483647 w 48"/>
              <a:gd name="T111" fmla="*/ 2147483647 h 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8"/>
              <a:gd name="T169" fmla="*/ 0 h 72"/>
              <a:gd name="T170" fmla="*/ 48 w 48"/>
              <a:gd name="T171" fmla="*/ 72 h 7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8" h="72">
                <a:moveTo>
                  <a:pt x="0" y="43"/>
                </a:moveTo>
                <a:lnTo>
                  <a:pt x="0" y="30"/>
                </a:lnTo>
                <a:lnTo>
                  <a:pt x="1" y="27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3" y="20"/>
                </a:lnTo>
                <a:lnTo>
                  <a:pt x="3" y="19"/>
                </a:lnTo>
                <a:lnTo>
                  <a:pt x="3" y="18"/>
                </a:lnTo>
                <a:lnTo>
                  <a:pt x="4" y="17"/>
                </a:lnTo>
                <a:lnTo>
                  <a:pt x="4" y="15"/>
                </a:lnTo>
                <a:lnTo>
                  <a:pt x="5" y="14"/>
                </a:lnTo>
                <a:lnTo>
                  <a:pt x="6" y="13"/>
                </a:lnTo>
                <a:lnTo>
                  <a:pt x="6" y="12"/>
                </a:lnTo>
                <a:lnTo>
                  <a:pt x="7" y="11"/>
                </a:lnTo>
                <a:lnTo>
                  <a:pt x="9" y="9"/>
                </a:lnTo>
                <a:lnTo>
                  <a:pt x="10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5" y="5"/>
                </a:lnTo>
                <a:lnTo>
                  <a:pt x="16" y="3"/>
                </a:lnTo>
                <a:lnTo>
                  <a:pt x="17" y="3"/>
                </a:lnTo>
                <a:lnTo>
                  <a:pt x="18" y="2"/>
                </a:lnTo>
                <a:lnTo>
                  <a:pt x="19" y="2"/>
                </a:lnTo>
                <a:lnTo>
                  <a:pt x="22" y="2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7" y="1"/>
                </a:lnTo>
                <a:lnTo>
                  <a:pt x="28" y="0"/>
                </a:lnTo>
                <a:lnTo>
                  <a:pt x="30" y="0"/>
                </a:lnTo>
                <a:lnTo>
                  <a:pt x="19" y="0"/>
                </a:lnTo>
                <a:lnTo>
                  <a:pt x="22" y="0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7" y="1"/>
                </a:lnTo>
                <a:lnTo>
                  <a:pt x="28" y="2"/>
                </a:lnTo>
                <a:lnTo>
                  <a:pt x="30" y="2"/>
                </a:lnTo>
                <a:lnTo>
                  <a:pt x="31" y="2"/>
                </a:lnTo>
                <a:lnTo>
                  <a:pt x="33" y="3"/>
                </a:lnTo>
                <a:lnTo>
                  <a:pt x="34" y="3"/>
                </a:lnTo>
                <a:lnTo>
                  <a:pt x="35" y="5"/>
                </a:lnTo>
                <a:lnTo>
                  <a:pt x="36" y="6"/>
                </a:lnTo>
                <a:lnTo>
                  <a:pt x="37" y="6"/>
                </a:lnTo>
                <a:lnTo>
                  <a:pt x="39" y="7"/>
                </a:lnTo>
                <a:lnTo>
                  <a:pt x="40" y="8"/>
                </a:lnTo>
                <a:lnTo>
                  <a:pt x="40" y="9"/>
                </a:lnTo>
                <a:lnTo>
                  <a:pt x="41" y="9"/>
                </a:lnTo>
                <a:lnTo>
                  <a:pt x="42" y="11"/>
                </a:lnTo>
                <a:lnTo>
                  <a:pt x="43" y="12"/>
                </a:lnTo>
                <a:lnTo>
                  <a:pt x="43" y="13"/>
                </a:lnTo>
                <a:lnTo>
                  <a:pt x="45" y="14"/>
                </a:lnTo>
                <a:lnTo>
                  <a:pt x="46" y="15"/>
                </a:lnTo>
                <a:lnTo>
                  <a:pt x="46" y="17"/>
                </a:lnTo>
                <a:lnTo>
                  <a:pt x="47" y="18"/>
                </a:lnTo>
                <a:lnTo>
                  <a:pt x="47" y="19"/>
                </a:lnTo>
                <a:lnTo>
                  <a:pt x="47" y="20"/>
                </a:lnTo>
                <a:lnTo>
                  <a:pt x="48" y="23"/>
                </a:lnTo>
                <a:lnTo>
                  <a:pt x="48" y="24"/>
                </a:lnTo>
                <a:lnTo>
                  <a:pt x="48" y="25"/>
                </a:lnTo>
                <a:lnTo>
                  <a:pt x="48" y="26"/>
                </a:lnTo>
                <a:lnTo>
                  <a:pt x="48" y="27"/>
                </a:lnTo>
                <a:lnTo>
                  <a:pt x="48" y="30"/>
                </a:lnTo>
                <a:lnTo>
                  <a:pt x="48" y="43"/>
                </a:lnTo>
                <a:lnTo>
                  <a:pt x="48" y="44"/>
                </a:lnTo>
                <a:lnTo>
                  <a:pt x="48" y="47"/>
                </a:lnTo>
                <a:lnTo>
                  <a:pt x="48" y="48"/>
                </a:lnTo>
                <a:lnTo>
                  <a:pt x="48" y="49"/>
                </a:lnTo>
                <a:lnTo>
                  <a:pt x="48" y="50"/>
                </a:lnTo>
                <a:lnTo>
                  <a:pt x="47" y="51"/>
                </a:lnTo>
                <a:lnTo>
                  <a:pt x="47" y="54"/>
                </a:lnTo>
                <a:lnTo>
                  <a:pt x="47" y="55"/>
                </a:lnTo>
                <a:lnTo>
                  <a:pt x="46" y="56"/>
                </a:lnTo>
                <a:lnTo>
                  <a:pt x="46" y="57"/>
                </a:lnTo>
                <a:lnTo>
                  <a:pt x="45" y="59"/>
                </a:lnTo>
                <a:lnTo>
                  <a:pt x="43" y="60"/>
                </a:lnTo>
                <a:lnTo>
                  <a:pt x="43" y="61"/>
                </a:lnTo>
                <a:lnTo>
                  <a:pt x="42" y="62"/>
                </a:lnTo>
                <a:lnTo>
                  <a:pt x="41" y="63"/>
                </a:lnTo>
                <a:lnTo>
                  <a:pt x="40" y="63"/>
                </a:lnTo>
                <a:lnTo>
                  <a:pt x="40" y="65"/>
                </a:lnTo>
                <a:lnTo>
                  <a:pt x="39" y="66"/>
                </a:lnTo>
                <a:lnTo>
                  <a:pt x="37" y="67"/>
                </a:lnTo>
                <a:lnTo>
                  <a:pt x="36" y="67"/>
                </a:lnTo>
                <a:lnTo>
                  <a:pt x="35" y="68"/>
                </a:lnTo>
                <a:lnTo>
                  <a:pt x="34" y="69"/>
                </a:lnTo>
                <a:lnTo>
                  <a:pt x="33" y="69"/>
                </a:lnTo>
                <a:lnTo>
                  <a:pt x="31" y="71"/>
                </a:lnTo>
                <a:lnTo>
                  <a:pt x="30" y="71"/>
                </a:lnTo>
                <a:lnTo>
                  <a:pt x="28" y="71"/>
                </a:lnTo>
                <a:lnTo>
                  <a:pt x="27" y="72"/>
                </a:lnTo>
                <a:lnTo>
                  <a:pt x="25" y="72"/>
                </a:lnTo>
                <a:lnTo>
                  <a:pt x="24" y="72"/>
                </a:lnTo>
                <a:lnTo>
                  <a:pt x="23" y="72"/>
                </a:lnTo>
                <a:lnTo>
                  <a:pt x="22" y="72"/>
                </a:lnTo>
                <a:lnTo>
                  <a:pt x="19" y="72"/>
                </a:lnTo>
                <a:lnTo>
                  <a:pt x="30" y="72"/>
                </a:lnTo>
                <a:lnTo>
                  <a:pt x="28" y="72"/>
                </a:lnTo>
                <a:lnTo>
                  <a:pt x="27" y="72"/>
                </a:lnTo>
                <a:lnTo>
                  <a:pt x="25" y="72"/>
                </a:lnTo>
                <a:lnTo>
                  <a:pt x="24" y="72"/>
                </a:lnTo>
                <a:lnTo>
                  <a:pt x="23" y="72"/>
                </a:lnTo>
                <a:lnTo>
                  <a:pt x="22" y="71"/>
                </a:lnTo>
                <a:lnTo>
                  <a:pt x="19" y="71"/>
                </a:lnTo>
                <a:lnTo>
                  <a:pt x="18" y="71"/>
                </a:lnTo>
                <a:lnTo>
                  <a:pt x="17" y="69"/>
                </a:lnTo>
                <a:lnTo>
                  <a:pt x="16" y="69"/>
                </a:lnTo>
                <a:lnTo>
                  <a:pt x="15" y="68"/>
                </a:lnTo>
                <a:lnTo>
                  <a:pt x="13" y="67"/>
                </a:lnTo>
                <a:lnTo>
                  <a:pt x="12" y="67"/>
                </a:lnTo>
                <a:lnTo>
                  <a:pt x="11" y="66"/>
                </a:lnTo>
                <a:lnTo>
                  <a:pt x="10" y="65"/>
                </a:lnTo>
                <a:lnTo>
                  <a:pt x="10" y="63"/>
                </a:lnTo>
                <a:lnTo>
                  <a:pt x="9" y="63"/>
                </a:lnTo>
                <a:lnTo>
                  <a:pt x="7" y="62"/>
                </a:lnTo>
                <a:lnTo>
                  <a:pt x="6" y="61"/>
                </a:lnTo>
                <a:lnTo>
                  <a:pt x="6" y="60"/>
                </a:lnTo>
                <a:lnTo>
                  <a:pt x="5" y="59"/>
                </a:lnTo>
                <a:lnTo>
                  <a:pt x="4" y="57"/>
                </a:lnTo>
                <a:lnTo>
                  <a:pt x="4" y="56"/>
                </a:lnTo>
                <a:lnTo>
                  <a:pt x="3" y="55"/>
                </a:lnTo>
                <a:lnTo>
                  <a:pt x="3" y="54"/>
                </a:lnTo>
                <a:lnTo>
                  <a:pt x="3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4"/>
                </a:lnTo>
                <a:lnTo>
                  <a:pt x="0" y="43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Freeform 171"/>
          <p:cNvSpPr>
            <a:spLocks/>
          </p:cNvSpPr>
          <p:nvPr/>
        </p:nvSpPr>
        <p:spPr bwMode="auto">
          <a:xfrm>
            <a:off x="3043238" y="2781300"/>
            <a:ext cx="57150" cy="38100"/>
          </a:xfrm>
          <a:custGeom>
            <a:avLst/>
            <a:gdLst>
              <a:gd name="T0" fmla="*/ 2147483647 w 72"/>
              <a:gd name="T1" fmla="*/ 2147483647 h 48"/>
              <a:gd name="T2" fmla="*/ 2147483647 w 72"/>
              <a:gd name="T3" fmla="*/ 2147483647 h 48"/>
              <a:gd name="T4" fmla="*/ 2147483647 w 72"/>
              <a:gd name="T5" fmla="*/ 2147483647 h 48"/>
              <a:gd name="T6" fmla="*/ 2147483647 w 72"/>
              <a:gd name="T7" fmla="*/ 2147483647 h 48"/>
              <a:gd name="T8" fmla="*/ 2147483647 w 72"/>
              <a:gd name="T9" fmla="*/ 2147483647 h 48"/>
              <a:gd name="T10" fmla="*/ 2147483647 w 72"/>
              <a:gd name="T11" fmla="*/ 2147483647 h 48"/>
              <a:gd name="T12" fmla="*/ 2147483647 w 72"/>
              <a:gd name="T13" fmla="*/ 2147483647 h 48"/>
              <a:gd name="T14" fmla="*/ 2147483647 w 72"/>
              <a:gd name="T15" fmla="*/ 2147483647 h 48"/>
              <a:gd name="T16" fmla="*/ 2147483647 w 72"/>
              <a:gd name="T17" fmla="*/ 2147483647 h 48"/>
              <a:gd name="T18" fmla="*/ 2147483647 w 72"/>
              <a:gd name="T19" fmla="*/ 2147483647 h 48"/>
              <a:gd name="T20" fmla="*/ 2147483647 w 72"/>
              <a:gd name="T21" fmla="*/ 0 h 48"/>
              <a:gd name="T22" fmla="*/ 2147483647 w 72"/>
              <a:gd name="T23" fmla="*/ 0 h 48"/>
              <a:gd name="T24" fmla="*/ 2147483647 w 72"/>
              <a:gd name="T25" fmla="*/ 2147483647 h 48"/>
              <a:gd name="T26" fmla="*/ 2147483647 w 72"/>
              <a:gd name="T27" fmla="*/ 2147483647 h 48"/>
              <a:gd name="T28" fmla="*/ 2147483647 w 72"/>
              <a:gd name="T29" fmla="*/ 2147483647 h 48"/>
              <a:gd name="T30" fmla="*/ 2147483647 w 72"/>
              <a:gd name="T31" fmla="*/ 2147483647 h 48"/>
              <a:gd name="T32" fmla="*/ 2147483647 w 72"/>
              <a:gd name="T33" fmla="*/ 2147483647 h 48"/>
              <a:gd name="T34" fmla="*/ 2147483647 w 72"/>
              <a:gd name="T35" fmla="*/ 2147483647 h 48"/>
              <a:gd name="T36" fmla="*/ 2147483647 w 72"/>
              <a:gd name="T37" fmla="*/ 2147483647 h 48"/>
              <a:gd name="T38" fmla="*/ 2147483647 w 72"/>
              <a:gd name="T39" fmla="*/ 2147483647 h 48"/>
              <a:gd name="T40" fmla="*/ 2147483647 w 72"/>
              <a:gd name="T41" fmla="*/ 2147483647 h 48"/>
              <a:gd name="T42" fmla="*/ 2147483647 w 72"/>
              <a:gd name="T43" fmla="*/ 2147483647 h 48"/>
              <a:gd name="T44" fmla="*/ 2147483647 w 72"/>
              <a:gd name="T45" fmla="*/ 2147483647 h 48"/>
              <a:gd name="T46" fmla="*/ 2147483647 w 72"/>
              <a:gd name="T47" fmla="*/ 2147483647 h 48"/>
              <a:gd name="T48" fmla="*/ 2147483647 w 72"/>
              <a:gd name="T49" fmla="*/ 2147483647 h 48"/>
              <a:gd name="T50" fmla="*/ 2147483647 w 72"/>
              <a:gd name="T51" fmla="*/ 2147483647 h 48"/>
              <a:gd name="T52" fmla="*/ 2147483647 w 72"/>
              <a:gd name="T53" fmla="*/ 2147483647 h 48"/>
              <a:gd name="T54" fmla="*/ 2147483647 w 72"/>
              <a:gd name="T55" fmla="*/ 2147483647 h 48"/>
              <a:gd name="T56" fmla="*/ 2147483647 w 72"/>
              <a:gd name="T57" fmla="*/ 2147483647 h 48"/>
              <a:gd name="T58" fmla="*/ 2147483647 w 72"/>
              <a:gd name="T59" fmla="*/ 2147483647 h 48"/>
              <a:gd name="T60" fmla="*/ 2147483647 w 72"/>
              <a:gd name="T61" fmla="*/ 2147483647 h 48"/>
              <a:gd name="T62" fmla="*/ 2147483647 w 72"/>
              <a:gd name="T63" fmla="*/ 2147483647 h 48"/>
              <a:gd name="T64" fmla="*/ 2147483647 w 72"/>
              <a:gd name="T65" fmla="*/ 2147483647 h 48"/>
              <a:gd name="T66" fmla="*/ 2147483647 w 72"/>
              <a:gd name="T67" fmla="*/ 2147483647 h 48"/>
              <a:gd name="T68" fmla="*/ 2147483647 w 72"/>
              <a:gd name="T69" fmla="*/ 2147483647 h 48"/>
              <a:gd name="T70" fmla="*/ 2147483647 w 72"/>
              <a:gd name="T71" fmla="*/ 2147483647 h 48"/>
              <a:gd name="T72" fmla="*/ 2147483647 w 72"/>
              <a:gd name="T73" fmla="*/ 2147483647 h 48"/>
              <a:gd name="T74" fmla="*/ 2147483647 w 72"/>
              <a:gd name="T75" fmla="*/ 2147483647 h 48"/>
              <a:gd name="T76" fmla="*/ 2147483647 w 72"/>
              <a:gd name="T77" fmla="*/ 2147483647 h 48"/>
              <a:gd name="T78" fmla="*/ 2147483647 w 72"/>
              <a:gd name="T79" fmla="*/ 2147483647 h 48"/>
              <a:gd name="T80" fmla="*/ 2147483647 w 72"/>
              <a:gd name="T81" fmla="*/ 2147483647 h 48"/>
              <a:gd name="T82" fmla="*/ 2147483647 w 72"/>
              <a:gd name="T83" fmla="*/ 2147483647 h 48"/>
              <a:gd name="T84" fmla="*/ 2147483647 w 72"/>
              <a:gd name="T85" fmla="*/ 2147483647 h 48"/>
              <a:gd name="T86" fmla="*/ 2147483647 w 72"/>
              <a:gd name="T87" fmla="*/ 2147483647 h 48"/>
              <a:gd name="T88" fmla="*/ 2147483647 w 72"/>
              <a:gd name="T89" fmla="*/ 2147483647 h 48"/>
              <a:gd name="T90" fmla="*/ 2147483647 w 72"/>
              <a:gd name="T91" fmla="*/ 2147483647 h 48"/>
              <a:gd name="T92" fmla="*/ 2147483647 w 72"/>
              <a:gd name="T93" fmla="*/ 2147483647 h 48"/>
              <a:gd name="T94" fmla="*/ 2147483647 w 72"/>
              <a:gd name="T95" fmla="*/ 2147483647 h 48"/>
              <a:gd name="T96" fmla="*/ 2147483647 w 72"/>
              <a:gd name="T97" fmla="*/ 2147483647 h 48"/>
              <a:gd name="T98" fmla="*/ 2147483647 w 72"/>
              <a:gd name="T99" fmla="*/ 2147483647 h 48"/>
              <a:gd name="T100" fmla="*/ 2147483647 w 72"/>
              <a:gd name="T101" fmla="*/ 2147483647 h 48"/>
              <a:gd name="T102" fmla="*/ 2147483647 w 72"/>
              <a:gd name="T103" fmla="*/ 2147483647 h 48"/>
              <a:gd name="T104" fmla="*/ 2147483647 w 72"/>
              <a:gd name="T105" fmla="*/ 2147483647 h 48"/>
              <a:gd name="T106" fmla="*/ 2147483647 w 72"/>
              <a:gd name="T107" fmla="*/ 2147483647 h 48"/>
              <a:gd name="T108" fmla="*/ 2147483647 w 72"/>
              <a:gd name="T109" fmla="*/ 2147483647 h 48"/>
              <a:gd name="T110" fmla="*/ 2147483647 w 72"/>
              <a:gd name="T111" fmla="*/ 2147483647 h 4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2"/>
              <a:gd name="T169" fmla="*/ 0 h 48"/>
              <a:gd name="T170" fmla="*/ 72 w 72"/>
              <a:gd name="T171" fmla="*/ 48 h 4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72" h="48">
                <a:moveTo>
                  <a:pt x="0" y="19"/>
                </a:moveTo>
                <a:lnTo>
                  <a:pt x="0" y="30"/>
                </a:lnTo>
                <a:lnTo>
                  <a:pt x="1" y="27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4" y="17"/>
                </a:lnTo>
                <a:lnTo>
                  <a:pt x="4" y="15"/>
                </a:lnTo>
                <a:lnTo>
                  <a:pt x="5" y="14"/>
                </a:lnTo>
                <a:lnTo>
                  <a:pt x="6" y="13"/>
                </a:lnTo>
                <a:lnTo>
                  <a:pt x="6" y="12"/>
                </a:lnTo>
                <a:lnTo>
                  <a:pt x="7" y="11"/>
                </a:lnTo>
                <a:lnTo>
                  <a:pt x="8" y="9"/>
                </a:lnTo>
                <a:lnTo>
                  <a:pt x="10" y="9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4" y="5"/>
                </a:lnTo>
                <a:lnTo>
                  <a:pt x="16" y="3"/>
                </a:lnTo>
                <a:lnTo>
                  <a:pt x="17" y="3"/>
                </a:lnTo>
                <a:lnTo>
                  <a:pt x="18" y="2"/>
                </a:lnTo>
                <a:lnTo>
                  <a:pt x="19" y="2"/>
                </a:lnTo>
                <a:lnTo>
                  <a:pt x="22" y="2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6" y="1"/>
                </a:lnTo>
                <a:lnTo>
                  <a:pt x="28" y="0"/>
                </a:lnTo>
                <a:lnTo>
                  <a:pt x="30" y="0"/>
                </a:lnTo>
                <a:lnTo>
                  <a:pt x="43" y="0"/>
                </a:lnTo>
                <a:lnTo>
                  <a:pt x="46" y="0"/>
                </a:lnTo>
                <a:lnTo>
                  <a:pt x="47" y="1"/>
                </a:lnTo>
                <a:lnTo>
                  <a:pt x="48" y="1"/>
                </a:lnTo>
                <a:lnTo>
                  <a:pt x="49" y="1"/>
                </a:lnTo>
                <a:lnTo>
                  <a:pt x="50" y="1"/>
                </a:lnTo>
                <a:lnTo>
                  <a:pt x="52" y="2"/>
                </a:lnTo>
                <a:lnTo>
                  <a:pt x="54" y="2"/>
                </a:lnTo>
                <a:lnTo>
                  <a:pt x="55" y="2"/>
                </a:lnTo>
                <a:lnTo>
                  <a:pt x="56" y="3"/>
                </a:lnTo>
                <a:lnTo>
                  <a:pt x="58" y="3"/>
                </a:lnTo>
                <a:lnTo>
                  <a:pt x="59" y="5"/>
                </a:lnTo>
                <a:lnTo>
                  <a:pt x="60" y="6"/>
                </a:lnTo>
                <a:lnTo>
                  <a:pt x="61" y="6"/>
                </a:lnTo>
                <a:lnTo>
                  <a:pt x="62" y="7"/>
                </a:lnTo>
                <a:lnTo>
                  <a:pt x="64" y="8"/>
                </a:lnTo>
                <a:lnTo>
                  <a:pt x="64" y="9"/>
                </a:lnTo>
                <a:lnTo>
                  <a:pt x="65" y="9"/>
                </a:lnTo>
                <a:lnTo>
                  <a:pt x="66" y="11"/>
                </a:lnTo>
                <a:lnTo>
                  <a:pt x="67" y="12"/>
                </a:lnTo>
                <a:lnTo>
                  <a:pt x="67" y="13"/>
                </a:lnTo>
                <a:lnTo>
                  <a:pt x="68" y="14"/>
                </a:lnTo>
                <a:lnTo>
                  <a:pt x="70" y="15"/>
                </a:lnTo>
                <a:lnTo>
                  <a:pt x="70" y="17"/>
                </a:lnTo>
                <a:lnTo>
                  <a:pt x="71" y="18"/>
                </a:lnTo>
                <a:lnTo>
                  <a:pt x="71" y="19"/>
                </a:lnTo>
                <a:lnTo>
                  <a:pt x="71" y="20"/>
                </a:lnTo>
                <a:lnTo>
                  <a:pt x="72" y="23"/>
                </a:lnTo>
                <a:lnTo>
                  <a:pt x="72" y="24"/>
                </a:lnTo>
                <a:lnTo>
                  <a:pt x="72" y="25"/>
                </a:lnTo>
                <a:lnTo>
                  <a:pt x="72" y="26"/>
                </a:lnTo>
                <a:lnTo>
                  <a:pt x="72" y="27"/>
                </a:lnTo>
                <a:lnTo>
                  <a:pt x="72" y="30"/>
                </a:lnTo>
                <a:lnTo>
                  <a:pt x="72" y="19"/>
                </a:lnTo>
                <a:lnTo>
                  <a:pt x="72" y="20"/>
                </a:lnTo>
                <a:lnTo>
                  <a:pt x="72" y="23"/>
                </a:lnTo>
                <a:lnTo>
                  <a:pt x="72" y="24"/>
                </a:lnTo>
                <a:lnTo>
                  <a:pt x="72" y="25"/>
                </a:lnTo>
                <a:lnTo>
                  <a:pt x="72" y="26"/>
                </a:lnTo>
                <a:lnTo>
                  <a:pt x="71" y="27"/>
                </a:lnTo>
                <a:lnTo>
                  <a:pt x="71" y="30"/>
                </a:lnTo>
                <a:lnTo>
                  <a:pt x="71" y="31"/>
                </a:lnTo>
                <a:lnTo>
                  <a:pt x="70" y="32"/>
                </a:lnTo>
                <a:lnTo>
                  <a:pt x="70" y="33"/>
                </a:lnTo>
                <a:lnTo>
                  <a:pt x="68" y="35"/>
                </a:lnTo>
                <a:lnTo>
                  <a:pt x="67" y="36"/>
                </a:lnTo>
                <a:lnTo>
                  <a:pt x="67" y="37"/>
                </a:lnTo>
                <a:lnTo>
                  <a:pt x="66" y="38"/>
                </a:lnTo>
                <a:lnTo>
                  <a:pt x="65" y="39"/>
                </a:lnTo>
                <a:lnTo>
                  <a:pt x="64" y="39"/>
                </a:lnTo>
                <a:lnTo>
                  <a:pt x="64" y="41"/>
                </a:lnTo>
                <a:lnTo>
                  <a:pt x="62" y="42"/>
                </a:lnTo>
                <a:lnTo>
                  <a:pt x="61" y="43"/>
                </a:lnTo>
                <a:lnTo>
                  <a:pt x="60" y="43"/>
                </a:lnTo>
                <a:lnTo>
                  <a:pt x="59" y="44"/>
                </a:lnTo>
                <a:lnTo>
                  <a:pt x="58" y="45"/>
                </a:lnTo>
                <a:lnTo>
                  <a:pt x="56" y="45"/>
                </a:lnTo>
                <a:lnTo>
                  <a:pt x="55" y="47"/>
                </a:lnTo>
                <a:lnTo>
                  <a:pt x="54" y="47"/>
                </a:lnTo>
                <a:lnTo>
                  <a:pt x="52" y="47"/>
                </a:lnTo>
                <a:lnTo>
                  <a:pt x="50" y="48"/>
                </a:lnTo>
                <a:lnTo>
                  <a:pt x="49" y="48"/>
                </a:lnTo>
                <a:lnTo>
                  <a:pt x="48" y="48"/>
                </a:lnTo>
                <a:lnTo>
                  <a:pt x="47" y="48"/>
                </a:lnTo>
                <a:lnTo>
                  <a:pt x="46" y="48"/>
                </a:lnTo>
                <a:lnTo>
                  <a:pt x="43" y="48"/>
                </a:lnTo>
                <a:lnTo>
                  <a:pt x="30" y="48"/>
                </a:lnTo>
                <a:lnTo>
                  <a:pt x="28" y="48"/>
                </a:lnTo>
                <a:lnTo>
                  <a:pt x="26" y="48"/>
                </a:lnTo>
                <a:lnTo>
                  <a:pt x="25" y="48"/>
                </a:lnTo>
                <a:lnTo>
                  <a:pt x="24" y="48"/>
                </a:lnTo>
                <a:lnTo>
                  <a:pt x="23" y="48"/>
                </a:lnTo>
                <a:lnTo>
                  <a:pt x="22" y="47"/>
                </a:lnTo>
                <a:lnTo>
                  <a:pt x="19" y="47"/>
                </a:lnTo>
                <a:lnTo>
                  <a:pt x="18" y="47"/>
                </a:lnTo>
                <a:lnTo>
                  <a:pt x="17" y="45"/>
                </a:lnTo>
                <a:lnTo>
                  <a:pt x="16" y="45"/>
                </a:lnTo>
                <a:lnTo>
                  <a:pt x="14" y="44"/>
                </a:lnTo>
                <a:lnTo>
                  <a:pt x="13" y="43"/>
                </a:lnTo>
                <a:lnTo>
                  <a:pt x="12" y="43"/>
                </a:lnTo>
                <a:lnTo>
                  <a:pt x="11" y="42"/>
                </a:lnTo>
                <a:lnTo>
                  <a:pt x="10" y="41"/>
                </a:lnTo>
                <a:lnTo>
                  <a:pt x="10" y="39"/>
                </a:lnTo>
                <a:lnTo>
                  <a:pt x="8" y="39"/>
                </a:lnTo>
                <a:lnTo>
                  <a:pt x="7" y="38"/>
                </a:lnTo>
                <a:lnTo>
                  <a:pt x="6" y="37"/>
                </a:lnTo>
                <a:lnTo>
                  <a:pt x="6" y="36"/>
                </a:lnTo>
                <a:lnTo>
                  <a:pt x="5" y="35"/>
                </a:lnTo>
                <a:lnTo>
                  <a:pt x="4" y="33"/>
                </a:lnTo>
                <a:lnTo>
                  <a:pt x="4" y="32"/>
                </a:lnTo>
                <a:lnTo>
                  <a:pt x="2" y="31"/>
                </a:lnTo>
                <a:lnTo>
                  <a:pt x="2" y="30"/>
                </a:lnTo>
                <a:lnTo>
                  <a:pt x="2" y="27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1" y="20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Freeform 172"/>
          <p:cNvSpPr>
            <a:spLocks/>
          </p:cNvSpPr>
          <p:nvPr/>
        </p:nvSpPr>
        <p:spPr bwMode="auto">
          <a:xfrm>
            <a:off x="3595688" y="3181350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0 h 48"/>
              <a:gd name="T22" fmla="*/ 2147483647 w 48"/>
              <a:gd name="T23" fmla="*/ 0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2147483647 h 48"/>
              <a:gd name="T42" fmla="*/ 2147483647 w 48"/>
              <a:gd name="T43" fmla="*/ 2147483647 h 48"/>
              <a:gd name="T44" fmla="*/ 2147483647 w 48"/>
              <a:gd name="T45" fmla="*/ 2147483647 h 48"/>
              <a:gd name="T46" fmla="*/ 2147483647 w 48"/>
              <a:gd name="T47" fmla="*/ 2147483647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2147483647 w 48"/>
              <a:gd name="T65" fmla="*/ 2147483647 h 48"/>
              <a:gd name="T66" fmla="*/ 2147483647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2147483647 w 48"/>
              <a:gd name="T91" fmla="*/ 2147483647 h 48"/>
              <a:gd name="T92" fmla="*/ 2147483647 w 48"/>
              <a:gd name="T93" fmla="*/ 2147483647 h 48"/>
              <a:gd name="T94" fmla="*/ 2147483647 w 48"/>
              <a:gd name="T95" fmla="*/ 2147483647 h 48"/>
              <a:gd name="T96" fmla="*/ 2147483647 w 48"/>
              <a:gd name="T97" fmla="*/ 2147483647 h 48"/>
              <a:gd name="T98" fmla="*/ 2147483647 w 48"/>
              <a:gd name="T99" fmla="*/ 2147483647 h 48"/>
              <a:gd name="T100" fmla="*/ 2147483647 w 48"/>
              <a:gd name="T101" fmla="*/ 2147483647 h 48"/>
              <a:gd name="T102" fmla="*/ 2147483647 w 48"/>
              <a:gd name="T103" fmla="*/ 2147483647 h 48"/>
              <a:gd name="T104" fmla="*/ 2147483647 w 48"/>
              <a:gd name="T105" fmla="*/ 2147483647 h 48"/>
              <a:gd name="T106" fmla="*/ 2147483647 w 48"/>
              <a:gd name="T107" fmla="*/ 2147483647 h 48"/>
              <a:gd name="T108" fmla="*/ 2147483647 w 48"/>
              <a:gd name="T109" fmla="*/ 2147483647 h 48"/>
              <a:gd name="T110" fmla="*/ 2147483647 w 48"/>
              <a:gd name="T111" fmla="*/ 2147483647 h 4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8"/>
              <a:gd name="T169" fmla="*/ 0 h 48"/>
              <a:gd name="T170" fmla="*/ 48 w 48"/>
              <a:gd name="T171" fmla="*/ 48 h 4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8" h="48">
                <a:moveTo>
                  <a:pt x="0" y="19"/>
                </a:moveTo>
                <a:lnTo>
                  <a:pt x="0" y="30"/>
                </a:lnTo>
                <a:lnTo>
                  <a:pt x="1" y="28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3" y="20"/>
                </a:lnTo>
                <a:lnTo>
                  <a:pt x="3" y="19"/>
                </a:lnTo>
                <a:lnTo>
                  <a:pt x="3" y="18"/>
                </a:lnTo>
                <a:lnTo>
                  <a:pt x="4" y="17"/>
                </a:lnTo>
                <a:lnTo>
                  <a:pt x="4" y="16"/>
                </a:lnTo>
                <a:lnTo>
                  <a:pt x="5" y="14"/>
                </a:lnTo>
                <a:lnTo>
                  <a:pt x="6" y="13"/>
                </a:lnTo>
                <a:lnTo>
                  <a:pt x="6" y="12"/>
                </a:lnTo>
                <a:lnTo>
                  <a:pt x="7" y="11"/>
                </a:lnTo>
                <a:lnTo>
                  <a:pt x="9" y="10"/>
                </a:lnTo>
                <a:lnTo>
                  <a:pt x="10" y="10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5" y="5"/>
                </a:lnTo>
                <a:lnTo>
                  <a:pt x="16" y="3"/>
                </a:lnTo>
                <a:lnTo>
                  <a:pt x="17" y="3"/>
                </a:lnTo>
                <a:lnTo>
                  <a:pt x="18" y="2"/>
                </a:lnTo>
                <a:lnTo>
                  <a:pt x="19" y="2"/>
                </a:lnTo>
                <a:lnTo>
                  <a:pt x="22" y="2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7" y="1"/>
                </a:lnTo>
                <a:lnTo>
                  <a:pt x="28" y="0"/>
                </a:lnTo>
                <a:lnTo>
                  <a:pt x="30" y="0"/>
                </a:lnTo>
                <a:lnTo>
                  <a:pt x="19" y="0"/>
                </a:lnTo>
                <a:lnTo>
                  <a:pt x="22" y="0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7" y="1"/>
                </a:lnTo>
                <a:lnTo>
                  <a:pt x="28" y="2"/>
                </a:lnTo>
                <a:lnTo>
                  <a:pt x="30" y="2"/>
                </a:lnTo>
                <a:lnTo>
                  <a:pt x="31" y="2"/>
                </a:lnTo>
                <a:lnTo>
                  <a:pt x="33" y="3"/>
                </a:lnTo>
                <a:lnTo>
                  <a:pt x="34" y="3"/>
                </a:lnTo>
                <a:lnTo>
                  <a:pt x="35" y="5"/>
                </a:lnTo>
                <a:lnTo>
                  <a:pt x="36" y="6"/>
                </a:lnTo>
                <a:lnTo>
                  <a:pt x="37" y="6"/>
                </a:lnTo>
                <a:lnTo>
                  <a:pt x="39" y="7"/>
                </a:lnTo>
                <a:lnTo>
                  <a:pt x="40" y="8"/>
                </a:lnTo>
                <a:lnTo>
                  <a:pt x="40" y="10"/>
                </a:lnTo>
                <a:lnTo>
                  <a:pt x="41" y="10"/>
                </a:lnTo>
                <a:lnTo>
                  <a:pt x="42" y="11"/>
                </a:lnTo>
                <a:lnTo>
                  <a:pt x="43" y="12"/>
                </a:lnTo>
                <a:lnTo>
                  <a:pt x="43" y="13"/>
                </a:lnTo>
                <a:lnTo>
                  <a:pt x="45" y="14"/>
                </a:lnTo>
                <a:lnTo>
                  <a:pt x="46" y="16"/>
                </a:lnTo>
                <a:lnTo>
                  <a:pt x="46" y="17"/>
                </a:lnTo>
                <a:lnTo>
                  <a:pt x="47" y="18"/>
                </a:lnTo>
                <a:lnTo>
                  <a:pt x="47" y="19"/>
                </a:lnTo>
                <a:lnTo>
                  <a:pt x="47" y="20"/>
                </a:lnTo>
                <a:lnTo>
                  <a:pt x="48" y="23"/>
                </a:lnTo>
                <a:lnTo>
                  <a:pt x="48" y="24"/>
                </a:lnTo>
                <a:lnTo>
                  <a:pt x="48" y="25"/>
                </a:lnTo>
                <a:lnTo>
                  <a:pt x="48" y="26"/>
                </a:lnTo>
                <a:lnTo>
                  <a:pt x="48" y="28"/>
                </a:lnTo>
                <a:lnTo>
                  <a:pt x="48" y="30"/>
                </a:lnTo>
                <a:lnTo>
                  <a:pt x="48" y="19"/>
                </a:lnTo>
                <a:lnTo>
                  <a:pt x="48" y="20"/>
                </a:lnTo>
                <a:lnTo>
                  <a:pt x="48" y="23"/>
                </a:lnTo>
                <a:lnTo>
                  <a:pt x="48" y="24"/>
                </a:lnTo>
                <a:lnTo>
                  <a:pt x="48" y="25"/>
                </a:lnTo>
                <a:lnTo>
                  <a:pt x="48" y="26"/>
                </a:lnTo>
                <a:lnTo>
                  <a:pt x="47" y="28"/>
                </a:lnTo>
                <a:lnTo>
                  <a:pt x="47" y="30"/>
                </a:lnTo>
                <a:lnTo>
                  <a:pt x="47" y="31"/>
                </a:lnTo>
                <a:lnTo>
                  <a:pt x="46" y="32"/>
                </a:lnTo>
                <a:lnTo>
                  <a:pt x="46" y="34"/>
                </a:lnTo>
                <a:lnTo>
                  <a:pt x="45" y="35"/>
                </a:lnTo>
                <a:lnTo>
                  <a:pt x="43" y="36"/>
                </a:lnTo>
                <a:lnTo>
                  <a:pt x="43" y="37"/>
                </a:lnTo>
                <a:lnTo>
                  <a:pt x="42" y="38"/>
                </a:lnTo>
                <a:lnTo>
                  <a:pt x="41" y="40"/>
                </a:lnTo>
                <a:lnTo>
                  <a:pt x="40" y="40"/>
                </a:lnTo>
                <a:lnTo>
                  <a:pt x="40" y="41"/>
                </a:lnTo>
                <a:lnTo>
                  <a:pt x="39" y="42"/>
                </a:lnTo>
                <a:lnTo>
                  <a:pt x="37" y="43"/>
                </a:lnTo>
                <a:lnTo>
                  <a:pt x="36" y="43"/>
                </a:lnTo>
                <a:lnTo>
                  <a:pt x="35" y="44"/>
                </a:lnTo>
                <a:lnTo>
                  <a:pt x="34" y="46"/>
                </a:lnTo>
                <a:lnTo>
                  <a:pt x="33" y="46"/>
                </a:lnTo>
                <a:lnTo>
                  <a:pt x="31" y="47"/>
                </a:lnTo>
                <a:lnTo>
                  <a:pt x="30" y="47"/>
                </a:lnTo>
                <a:lnTo>
                  <a:pt x="28" y="47"/>
                </a:lnTo>
                <a:lnTo>
                  <a:pt x="27" y="48"/>
                </a:lnTo>
                <a:lnTo>
                  <a:pt x="25" y="48"/>
                </a:lnTo>
                <a:lnTo>
                  <a:pt x="24" y="48"/>
                </a:lnTo>
                <a:lnTo>
                  <a:pt x="23" y="48"/>
                </a:lnTo>
                <a:lnTo>
                  <a:pt x="22" y="48"/>
                </a:lnTo>
                <a:lnTo>
                  <a:pt x="19" y="48"/>
                </a:lnTo>
                <a:lnTo>
                  <a:pt x="30" y="48"/>
                </a:lnTo>
                <a:lnTo>
                  <a:pt x="28" y="48"/>
                </a:lnTo>
                <a:lnTo>
                  <a:pt x="27" y="48"/>
                </a:lnTo>
                <a:lnTo>
                  <a:pt x="25" y="48"/>
                </a:lnTo>
                <a:lnTo>
                  <a:pt x="24" y="48"/>
                </a:lnTo>
                <a:lnTo>
                  <a:pt x="23" y="48"/>
                </a:lnTo>
                <a:lnTo>
                  <a:pt x="22" y="47"/>
                </a:lnTo>
                <a:lnTo>
                  <a:pt x="19" y="47"/>
                </a:lnTo>
                <a:lnTo>
                  <a:pt x="18" y="47"/>
                </a:lnTo>
                <a:lnTo>
                  <a:pt x="17" y="46"/>
                </a:lnTo>
                <a:lnTo>
                  <a:pt x="16" y="46"/>
                </a:lnTo>
                <a:lnTo>
                  <a:pt x="15" y="44"/>
                </a:lnTo>
                <a:lnTo>
                  <a:pt x="13" y="43"/>
                </a:lnTo>
                <a:lnTo>
                  <a:pt x="12" y="43"/>
                </a:lnTo>
                <a:lnTo>
                  <a:pt x="11" y="42"/>
                </a:lnTo>
                <a:lnTo>
                  <a:pt x="10" y="41"/>
                </a:lnTo>
                <a:lnTo>
                  <a:pt x="10" y="40"/>
                </a:lnTo>
                <a:lnTo>
                  <a:pt x="9" y="40"/>
                </a:lnTo>
                <a:lnTo>
                  <a:pt x="7" y="38"/>
                </a:lnTo>
                <a:lnTo>
                  <a:pt x="6" y="37"/>
                </a:lnTo>
                <a:lnTo>
                  <a:pt x="6" y="36"/>
                </a:lnTo>
                <a:lnTo>
                  <a:pt x="5" y="35"/>
                </a:lnTo>
                <a:lnTo>
                  <a:pt x="4" y="34"/>
                </a:lnTo>
                <a:lnTo>
                  <a:pt x="4" y="32"/>
                </a:lnTo>
                <a:lnTo>
                  <a:pt x="3" y="31"/>
                </a:lnTo>
                <a:lnTo>
                  <a:pt x="3" y="30"/>
                </a:lnTo>
                <a:lnTo>
                  <a:pt x="3" y="28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1" y="20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Freeform 173"/>
          <p:cNvSpPr>
            <a:spLocks/>
          </p:cNvSpPr>
          <p:nvPr/>
        </p:nvSpPr>
        <p:spPr bwMode="auto">
          <a:xfrm>
            <a:off x="3328988" y="3448050"/>
            <a:ext cx="38100" cy="57150"/>
          </a:xfrm>
          <a:custGeom>
            <a:avLst/>
            <a:gdLst>
              <a:gd name="T0" fmla="*/ 2147483647 w 48"/>
              <a:gd name="T1" fmla="*/ 2147483647 h 72"/>
              <a:gd name="T2" fmla="*/ 2147483647 w 48"/>
              <a:gd name="T3" fmla="*/ 2147483647 h 72"/>
              <a:gd name="T4" fmla="*/ 2147483647 w 48"/>
              <a:gd name="T5" fmla="*/ 2147483647 h 72"/>
              <a:gd name="T6" fmla="*/ 2147483647 w 48"/>
              <a:gd name="T7" fmla="*/ 2147483647 h 72"/>
              <a:gd name="T8" fmla="*/ 2147483647 w 48"/>
              <a:gd name="T9" fmla="*/ 2147483647 h 72"/>
              <a:gd name="T10" fmla="*/ 2147483647 w 48"/>
              <a:gd name="T11" fmla="*/ 2147483647 h 72"/>
              <a:gd name="T12" fmla="*/ 2147483647 w 48"/>
              <a:gd name="T13" fmla="*/ 2147483647 h 72"/>
              <a:gd name="T14" fmla="*/ 2147483647 w 48"/>
              <a:gd name="T15" fmla="*/ 2147483647 h 72"/>
              <a:gd name="T16" fmla="*/ 2147483647 w 48"/>
              <a:gd name="T17" fmla="*/ 2147483647 h 72"/>
              <a:gd name="T18" fmla="*/ 2147483647 w 48"/>
              <a:gd name="T19" fmla="*/ 2147483647 h 72"/>
              <a:gd name="T20" fmla="*/ 2147483647 w 48"/>
              <a:gd name="T21" fmla="*/ 0 h 72"/>
              <a:gd name="T22" fmla="*/ 2147483647 w 48"/>
              <a:gd name="T23" fmla="*/ 0 h 72"/>
              <a:gd name="T24" fmla="*/ 2147483647 w 48"/>
              <a:gd name="T25" fmla="*/ 2147483647 h 72"/>
              <a:gd name="T26" fmla="*/ 2147483647 w 48"/>
              <a:gd name="T27" fmla="*/ 2147483647 h 72"/>
              <a:gd name="T28" fmla="*/ 2147483647 w 48"/>
              <a:gd name="T29" fmla="*/ 2147483647 h 72"/>
              <a:gd name="T30" fmla="*/ 2147483647 w 48"/>
              <a:gd name="T31" fmla="*/ 2147483647 h 72"/>
              <a:gd name="T32" fmla="*/ 2147483647 w 48"/>
              <a:gd name="T33" fmla="*/ 2147483647 h 72"/>
              <a:gd name="T34" fmla="*/ 2147483647 w 48"/>
              <a:gd name="T35" fmla="*/ 2147483647 h 72"/>
              <a:gd name="T36" fmla="*/ 2147483647 w 48"/>
              <a:gd name="T37" fmla="*/ 2147483647 h 72"/>
              <a:gd name="T38" fmla="*/ 2147483647 w 48"/>
              <a:gd name="T39" fmla="*/ 2147483647 h 72"/>
              <a:gd name="T40" fmla="*/ 2147483647 w 48"/>
              <a:gd name="T41" fmla="*/ 2147483647 h 72"/>
              <a:gd name="T42" fmla="*/ 2147483647 w 48"/>
              <a:gd name="T43" fmla="*/ 2147483647 h 72"/>
              <a:gd name="T44" fmla="*/ 2147483647 w 48"/>
              <a:gd name="T45" fmla="*/ 2147483647 h 72"/>
              <a:gd name="T46" fmla="*/ 2147483647 w 48"/>
              <a:gd name="T47" fmla="*/ 2147483647 h 72"/>
              <a:gd name="T48" fmla="*/ 2147483647 w 48"/>
              <a:gd name="T49" fmla="*/ 2147483647 h 72"/>
              <a:gd name="T50" fmla="*/ 2147483647 w 48"/>
              <a:gd name="T51" fmla="*/ 2147483647 h 72"/>
              <a:gd name="T52" fmla="*/ 2147483647 w 48"/>
              <a:gd name="T53" fmla="*/ 2147483647 h 72"/>
              <a:gd name="T54" fmla="*/ 2147483647 w 48"/>
              <a:gd name="T55" fmla="*/ 2147483647 h 72"/>
              <a:gd name="T56" fmla="*/ 2147483647 w 48"/>
              <a:gd name="T57" fmla="*/ 2147483647 h 72"/>
              <a:gd name="T58" fmla="*/ 2147483647 w 48"/>
              <a:gd name="T59" fmla="*/ 2147483647 h 72"/>
              <a:gd name="T60" fmla="*/ 2147483647 w 48"/>
              <a:gd name="T61" fmla="*/ 2147483647 h 72"/>
              <a:gd name="T62" fmla="*/ 2147483647 w 48"/>
              <a:gd name="T63" fmla="*/ 2147483647 h 72"/>
              <a:gd name="T64" fmla="*/ 2147483647 w 48"/>
              <a:gd name="T65" fmla="*/ 2147483647 h 72"/>
              <a:gd name="T66" fmla="*/ 2147483647 w 48"/>
              <a:gd name="T67" fmla="*/ 2147483647 h 72"/>
              <a:gd name="T68" fmla="*/ 2147483647 w 48"/>
              <a:gd name="T69" fmla="*/ 2147483647 h 72"/>
              <a:gd name="T70" fmla="*/ 2147483647 w 48"/>
              <a:gd name="T71" fmla="*/ 2147483647 h 72"/>
              <a:gd name="T72" fmla="*/ 2147483647 w 48"/>
              <a:gd name="T73" fmla="*/ 2147483647 h 72"/>
              <a:gd name="T74" fmla="*/ 2147483647 w 48"/>
              <a:gd name="T75" fmla="*/ 2147483647 h 72"/>
              <a:gd name="T76" fmla="*/ 2147483647 w 48"/>
              <a:gd name="T77" fmla="*/ 2147483647 h 72"/>
              <a:gd name="T78" fmla="*/ 2147483647 w 48"/>
              <a:gd name="T79" fmla="*/ 2147483647 h 72"/>
              <a:gd name="T80" fmla="*/ 2147483647 w 48"/>
              <a:gd name="T81" fmla="*/ 2147483647 h 72"/>
              <a:gd name="T82" fmla="*/ 2147483647 w 48"/>
              <a:gd name="T83" fmla="*/ 2147483647 h 72"/>
              <a:gd name="T84" fmla="*/ 2147483647 w 48"/>
              <a:gd name="T85" fmla="*/ 2147483647 h 72"/>
              <a:gd name="T86" fmla="*/ 2147483647 w 48"/>
              <a:gd name="T87" fmla="*/ 2147483647 h 72"/>
              <a:gd name="T88" fmla="*/ 2147483647 w 48"/>
              <a:gd name="T89" fmla="*/ 2147483647 h 72"/>
              <a:gd name="T90" fmla="*/ 2147483647 w 48"/>
              <a:gd name="T91" fmla="*/ 2147483647 h 72"/>
              <a:gd name="T92" fmla="*/ 2147483647 w 48"/>
              <a:gd name="T93" fmla="*/ 2147483647 h 72"/>
              <a:gd name="T94" fmla="*/ 2147483647 w 48"/>
              <a:gd name="T95" fmla="*/ 2147483647 h 72"/>
              <a:gd name="T96" fmla="*/ 2147483647 w 48"/>
              <a:gd name="T97" fmla="*/ 2147483647 h 72"/>
              <a:gd name="T98" fmla="*/ 2147483647 w 48"/>
              <a:gd name="T99" fmla="*/ 2147483647 h 72"/>
              <a:gd name="T100" fmla="*/ 2147483647 w 48"/>
              <a:gd name="T101" fmla="*/ 2147483647 h 72"/>
              <a:gd name="T102" fmla="*/ 2147483647 w 48"/>
              <a:gd name="T103" fmla="*/ 2147483647 h 72"/>
              <a:gd name="T104" fmla="*/ 2147483647 w 48"/>
              <a:gd name="T105" fmla="*/ 2147483647 h 72"/>
              <a:gd name="T106" fmla="*/ 2147483647 w 48"/>
              <a:gd name="T107" fmla="*/ 2147483647 h 72"/>
              <a:gd name="T108" fmla="*/ 2147483647 w 48"/>
              <a:gd name="T109" fmla="*/ 2147483647 h 72"/>
              <a:gd name="T110" fmla="*/ 2147483647 w 48"/>
              <a:gd name="T111" fmla="*/ 2147483647 h 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8"/>
              <a:gd name="T169" fmla="*/ 0 h 72"/>
              <a:gd name="T170" fmla="*/ 48 w 48"/>
              <a:gd name="T171" fmla="*/ 72 h 7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8" h="72">
                <a:moveTo>
                  <a:pt x="0" y="43"/>
                </a:moveTo>
                <a:lnTo>
                  <a:pt x="0" y="30"/>
                </a:lnTo>
                <a:lnTo>
                  <a:pt x="1" y="28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3" y="20"/>
                </a:lnTo>
                <a:lnTo>
                  <a:pt x="3" y="19"/>
                </a:lnTo>
                <a:lnTo>
                  <a:pt x="3" y="18"/>
                </a:lnTo>
                <a:lnTo>
                  <a:pt x="4" y="17"/>
                </a:lnTo>
                <a:lnTo>
                  <a:pt x="4" y="16"/>
                </a:lnTo>
                <a:lnTo>
                  <a:pt x="5" y="14"/>
                </a:lnTo>
                <a:lnTo>
                  <a:pt x="6" y="13"/>
                </a:lnTo>
                <a:lnTo>
                  <a:pt x="6" y="12"/>
                </a:lnTo>
                <a:lnTo>
                  <a:pt x="7" y="11"/>
                </a:lnTo>
                <a:lnTo>
                  <a:pt x="9" y="10"/>
                </a:lnTo>
                <a:lnTo>
                  <a:pt x="10" y="10"/>
                </a:lnTo>
                <a:lnTo>
                  <a:pt x="10" y="8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5" y="5"/>
                </a:lnTo>
                <a:lnTo>
                  <a:pt x="16" y="4"/>
                </a:lnTo>
                <a:lnTo>
                  <a:pt x="17" y="4"/>
                </a:lnTo>
                <a:lnTo>
                  <a:pt x="18" y="2"/>
                </a:lnTo>
                <a:lnTo>
                  <a:pt x="19" y="2"/>
                </a:lnTo>
                <a:lnTo>
                  <a:pt x="22" y="2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7" y="1"/>
                </a:lnTo>
                <a:lnTo>
                  <a:pt x="28" y="0"/>
                </a:lnTo>
                <a:lnTo>
                  <a:pt x="30" y="0"/>
                </a:lnTo>
                <a:lnTo>
                  <a:pt x="19" y="0"/>
                </a:lnTo>
                <a:lnTo>
                  <a:pt x="22" y="0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7" y="1"/>
                </a:lnTo>
                <a:lnTo>
                  <a:pt x="28" y="2"/>
                </a:lnTo>
                <a:lnTo>
                  <a:pt x="30" y="2"/>
                </a:lnTo>
                <a:lnTo>
                  <a:pt x="31" y="2"/>
                </a:lnTo>
                <a:lnTo>
                  <a:pt x="33" y="4"/>
                </a:lnTo>
                <a:lnTo>
                  <a:pt x="34" y="4"/>
                </a:lnTo>
                <a:lnTo>
                  <a:pt x="35" y="5"/>
                </a:lnTo>
                <a:lnTo>
                  <a:pt x="36" y="6"/>
                </a:lnTo>
                <a:lnTo>
                  <a:pt x="37" y="6"/>
                </a:lnTo>
                <a:lnTo>
                  <a:pt x="39" y="7"/>
                </a:lnTo>
                <a:lnTo>
                  <a:pt x="40" y="8"/>
                </a:lnTo>
                <a:lnTo>
                  <a:pt x="40" y="10"/>
                </a:lnTo>
                <a:lnTo>
                  <a:pt x="41" y="10"/>
                </a:lnTo>
                <a:lnTo>
                  <a:pt x="42" y="11"/>
                </a:lnTo>
                <a:lnTo>
                  <a:pt x="43" y="12"/>
                </a:lnTo>
                <a:lnTo>
                  <a:pt x="43" y="13"/>
                </a:lnTo>
                <a:lnTo>
                  <a:pt x="45" y="14"/>
                </a:lnTo>
                <a:lnTo>
                  <a:pt x="46" y="16"/>
                </a:lnTo>
                <a:lnTo>
                  <a:pt x="46" y="17"/>
                </a:lnTo>
                <a:lnTo>
                  <a:pt x="47" y="18"/>
                </a:lnTo>
                <a:lnTo>
                  <a:pt x="47" y="19"/>
                </a:lnTo>
                <a:lnTo>
                  <a:pt x="47" y="20"/>
                </a:lnTo>
                <a:lnTo>
                  <a:pt x="48" y="23"/>
                </a:lnTo>
                <a:lnTo>
                  <a:pt x="48" y="24"/>
                </a:lnTo>
                <a:lnTo>
                  <a:pt x="48" y="25"/>
                </a:lnTo>
                <a:lnTo>
                  <a:pt x="48" y="26"/>
                </a:lnTo>
                <a:lnTo>
                  <a:pt x="48" y="28"/>
                </a:lnTo>
                <a:lnTo>
                  <a:pt x="48" y="30"/>
                </a:lnTo>
                <a:lnTo>
                  <a:pt x="48" y="43"/>
                </a:lnTo>
                <a:lnTo>
                  <a:pt x="48" y="44"/>
                </a:lnTo>
                <a:lnTo>
                  <a:pt x="48" y="47"/>
                </a:lnTo>
                <a:lnTo>
                  <a:pt x="48" y="48"/>
                </a:lnTo>
                <a:lnTo>
                  <a:pt x="48" y="49"/>
                </a:lnTo>
                <a:lnTo>
                  <a:pt x="48" y="50"/>
                </a:lnTo>
                <a:lnTo>
                  <a:pt x="47" y="52"/>
                </a:lnTo>
                <a:lnTo>
                  <a:pt x="47" y="54"/>
                </a:lnTo>
                <a:lnTo>
                  <a:pt x="47" y="55"/>
                </a:lnTo>
                <a:lnTo>
                  <a:pt x="46" y="56"/>
                </a:lnTo>
                <a:lnTo>
                  <a:pt x="46" y="58"/>
                </a:lnTo>
                <a:lnTo>
                  <a:pt x="45" y="59"/>
                </a:lnTo>
                <a:lnTo>
                  <a:pt x="43" y="60"/>
                </a:lnTo>
                <a:lnTo>
                  <a:pt x="43" y="61"/>
                </a:lnTo>
                <a:lnTo>
                  <a:pt x="42" y="62"/>
                </a:lnTo>
                <a:lnTo>
                  <a:pt x="41" y="64"/>
                </a:lnTo>
                <a:lnTo>
                  <a:pt x="40" y="64"/>
                </a:lnTo>
                <a:lnTo>
                  <a:pt x="40" y="65"/>
                </a:lnTo>
                <a:lnTo>
                  <a:pt x="39" y="66"/>
                </a:lnTo>
                <a:lnTo>
                  <a:pt x="37" y="67"/>
                </a:lnTo>
                <a:lnTo>
                  <a:pt x="36" y="67"/>
                </a:lnTo>
                <a:lnTo>
                  <a:pt x="35" y="68"/>
                </a:lnTo>
                <a:lnTo>
                  <a:pt x="34" y="70"/>
                </a:lnTo>
                <a:lnTo>
                  <a:pt x="33" y="70"/>
                </a:lnTo>
                <a:lnTo>
                  <a:pt x="31" y="71"/>
                </a:lnTo>
                <a:lnTo>
                  <a:pt x="30" y="71"/>
                </a:lnTo>
                <a:lnTo>
                  <a:pt x="28" y="71"/>
                </a:lnTo>
                <a:lnTo>
                  <a:pt x="27" y="72"/>
                </a:lnTo>
                <a:lnTo>
                  <a:pt x="25" y="72"/>
                </a:lnTo>
                <a:lnTo>
                  <a:pt x="24" y="72"/>
                </a:lnTo>
                <a:lnTo>
                  <a:pt x="23" y="72"/>
                </a:lnTo>
                <a:lnTo>
                  <a:pt x="22" y="72"/>
                </a:lnTo>
                <a:lnTo>
                  <a:pt x="19" y="72"/>
                </a:lnTo>
                <a:lnTo>
                  <a:pt x="30" y="72"/>
                </a:lnTo>
                <a:lnTo>
                  <a:pt x="28" y="72"/>
                </a:lnTo>
                <a:lnTo>
                  <a:pt x="27" y="72"/>
                </a:lnTo>
                <a:lnTo>
                  <a:pt x="25" y="72"/>
                </a:lnTo>
                <a:lnTo>
                  <a:pt x="24" y="72"/>
                </a:lnTo>
                <a:lnTo>
                  <a:pt x="23" y="72"/>
                </a:lnTo>
                <a:lnTo>
                  <a:pt x="22" y="71"/>
                </a:lnTo>
                <a:lnTo>
                  <a:pt x="19" y="71"/>
                </a:lnTo>
                <a:lnTo>
                  <a:pt x="18" y="71"/>
                </a:lnTo>
                <a:lnTo>
                  <a:pt x="17" y="70"/>
                </a:lnTo>
                <a:lnTo>
                  <a:pt x="16" y="70"/>
                </a:lnTo>
                <a:lnTo>
                  <a:pt x="15" y="68"/>
                </a:lnTo>
                <a:lnTo>
                  <a:pt x="13" y="67"/>
                </a:lnTo>
                <a:lnTo>
                  <a:pt x="12" y="67"/>
                </a:lnTo>
                <a:lnTo>
                  <a:pt x="11" y="66"/>
                </a:lnTo>
                <a:lnTo>
                  <a:pt x="10" y="65"/>
                </a:lnTo>
                <a:lnTo>
                  <a:pt x="10" y="64"/>
                </a:lnTo>
                <a:lnTo>
                  <a:pt x="9" y="64"/>
                </a:lnTo>
                <a:lnTo>
                  <a:pt x="7" y="62"/>
                </a:lnTo>
                <a:lnTo>
                  <a:pt x="6" y="61"/>
                </a:lnTo>
                <a:lnTo>
                  <a:pt x="6" y="60"/>
                </a:lnTo>
                <a:lnTo>
                  <a:pt x="5" y="59"/>
                </a:lnTo>
                <a:lnTo>
                  <a:pt x="4" y="58"/>
                </a:lnTo>
                <a:lnTo>
                  <a:pt x="4" y="56"/>
                </a:lnTo>
                <a:lnTo>
                  <a:pt x="3" y="55"/>
                </a:lnTo>
                <a:lnTo>
                  <a:pt x="3" y="54"/>
                </a:lnTo>
                <a:lnTo>
                  <a:pt x="3" y="52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4"/>
                </a:lnTo>
                <a:lnTo>
                  <a:pt x="0" y="43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Freeform 174"/>
          <p:cNvSpPr>
            <a:spLocks/>
          </p:cNvSpPr>
          <p:nvPr/>
        </p:nvSpPr>
        <p:spPr bwMode="auto">
          <a:xfrm>
            <a:off x="3043238" y="4267200"/>
            <a:ext cx="57150" cy="38100"/>
          </a:xfrm>
          <a:custGeom>
            <a:avLst/>
            <a:gdLst>
              <a:gd name="T0" fmla="*/ 2147483647 w 72"/>
              <a:gd name="T1" fmla="*/ 2147483647 h 48"/>
              <a:gd name="T2" fmla="*/ 2147483647 w 72"/>
              <a:gd name="T3" fmla="*/ 2147483647 h 48"/>
              <a:gd name="T4" fmla="*/ 2147483647 w 72"/>
              <a:gd name="T5" fmla="*/ 2147483647 h 48"/>
              <a:gd name="T6" fmla="*/ 2147483647 w 72"/>
              <a:gd name="T7" fmla="*/ 2147483647 h 48"/>
              <a:gd name="T8" fmla="*/ 2147483647 w 72"/>
              <a:gd name="T9" fmla="*/ 2147483647 h 48"/>
              <a:gd name="T10" fmla="*/ 2147483647 w 72"/>
              <a:gd name="T11" fmla="*/ 2147483647 h 48"/>
              <a:gd name="T12" fmla="*/ 2147483647 w 72"/>
              <a:gd name="T13" fmla="*/ 2147483647 h 48"/>
              <a:gd name="T14" fmla="*/ 2147483647 w 72"/>
              <a:gd name="T15" fmla="*/ 2147483647 h 48"/>
              <a:gd name="T16" fmla="*/ 2147483647 w 72"/>
              <a:gd name="T17" fmla="*/ 2147483647 h 48"/>
              <a:gd name="T18" fmla="*/ 2147483647 w 72"/>
              <a:gd name="T19" fmla="*/ 2147483647 h 48"/>
              <a:gd name="T20" fmla="*/ 2147483647 w 72"/>
              <a:gd name="T21" fmla="*/ 0 h 48"/>
              <a:gd name="T22" fmla="*/ 2147483647 w 72"/>
              <a:gd name="T23" fmla="*/ 0 h 48"/>
              <a:gd name="T24" fmla="*/ 2147483647 w 72"/>
              <a:gd name="T25" fmla="*/ 2147483647 h 48"/>
              <a:gd name="T26" fmla="*/ 2147483647 w 72"/>
              <a:gd name="T27" fmla="*/ 2147483647 h 48"/>
              <a:gd name="T28" fmla="*/ 2147483647 w 72"/>
              <a:gd name="T29" fmla="*/ 2147483647 h 48"/>
              <a:gd name="T30" fmla="*/ 2147483647 w 72"/>
              <a:gd name="T31" fmla="*/ 2147483647 h 48"/>
              <a:gd name="T32" fmla="*/ 2147483647 w 72"/>
              <a:gd name="T33" fmla="*/ 2147483647 h 48"/>
              <a:gd name="T34" fmla="*/ 2147483647 w 72"/>
              <a:gd name="T35" fmla="*/ 2147483647 h 48"/>
              <a:gd name="T36" fmla="*/ 2147483647 w 72"/>
              <a:gd name="T37" fmla="*/ 2147483647 h 48"/>
              <a:gd name="T38" fmla="*/ 2147483647 w 72"/>
              <a:gd name="T39" fmla="*/ 2147483647 h 48"/>
              <a:gd name="T40" fmla="*/ 2147483647 w 72"/>
              <a:gd name="T41" fmla="*/ 2147483647 h 48"/>
              <a:gd name="T42" fmla="*/ 2147483647 w 72"/>
              <a:gd name="T43" fmla="*/ 2147483647 h 48"/>
              <a:gd name="T44" fmla="*/ 2147483647 w 72"/>
              <a:gd name="T45" fmla="*/ 2147483647 h 48"/>
              <a:gd name="T46" fmla="*/ 2147483647 w 72"/>
              <a:gd name="T47" fmla="*/ 2147483647 h 48"/>
              <a:gd name="T48" fmla="*/ 2147483647 w 72"/>
              <a:gd name="T49" fmla="*/ 2147483647 h 48"/>
              <a:gd name="T50" fmla="*/ 2147483647 w 72"/>
              <a:gd name="T51" fmla="*/ 2147483647 h 48"/>
              <a:gd name="T52" fmla="*/ 2147483647 w 72"/>
              <a:gd name="T53" fmla="*/ 2147483647 h 48"/>
              <a:gd name="T54" fmla="*/ 2147483647 w 72"/>
              <a:gd name="T55" fmla="*/ 2147483647 h 48"/>
              <a:gd name="T56" fmla="*/ 2147483647 w 72"/>
              <a:gd name="T57" fmla="*/ 2147483647 h 48"/>
              <a:gd name="T58" fmla="*/ 2147483647 w 72"/>
              <a:gd name="T59" fmla="*/ 2147483647 h 48"/>
              <a:gd name="T60" fmla="*/ 2147483647 w 72"/>
              <a:gd name="T61" fmla="*/ 2147483647 h 48"/>
              <a:gd name="T62" fmla="*/ 2147483647 w 72"/>
              <a:gd name="T63" fmla="*/ 2147483647 h 48"/>
              <a:gd name="T64" fmla="*/ 2147483647 w 72"/>
              <a:gd name="T65" fmla="*/ 2147483647 h 48"/>
              <a:gd name="T66" fmla="*/ 2147483647 w 72"/>
              <a:gd name="T67" fmla="*/ 2147483647 h 48"/>
              <a:gd name="T68" fmla="*/ 2147483647 w 72"/>
              <a:gd name="T69" fmla="*/ 2147483647 h 48"/>
              <a:gd name="T70" fmla="*/ 2147483647 w 72"/>
              <a:gd name="T71" fmla="*/ 2147483647 h 48"/>
              <a:gd name="T72" fmla="*/ 2147483647 w 72"/>
              <a:gd name="T73" fmla="*/ 2147483647 h 48"/>
              <a:gd name="T74" fmla="*/ 2147483647 w 72"/>
              <a:gd name="T75" fmla="*/ 2147483647 h 48"/>
              <a:gd name="T76" fmla="*/ 2147483647 w 72"/>
              <a:gd name="T77" fmla="*/ 2147483647 h 48"/>
              <a:gd name="T78" fmla="*/ 2147483647 w 72"/>
              <a:gd name="T79" fmla="*/ 2147483647 h 48"/>
              <a:gd name="T80" fmla="*/ 2147483647 w 72"/>
              <a:gd name="T81" fmla="*/ 2147483647 h 48"/>
              <a:gd name="T82" fmla="*/ 2147483647 w 72"/>
              <a:gd name="T83" fmla="*/ 2147483647 h 48"/>
              <a:gd name="T84" fmla="*/ 2147483647 w 72"/>
              <a:gd name="T85" fmla="*/ 2147483647 h 48"/>
              <a:gd name="T86" fmla="*/ 2147483647 w 72"/>
              <a:gd name="T87" fmla="*/ 2147483647 h 48"/>
              <a:gd name="T88" fmla="*/ 2147483647 w 72"/>
              <a:gd name="T89" fmla="*/ 2147483647 h 48"/>
              <a:gd name="T90" fmla="*/ 2147483647 w 72"/>
              <a:gd name="T91" fmla="*/ 2147483647 h 48"/>
              <a:gd name="T92" fmla="*/ 2147483647 w 72"/>
              <a:gd name="T93" fmla="*/ 2147483647 h 48"/>
              <a:gd name="T94" fmla="*/ 2147483647 w 72"/>
              <a:gd name="T95" fmla="*/ 2147483647 h 48"/>
              <a:gd name="T96" fmla="*/ 2147483647 w 72"/>
              <a:gd name="T97" fmla="*/ 2147483647 h 48"/>
              <a:gd name="T98" fmla="*/ 2147483647 w 72"/>
              <a:gd name="T99" fmla="*/ 2147483647 h 48"/>
              <a:gd name="T100" fmla="*/ 2147483647 w 72"/>
              <a:gd name="T101" fmla="*/ 2147483647 h 48"/>
              <a:gd name="T102" fmla="*/ 2147483647 w 72"/>
              <a:gd name="T103" fmla="*/ 2147483647 h 48"/>
              <a:gd name="T104" fmla="*/ 2147483647 w 72"/>
              <a:gd name="T105" fmla="*/ 2147483647 h 48"/>
              <a:gd name="T106" fmla="*/ 2147483647 w 72"/>
              <a:gd name="T107" fmla="*/ 2147483647 h 48"/>
              <a:gd name="T108" fmla="*/ 2147483647 w 72"/>
              <a:gd name="T109" fmla="*/ 2147483647 h 48"/>
              <a:gd name="T110" fmla="*/ 2147483647 w 72"/>
              <a:gd name="T111" fmla="*/ 2147483647 h 4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2"/>
              <a:gd name="T169" fmla="*/ 0 h 48"/>
              <a:gd name="T170" fmla="*/ 72 w 72"/>
              <a:gd name="T171" fmla="*/ 48 h 4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72" h="48">
                <a:moveTo>
                  <a:pt x="0" y="19"/>
                </a:moveTo>
                <a:lnTo>
                  <a:pt x="0" y="30"/>
                </a:lnTo>
                <a:lnTo>
                  <a:pt x="1" y="28"/>
                </a:lnTo>
                <a:lnTo>
                  <a:pt x="1" y="27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2" y="21"/>
                </a:lnTo>
                <a:lnTo>
                  <a:pt x="2" y="19"/>
                </a:lnTo>
                <a:lnTo>
                  <a:pt x="2" y="18"/>
                </a:lnTo>
                <a:lnTo>
                  <a:pt x="4" y="17"/>
                </a:lnTo>
                <a:lnTo>
                  <a:pt x="4" y="16"/>
                </a:lnTo>
                <a:lnTo>
                  <a:pt x="5" y="15"/>
                </a:lnTo>
                <a:lnTo>
                  <a:pt x="6" y="13"/>
                </a:lnTo>
                <a:lnTo>
                  <a:pt x="6" y="12"/>
                </a:lnTo>
                <a:lnTo>
                  <a:pt x="7" y="11"/>
                </a:lnTo>
                <a:lnTo>
                  <a:pt x="8" y="10"/>
                </a:lnTo>
                <a:lnTo>
                  <a:pt x="10" y="10"/>
                </a:lnTo>
                <a:lnTo>
                  <a:pt x="10" y="9"/>
                </a:lnTo>
                <a:lnTo>
                  <a:pt x="11" y="7"/>
                </a:lnTo>
                <a:lnTo>
                  <a:pt x="12" y="6"/>
                </a:lnTo>
                <a:lnTo>
                  <a:pt x="13" y="6"/>
                </a:lnTo>
                <a:lnTo>
                  <a:pt x="14" y="5"/>
                </a:lnTo>
                <a:lnTo>
                  <a:pt x="16" y="4"/>
                </a:lnTo>
                <a:lnTo>
                  <a:pt x="17" y="4"/>
                </a:lnTo>
                <a:lnTo>
                  <a:pt x="18" y="3"/>
                </a:lnTo>
                <a:lnTo>
                  <a:pt x="19" y="3"/>
                </a:lnTo>
                <a:lnTo>
                  <a:pt x="22" y="3"/>
                </a:lnTo>
                <a:lnTo>
                  <a:pt x="23" y="1"/>
                </a:lnTo>
                <a:lnTo>
                  <a:pt x="24" y="1"/>
                </a:lnTo>
                <a:lnTo>
                  <a:pt x="25" y="1"/>
                </a:lnTo>
                <a:lnTo>
                  <a:pt x="26" y="1"/>
                </a:lnTo>
                <a:lnTo>
                  <a:pt x="28" y="0"/>
                </a:lnTo>
                <a:lnTo>
                  <a:pt x="30" y="0"/>
                </a:lnTo>
                <a:lnTo>
                  <a:pt x="43" y="0"/>
                </a:lnTo>
                <a:lnTo>
                  <a:pt x="46" y="0"/>
                </a:lnTo>
                <a:lnTo>
                  <a:pt x="47" y="1"/>
                </a:lnTo>
                <a:lnTo>
                  <a:pt x="48" y="1"/>
                </a:lnTo>
                <a:lnTo>
                  <a:pt x="49" y="1"/>
                </a:lnTo>
                <a:lnTo>
                  <a:pt x="50" y="1"/>
                </a:lnTo>
                <a:lnTo>
                  <a:pt x="52" y="3"/>
                </a:lnTo>
                <a:lnTo>
                  <a:pt x="54" y="3"/>
                </a:lnTo>
                <a:lnTo>
                  <a:pt x="55" y="3"/>
                </a:lnTo>
                <a:lnTo>
                  <a:pt x="56" y="4"/>
                </a:lnTo>
                <a:lnTo>
                  <a:pt x="58" y="4"/>
                </a:lnTo>
                <a:lnTo>
                  <a:pt x="59" y="5"/>
                </a:lnTo>
                <a:lnTo>
                  <a:pt x="60" y="6"/>
                </a:lnTo>
                <a:lnTo>
                  <a:pt x="61" y="6"/>
                </a:lnTo>
                <a:lnTo>
                  <a:pt x="62" y="7"/>
                </a:lnTo>
                <a:lnTo>
                  <a:pt x="64" y="9"/>
                </a:lnTo>
                <a:lnTo>
                  <a:pt x="64" y="10"/>
                </a:lnTo>
                <a:lnTo>
                  <a:pt x="65" y="10"/>
                </a:lnTo>
                <a:lnTo>
                  <a:pt x="66" y="11"/>
                </a:lnTo>
                <a:lnTo>
                  <a:pt x="67" y="12"/>
                </a:lnTo>
                <a:lnTo>
                  <a:pt x="67" y="13"/>
                </a:lnTo>
                <a:lnTo>
                  <a:pt x="68" y="15"/>
                </a:lnTo>
                <a:lnTo>
                  <a:pt x="70" y="16"/>
                </a:lnTo>
                <a:lnTo>
                  <a:pt x="70" y="17"/>
                </a:lnTo>
                <a:lnTo>
                  <a:pt x="71" y="18"/>
                </a:lnTo>
                <a:lnTo>
                  <a:pt x="71" y="19"/>
                </a:lnTo>
                <a:lnTo>
                  <a:pt x="71" y="21"/>
                </a:lnTo>
                <a:lnTo>
                  <a:pt x="72" y="23"/>
                </a:lnTo>
                <a:lnTo>
                  <a:pt x="72" y="24"/>
                </a:lnTo>
                <a:lnTo>
                  <a:pt x="72" y="25"/>
                </a:lnTo>
                <a:lnTo>
                  <a:pt x="72" y="27"/>
                </a:lnTo>
                <a:lnTo>
                  <a:pt x="72" y="28"/>
                </a:lnTo>
                <a:lnTo>
                  <a:pt x="72" y="30"/>
                </a:lnTo>
                <a:lnTo>
                  <a:pt x="72" y="19"/>
                </a:lnTo>
                <a:lnTo>
                  <a:pt x="72" y="21"/>
                </a:lnTo>
                <a:lnTo>
                  <a:pt x="72" y="23"/>
                </a:lnTo>
                <a:lnTo>
                  <a:pt x="72" y="24"/>
                </a:lnTo>
                <a:lnTo>
                  <a:pt x="72" y="25"/>
                </a:lnTo>
                <a:lnTo>
                  <a:pt x="72" y="27"/>
                </a:lnTo>
                <a:lnTo>
                  <a:pt x="71" y="28"/>
                </a:lnTo>
                <a:lnTo>
                  <a:pt x="71" y="30"/>
                </a:lnTo>
                <a:lnTo>
                  <a:pt x="71" y="31"/>
                </a:lnTo>
                <a:lnTo>
                  <a:pt x="70" y="33"/>
                </a:lnTo>
                <a:lnTo>
                  <a:pt x="70" y="34"/>
                </a:lnTo>
                <a:lnTo>
                  <a:pt x="68" y="35"/>
                </a:lnTo>
                <a:lnTo>
                  <a:pt x="67" y="36"/>
                </a:lnTo>
                <a:lnTo>
                  <a:pt x="67" y="37"/>
                </a:lnTo>
                <a:lnTo>
                  <a:pt x="66" y="39"/>
                </a:lnTo>
                <a:lnTo>
                  <a:pt x="65" y="40"/>
                </a:lnTo>
                <a:lnTo>
                  <a:pt x="64" y="40"/>
                </a:lnTo>
                <a:lnTo>
                  <a:pt x="64" y="41"/>
                </a:lnTo>
                <a:lnTo>
                  <a:pt x="62" y="42"/>
                </a:lnTo>
                <a:lnTo>
                  <a:pt x="61" y="43"/>
                </a:lnTo>
                <a:lnTo>
                  <a:pt x="60" y="43"/>
                </a:lnTo>
                <a:lnTo>
                  <a:pt x="59" y="45"/>
                </a:lnTo>
                <a:lnTo>
                  <a:pt x="58" y="46"/>
                </a:lnTo>
                <a:lnTo>
                  <a:pt x="56" y="46"/>
                </a:lnTo>
                <a:lnTo>
                  <a:pt x="55" y="47"/>
                </a:lnTo>
                <a:lnTo>
                  <a:pt x="54" y="47"/>
                </a:lnTo>
                <a:lnTo>
                  <a:pt x="52" y="47"/>
                </a:lnTo>
                <a:lnTo>
                  <a:pt x="50" y="48"/>
                </a:lnTo>
                <a:lnTo>
                  <a:pt x="49" y="48"/>
                </a:lnTo>
                <a:lnTo>
                  <a:pt x="48" y="48"/>
                </a:lnTo>
                <a:lnTo>
                  <a:pt x="47" y="48"/>
                </a:lnTo>
                <a:lnTo>
                  <a:pt x="46" y="48"/>
                </a:lnTo>
                <a:lnTo>
                  <a:pt x="43" y="48"/>
                </a:lnTo>
                <a:lnTo>
                  <a:pt x="30" y="48"/>
                </a:lnTo>
                <a:lnTo>
                  <a:pt x="28" y="48"/>
                </a:lnTo>
                <a:lnTo>
                  <a:pt x="26" y="48"/>
                </a:lnTo>
                <a:lnTo>
                  <a:pt x="25" y="48"/>
                </a:lnTo>
                <a:lnTo>
                  <a:pt x="24" y="48"/>
                </a:lnTo>
                <a:lnTo>
                  <a:pt x="23" y="48"/>
                </a:lnTo>
                <a:lnTo>
                  <a:pt x="22" y="47"/>
                </a:lnTo>
                <a:lnTo>
                  <a:pt x="19" y="47"/>
                </a:lnTo>
                <a:lnTo>
                  <a:pt x="18" y="47"/>
                </a:lnTo>
                <a:lnTo>
                  <a:pt x="17" y="46"/>
                </a:lnTo>
                <a:lnTo>
                  <a:pt x="16" y="46"/>
                </a:lnTo>
                <a:lnTo>
                  <a:pt x="14" y="45"/>
                </a:lnTo>
                <a:lnTo>
                  <a:pt x="13" y="43"/>
                </a:lnTo>
                <a:lnTo>
                  <a:pt x="12" y="43"/>
                </a:lnTo>
                <a:lnTo>
                  <a:pt x="11" y="42"/>
                </a:lnTo>
                <a:lnTo>
                  <a:pt x="10" y="41"/>
                </a:lnTo>
                <a:lnTo>
                  <a:pt x="10" y="40"/>
                </a:lnTo>
                <a:lnTo>
                  <a:pt x="8" y="40"/>
                </a:lnTo>
                <a:lnTo>
                  <a:pt x="7" y="39"/>
                </a:lnTo>
                <a:lnTo>
                  <a:pt x="6" y="37"/>
                </a:lnTo>
                <a:lnTo>
                  <a:pt x="6" y="36"/>
                </a:lnTo>
                <a:lnTo>
                  <a:pt x="5" y="35"/>
                </a:lnTo>
                <a:lnTo>
                  <a:pt x="4" y="34"/>
                </a:lnTo>
                <a:lnTo>
                  <a:pt x="4" y="33"/>
                </a:lnTo>
                <a:lnTo>
                  <a:pt x="2" y="31"/>
                </a:lnTo>
                <a:lnTo>
                  <a:pt x="2" y="30"/>
                </a:lnTo>
                <a:lnTo>
                  <a:pt x="2" y="28"/>
                </a:lnTo>
                <a:lnTo>
                  <a:pt x="1" y="27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1" y="21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Text Box 175"/>
          <p:cNvSpPr txBox="1">
            <a:spLocks noChangeArrowheads="1"/>
          </p:cNvSpPr>
          <p:nvPr/>
        </p:nvSpPr>
        <p:spPr bwMode="auto">
          <a:xfrm>
            <a:off x="1381125" y="1751013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solidFill>
                  <a:srgbClr val="402000"/>
                </a:solidFill>
              </a:rPr>
              <a:t>x</a:t>
            </a:r>
          </a:p>
        </p:txBody>
      </p:sp>
      <p:sp>
        <p:nvSpPr>
          <p:cNvPr id="24615" name="Text Box 176"/>
          <p:cNvSpPr txBox="1">
            <a:spLocks noChangeArrowheads="1"/>
          </p:cNvSpPr>
          <p:nvPr/>
        </p:nvSpPr>
        <p:spPr bwMode="auto">
          <a:xfrm>
            <a:off x="1371600" y="2133600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solidFill>
                  <a:srgbClr val="402000"/>
                </a:solidFill>
              </a:rPr>
              <a:t>y</a:t>
            </a:r>
          </a:p>
        </p:txBody>
      </p:sp>
      <p:sp>
        <p:nvSpPr>
          <p:cNvPr id="24616" name="Text Box 177"/>
          <p:cNvSpPr txBox="1">
            <a:spLocks noChangeArrowheads="1"/>
          </p:cNvSpPr>
          <p:nvPr/>
        </p:nvSpPr>
        <p:spPr bwMode="auto">
          <a:xfrm>
            <a:off x="1295400" y="2590800"/>
            <a:ext cx="1423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solidFill>
                  <a:srgbClr val="402000"/>
                </a:solidFill>
              </a:rPr>
              <a:t>cin</a:t>
            </a:r>
          </a:p>
        </p:txBody>
      </p:sp>
      <p:sp>
        <p:nvSpPr>
          <p:cNvPr id="24617" name="Text Box 178"/>
          <p:cNvSpPr txBox="1">
            <a:spLocks noChangeArrowheads="1"/>
          </p:cNvSpPr>
          <p:nvPr/>
        </p:nvSpPr>
        <p:spPr bwMode="auto">
          <a:xfrm>
            <a:off x="5943600" y="2209800"/>
            <a:ext cx="122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solidFill>
                  <a:srgbClr val="402000"/>
                </a:solidFill>
              </a:rPr>
              <a:t>s</a:t>
            </a:r>
          </a:p>
        </p:txBody>
      </p:sp>
      <p:sp>
        <p:nvSpPr>
          <p:cNvPr id="24618" name="Text Box 179"/>
          <p:cNvSpPr txBox="1">
            <a:spLocks noChangeArrowheads="1"/>
          </p:cNvSpPr>
          <p:nvPr/>
        </p:nvSpPr>
        <p:spPr bwMode="auto">
          <a:xfrm>
            <a:off x="5791200" y="3962400"/>
            <a:ext cx="157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>
                <a:solidFill>
                  <a:srgbClr val="402000"/>
                </a:solidFill>
              </a:rPr>
              <a:t>cout</a:t>
            </a:r>
          </a:p>
        </p:txBody>
      </p:sp>
      <p:sp>
        <p:nvSpPr>
          <p:cNvPr id="24619" name="AutoShape 92"/>
          <p:cNvSpPr>
            <a:spLocks noChangeArrowheads="1"/>
          </p:cNvSpPr>
          <p:nvPr/>
        </p:nvSpPr>
        <p:spPr bwMode="auto">
          <a:xfrm>
            <a:off x="4191000" y="3048000"/>
            <a:ext cx="617538" cy="5381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sp>
        <p:nvSpPr>
          <p:cNvPr id="24620" name="AutoShape 92"/>
          <p:cNvSpPr>
            <a:spLocks noChangeArrowheads="1"/>
          </p:cNvSpPr>
          <p:nvPr/>
        </p:nvSpPr>
        <p:spPr bwMode="auto">
          <a:xfrm>
            <a:off x="4191000" y="3881438"/>
            <a:ext cx="617538" cy="5381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sp>
        <p:nvSpPr>
          <p:cNvPr id="24621" name="AutoShape 92"/>
          <p:cNvSpPr>
            <a:spLocks noChangeArrowheads="1"/>
          </p:cNvSpPr>
          <p:nvPr/>
        </p:nvSpPr>
        <p:spPr bwMode="auto">
          <a:xfrm>
            <a:off x="4191000" y="4681538"/>
            <a:ext cx="617538" cy="5381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cxnSp>
        <p:nvCxnSpPr>
          <p:cNvPr id="24622" name="Straight Connector 80"/>
          <p:cNvCxnSpPr>
            <a:cxnSpLocks noChangeShapeType="1"/>
            <a:stCxn id="24611" idx="22"/>
          </p:cNvCxnSpPr>
          <p:nvPr/>
        </p:nvCxnSpPr>
        <p:spPr bwMode="auto">
          <a:xfrm>
            <a:off x="3595688" y="3181350"/>
            <a:ext cx="595312" cy="190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24623" name="Straight Connector 82"/>
          <p:cNvCxnSpPr>
            <a:cxnSpLocks noChangeShapeType="1"/>
          </p:cNvCxnSpPr>
          <p:nvPr/>
        </p:nvCxnSpPr>
        <p:spPr bwMode="auto">
          <a:xfrm>
            <a:off x="3627438" y="3198813"/>
            <a:ext cx="5635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4" name="Straight Connector 84"/>
          <p:cNvCxnSpPr>
            <a:cxnSpLocks noChangeShapeType="1"/>
          </p:cNvCxnSpPr>
          <p:nvPr/>
        </p:nvCxnSpPr>
        <p:spPr bwMode="auto">
          <a:xfrm>
            <a:off x="3371850" y="3475038"/>
            <a:ext cx="8143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5" name="Straight Connector 88"/>
          <p:cNvCxnSpPr>
            <a:cxnSpLocks noChangeShapeType="1"/>
          </p:cNvCxnSpPr>
          <p:nvPr/>
        </p:nvCxnSpPr>
        <p:spPr bwMode="auto">
          <a:xfrm>
            <a:off x="3616325" y="4017963"/>
            <a:ext cx="5635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6" name="Straight Connector 90"/>
          <p:cNvCxnSpPr>
            <a:cxnSpLocks noChangeShapeType="1"/>
          </p:cNvCxnSpPr>
          <p:nvPr/>
        </p:nvCxnSpPr>
        <p:spPr bwMode="auto">
          <a:xfrm>
            <a:off x="3078163" y="4284663"/>
            <a:ext cx="1103312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7" name="Straight Connector 93"/>
          <p:cNvCxnSpPr>
            <a:cxnSpLocks noChangeShapeType="1"/>
          </p:cNvCxnSpPr>
          <p:nvPr/>
        </p:nvCxnSpPr>
        <p:spPr bwMode="auto">
          <a:xfrm>
            <a:off x="3346450" y="4813300"/>
            <a:ext cx="836613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8" name="Straight Connector 96"/>
          <p:cNvCxnSpPr>
            <a:cxnSpLocks noChangeShapeType="1"/>
          </p:cNvCxnSpPr>
          <p:nvPr/>
        </p:nvCxnSpPr>
        <p:spPr bwMode="auto">
          <a:xfrm>
            <a:off x="3073400" y="5084763"/>
            <a:ext cx="111760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9" name="Straight Connector 99"/>
          <p:cNvCxnSpPr>
            <a:cxnSpLocks noChangeShapeType="1"/>
          </p:cNvCxnSpPr>
          <p:nvPr/>
        </p:nvCxnSpPr>
        <p:spPr bwMode="auto">
          <a:xfrm flipV="1">
            <a:off x="4687888" y="2384425"/>
            <a:ext cx="2071687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en-US" altLang="en-US" sz="1400">
                <a:solidFill>
                  <a:srgbClr val="009900"/>
                </a:solidFill>
              </a:rPr>
              <a:t>ECE 44</a:t>
            </a:r>
            <a:r>
              <a:rPr kumimoji="0" lang="pl-PL" altLang="en-US" sz="1400">
                <a:solidFill>
                  <a:srgbClr val="009900"/>
                </a:solidFill>
              </a:rPr>
              <a:t>8</a:t>
            </a:r>
            <a:r>
              <a:rPr kumimoji="0" lang="en-US" altLang="en-US" sz="1400">
                <a:solidFill>
                  <a:srgbClr val="009900"/>
                </a:solidFill>
              </a:rPr>
              <a:t> – </a:t>
            </a:r>
            <a:r>
              <a:rPr kumimoji="0" lang="pl-PL" altLang="en-US" sz="1400">
                <a:solidFill>
                  <a:srgbClr val="009900"/>
                </a:solidFill>
              </a:rPr>
              <a:t>FPGA and ASIC Design with VHDL</a:t>
            </a:r>
          </a:p>
        </p:txBody>
      </p:sp>
      <p:pic>
        <p:nvPicPr>
          <p:cNvPr id="23555" name="Picture 2" descr="crii_application_large_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0" y="30480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3600" b="1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33424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848350" y="4267200"/>
            <a:ext cx="812800" cy="1625600"/>
          </a:xfrm>
          <a:prstGeom prst="rect">
            <a:avLst/>
          </a:prstGeom>
          <a:solidFill>
            <a:srgbClr val="D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95800" y="4267200"/>
            <a:ext cx="812800" cy="1625600"/>
          </a:xfrm>
          <a:prstGeom prst="rect">
            <a:avLst/>
          </a:prstGeom>
          <a:solidFill>
            <a:srgbClr val="D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24200" y="4267200"/>
            <a:ext cx="812800" cy="1625600"/>
          </a:xfrm>
          <a:prstGeom prst="rect">
            <a:avLst/>
          </a:prstGeom>
          <a:solidFill>
            <a:srgbClr val="DF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657975" y="4267200"/>
            <a:ext cx="530225" cy="1635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295900" y="4267200"/>
            <a:ext cx="558800" cy="1631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937000" y="4264025"/>
            <a:ext cx="552450" cy="1628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590800" y="4267200"/>
            <a:ext cx="533400" cy="1625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2600325" y="4224338"/>
            <a:ext cx="1588" cy="1622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3937000" y="4224338"/>
            <a:ext cx="1588" cy="1622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5291138" y="4224338"/>
            <a:ext cx="1587" cy="1622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6646863" y="4224338"/>
            <a:ext cx="1587" cy="1622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4832350" y="2030413"/>
            <a:ext cx="22447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6105525" y="1839913"/>
            <a:ext cx="1588" cy="13096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824413" y="1643063"/>
            <a:ext cx="803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Clock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5691188" y="1643063"/>
            <a:ext cx="296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D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097463" y="2079625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064125" y="23749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064125" y="26797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5699125" y="2054225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–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703888" y="23622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729288" y="26670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6413500" y="23749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413500" y="26797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5207000" y="1104900"/>
            <a:ext cx="1541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Helvetica" charset="0"/>
              </a:rPr>
              <a:t>Truth table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02" name="Freeform 26"/>
          <p:cNvSpPr>
            <a:spLocks/>
          </p:cNvSpPr>
          <p:nvPr/>
        </p:nvSpPr>
        <p:spPr bwMode="auto">
          <a:xfrm>
            <a:off x="2047875" y="4357688"/>
            <a:ext cx="5686425" cy="268287"/>
          </a:xfrm>
          <a:custGeom>
            <a:avLst/>
            <a:gdLst>
              <a:gd name="T0" fmla="*/ 2147483647 w 7165"/>
              <a:gd name="T1" fmla="*/ 2147483647 h 336"/>
              <a:gd name="T2" fmla="*/ 2147483647 w 7165"/>
              <a:gd name="T3" fmla="*/ 2147483647 h 336"/>
              <a:gd name="T4" fmla="*/ 2147483647 w 7165"/>
              <a:gd name="T5" fmla="*/ 0 h 336"/>
              <a:gd name="T6" fmla="*/ 2147483647 w 7165"/>
              <a:gd name="T7" fmla="*/ 0 h 336"/>
              <a:gd name="T8" fmla="*/ 2147483647 w 7165"/>
              <a:gd name="T9" fmla="*/ 2147483647 h 336"/>
              <a:gd name="T10" fmla="*/ 2147483647 w 7165"/>
              <a:gd name="T11" fmla="*/ 2147483647 h 336"/>
              <a:gd name="T12" fmla="*/ 2147483647 w 7165"/>
              <a:gd name="T13" fmla="*/ 0 h 336"/>
              <a:gd name="T14" fmla="*/ 2147483647 w 7165"/>
              <a:gd name="T15" fmla="*/ 0 h 336"/>
              <a:gd name="T16" fmla="*/ 2147483647 w 7165"/>
              <a:gd name="T17" fmla="*/ 2147483647 h 336"/>
              <a:gd name="T18" fmla="*/ 2147483647 w 7165"/>
              <a:gd name="T19" fmla="*/ 2147483647 h 336"/>
              <a:gd name="T20" fmla="*/ 2147483647 w 7165"/>
              <a:gd name="T21" fmla="*/ 0 h 336"/>
              <a:gd name="T22" fmla="*/ 2147483647 w 7165"/>
              <a:gd name="T23" fmla="*/ 0 h 336"/>
              <a:gd name="T24" fmla="*/ 2147483647 w 7165"/>
              <a:gd name="T25" fmla="*/ 2147483647 h 336"/>
              <a:gd name="T26" fmla="*/ 2147483647 w 7165"/>
              <a:gd name="T27" fmla="*/ 2147483647 h 336"/>
              <a:gd name="T28" fmla="*/ 2147483647 w 7165"/>
              <a:gd name="T29" fmla="*/ 0 h 336"/>
              <a:gd name="T30" fmla="*/ 2147483647 w 7165"/>
              <a:gd name="T31" fmla="*/ 0 h 336"/>
              <a:gd name="T32" fmla="*/ 2147483647 w 7165"/>
              <a:gd name="T33" fmla="*/ 2147483647 h 336"/>
              <a:gd name="T34" fmla="*/ 0 w 7165"/>
              <a:gd name="T35" fmla="*/ 2147483647 h 3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165"/>
              <a:gd name="T55" fmla="*/ 0 h 336"/>
              <a:gd name="T56" fmla="*/ 7165 w 7165"/>
              <a:gd name="T57" fmla="*/ 336 h 3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165" h="336">
                <a:moveTo>
                  <a:pt x="7165" y="336"/>
                </a:moveTo>
                <a:lnTo>
                  <a:pt x="6468" y="336"/>
                </a:lnTo>
                <a:lnTo>
                  <a:pt x="6468" y="0"/>
                </a:lnTo>
                <a:lnTo>
                  <a:pt x="5795" y="0"/>
                </a:lnTo>
                <a:lnTo>
                  <a:pt x="5795" y="336"/>
                </a:lnTo>
                <a:lnTo>
                  <a:pt x="4785" y="336"/>
                </a:lnTo>
                <a:lnTo>
                  <a:pt x="4785" y="0"/>
                </a:lnTo>
                <a:lnTo>
                  <a:pt x="4088" y="0"/>
                </a:lnTo>
                <a:lnTo>
                  <a:pt x="4088" y="336"/>
                </a:lnTo>
                <a:lnTo>
                  <a:pt x="3078" y="336"/>
                </a:lnTo>
                <a:lnTo>
                  <a:pt x="3078" y="0"/>
                </a:lnTo>
                <a:lnTo>
                  <a:pt x="2381" y="0"/>
                </a:lnTo>
                <a:lnTo>
                  <a:pt x="2381" y="336"/>
                </a:lnTo>
                <a:lnTo>
                  <a:pt x="1371" y="336"/>
                </a:lnTo>
                <a:lnTo>
                  <a:pt x="1371" y="0"/>
                </a:lnTo>
                <a:lnTo>
                  <a:pt x="698" y="0"/>
                </a:lnTo>
                <a:lnTo>
                  <a:pt x="698" y="336"/>
                </a:lnTo>
                <a:lnTo>
                  <a:pt x="0" y="336"/>
                </a:ln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3" name="Freeform 27"/>
          <p:cNvSpPr>
            <a:spLocks/>
          </p:cNvSpPr>
          <p:nvPr/>
        </p:nvSpPr>
        <p:spPr bwMode="auto">
          <a:xfrm>
            <a:off x="2047875" y="4892675"/>
            <a:ext cx="5686425" cy="266700"/>
          </a:xfrm>
          <a:custGeom>
            <a:avLst/>
            <a:gdLst>
              <a:gd name="T0" fmla="*/ 2147483647 w 7165"/>
              <a:gd name="T1" fmla="*/ 2147483647 h 337"/>
              <a:gd name="T2" fmla="*/ 2147483647 w 7165"/>
              <a:gd name="T3" fmla="*/ 2147483647 h 337"/>
              <a:gd name="T4" fmla="*/ 2147483647 w 7165"/>
              <a:gd name="T5" fmla="*/ 0 h 337"/>
              <a:gd name="T6" fmla="*/ 2147483647 w 7165"/>
              <a:gd name="T7" fmla="*/ 0 h 337"/>
              <a:gd name="T8" fmla="*/ 2147483647 w 7165"/>
              <a:gd name="T9" fmla="*/ 2147483647 h 337"/>
              <a:gd name="T10" fmla="*/ 2147483647 w 7165"/>
              <a:gd name="T11" fmla="*/ 2147483647 h 337"/>
              <a:gd name="T12" fmla="*/ 2147483647 w 7165"/>
              <a:gd name="T13" fmla="*/ 0 h 337"/>
              <a:gd name="T14" fmla="*/ 2147483647 w 7165"/>
              <a:gd name="T15" fmla="*/ 0 h 337"/>
              <a:gd name="T16" fmla="*/ 2147483647 w 7165"/>
              <a:gd name="T17" fmla="*/ 2147483647 h 337"/>
              <a:gd name="T18" fmla="*/ 2147483647 w 7165"/>
              <a:gd name="T19" fmla="*/ 2147483647 h 337"/>
              <a:gd name="T20" fmla="*/ 2147483647 w 7165"/>
              <a:gd name="T21" fmla="*/ 0 h 337"/>
              <a:gd name="T22" fmla="*/ 2147483647 w 7165"/>
              <a:gd name="T23" fmla="*/ 0 h 337"/>
              <a:gd name="T24" fmla="*/ 2147483647 w 7165"/>
              <a:gd name="T25" fmla="*/ 2147483647 h 337"/>
              <a:gd name="T26" fmla="*/ 2147483647 w 7165"/>
              <a:gd name="T27" fmla="*/ 2147483647 h 337"/>
              <a:gd name="T28" fmla="*/ 2147483647 w 7165"/>
              <a:gd name="T29" fmla="*/ 0 h 337"/>
              <a:gd name="T30" fmla="*/ 2147483647 w 7165"/>
              <a:gd name="T31" fmla="*/ 0 h 337"/>
              <a:gd name="T32" fmla="*/ 2147483647 w 7165"/>
              <a:gd name="T33" fmla="*/ 2147483647 h 337"/>
              <a:gd name="T34" fmla="*/ 0 w 7165"/>
              <a:gd name="T35" fmla="*/ 2147483647 h 33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165"/>
              <a:gd name="T55" fmla="*/ 0 h 337"/>
              <a:gd name="T56" fmla="*/ 7165 w 7165"/>
              <a:gd name="T57" fmla="*/ 337 h 33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165" h="337">
                <a:moveTo>
                  <a:pt x="7165" y="337"/>
                </a:moveTo>
                <a:lnTo>
                  <a:pt x="6828" y="337"/>
                </a:lnTo>
                <a:lnTo>
                  <a:pt x="6828" y="0"/>
                </a:lnTo>
                <a:lnTo>
                  <a:pt x="6131" y="0"/>
                </a:lnTo>
                <a:lnTo>
                  <a:pt x="6131" y="337"/>
                </a:lnTo>
                <a:lnTo>
                  <a:pt x="5458" y="337"/>
                </a:lnTo>
                <a:lnTo>
                  <a:pt x="5458" y="0"/>
                </a:lnTo>
                <a:lnTo>
                  <a:pt x="5121" y="0"/>
                </a:lnTo>
                <a:lnTo>
                  <a:pt x="5121" y="337"/>
                </a:lnTo>
                <a:lnTo>
                  <a:pt x="4424" y="337"/>
                </a:lnTo>
                <a:lnTo>
                  <a:pt x="4424" y="0"/>
                </a:lnTo>
                <a:lnTo>
                  <a:pt x="3414" y="0"/>
                </a:lnTo>
                <a:lnTo>
                  <a:pt x="3414" y="337"/>
                </a:lnTo>
                <a:lnTo>
                  <a:pt x="1707" y="337"/>
                </a:lnTo>
                <a:lnTo>
                  <a:pt x="1707" y="0"/>
                </a:lnTo>
                <a:lnTo>
                  <a:pt x="337" y="0"/>
                </a:lnTo>
                <a:lnTo>
                  <a:pt x="337" y="337"/>
                </a:lnTo>
                <a:lnTo>
                  <a:pt x="0" y="337"/>
                </a:ln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4" name="Freeform 28"/>
          <p:cNvSpPr>
            <a:spLocks/>
          </p:cNvSpPr>
          <p:nvPr/>
        </p:nvSpPr>
        <p:spPr bwMode="auto">
          <a:xfrm>
            <a:off x="2047875" y="5427663"/>
            <a:ext cx="5686425" cy="285750"/>
          </a:xfrm>
          <a:custGeom>
            <a:avLst/>
            <a:gdLst>
              <a:gd name="T0" fmla="*/ 2147483647 w 7165"/>
              <a:gd name="T1" fmla="*/ 0 h 361"/>
              <a:gd name="T2" fmla="*/ 2147483647 w 7165"/>
              <a:gd name="T3" fmla="*/ 0 h 361"/>
              <a:gd name="T4" fmla="*/ 2147483647 w 7165"/>
              <a:gd name="T5" fmla="*/ 2147483647 h 361"/>
              <a:gd name="T6" fmla="*/ 2147483647 w 7165"/>
              <a:gd name="T7" fmla="*/ 2147483647 h 361"/>
              <a:gd name="T8" fmla="*/ 2147483647 w 7165"/>
              <a:gd name="T9" fmla="*/ 0 h 361"/>
              <a:gd name="T10" fmla="*/ 2147483647 w 7165"/>
              <a:gd name="T11" fmla="*/ 0 h 361"/>
              <a:gd name="T12" fmla="*/ 2147483647 w 7165"/>
              <a:gd name="T13" fmla="*/ 2147483647 h 361"/>
              <a:gd name="T14" fmla="*/ 2147483647 w 7165"/>
              <a:gd name="T15" fmla="*/ 2147483647 h 361"/>
              <a:gd name="T16" fmla="*/ 2147483647 w 7165"/>
              <a:gd name="T17" fmla="*/ 0 h 361"/>
              <a:gd name="T18" fmla="*/ 2147483647 w 7165"/>
              <a:gd name="T19" fmla="*/ 0 h 361"/>
              <a:gd name="T20" fmla="*/ 2147483647 w 7165"/>
              <a:gd name="T21" fmla="*/ 2147483647 h 361"/>
              <a:gd name="T22" fmla="*/ 0 w 7165"/>
              <a:gd name="T23" fmla="*/ 2147483647 h 3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165"/>
              <a:gd name="T37" fmla="*/ 0 h 361"/>
              <a:gd name="T38" fmla="*/ 7165 w 7165"/>
              <a:gd name="T39" fmla="*/ 361 h 3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165" h="361">
                <a:moveTo>
                  <a:pt x="7165" y="0"/>
                </a:moveTo>
                <a:lnTo>
                  <a:pt x="6131" y="0"/>
                </a:lnTo>
                <a:lnTo>
                  <a:pt x="6131" y="361"/>
                </a:lnTo>
                <a:lnTo>
                  <a:pt x="4424" y="361"/>
                </a:lnTo>
                <a:lnTo>
                  <a:pt x="4424" y="0"/>
                </a:lnTo>
                <a:lnTo>
                  <a:pt x="4088" y="0"/>
                </a:lnTo>
                <a:lnTo>
                  <a:pt x="4088" y="361"/>
                </a:lnTo>
                <a:lnTo>
                  <a:pt x="2381" y="361"/>
                </a:lnTo>
                <a:lnTo>
                  <a:pt x="2381" y="0"/>
                </a:lnTo>
                <a:lnTo>
                  <a:pt x="698" y="0"/>
                </a:lnTo>
                <a:lnTo>
                  <a:pt x="698" y="361"/>
                </a:lnTo>
                <a:lnTo>
                  <a:pt x="0" y="361"/>
                </a:ln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1485900" y="1117600"/>
            <a:ext cx="23574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Helvetica" charset="0"/>
              </a:rPr>
              <a:t>Graphical symbol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2533650" y="3952875"/>
            <a:ext cx="93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 i="1">
                <a:solidFill>
                  <a:srgbClr val="000000"/>
                </a:solidFill>
                <a:latin typeface="Times-Roman" charset="0"/>
              </a:rPr>
              <a:t>t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2590800" y="403860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3892550" y="3952875"/>
            <a:ext cx="93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 i="1">
                <a:solidFill>
                  <a:srgbClr val="000000"/>
                </a:solidFill>
                <a:latin typeface="Times-Roman" charset="0"/>
              </a:rPr>
              <a:t>t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3949700" y="403860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5245100" y="3952875"/>
            <a:ext cx="93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 i="1">
                <a:solidFill>
                  <a:srgbClr val="000000"/>
                </a:solidFill>
                <a:latin typeface="Times-Roman" charset="0"/>
              </a:rPr>
              <a:t>t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5302250" y="403860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100">
                <a:solidFill>
                  <a:srgbClr val="000000"/>
                </a:solidFill>
                <a:latin typeface="Times-Roman" charset="0"/>
              </a:rPr>
              <a:t>3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6602413" y="3952875"/>
            <a:ext cx="936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 i="1">
                <a:solidFill>
                  <a:srgbClr val="000000"/>
                </a:solidFill>
                <a:latin typeface="Times-Roman" charset="0"/>
              </a:rPr>
              <a:t>t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H="1">
            <a:off x="6659563" y="6069013"/>
            <a:ext cx="4889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6659563" y="403860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100">
                <a:solidFill>
                  <a:srgbClr val="000000"/>
                </a:solidFill>
                <a:latin typeface="Times-Roman" charset="0"/>
              </a:rPr>
              <a:t>4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7270750" y="5873750"/>
            <a:ext cx="374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>
                <a:solidFill>
                  <a:srgbClr val="000000"/>
                </a:solidFill>
                <a:latin typeface="Times-Roman" charset="0"/>
              </a:rPr>
              <a:t>Time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1143000" y="4267200"/>
            <a:ext cx="803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Clock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1266825" y="480853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D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1266825" y="534035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Q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3429000" y="3352800"/>
            <a:ext cx="21034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Helvetica" charset="0"/>
              </a:rPr>
              <a:t>Timing diagram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6143625" y="1565275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Q(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+1)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6210300" y="199548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Q(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57200" y="190500"/>
            <a:ext cx="1593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D latch</a:t>
            </a:r>
          </a:p>
        </p:txBody>
      </p:sp>
      <p:grpSp>
        <p:nvGrpSpPr>
          <p:cNvPr id="24623" name="Group 47"/>
          <p:cNvGrpSpPr>
            <a:grpSpLocks/>
          </p:cNvGrpSpPr>
          <p:nvPr/>
        </p:nvGrpSpPr>
        <p:grpSpPr bwMode="auto">
          <a:xfrm>
            <a:off x="1663700" y="1676400"/>
            <a:ext cx="1801813" cy="1295400"/>
            <a:chOff x="1048" y="1056"/>
            <a:chExt cx="1135" cy="816"/>
          </a:xfrm>
        </p:grpSpPr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1318" y="1056"/>
              <a:ext cx="594" cy="8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1375" y="1185"/>
              <a:ext cx="1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solidFill>
                    <a:srgbClr val="000000"/>
                  </a:solidFill>
                  <a:latin typeface="Times-Roman" charset="0"/>
                </a:rPr>
                <a:t>D </a:t>
              </a:r>
              <a:endParaRPr kumimoji="0" lang="en-US" altLang="en-US" b="1">
                <a:latin typeface="Times New Roman" pitchFamily="18" charset="0"/>
              </a:endParaRPr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1749" y="1180"/>
              <a:ext cx="1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kumimoji="0" lang="en-US" altLang="en-US" b="1">
                <a:latin typeface="Times New Roman" pitchFamily="18" charset="0"/>
              </a:endParaRPr>
            </a:p>
          </p:txBody>
        </p:sp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1048" y="1611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52"/>
            <p:cNvSpPr>
              <a:spLocks noChangeShapeType="1"/>
            </p:cNvSpPr>
            <p:nvPr/>
          </p:nvSpPr>
          <p:spPr bwMode="auto">
            <a:xfrm>
              <a:off x="1048" y="1236"/>
              <a:ext cx="27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 flipH="1">
              <a:off x="1912" y="1248"/>
              <a:ext cx="27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Rectangle 54"/>
            <p:cNvSpPr>
              <a:spLocks noChangeArrowheads="1"/>
            </p:cNvSpPr>
            <p:nvPr/>
          </p:nvSpPr>
          <p:spPr bwMode="auto">
            <a:xfrm>
              <a:off x="1344" y="1544"/>
              <a:ext cx="3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solidFill>
                    <a:srgbClr val="000000"/>
                  </a:solidFill>
                  <a:latin typeface="Times-Roman" charset="0"/>
                </a:rPr>
                <a:t>Clock </a:t>
              </a:r>
              <a:endParaRPr kumimoji="0" lang="en-US" altLang="en-US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3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V="1">
            <a:off x="2600325" y="4224338"/>
            <a:ext cx="1588" cy="1622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3937000" y="4224338"/>
            <a:ext cx="1588" cy="1622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V="1">
            <a:off x="5291138" y="4224338"/>
            <a:ext cx="1587" cy="1622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6646863" y="4224338"/>
            <a:ext cx="1587" cy="1622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5124450" y="2030413"/>
            <a:ext cx="19526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6105525" y="1839913"/>
            <a:ext cx="1588" cy="15636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116513" y="1630363"/>
            <a:ext cx="515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Clk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691188" y="1643063"/>
            <a:ext cx="296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D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287963" y="2079625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241925" y="2095500"/>
            <a:ext cx="260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  <a:sym typeface="Symbol" pitchFamily="18" charset="2"/>
              </a:rPr>
              <a:t></a:t>
            </a: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241925" y="2400300"/>
            <a:ext cx="260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  <a:sym typeface="Symbol" pitchFamily="18" charset="2"/>
              </a:rPr>
              <a:t></a:t>
            </a: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691188" y="20828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5716588" y="23876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400800" y="20955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400800" y="24003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5283200" y="1104900"/>
            <a:ext cx="1541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Helvetica" charset="0"/>
              </a:rPr>
              <a:t>Truth table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18" name="Freeform 18"/>
          <p:cNvSpPr>
            <a:spLocks/>
          </p:cNvSpPr>
          <p:nvPr/>
        </p:nvSpPr>
        <p:spPr bwMode="auto">
          <a:xfrm>
            <a:off x="2047875" y="4357688"/>
            <a:ext cx="5686425" cy="268287"/>
          </a:xfrm>
          <a:custGeom>
            <a:avLst/>
            <a:gdLst>
              <a:gd name="T0" fmla="*/ 2147483647 w 7165"/>
              <a:gd name="T1" fmla="*/ 2147483647 h 336"/>
              <a:gd name="T2" fmla="*/ 2147483647 w 7165"/>
              <a:gd name="T3" fmla="*/ 2147483647 h 336"/>
              <a:gd name="T4" fmla="*/ 2147483647 w 7165"/>
              <a:gd name="T5" fmla="*/ 0 h 336"/>
              <a:gd name="T6" fmla="*/ 2147483647 w 7165"/>
              <a:gd name="T7" fmla="*/ 0 h 336"/>
              <a:gd name="T8" fmla="*/ 2147483647 w 7165"/>
              <a:gd name="T9" fmla="*/ 2147483647 h 336"/>
              <a:gd name="T10" fmla="*/ 2147483647 w 7165"/>
              <a:gd name="T11" fmla="*/ 2147483647 h 336"/>
              <a:gd name="T12" fmla="*/ 2147483647 w 7165"/>
              <a:gd name="T13" fmla="*/ 0 h 336"/>
              <a:gd name="T14" fmla="*/ 2147483647 w 7165"/>
              <a:gd name="T15" fmla="*/ 0 h 336"/>
              <a:gd name="T16" fmla="*/ 2147483647 w 7165"/>
              <a:gd name="T17" fmla="*/ 2147483647 h 336"/>
              <a:gd name="T18" fmla="*/ 2147483647 w 7165"/>
              <a:gd name="T19" fmla="*/ 2147483647 h 336"/>
              <a:gd name="T20" fmla="*/ 2147483647 w 7165"/>
              <a:gd name="T21" fmla="*/ 0 h 336"/>
              <a:gd name="T22" fmla="*/ 2147483647 w 7165"/>
              <a:gd name="T23" fmla="*/ 0 h 336"/>
              <a:gd name="T24" fmla="*/ 2147483647 w 7165"/>
              <a:gd name="T25" fmla="*/ 2147483647 h 336"/>
              <a:gd name="T26" fmla="*/ 2147483647 w 7165"/>
              <a:gd name="T27" fmla="*/ 2147483647 h 336"/>
              <a:gd name="T28" fmla="*/ 2147483647 w 7165"/>
              <a:gd name="T29" fmla="*/ 0 h 336"/>
              <a:gd name="T30" fmla="*/ 2147483647 w 7165"/>
              <a:gd name="T31" fmla="*/ 0 h 336"/>
              <a:gd name="T32" fmla="*/ 2147483647 w 7165"/>
              <a:gd name="T33" fmla="*/ 2147483647 h 336"/>
              <a:gd name="T34" fmla="*/ 0 w 7165"/>
              <a:gd name="T35" fmla="*/ 2147483647 h 3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165"/>
              <a:gd name="T55" fmla="*/ 0 h 336"/>
              <a:gd name="T56" fmla="*/ 7165 w 7165"/>
              <a:gd name="T57" fmla="*/ 336 h 3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165" h="336">
                <a:moveTo>
                  <a:pt x="7165" y="336"/>
                </a:moveTo>
                <a:lnTo>
                  <a:pt x="6468" y="336"/>
                </a:lnTo>
                <a:lnTo>
                  <a:pt x="6468" y="0"/>
                </a:lnTo>
                <a:lnTo>
                  <a:pt x="5795" y="0"/>
                </a:lnTo>
                <a:lnTo>
                  <a:pt x="5795" y="336"/>
                </a:lnTo>
                <a:lnTo>
                  <a:pt x="4785" y="336"/>
                </a:lnTo>
                <a:lnTo>
                  <a:pt x="4785" y="0"/>
                </a:lnTo>
                <a:lnTo>
                  <a:pt x="4088" y="0"/>
                </a:lnTo>
                <a:lnTo>
                  <a:pt x="4088" y="336"/>
                </a:lnTo>
                <a:lnTo>
                  <a:pt x="3078" y="336"/>
                </a:lnTo>
                <a:lnTo>
                  <a:pt x="3078" y="0"/>
                </a:lnTo>
                <a:lnTo>
                  <a:pt x="2381" y="0"/>
                </a:lnTo>
                <a:lnTo>
                  <a:pt x="2381" y="336"/>
                </a:lnTo>
                <a:lnTo>
                  <a:pt x="1371" y="336"/>
                </a:lnTo>
                <a:lnTo>
                  <a:pt x="1371" y="0"/>
                </a:lnTo>
                <a:lnTo>
                  <a:pt x="698" y="0"/>
                </a:lnTo>
                <a:lnTo>
                  <a:pt x="698" y="336"/>
                </a:lnTo>
                <a:lnTo>
                  <a:pt x="0" y="336"/>
                </a:ln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9" name="Freeform 19"/>
          <p:cNvSpPr>
            <a:spLocks/>
          </p:cNvSpPr>
          <p:nvPr/>
        </p:nvSpPr>
        <p:spPr bwMode="auto">
          <a:xfrm>
            <a:off x="2047875" y="4892675"/>
            <a:ext cx="5686425" cy="266700"/>
          </a:xfrm>
          <a:custGeom>
            <a:avLst/>
            <a:gdLst>
              <a:gd name="T0" fmla="*/ 2147483647 w 7165"/>
              <a:gd name="T1" fmla="*/ 2147483647 h 337"/>
              <a:gd name="T2" fmla="*/ 2147483647 w 7165"/>
              <a:gd name="T3" fmla="*/ 2147483647 h 337"/>
              <a:gd name="T4" fmla="*/ 2147483647 w 7165"/>
              <a:gd name="T5" fmla="*/ 0 h 337"/>
              <a:gd name="T6" fmla="*/ 2147483647 w 7165"/>
              <a:gd name="T7" fmla="*/ 0 h 337"/>
              <a:gd name="T8" fmla="*/ 2147483647 w 7165"/>
              <a:gd name="T9" fmla="*/ 2147483647 h 337"/>
              <a:gd name="T10" fmla="*/ 2147483647 w 7165"/>
              <a:gd name="T11" fmla="*/ 2147483647 h 337"/>
              <a:gd name="T12" fmla="*/ 2147483647 w 7165"/>
              <a:gd name="T13" fmla="*/ 0 h 337"/>
              <a:gd name="T14" fmla="*/ 2147483647 w 7165"/>
              <a:gd name="T15" fmla="*/ 0 h 337"/>
              <a:gd name="T16" fmla="*/ 2147483647 w 7165"/>
              <a:gd name="T17" fmla="*/ 2147483647 h 337"/>
              <a:gd name="T18" fmla="*/ 2147483647 w 7165"/>
              <a:gd name="T19" fmla="*/ 2147483647 h 337"/>
              <a:gd name="T20" fmla="*/ 2147483647 w 7165"/>
              <a:gd name="T21" fmla="*/ 0 h 337"/>
              <a:gd name="T22" fmla="*/ 2147483647 w 7165"/>
              <a:gd name="T23" fmla="*/ 0 h 337"/>
              <a:gd name="T24" fmla="*/ 2147483647 w 7165"/>
              <a:gd name="T25" fmla="*/ 2147483647 h 337"/>
              <a:gd name="T26" fmla="*/ 2147483647 w 7165"/>
              <a:gd name="T27" fmla="*/ 2147483647 h 337"/>
              <a:gd name="T28" fmla="*/ 2147483647 w 7165"/>
              <a:gd name="T29" fmla="*/ 0 h 337"/>
              <a:gd name="T30" fmla="*/ 2147483647 w 7165"/>
              <a:gd name="T31" fmla="*/ 0 h 337"/>
              <a:gd name="T32" fmla="*/ 2147483647 w 7165"/>
              <a:gd name="T33" fmla="*/ 2147483647 h 337"/>
              <a:gd name="T34" fmla="*/ 0 w 7165"/>
              <a:gd name="T35" fmla="*/ 2147483647 h 33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165"/>
              <a:gd name="T55" fmla="*/ 0 h 337"/>
              <a:gd name="T56" fmla="*/ 7165 w 7165"/>
              <a:gd name="T57" fmla="*/ 337 h 33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165" h="337">
                <a:moveTo>
                  <a:pt x="7165" y="337"/>
                </a:moveTo>
                <a:lnTo>
                  <a:pt x="6828" y="337"/>
                </a:lnTo>
                <a:lnTo>
                  <a:pt x="6828" y="0"/>
                </a:lnTo>
                <a:lnTo>
                  <a:pt x="6131" y="0"/>
                </a:lnTo>
                <a:lnTo>
                  <a:pt x="6131" y="337"/>
                </a:lnTo>
                <a:lnTo>
                  <a:pt x="5458" y="337"/>
                </a:lnTo>
                <a:lnTo>
                  <a:pt x="5458" y="0"/>
                </a:lnTo>
                <a:lnTo>
                  <a:pt x="5121" y="0"/>
                </a:lnTo>
                <a:lnTo>
                  <a:pt x="5121" y="337"/>
                </a:lnTo>
                <a:lnTo>
                  <a:pt x="4424" y="337"/>
                </a:lnTo>
                <a:lnTo>
                  <a:pt x="4424" y="0"/>
                </a:lnTo>
                <a:lnTo>
                  <a:pt x="3414" y="0"/>
                </a:lnTo>
                <a:lnTo>
                  <a:pt x="3414" y="337"/>
                </a:lnTo>
                <a:lnTo>
                  <a:pt x="1707" y="337"/>
                </a:lnTo>
                <a:lnTo>
                  <a:pt x="1707" y="0"/>
                </a:lnTo>
                <a:lnTo>
                  <a:pt x="337" y="0"/>
                </a:lnTo>
                <a:lnTo>
                  <a:pt x="337" y="337"/>
                </a:lnTo>
                <a:lnTo>
                  <a:pt x="0" y="337"/>
                </a:ln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2533650" y="3952875"/>
            <a:ext cx="93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 i="1">
                <a:solidFill>
                  <a:srgbClr val="000000"/>
                </a:solidFill>
                <a:latin typeface="Times-Roman" charset="0"/>
              </a:rPr>
              <a:t>t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2590800" y="403860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1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892550" y="3952875"/>
            <a:ext cx="93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 i="1">
                <a:solidFill>
                  <a:srgbClr val="000000"/>
                </a:solidFill>
                <a:latin typeface="Times-Roman" charset="0"/>
              </a:rPr>
              <a:t>t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949700" y="403860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100">
                <a:solidFill>
                  <a:srgbClr val="000000"/>
                </a:solidFill>
                <a:latin typeface="Times-Roman" charset="0"/>
              </a:rPr>
              <a:t>2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245100" y="3952875"/>
            <a:ext cx="93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 i="1">
                <a:solidFill>
                  <a:srgbClr val="000000"/>
                </a:solidFill>
                <a:latin typeface="Times-Roman" charset="0"/>
              </a:rPr>
              <a:t>t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5302250" y="403860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100">
                <a:solidFill>
                  <a:srgbClr val="000000"/>
                </a:solidFill>
                <a:latin typeface="Times-Roman" charset="0"/>
              </a:rPr>
              <a:t>3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602413" y="3952875"/>
            <a:ext cx="936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 i="1">
                <a:solidFill>
                  <a:srgbClr val="000000"/>
                </a:solidFill>
                <a:latin typeface="Times-Roman" charset="0"/>
              </a:rPr>
              <a:t>t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27" name="Freeform 27"/>
          <p:cNvSpPr>
            <a:spLocks/>
          </p:cNvSpPr>
          <p:nvPr/>
        </p:nvSpPr>
        <p:spPr bwMode="auto">
          <a:xfrm>
            <a:off x="7046913" y="5942013"/>
            <a:ext cx="114300" cy="57150"/>
          </a:xfrm>
          <a:custGeom>
            <a:avLst/>
            <a:gdLst>
              <a:gd name="T0" fmla="*/ 0 w 145"/>
              <a:gd name="T1" fmla="*/ 2147483647 h 72"/>
              <a:gd name="T2" fmla="*/ 2147483647 w 145"/>
              <a:gd name="T3" fmla="*/ 2147483647 h 72"/>
              <a:gd name="T4" fmla="*/ 0 w 145"/>
              <a:gd name="T5" fmla="*/ 0 h 72"/>
              <a:gd name="T6" fmla="*/ 0 w 145"/>
              <a:gd name="T7" fmla="*/ 2147483647 h 72"/>
              <a:gd name="T8" fmla="*/ 0 w 145"/>
              <a:gd name="T9" fmla="*/ 2147483647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72"/>
              <a:gd name="T17" fmla="*/ 145 w 145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72">
                <a:moveTo>
                  <a:pt x="0" y="72"/>
                </a:moveTo>
                <a:lnTo>
                  <a:pt x="145" y="48"/>
                </a:lnTo>
                <a:lnTo>
                  <a:pt x="0" y="0"/>
                </a:lnTo>
                <a:lnTo>
                  <a:pt x="0" y="48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6646863" y="5980113"/>
            <a:ext cx="4000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6659563" y="4038600"/>
            <a:ext cx="104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100">
                <a:solidFill>
                  <a:srgbClr val="000000"/>
                </a:solidFill>
                <a:latin typeface="Times-Roman" charset="0"/>
              </a:rPr>
              <a:t>4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7270750" y="5873750"/>
            <a:ext cx="374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>
                <a:solidFill>
                  <a:srgbClr val="000000"/>
                </a:solidFill>
                <a:latin typeface="Times-Roman" charset="0"/>
              </a:rPr>
              <a:t>Time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206500" y="4305300"/>
            <a:ext cx="803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Clock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1330325" y="4846638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D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1330325" y="537845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Q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3581400" y="3505200"/>
            <a:ext cx="21034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Helvetica" charset="0"/>
              </a:rPr>
              <a:t>Timing diagram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6143625" y="1565275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Q(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+1)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6172200" y="269398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Q(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428625" y="209550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D flip-flop</a:t>
            </a:r>
          </a:p>
        </p:txBody>
      </p:sp>
      <p:grpSp>
        <p:nvGrpSpPr>
          <p:cNvPr id="25638" name="Group 38"/>
          <p:cNvGrpSpPr>
            <a:grpSpLocks/>
          </p:cNvGrpSpPr>
          <p:nvPr/>
        </p:nvGrpSpPr>
        <p:grpSpPr bwMode="auto">
          <a:xfrm>
            <a:off x="1511300" y="1752600"/>
            <a:ext cx="1801813" cy="1295400"/>
            <a:chOff x="952" y="1104"/>
            <a:chExt cx="1135" cy="816"/>
          </a:xfrm>
        </p:grpSpPr>
        <p:sp>
          <p:nvSpPr>
            <p:cNvPr id="25654" name="Rectangle 39"/>
            <p:cNvSpPr>
              <a:spLocks noChangeArrowheads="1"/>
            </p:cNvSpPr>
            <p:nvPr/>
          </p:nvSpPr>
          <p:spPr bwMode="auto">
            <a:xfrm>
              <a:off x="1222" y="1104"/>
              <a:ext cx="594" cy="8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55" name="Rectangle 40"/>
            <p:cNvSpPr>
              <a:spLocks noChangeArrowheads="1"/>
            </p:cNvSpPr>
            <p:nvPr/>
          </p:nvSpPr>
          <p:spPr bwMode="auto">
            <a:xfrm>
              <a:off x="1279" y="1233"/>
              <a:ext cx="1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solidFill>
                    <a:srgbClr val="000000"/>
                  </a:solidFill>
                  <a:latin typeface="Times-Roman" charset="0"/>
                </a:rPr>
                <a:t>D </a:t>
              </a:r>
              <a:endParaRPr kumimoji="0" lang="en-US" altLang="en-US" b="1">
                <a:latin typeface="Times New Roman" pitchFamily="18" charset="0"/>
              </a:endParaRPr>
            </a:p>
          </p:txBody>
        </p:sp>
        <p:sp>
          <p:nvSpPr>
            <p:cNvPr id="25656" name="Rectangle 41"/>
            <p:cNvSpPr>
              <a:spLocks noChangeArrowheads="1"/>
            </p:cNvSpPr>
            <p:nvPr/>
          </p:nvSpPr>
          <p:spPr bwMode="auto">
            <a:xfrm>
              <a:off x="1653" y="1228"/>
              <a:ext cx="1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kumimoji="0" lang="en-US" altLang="en-US" b="1">
                <a:latin typeface="Times New Roman" pitchFamily="18" charset="0"/>
              </a:endParaRPr>
            </a:p>
          </p:txBody>
        </p:sp>
        <p:sp>
          <p:nvSpPr>
            <p:cNvPr id="25657" name="Freeform 42"/>
            <p:cNvSpPr>
              <a:spLocks/>
            </p:cNvSpPr>
            <p:nvPr/>
          </p:nvSpPr>
          <p:spPr bwMode="auto">
            <a:xfrm>
              <a:off x="1222" y="1606"/>
              <a:ext cx="91" cy="91"/>
            </a:xfrm>
            <a:custGeom>
              <a:avLst/>
              <a:gdLst>
                <a:gd name="T0" fmla="*/ 0 w 157"/>
                <a:gd name="T1" fmla="*/ 1 h 157"/>
                <a:gd name="T2" fmla="*/ 1 w 157"/>
                <a:gd name="T3" fmla="*/ 1 h 157"/>
                <a:gd name="T4" fmla="*/ 0 w 157"/>
                <a:gd name="T5" fmla="*/ 0 h 157"/>
                <a:gd name="T6" fmla="*/ 0 60000 65536"/>
                <a:gd name="T7" fmla="*/ 0 60000 65536"/>
                <a:gd name="T8" fmla="*/ 0 60000 65536"/>
                <a:gd name="T9" fmla="*/ 0 w 157"/>
                <a:gd name="T10" fmla="*/ 0 h 157"/>
                <a:gd name="T11" fmla="*/ 157 w 157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" h="157">
                  <a:moveTo>
                    <a:pt x="0" y="157"/>
                  </a:moveTo>
                  <a:lnTo>
                    <a:pt x="157" y="9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58" name="Line 43"/>
            <p:cNvSpPr>
              <a:spLocks noChangeShapeType="1"/>
            </p:cNvSpPr>
            <p:nvPr/>
          </p:nvSpPr>
          <p:spPr bwMode="auto">
            <a:xfrm>
              <a:off x="952" y="1659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44"/>
            <p:cNvSpPr>
              <a:spLocks noChangeShapeType="1"/>
            </p:cNvSpPr>
            <p:nvPr/>
          </p:nvSpPr>
          <p:spPr bwMode="auto">
            <a:xfrm>
              <a:off x="952" y="1284"/>
              <a:ext cx="27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45"/>
            <p:cNvSpPr>
              <a:spLocks noChangeShapeType="1"/>
            </p:cNvSpPr>
            <p:nvPr/>
          </p:nvSpPr>
          <p:spPr bwMode="auto">
            <a:xfrm flipH="1">
              <a:off x="1816" y="1296"/>
              <a:ext cx="27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Rectangle 46"/>
            <p:cNvSpPr>
              <a:spLocks noChangeArrowheads="1"/>
            </p:cNvSpPr>
            <p:nvPr/>
          </p:nvSpPr>
          <p:spPr bwMode="auto">
            <a:xfrm>
              <a:off x="1344" y="1584"/>
              <a:ext cx="3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solidFill>
                    <a:srgbClr val="000000"/>
                  </a:solidFill>
                  <a:latin typeface="Times-Roman" charset="0"/>
                </a:rPr>
                <a:t>Clock </a:t>
              </a:r>
              <a:endParaRPr kumimoji="0" lang="en-US" altLang="en-US" b="1">
                <a:latin typeface="Times New Roman" pitchFamily="18" charset="0"/>
              </a:endParaRPr>
            </a:p>
          </p:txBody>
        </p:sp>
      </p:grpSp>
      <p:sp>
        <p:nvSpPr>
          <p:cNvPr id="25639" name="Rectangle 47"/>
          <p:cNvSpPr>
            <a:spLocks noChangeArrowheads="1"/>
          </p:cNvSpPr>
          <p:nvPr/>
        </p:nvSpPr>
        <p:spPr bwMode="auto">
          <a:xfrm>
            <a:off x="1485900" y="1117600"/>
            <a:ext cx="23574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Helvetica" charset="0"/>
              </a:rPr>
              <a:t>Graphical symbol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40" name="Rectangle 48"/>
          <p:cNvSpPr>
            <a:spLocks noChangeArrowheads="1"/>
          </p:cNvSpPr>
          <p:nvPr/>
        </p:nvSpPr>
        <p:spPr bwMode="auto">
          <a:xfrm>
            <a:off x="5270500" y="27051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41" name="Rectangle 49"/>
          <p:cNvSpPr>
            <a:spLocks noChangeArrowheads="1"/>
          </p:cNvSpPr>
          <p:nvPr/>
        </p:nvSpPr>
        <p:spPr bwMode="auto">
          <a:xfrm>
            <a:off x="5715000" y="26670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–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42" name="Line 50"/>
          <p:cNvSpPr>
            <a:spLocks noChangeShapeType="1"/>
          </p:cNvSpPr>
          <p:nvPr/>
        </p:nvSpPr>
        <p:spPr bwMode="auto">
          <a:xfrm>
            <a:off x="2057400" y="5715000"/>
            <a:ext cx="533400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Line 51"/>
          <p:cNvSpPr>
            <a:spLocks noChangeShapeType="1"/>
          </p:cNvSpPr>
          <p:nvPr/>
        </p:nvSpPr>
        <p:spPr bwMode="auto">
          <a:xfrm flipV="1">
            <a:off x="2603500" y="5435600"/>
            <a:ext cx="0" cy="2794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Line 52"/>
          <p:cNvSpPr>
            <a:spLocks noChangeShapeType="1"/>
          </p:cNvSpPr>
          <p:nvPr/>
        </p:nvSpPr>
        <p:spPr bwMode="auto">
          <a:xfrm>
            <a:off x="2590800" y="5422900"/>
            <a:ext cx="1333500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Line 53"/>
          <p:cNvSpPr>
            <a:spLocks noChangeShapeType="1"/>
          </p:cNvSpPr>
          <p:nvPr/>
        </p:nvSpPr>
        <p:spPr bwMode="auto">
          <a:xfrm flipV="1">
            <a:off x="3937000" y="5410200"/>
            <a:ext cx="0" cy="3175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Line 54"/>
          <p:cNvSpPr>
            <a:spLocks noChangeShapeType="1"/>
          </p:cNvSpPr>
          <p:nvPr/>
        </p:nvSpPr>
        <p:spPr bwMode="auto">
          <a:xfrm>
            <a:off x="3949700" y="5715000"/>
            <a:ext cx="1333500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Line 55"/>
          <p:cNvSpPr>
            <a:spLocks noChangeShapeType="1"/>
          </p:cNvSpPr>
          <p:nvPr/>
        </p:nvSpPr>
        <p:spPr bwMode="auto">
          <a:xfrm flipV="1">
            <a:off x="5295900" y="5422900"/>
            <a:ext cx="0" cy="304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Line 56"/>
          <p:cNvSpPr>
            <a:spLocks noChangeShapeType="1"/>
          </p:cNvSpPr>
          <p:nvPr/>
        </p:nvSpPr>
        <p:spPr bwMode="auto">
          <a:xfrm>
            <a:off x="5308600" y="5435600"/>
            <a:ext cx="1333500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9" name="Line 57"/>
          <p:cNvSpPr>
            <a:spLocks noChangeShapeType="1"/>
          </p:cNvSpPr>
          <p:nvPr/>
        </p:nvSpPr>
        <p:spPr bwMode="auto">
          <a:xfrm>
            <a:off x="6654800" y="5715000"/>
            <a:ext cx="1333500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Text Box 58"/>
          <p:cNvSpPr txBox="1">
            <a:spLocks noChangeArrowheads="1"/>
          </p:cNvSpPr>
          <p:nvPr/>
        </p:nvSpPr>
        <p:spPr bwMode="auto">
          <a:xfrm>
            <a:off x="6184900" y="30353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Q(</a:t>
            </a:r>
            <a:r>
              <a:rPr kumimoji="0" lang="en-US" altLang="en-US" sz="24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5651" name="Rectangle 59"/>
          <p:cNvSpPr>
            <a:spLocks noChangeArrowheads="1"/>
          </p:cNvSpPr>
          <p:nvPr/>
        </p:nvSpPr>
        <p:spPr bwMode="auto">
          <a:xfrm>
            <a:off x="5257800" y="3046413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52" name="Rectangle 60"/>
          <p:cNvSpPr>
            <a:spLocks noChangeArrowheads="1"/>
          </p:cNvSpPr>
          <p:nvPr/>
        </p:nvSpPr>
        <p:spPr bwMode="auto">
          <a:xfrm>
            <a:off x="5715000" y="304800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>
                <a:solidFill>
                  <a:srgbClr val="000000"/>
                </a:solidFill>
                <a:latin typeface="Times-Roman" charset="0"/>
              </a:rPr>
              <a:t>–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25653" name="Line 61"/>
          <p:cNvSpPr>
            <a:spLocks noChangeShapeType="1"/>
          </p:cNvSpPr>
          <p:nvPr/>
        </p:nvSpPr>
        <p:spPr bwMode="auto">
          <a:xfrm flipV="1">
            <a:off x="6654800" y="5422900"/>
            <a:ext cx="0" cy="304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1003300" y="1231900"/>
            <a:ext cx="488791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06463">
              <a:tabLst>
                <a:tab pos="460375" algn="l"/>
                <a:tab pos="919163" algn="l"/>
                <a:tab pos="1366838" algn="l"/>
                <a:tab pos="2286000" algn="l"/>
                <a:tab pos="320516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06463">
              <a:tabLst>
                <a:tab pos="460375" algn="l"/>
                <a:tab pos="919163" algn="l"/>
                <a:tab pos="1366838" algn="l"/>
                <a:tab pos="2286000" algn="l"/>
                <a:tab pos="320516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919163" algn="l"/>
                <a:tab pos="1366838" algn="l"/>
                <a:tab pos="2286000" algn="l"/>
                <a:tab pos="320516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919163" algn="l"/>
                <a:tab pos="1366838" algn="l"/>
                <a:tab pos="2286000" algn="l"/>
                <a:tab pos="320516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919163" algn="l"/>
                <a:tab pos="1366838" algn="l"/>
                <a:tab pos="2286000" algn="l"/>
                <a:tab pos="320516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2286000" algn="l"/>
                <a:tab pos="320516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2286000" algn="l"/>
                <a:tab pos="320516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2286000" algn="l"/>
                <a:tab pos="320516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2286000" algn="l"/>
                <a:tab pos="320516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LIBRARY ieee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USE ieee.std_logic_1164.all ; 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ENTITY latch IS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PORT ( 	D, Clock 	: IN 	STD_LOGIC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 	: OUT 	STD_LOGIC)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latch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ARCHITECTURE behavioral OF latch IS   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PROCESS (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D, Clock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 )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IF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Clock = '1'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 THEN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 &lt;= D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END IF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END PROCESS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behavioral;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1593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D latch</a:t>
            </a: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6540500" y="1562100"/>
            <a:ext cx="1801813" cy="1295400"/>
            <a:chOff x="1048" y="1056"/>
            <a:chExt cx="1135" cy="816"/>
          </a:xfrm>
        </p:grpSpPr>
        <p:sp>
          <p:nvSpPr>
            <p:cNvPr id="26629" name="Rectangle 6"/>
            <p:cNvSpPr>
              <a:spLocks noChangeArrowheads="1"/>
            </p:cNvSpPr>
            <p:nvPr/>
          </p:nvSpPr>
          <p:spPr bwMode="auto">
            <a:xfrm>
              <a:off x="1318" y="1056"/>
              <a:ext cx="594" cy="8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0" name="Rectangle 7"/>
            <p:cNvSpPr>
              <a:spLocks noChangeArrowheads="1"/>
            </p:cNvSpPr>
            <p:nvPr/>
          </p:nvSpPr>
          <p:spPr bwMode="auto">
            <a:xfrm>
              <a:off x="1375" y="1185"/>
              <a:ext cx="1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solidFill>
                    <a:srgbClr val="000000"/>
                  </a:solidFill>
                  <a:latin typeface="Times-Roman" charset="0"/>
                </a:rPr>
                <a:t>D </a:t>
              </a:r>
              <a:endParaRPr kumimoji="0" lang="en-US" altLang="en-US" b="1">
                <a:latin typeface="Times New Roman" pitchFamily="18" charset="0"/>
              </a:endParaRPr>
            </a:p>
          </p:txBody>
        </p:sp>
        <p:sp>
          <p:nvSpPr>
            <p:cNvPr id="26631" name="Rectangle 8"/>
            <p:cNvSpPr>
              <a:spLocks noChangeArrowheads="1"/>
            </p:cNvSpPr>
            <p:nvPr/>
          </p:nvSpPr>
          <p:spPr bwMode="auto">
            <a:xfrm>
              <a:off x="1749" y="1180"/>
              <a:ext cx="1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solidFill>
                    <a:srgbClr val="000000"/>
                  </a:solidFill>
                  <a:latin typeface="Times-Roman" charset="0"/>
                </a:rPr>
                <a:t>Q </a:t>
              </a:r>
              <a:endParaRPr kumimoji="0" lang="en-US" altLang="en-US" b="1">
                <a:latin typeface="Times New Roman" pitchFamily="18" charset="0"/>
              </a:endParaRPr>
            </a:p>
          </p:txBody>
        </p:sp>
        <p:sp>
          <p:nvSpPr>
            <p:cNvPr id="26632" name="Line 9"/>
            <p:cNvSpPr>
              <a:spLocks noChangeShapeType="1"/>
            </p:cNvSpPr>
            <p:nvPr/>
          </p:nvSpPr>
          <p:spPr bwMode="auto">
            <a:xfrm>
              <a:off x="1048" y="1611"/>
              <a:ext cx="2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0"/>
            <p:cNvSpPr>
              <a:spLocks noChangeShapeType="1"/>
            </p:cNvSpPr>
            <p:nvPr/>
          </p:nvSpPr>
          <p:spPr bwMode="auto">
            <a:xfrm>
              <a:off x="1048" y="1236"/>
              <a:ext cx="27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1"/>
            <p:cNvSpPr>
              <a:spLocks noChangeShapeType="1"/>
            </p:cNvSpPr>
            <p:nvPr/>
          </p:nvSpPr>
          <p:spPr bwMode="auto">
            <a:xfrm flipH="1">
              <a:off x="1912" y="1248"/>
              <a:ext cx="27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Rectangle 12"/>
            <p:cNvSpPr>
              <a:spLocks noChangeArrowheads="1"/>
            </p:cNvSpPr>
            <p:nvPr/>
          </p:nvSpPr>
          <p:spPr bwMode="auto">
            <a:xfrm>
              <a:off x="1344" y="1544"/>
              <a:ext cx="3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solidFill>
                    <a:srgbClr val="000000"/>
                  </a:solidFill>
                  <a:latin typeface="Times-Roman" charset="0"/>
                </a:rPr>
                <a:t>Clock </a:t>
              </a:r>
              <a:endParaRPr kumimoji="0" lang="en-US" altLang="en-US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511175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23925"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23925"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LIBRARY ieee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USE ieee.std_logic_1164.all ; 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ENTITY flipflop IS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PORT ( 	D, Clock	: IN	STD_LOGIC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		: OUT	STD_LOGIC)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flipflop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ARCHITECTURE behavioral OF flipflop IS   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PROCESS (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Clock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 )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BEGIN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IF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Clock'EVENT AND Clock = '1'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 THEN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 &lt;= D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END IF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END PROCESS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behavioral ;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28625" y="209550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D flip-flop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058025" y="1752600"/>
            <a:ext cx="942975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7148513" y="1957388"/>
            <a:ext cx="19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D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742238" y="1949450"/>
            <a:ext cx="20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Q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7058025" y="2549525"/>
            <a:ext cx="144463" cy="144463"/>
          </a:xfrm>
          <a:custGeom>
            <a:avLst/>
            <a:gdLst>
              <a:gd name="T0" fmla="*/ 0 w 157"/>
              <a:gd name="T1" fmla="*/ 2147483647 h 157"/>
              <a:gd name="T2" fmla="*/ 2147483647 w 157"/>
              <a:gd name="T3" fmla="*/ 2147483647 h 157"/>
              <a:gd name="T4" fmla="*/ 0 w 157"/>
              <a:gd name="T5" fmla="*/ 0 h 157"/>
              <a:gd name="T6" fmla="*/ 0 60000 65536"/>
              <a:gd name="T7" fmla="*/ 0 60000 65536"/>
              <a:gd name="T8" fmla="*/ 0 60000 65536"/>
              <a:gd name="T9" fmla="*/ 0 w 157"/>
              <a:gd name="T10" fmla="*/ 0 h 157"/>
              <a:gd name="T11" fmla="*/ 157 w 157"/>
              <a:gd name="T12" fmla="*/ 157 h 1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" h="157">
                <a:moveTo>
                  <a:pt x="0" y="157"/>
                </a:moveTo>
                <a:lnTo>
                  <a:pt x="157" y="9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629400" y="2633663"/>
            <a:ext cx="4286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629400" y="2038350"/>
            <a:ext cx="4286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8001000" y="2057400"/>
            <a:ext cx="4302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251700" y="2514600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Clock </a:t>
            </a:r>
            <a:endParaRPr kumimoji="0" lang="en-US" altLang="en-US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471805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23925"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23925"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854075" algn="l"/>
                <a:tab pos="1366838" algn="l"/>
                <a:tab pos="1825625" algn="l"/>
                <a:tab pos="2286000" algn="l"/>
                <a:tab pos="30353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LIBRARY ieee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USE ieee.std_logic_1164.all ; 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ENTITY flipflop IS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PORT ( 	D, Clock	: IN	STD_LOGIC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		: OUT	STD_LOGIC)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flipflop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ARCHITECTURE behavioral2 OF flipflop IS   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PROCESS (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Clock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 )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BEGIN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IF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rising_edge(Clock)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 THEN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 &lt;= D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END IF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END PROCESS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behavioral2;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28625" y="209550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D flip-flop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058025" y="1752600"/>
            <a:ext cx="942975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148513" y="1957388"/>
            <a:ext cx="19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D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742238" y="1949450"/>
            <a:ext cx="20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Q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7058025" y="2549525"/>
            <a:ext cx="144463" cy="144463"/>
          </a:xfrm>
          <a:custGeom>
            <a:avLst/>
            <a:gdLst>
              <a:gd name="T0" fmla="*/ 0 w 157"/>
              <a:gd name="T1" fmla="*/ 2147483647 h 157"/>
              <a:gd name="T2" fmla="*/ 2147483647 w 157"/>
              <a:gd name="T3" fmla="*/ 2147483647 h 157"/>
              <a:gd name="T4" fmla="*/ 0 w 157"/>
              <a:gd name="T5" fmla="*/ 0 h 157"/>
              <a:gd name="T6" fmla="*/ 0 60000 65536"/>
              <a:gd name="T7" fmla="*/ 0 60000 65536"/>
              <a:gd name="T8" fmla="*/ 0 60000 65536"/>
              <a:gd name="T9" fmla="*/ 0 w 157"/>
              <a:gd name="T10" fmla="*/ 0 h 157"/>
              <a:gd name="T11" fmla="*/ 157 w 157"/>
              <a:gd name="T12" fmla="*/ 157 h 1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" h="157">
                <a:moveTo>
                  <a:pt x="0" y="157"/>
                </a:moveTo>
                <a:lnTo>
                  <a:pt x="157" y="9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629400" y="2633663"/>
            <a:ext cx="4286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629400" y="2038350"/>
            <a:ext cx="4286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8001000" y="2057400"/>
            <a:ext cx="4302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251700" y="2514600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Clock </a:t>
            </a:r>
            <a:endParaRPr kumimoji="0" lang="en-US" altLang="en-US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4000" y="1041400"/>
            <a:ext cx="5794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LIBRARY ieee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USE ieee.std_logic_1164.all ; 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ENTITY flipflop_ar IS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PORT ( 	D,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Resetn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, Clock 	: IN 	STD_LOGIC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 				: OUT 	STD_LOGIC)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flipflop_ar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ARCHITECTURE behavioral OF flipflop_ar IS   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PROCESS (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Resetn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, Clock )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BEGIN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IF Resetn = '0' THEN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			Q &lt;= '0'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ELSIF rising_edge(Clock) THEN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 &lt;= D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END IF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END PROCESS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behavioral ;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3700" y="177800"/>
            <a:ext cx="704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D flip-flop with </a:t>
            </a:r>
            <a:r>
              <a:rPr kumimoji="0" lang="en-US" altLang="en-US" sz="3600" b="1">
                <a:solidFill>
                  <a:srgbClr val="800000"/>
                </a:solidFill>
                <a:latin typeface="Times New Roman" pitchFamily="18" charset="0"/>
              </a:rPr>
              <a:t>asynchronous</a:t>
            </a: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 reset</a:t>
            </a:r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6762750" y="3127375"/>
            <a:ext cx="744538" cy="190500"/>
          </a:xfrm>
          <a:custGeom>
            <a:avLst/>
            <a:gdLst>
              <a:gd name="T0" fmla="*/ 0 w 937"/>
              <a:gd name="T1" fmla="*/ 2147483647 h 240"/>
              <a:gd name="T2" fmla="*/ 2147483647 w 937"/>
              <a:gd name="T3" fmla="*/ 2147483647 h 240"/>
              <a:gd name="T4" fmla="*/ 2147483647 w 937"/>
              <a:gd name="T5" fmla="*/ 0 h 240"/>
              <a:gd name="T6" fmla="*/ 0 60000 65536"/>
              <a:gd name="T7" fmla="*/ 0 60000 65536"/>
              <a:gd name="T8" fmla="*/ 0 60000 65536"/>
              <a:gd name="T9" fmla="*/ 0 w 937"/>
              <a:gd name="T10" fmla="*/ 0 h 240"/>
              <a:gd name="T11" fmla="*/ 937 w 937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7" h="240">
                <a:moveTo>
                  <a:pt x="0" y="240"/>
                </a:moveTo>
                <a:lnTo>
                  <a:pt x="937" y="240"/>
                </a:lnTo>
                <a:lnTo>
                  <a:pt x="93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7462838" y="3057525"/>
            <a:ext cx="87312" cy="87313"/>
          </a:xfrm>
          <a:custGeom>
            <a:avLst/>
            <a:gdLst>
              <a:gd name="T0" fmla="*/ 2147483647 w 109"/>
              <a:gd name="T1" fmla="*/ 0 h 109"/>
              <a:gd name="T2" fmla="*/ 2147483647 w 109"/>
              <a:gd name="T3" fmla="*/ 2147483647 h 109"/>
              <a:gd name="T4" fmla="*/ 2147483647 w 109"/>
              <a:gd name="T5" fmla="*/ 2147483647 h 109"/>
              <a:gd name="T6" fmla="*/ 2147483647 w 109"/>
              <a:gd name="T7" fmla="*/ 2147483647 h 109"/>
              <a:gd name="T8" fmla="*/ 2147483647 w 109"/>
              <a:gd name="T9" fmla="*/ 2147483647 h 109"/>
              <a:gd name="T10" fmla="*/ 2147483647 w 109"/>
              <a:gd name="T11" fmla="*/ 2147483647 h 109"/>
              <a:gd name="T12" fmla="*/ 2147483647 w 109"/>
              <a:gd name="T13" fmla="*/ 2147483647 h 109"/>
              <a:gd name="T14" fmla="*/ 2147483647 w 109"/>
              <a:gd name="T15" fmla="*/ 2147483647 h 109"/>
              <a:gd name="T16" fmla="*/ 2147483647 w 109"/>
              <a:gd name="T17" fmla="*/ 2147483647 h 109"/>
              <a:gd name="T18" fmla="*/ 2147483647 w 109"/>
              <a:gd name="T19" fmla="*/ 2147483647 h 109"/>
              <a:gd name="T20" fmla="*/ 0 w 109"/>
              <a:gd name="T21" fmla="*/ 2147483647 h 109"/>
              <a:gd name="T22" fmla="*/ 0 w 109"/>
              <a:gd name="T23" fmla="*/ 2147483647 h 109"/>
              <a:gd name="T24" fmla="*/ 2147483647 w 109"/>
              <a:gd name="T25" fmla="*/ 2147483647 h 109"/>
              <a:gd name="T26" fmla="*/ 2147483647 w 109"/>
              <a:gd name="T27" fmla="*/ 2147483647 h 109"/>
              <a:gd name="T28" fmla="*/ 2147483647 w 109"/>
              <a:gd name="T29" fmla="*/ 2147483647 h 109"/>
              <a:gd name="T30" fmla="*/ 2147483647 w 109"/>
              <a:gd name="T31" fmla="*/ 2147483647 h 109"/>
              <a:gd name="T32" fmla="*/ 2147483647 w 109"/>
              <a:gd name="T33" fmla="*/ 2147483647 h 109"/>
              <a:gd name="T34" fmla="*/ 2147483647 w 109"/>
              <a:gd name="T35" fmla="*/ 2147483647 h 109"/>
              <a:gd name="T36" fmla="*/ 2147483647 w 109"/>
              <a:gd name="T37" fmla="*/ 2147483647 h 109"/>
              <a:gd name="T38" fmla="*/ 2147483647 w 109"/>
              <a:gd name="T39" fmla="*/ 2147483647 h 109"/>
              <a:gd name="T40" fmla="*/ 2147483647 w 109"/>
              <a:gd name="T41" fmla="*/ 2147483647 h 109"/>
              <a:gd name="T42" fmla="*/ 2147483647 w 109"/>
              <a:gd name="T43" fmla="*/ 2147483647 h 109"/>
              <a:gd name="T44" fmla="*/ 2147483647 w 109"/>
              <a:gd name="T45" fmla="*/ 2147483647 h 109"/>
              <a:gd name="T46" fmla="*/ 2147483647 w 109"/>
              <a:gd name="T47" fmla="*/ 2147483647 h 109"/>
              <a:gd name="T48" fmla="*/ 2147483647 w 109"/>
              <a:gd name="T49" fmla="*/ 2147483647 h 109"/>
              <a:gd name="T50" fmla="*/ 2147483647 w 109"/>
              <a:gd name="T51" fmla="*/ 2147483647 h 109"/>
              <a:gd name="T52" fmla="*/ 2147483647 w 109"/>
              <a:gd name="T53" fmla="*/ 2147483647 h 109"/>
              <a:gd name="T54" fmla="*/ 2147483647 w 109"/>
              <a:gd name="T55" fmla="*/ 2147483647 h 109"/>
              <a:gd name="T56" fmla="*/ 2147483647 w 109"/>
              <a:gd name="T57" fmla="*/ 2147483647 h 109"/>
              <a:gd name="T58" fmla="*/ 2147483647 w 109"/>
              <a:gd name="T59" fmla="*/ 2147483647 h 109"/>
              <a:gd name="T60" fmla="*/ 2147483647 w 109"/>
              <a:gd name="T61" fmla="*/ 2147483647 h 109"/>
              <a:gd name="T62" fmla="*/ 2147483647 w 109"/>
              <a:gd name="T63" fmla="*/ 2147483647 h 109"/>
              <a:gd name="T64" fmla="*/ 2147483647 w 109"/>
              <a:gd name="T65" fmla="*/ 2147483647 h 109"/>
              <a:gd name="T66" fmla="*/ 2147483647 w 109"/>
              <a:gd name="T67" fmla="*/ 2147483647 h 109"/>
              <a:gd name="T68" fmla="*/ 2147483647 w 109"/>
              <a:gd name="T69" fmla="*/ 2147483647 h 109"/>
              <a:gd name="T70" fmla="*/ 2147483647 w 109"/>
              <a:gd name="T71" fmla="*/ 2147483647 h 109"/>
              <a:gd name="T72" fmla="*/ 2147483647 w 109"/>
              <a:gd name="T73" fmla="*/ 2147483647 h 109"/>
              <a:gd name="T74" fmla="*/ 2147483647 w 109"/>
              <a:gd name="T75" fmla="*/ 2147483647 h 109"/>
              <a:gd name="T76" fmla="*/ 2147483647 w 109"/>
              <a:gd name="T77" fmla="*/ 2147483647 h 109"/>
              <a:gd name="T78" fmla="*/ 2147483647 w 109"/>
              <a:gd name="T79" fmla="*/ 2147483647 h 109"/>
              <a:gd name="T80" fmla="*/ 2147483647 w 109"/>
              <a:gd name="T81" fmla="*/ 2147483647 h 109"/>
              <a:gd name="T82" fmla="*/ 2147483647 w 109"/>
              <a:gd name="T83" fmla="*/ 2147483647 h 109"/>
              <a:gd name="T84" fmla="*/ 2147483647 w 109"/>
              <a:gd name="T85" fmla="*/ 0 h 109"/>
              <a:gd name="T86" fmla="*/ 2147483647 w 109"/>
              <a:gd name="T87" fmla="*/ 0 h 10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09"/>
              <a:gd name="T133" fmla="*/ 0 h 109"/>
              <a:gd name="T134" fmla="*/ 109 w 109"/>
              <a:gd name="T135" fmla="*/ 109 h 10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09" h="109">
                <a:moveTo>
                  <a:pt x="54" y="0"/>
                </a:moveTo>
                <a:lnTo>
                  <a:pt x="51" y="0"/>
                </a:lnTo>
                <a:lnTo>
                  <a:pt x="49" y="0"/>
                </a:lnTo>
                <a:lnTo>
                  <a:pt x="45" y="0"/>
                </a:lnTo>
                <a:lnTo>
                  <a:pt x="43" y="1"/>
                </a:lnTo>
                <a:lnTo>
                  <a:pt x="41" y="1"/>
                </a:lnTo>
                <a:lnTo>
                  <a:pt x="38" y="2"/>
                </a:lnTo>
                <a:lnTo>
                  <a:pt x="36" y="3"/>
                </a:lnTo>
                <a:lnTo>
                  <a:pt x="33" y="3"/>
                </a:lnTo>
                <a:lnTo>
                  <a:pt x="31" y="4"/>
                </a:lnTo>
                <a:lnTo>
                  <a:pt x="29" y="6"/>
                </a:lnTo>
                <a:lnTo>
                  <a:pt x="26" y="7"/>
                </a:lnTo>
                <a:lnTo>
                  <a:pt x="24" y="9"/>
                </a:lnTo>
                <a:lnTo>
                  <a:pt x="21" y="10"/>
                </a:lnTo>
                <a:lnTo>
                  <a:pt x="20" y="12"/>
                </a:lnTo>
                <a:lnTo>
                  <a:pt x="18" y="14"/>
                </a:lnTo>
                <a:lnTo>
                  <a:pt x="15" y="15"/>
                </a:lnTo>
                <a:lnTo>
                  <a:pt x="14" y="18"/>
                </a:lnTo>
                <a:lnTo>
                  <a:pt x="12" y="19"/>
                </a:lnTo>
                <a:lnTo>
                  <a:pt x="11" y="21"/>
                </a:lnTo>
                <a:lnTo>
                  <a:pt x="9" y="24"/>
                </a:lnTo>
                <a:lnTo>
                  <a:pt x="8" y="26"/>
                </a:lnTo>
                <a:lnTo>
                  <a:pt x="6" y="28"/>
                </a:lnTo>
                <a:lnTo>
                  <a:pt x="5" y="31"/>
                </a:lnTo>
                <a:lnTo>
                  <a:pt x="5" y="33"/>
                </a:lnTo>
                <a:lnTo>
                  <a:pt x="3" y="36"/>
                </a:lnTo>
                <a:lnTo>
                  <a:pt x="2" y="38"/>
                </a:lnTo>
                <a:lnTo>
                  <a:pt x="1" y="40"/>
                </a:lnTo>
                <a:lnTo>
                  <a:pt x="1" y="43"/>
                </a:lnTo>
                <a:lnTo>
                  <a:pt x="1" y="45"/>
                </a:lnTo>
                <a:lnTo>
                  <a:pt x="0" y="49"/>
                </a:lnTo>
                <a:lnTo>
                  <a:pt x="0" y="51"/>
                </a:lnTo>
                <a:lnTo>
                  <a:pt x="0" y="54"/>
                </a:lnTo>
                <a:lnTo>
                  <a:pt x="0" y="57"/>
                </a:lnTo>
                <a:lnTo>
                  <a:pt x="0" y="60"/>
                </a:lnTo>
                <a:lnTo>
                  <a:pt x="1" y="62"/>
                </a:lnTo>
                <a:lnTo>
                  <a:pt x="1" y="65"/>
                </a:lnTo>
                <a:lnTo>
                  <a:pt x="1" y="68"/>
                </a:lnTo>
                <a:lnTo>
                  <a:pt x="2" y="71"/>
                </a:lnTo>
                <a:lnTo>
                  <a:pt x="3" y="73"/>
                </a:lnTo>
                <a:lnTo>
                  <a:pt x="5" y="75"/>
                </a:lnTo>
                <a:lnTo>
                  <a:pt x="5" y="78"/>
                </a:lnTo>
                <a:lnTo>
                  <a:pt x="6" y="80"/>
                </a:lnTo>
                <a:lnTo>
                  <a:pt x="8" y="83"/>
                </a:lnTo>
                <a:lnTo>
                  <a:pt x="9" y="85"/>
                </a:lnTo>
                <a:lnTo>
                  <a:pt x="11" y="86"/>
                </a:lnTo>
                <a:lnTo>
                  <a:pt x="12" y="89"/>
                </a:lnTo>
                <a:lnTo>
                  <a:pt x="14" y="91"/>
                </a:lnTo>
                <a:lnTo>
                  <a:pt x="15" y="92"/>
                </a:lnTo>
                <a:lnTo>
                  <a:pt x="18" y="95"/>
                </a:lnTo>
                <a:lnTo>
                  <a:pt x="20" y="96"/>
                </a:lnTo>
                <a:lnTo>
                  <a:pt x="21" y="98"/>
                </a:lnTo>
                <a:lnTo>
                  <a:pt x="24" y="99"/>
                </a:lnTo>
                <a:lnTo>
                  <a:pt x="26" y="101"/>
                </a:lnTo>
                <a:lnTo>
                  <a:pt x="29" y="102"/>
                </a:lnTo>
                <a:lnTo>
                  <a:pt x="31" y="103"/>
                </a:lnTo>
                <a:lnTo>
                  <a:pt x="33" y="104"/>
                </a:lnTo>
                <a:lnTo>
                  <a:pt x="36" y="105"/>
                </a:lnTo>
                <a:lnTo>
                  <a:pt x="38" y="107"/>
                </a:lnTo>
                <a:lnTo>
                  <a:pt x="41" y="107"/>
                </a:lnTo>
                <a:lnTo>
                  <a:pt x="43" y="108"/>
                </a:lnTo>
                <a:lnTo>
                  <a:pt x="45" y="108"/>
                </a:lnTo>
                <a:lnTo>
                  <a:pt x="49" y="108"/>
                </a:lnTo>
                <a:lnTo>
                  <a:pt x="51" y="109"/>
                </a:lnTo>
                <a:lnTo>
                  <a:pt x="54" y="109"/>
                </a:lnTo>
                <a:lnTo>
                  <a:pt x="57" y="109"/>
                </a:lnTo>
                <a:lnTo>
                  <a:pt x="60" y="108"/>
                </a:lnTo>
                <a:lnTo>
                  <a:pt x="62" y="108"/>
                </a:lnTo>
                <a:lnTo>
                  <a:pt x="66" y="108"/>
                </a:lnTo>
                <a:lnTo>
                  <a:pt x="68" y="107"/>
                </a:lnTo>
                <a:lnTo>
                  <a:pt x="71" y="107"/>
                </a:lnTo>
                <a:lnTo>
                  <a:pt x="73" y="105"/>
                </a:lnTo>
                <a:lnTo>
                  <a:pt x="75" y="104"/>
                </a:lnTo>
                <a:lnTo>
                  <a:pt x="78" y="103"/>
                </a:lnTo>
                <a:lnTo>
                  <a:pt x="80" y="102"/>
                </a:lnTo>
                <a:lnTo>
                  <a:pt x="83" y="101"/>
                </a:lnTo>
                <a:lnTo>
                  <a:pt x="85" y="99"/>
                </a:lnTo>
                <a:lnTo>
                  <a:pt x="87" y="98"/>
                </a:lnTo>
                <a:lnTo>
                  <a:pt x="89" y="96"/>
                </a:lnTo>
                <a:lnTo>
                  <a:pt x="91" y="95"/>
                </a:lnTo>
                <a:lnTo>
                  <a:pt x="92" y="92"/>
                </a:lnTo>
                <a:lnTo>
                  <a:pt x="95" y="91"/>
                </a:lnTo>
                <a:lnTo>
                  <a:pt x="96" y="89"/>
                </a:lnTo>
                <a:lnTo>
                  <a:pt x="98" y="86"/>
                </a:lnTo>
                <a:lnTo>
                  <a:pt x="99" y="85"/>
                </a:lnTo>
                <a:lnTo>
                  <a:pt x="101" y="83"/>
                </a:lnTo>
                <a:lnTo>
                  <a:pt x="102" y="80"/>
                </a:lnTo>
                <a:lnTo>
                  <a:pt x="103" y="78"/>
                </a:lnTo>
                <a:lnTo>
                  <a:pt x="104" y="75"/>
                </a:lnTo>
                <a:lnTo>
                  <a:pt x="105" y="73"/>
                </a:lnTo>
                <a:lnTo>
                  <a:pt x="107" y="71"/>
                </a:lnTo>
                <a:lnTo>
                  <a:pt x="107" y="68"/>
                </a:lnTo>
                <a:lnTo>
                  <a:pt x="108" y="65"/>
                </a:lnTo>
                <a:lnTo>
                  <a:pt x="108" y="62"/>
                </a:lnTo>
                <a:lnTo>
                  <a:pt x="109" y="60"/>
                </a:lnTo>
                <a:lnTo>
                  <a:pt x="109" y="57"/>
                </a:lnTo>
                <a:lnTo>
                  <a:pt x="109" y="54"/>
                </a:lnTo>
                <a:lnTo>
                  <a:pt x="109" y="51"/>
                </a:lnTo>
                <a:lnTo>
                  <a:pt x="109" y="49"/>
                </a:lnTo>
                <a:lnTo>
                  <a:pt x="108" y="45"/>
                </a:lnTo>
                <a:lnTo>
                  <a:pt x="108" y="43"/>
                </a:lnTo>
                <a:lnTo>
                  <a:pt x="107" y="40"/>
                </a:lnTo>
                <a:lnTo>
                  <a:pt x="107" y="38"/>
                </a:lnTo>
                <a:lnTo>
                  <a:pt x="105" y="36"/>
                </a:lnTo>
                <a:lnTo>
                  <a:pt x="104" y="33"/>
                </a:lnTo>
                <a:lnTo>
                  <a:pt x="103" y="31"/>
                </a:lnTo>
                <a:lnTo>
                  <a:pt x="102" y="28"/>
                </a:lnTo>
                <a:lnTo>
                  <a:pt x="101" y="26"/>
                </a:lnTo>
                <a:lnTo>
                  <a:pt x="99" y="24"/>
                </a:lnTo>
                <a:lnTo>
                  <a:pt x="98" y="21"/>
                </a:lnTo>
                <a:lnTo>
                  <a:pt x="96" y="19"/>
                </a:lnTo>
                <a:lnTo>
                  <a:pt x="95" y="18"/>
                </a:lnTo>
                <a:lnTo>
                  <a:pt x="92" y="15"/>
                </a:lnTo>
                <a:lnTo>
                  <a:pt x="91" y="14"/>
                </a:lnTo>
                <a:lnTo>
                  <a:pt x="89" y="12"/>
                </a:lnTo>
                <a:lnTo>
                  <a:pt x="87" y="10"/>
                </a:lnTo>
                <a:lnTo>
                  <a:pt x="85" y="9"/>
                </a:lnTo>
                <a:lnTo>
                  <a:pt x="83" y="7"/>
                </a:lnTo>
                <a:lnTo>
                  <a:pt x="80" y="6"/>
                </a:lnTo>
                <a:lnTo>
                  <a:pt x="78" y="4"/>
                </a:lnTo>
                <a:lnTo>
                  <a:pt x="75" y="3"/>
                </a:lnTo>
                <a:lnTo>
                  <a:pt x="73" y="3"/>
                </a:lnTo>
                <a:lnTo>
                  <a:pt x="71" y="2"/>
                </a:lnTo>
                <a:lnTo>
                  <a:pt x="68" y="1"/>
                </a:lnTo>
                <a:lnTo>
                  <a:pt x="66" y="1"/>
                </a:lnTo>
                <a:lnTo>
                  <a:pt x="62" y="0"/>
                </a:lnTo>
                <a:lnTo>
                  <a:pt x="60" y="0"/>
                </a:lnTo>
                <a:lnTo>
                  <a:pt x="57" y="0"/>
                </a:lnTo>
                <a:lnTo>
                  <a:pt x="54" y="0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058025" y="1752600"/>
            <a:ext cx="942975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148513" y="1957388"/>
            <a:ext cx="19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D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7742238" y="1949450"/>
            <a:ext cx="20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Q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30729" name="Freeform 9"/>
          <p:cNvSpPr>
            <a:spLocks/>
          </p:cNvSpPr>
          <p:nvPr/>
        </p:nvSpPr>
        <p:spPr bwMode="auto">
          <a:xfrm>
            <a:off x="7058025" y="2473325"/>
            <a:ext cx="144463" cy="144463"/>
          </a:xfrm>
          <a:custGeom>
            <a:avLst/>
            <a:gdLst>
              <a:gd name="T0" fmla="*/ 0 w 157"/>
              <a:gd name="T1" fmla="*/ 2147483647 h 157"/>
              <a:gd name="T2" fmla="*/ 2147483647 w 157"/>
              <a:gd name="T3" fmla="*/ 2147483647 h 157"/>
              <a:gd name="T4" fmla="*/ 0 w 157"/>
              <a:gd name="T5" fmla="*/ 0 h 157"/>
              <a:gd name="T6" fmla="*/ 0 60000 65536"/>
              <a:gd name="T7" fmla="*/ 0 60000 65536"/>
              <a:gd name="T8" fmla="*/ 0 60000 65536"/>
              <a:gd name="T9" fmla="*/ 0 w 157"/>
              <a:gd name="T10" fmla="*/ 0 h 157"/>
              <a:gd name="T11" fmla="*/ 157 w 157"/>
              <a:gd name="T12" fmla="*/ 157 h 1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" h="157">
                <a:moveTo>
                  <a:pt x="0" y="157"/>
                </a:moveTo>
                <a:lnTo>
                  <a:pt x="157" y="9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6629400" y="2557463"/>
            <a:ext cx="4286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6629400" y="2038350"/>
            <a:ext cx="4286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8001000" y="2057400"/>
            <a:ext cx="4302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251700" y="2438400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Clock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7226300" y="2794000"/>
            <a:ext cx="631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Resetn</a:t>
            </a:r>
            <a:r>
              <a:rPr kumimoji="0" lang="en-US" altLang="en-US" sz="1400">
                <a:solidFill>
                  <a:srgbClr val="000000"/>
                </a:solidFill>
                <a:latin typeface="Times-Roman" charset="0"/>
              </a:rPr>
              <a:t> </a:t>
            </a:r>
            <a:endParaRPr kumimoji="0"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4000" y="1065213"/>
            <a:ext cx="562610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773238" algn="l"/>
                <a:tab pos="2286000" algn="l"/>
                <a:tab pos="2746375" algn="l"/>
                <a:tab pos="3205163" algn="l"/>
                <a:tab pos="4111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LIBRARY ieee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USE ieee.std_logic_1164.all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ENTITY flipflop_sr IS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PORT ( 	D, </a:t>
            </a:r>
            <a:r>
              <a:rPr kumimoji="0" lang="en-US" altLang="en-US" b="1">
                <a:solidFill>
                  <a:srgbClr val="800000"/>
                </a:solidFill>
                <a:latin typeface="Times New Roman" pitchFamily="18" charset="0"/>
              </a:rPr>
              <a:t>Resetn</a:t>
            </a: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, Clock 	: IN 	STD_LOGIC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		Q 				: OUT 	STD_LOGIC) 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END flipflop_sr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ARCHITECTURE behavioral OF flipflop_sr IS   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PROCESS(Clock)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BEGIN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en-US" b="1">
                <a:solidFill>
                  <a:srgbClr val="800000"/>
                </a:solidFill>
                <a:latin typeface="Times New Roman" pitchFamily="18" charset="0"/>
              </a:rPr>
              <a:t>IF rising_edge(Clock) THEN </a:t>
            </a:r>
            <a:endParaRPr kumimoji="0" lang="en-US" altLang="en-US">
              <a:solidFill>
                <a:srgbClr val="000000"/>
              </a:solidFill>
              <a:latin typeface="Times New Roman" pitchFamily="18" charset="0"/>
            </a:endParaRPr>
          </a:p>
          <a:p>
            <a:pPr lvl="2"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en-US" b="1">
                <a:solidFill>
                  <a:srgbClr val="800000"/>
                </a:solidFill>
                <a:latin typeface="Times New Roman" pitchFamily="18" charset="0"/>
              </a:rPr>
              <a:t>IF Resetn = '0' THEN </a:t>
            </a:r>
          </a:p>
          <a:p>
            <a:pPr lvl="2"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800000"/>
                </a:solidFill>
                <a:latin typeface="Times New Roman" pitchFamily="18" charset="0"/>
              </a:rPr>
              <a:t>			Q &lt;= '0' ; </a:t>
            </a:r>
          </a:p>
          <a:p>
            <a:pPr lvl="2"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	ELSE</a:t>
            </a:r>
          </a:p>
          <a:p>
            <a:pPr lvl="2"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		Q &lt;= D ; </a:t>
            </a:r>
          </a:p>
          <a:p>
            <a:pPr lvl="2"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	END IF ; </a:t>
            </a:r>
          </a:p>
          <a:p>
            <a:pPr lvl="2"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END IF;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	END PROCESS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t>END behavioral ;</a:t>
            </a:r>
            <a:r>
              <a:rPr kumimoji="0" lang="en-US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3700" y="177800"/>
            <a:ext cx="681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D flip-flop with </a:t>
            </a:r>
            <a:r>
              <a:rPr kumimoji="0" lang="en-US" altLang="en-US" sz="3600" b="1">
                <a:solidFill>
                  <a:srgbClr val="800000"/>
                </a:solidFill>
                <a:latin typeface="Times New Roman" pitchFamily="18" charset="0"/>
              </a:rPr>
              <a:t>synchronous</a:t>
            </a: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 reset</a:t>
            </a:r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6762750" y="3127375"/>
            <a:ext cx="744538" cy="190500"/>
          </a:xfrm>
          <a:custGeom>
            <a:avLst/>
            <a:gdLst>
              <a:gd name="T0" fmla="*/ 0 w 937"/>
              <a:gd name="T1" fmla="*/ 2147483647 h 240"/>
              <a:gd name="T2" fmla="*/ 2147483647 w 937"/>
              <a:gd name="T3" fmla="*/ 2147483647 h 240"/>
              <a:gd name="T4" fmla="*/ 2147483647 w 937"/>
              <a:gd name="T5" fmla="*/ 0 h 240"/>
              <a:gd name="T6" fmla="*/ 0 60000 65536"/>
              <a:gd name="T7" fmla="*/ 0 60000 65536"/>
              <a:gd name="T8" fmla="*/ 0 60000 65536"/>
              <a:gd name="T9" fmla="*/ 0 w 937"/>
              <a:gd name="T10" fmla="*/ 0 h 240"/>
              <a:gd name="T11" fmla="*/ 937 w 937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7" h="240">
                <a:moveTo>
                  <a:pt x="0" y="240"/>
                </a:moveTo>
                <a:lnTo>
                  <a:pt x="937" y="240"/>
                </a:lnTo>
                <a:lnTo>
                  <a:pt x="93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7462838" y="3057525"/>
            <a:ext cx="87312" cy="87313"/>
          </a:xfrm>
          <a:custGeom>
            <a:avLst/>
            <a:gdLst>
              <a:gd name="T0" fmla="*/ 2147483647 w 109"/>
              <a:gd name="T1" fmla="*/ 0 h 109"/>
              <a:gd name="T2" fmla="*/ 2147483647 w 109"/>
              <a:gd name="T3" fmla="*/ 2147483647 h 109"/>
              <a:gd name="T4" fmla="*/ 2147483647 w 109"/>
              <a:gd name="T5" fmla="*/ 2147483647 h 109"/>
              <a:gd name="T6" fmla="*/ 2147483647 w 109"/>
              <a:gd name="T7" fmla="*/ 2147483647 h 109"/>
              <a:gd name="T8" fmla="*/ 2147483647 w 109"/>
              <a:gd name="T9" fmla="*/ 2147483647 h 109"/>
              <a:gd name="T10" fmla="*/ 2147483647 w 109"/>
              <a:gd name="T11" fmla="*/ 2147483647 h 109"/>
              <a:gd name="T12" fmla="*/ 2147483647 w 109"/>
              <a:gd name="T13" fmla="*/ 2147483647 h 109"/>
              <a:gd name="T14" fmla="*/ 2147483647 w 109"/>
              <a:gd name="T15" fmla="*/ 2147483647 h 109"/>
              <a:gd name="T16" fmla="*/ 2147483647 w 109"/>
              <a:gd name="T17" fmla="*/ 2147483647 h 109"/>
              <a:gd name="T18" fmla="*/ 2147483647 w 109"/>
              <a:gd name="T19" fmla="*/ 2147483647 h 109"/>
              <a:gd name="T20" fmla="*/ 0 w 109"/>
              <a:gd name="T21" fmla="*/ 2147483647 h 109"/>
              <a:gd name="T22" fmla="*/ 0 w 109"/>
              <a:gd name="T23" fmla="*/ 2147483647 h 109"/>
              <a:gd name="T24" fmla="*/ 2147483647 w 109"/>
              <a:gd name="T25" fmla="*/ 2147483647 h 109"/>
              <a:gd name="T26" fmla="*/ 2147483647 w 109"/>
              <a:gd name="T27" fmla="*/ 2147483647 h 109"/>
              <a:gd name="T28" fmla="*/ 2147483647 w 109"/>
              <a:gd name="T29" fmla="*/ 2147483647 h 109"/>
              <a:gd name="T30" fmla="*/ 2147483647 w 109"/>
              <a:gd name="T31" fmla="*/ 2147483647 h 109"/>
              <a:gd name="T32" fmla="*/ 2147483647 w 109"/>
              <a:gd name="T33" fmla="*/ 2147483647 h 109"/>
              <a:gd name="T34" fmla="*/ 2147483647 w 109"/>
              <a:gd name="T35" fmla="*/ 2147483647 h 109"/>
              <a:gd name="T36" fmla="*/ 2147483647 w 109"/>
              <a:gd name="T37" fmla="*/ 2147483647 h 109"/>
              <a:gd name="T38" fmla="*/ 2147483647 w 109"/>
              <a:gd name="T39" fmla="*/ 2147483647 h 109"/>
              <a:gd name="T40" fmla="*/ 2147483647 w 109"/>
              <a:gd name="T41" fmla="*/ 2147483647 h 109"/>
              <a:gd name="T42" fmla="*/ 2147483647 w 109"/>
              <a:gd name="T43" fmla="*/ 2147483647 h 109"/>
              <a:gd name="T44" fmla="*/ 2147483647 w 109"/>
              <a:gd name="T45" fmla="*/ 2147483647 h 109"/>
              <a:gd name="T46" fmla="*/ 2147483647 w 109"/>
              <a:gd name="T47" fmla="*/ 2147483647 h 109"/>
              <a:gd name="T48" fmla="*/ 2147483647 w 109"/>
              <a:gd name="T49" fmla="*/ 2147483647 h 109"/>
              <a:gd name="T50" fmla="*/ 2147483647 w 109"/>
              <a:gd name="T51" fmla="*/ 2147483647 h 109"/>
              <a:gd name="T52" fmla="*/ 2147483647 w 109"/>
              <a:gd name="T53" fmla="*/ 2147483647 h 109"/>
              <a:gd name="T54" fmla="*/ 2147483647 w 109"/>
              <a:gd name="T55" fmla="*/ 2147483647 h 109"/>
              <a:gd name="T56" fmla="*/ 2147483647 w 109"/>
              <a:gd name="T57" fmla="*/ 2147483647 h 109"/>
              <a:gd name="T58" fmla="*/ 2147483647 w 109"/>
              <a:gd name="T59" fmla="*/ 2147483647 h 109"/>
              <a:gd name="T60" fmla="*/ 2147483647 w 109"/>
              <a:gd name="T61" fmla="*/ 2147483647 h 109"/>
              <a:gd name="T62" fmla="*/ 2147483647 w 109"/>
              <a:gd name="T63" fmla="*/ 2147483647 h 109"/>
              <a:gd name="T64" fmla="*/ 2147483647 w 109"/>
              <a:gd name="T65" fmla="*/ 2147483647 h 109"/>
              <a:gd name="T66" fmla="*/ 2147483647 w 109"/>
              <a:gd name="T67" fmla="*/ 2147483647 h 109"/>
              <a:gd name="T68" fmla="*/ 2147483647 w 109"/>
              <a:gd name="T69" fmla="*/ 2147483647 h 109"/>
              <a:gd name="T70" fmla="*/ 2147483647 w 109"/>
              <a:gd name="T71" fmla="*/ 2147483647 h 109"/>
              <a:gd name="T72" fmla="*/ 2147483647 w 109"/>
              <a:gd name="T73" fmla="*/ 2147483647 h 109"/>
              <a:gd name="T74" fmla="*/ 2147483647 w 109"/>
              <a:gd name="T75" fmla="*/ 2147483647 h 109"/>
              <a:gd name="T76" fmla="*/ 2147483647 w 109"/>
              <a:gd name="T77" fmla="*/ 2147483647 h 109"/>
              <a:gd name="T78" fmla="*/ 2147483647 w 109"/>
              <a:gd name="T79" fmla="*/ 2147483647 h 109"/>
              <a:gd name="T80" fmla="*/ 2147483647 w 109"/>
              <a:gd name="T81" fmla="*/ 2147483647 h 109"/>
              <a:gd name="T82" fmla="*/ 2147483647 w 109"/>
              <a:gd name="T83" fmla="*/ 2147483647 h 109"/>
              <a:gd name="T84" fmla="*/ 2147483647 w 109"/>
              <a:gd name="T85" fmla="*/ 0 h 109"/>
              <a:gd name="T86" fmla="*/ 2147483647 w 109"/>
              <a:gd name="T87" fmla="*/ 0 h 10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09"/>
              <a:gd name="T133" fmla="*/ 0 h 109"/>
              <a:gd name="T134" fmla="*/ 109 w 109"/>
              <a:gd name="T135" fmla="*/ 109 h 10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09" h="109">
                <a:moveTo>
                  <a:pt x="54" y="0"/>
                </a:moveTo>
                <a:lnTo>
                  <a:pt x="51" y="0"/>
                </a:lnTo>
                <a:lnTo>
                  <a:pt x="49" y="0"/>
                </a:lnTo>
                <a:lnTo>
                  <a:pt x="45" y="0"/>
                </a:lnTo>
                <a:lnTo>
                  <a:pt x="43" y="1"/>
                </a:lnTo>
                <a:lnTo>
                  <a:pt x="41" y="1"/>
                </a:lnTo>
                <a:lnTo>
                  <a:pt x="38" y="2"/>
                </a:lnTo>
                <a:lnTo>
                  <a:pt x="36" y="3"/>
                </a:lnTo>
                <a:lnTo>
                  <a:pt x="33" y="3"/>
                </a:lnTo>
                <a:lnTo>
                  <a:pt x="31" y="4"/>
                </a:lnTo>
                <a:lnTo>
                  <a:pt x="29" y="6"/>
                </a:lnTo>
                <a:lnTo>
                  <a:pt x="26" y="7"/>
                </a:lnTo>
                <a:lnTo>
                  <a:pt x="24" y="9"/>
                </a:lnTo>
                <a:lnTo>
                  <a:pt x="21" y="10"/>
                </a:lnTo>
                <a:lnTo>
                  <a:pt x="20" y="12"/>
                </a:lnTo>
                <a:lnTo>
                  <a:pt x="18" y="14"/>
                </a:lnTo>
                <a:lnTo>
                  <a:pt x="15" y="15"/>
                </a:lnTo>
                <a:lnTo>
                  <a:pt x="14" y="18"/>
                </a:lnTo>
                <a:lnTo>
                  <a:pt x="12" y="19"/>
                </a:lnTo>
                <a:lnTo>
                  <a:pt x="11" y="21"/>
                </a:lnTo>
                <a:lnTo>
                  <a:pt x="9" y="24"/>
                </a:lnTo>
                <a:lnTo>
                  <a:pt x="8" y="26"/>
                </a:lnTo>
                <a:lnTo>
                  <a:pt x="6" y="28"/>
                </a:lnTo>
                <a:lnTo>
                  <a:pt x="5" y="31"/>
                </a:lnTo>
                <a:lnTo>
                  <a:pt x="5" y="33"/>
                </a:lnTo>
                <a:lnTo>
                  <a:pt x="3" y="36"/>
                </a:lnTo>
                <a:lnTo>
                  <a:pt x="2" y="38"/>
                </a:lnTo>
                <a:lnTo>
                  <a:pt x="1" y="40"/>
                </a:lnTo>
                <a:lnTo>
                  <a:pt x="1" y="43"/>
                </a:lnTo>
                <a:lnTo>
                  <a:pt x="1" y="45"/>
                </a:lnTo>
                <a:lnTo>
                  <a:pt x="0" y="49"/>
                </a:lnTo>
                <a:lnTo>
                  <a:pt x="0" y="51"/>
                </a:lnTo>
                <a:lnTo>
                  <a:pt x="0" y="54"/>
                </a:lnTo>
                <a:lnTo>
                  <a:pt x="0" y="57"/>
                </a:lnTo>
                <a:lnTo>
                  <a:pt x="0" y="60"/>
                </a:lnTo>
                <a:lnTo>
                  <a:pt x="1" y="62"/>
                </a:lnTo>
                <a:lnTo>
                  <a:pt x="1" y="65"/>
                </a:lnTo>
                <a:lnTo>
                  <a:pt x="1" y="68"/>
                </a:lnTo>
                <a:lnTo>
                  <a:pt x="2" y="71"/>
                </a:lnTo>
                <a:lnTo>
                  <a:pt x="3" y="73"/>
                </a:lnTo>
                <a:lnTo>
                  <a:pt x="5" y="75"/>
                </a:lnTo>
                <a:lnTo>
                  <a:pt x="5" y="78"/>
                </a:lnTo>
                <a:lnTo>
                  <a:pt x="6" y="80"/>
                </a:lnTo>
                <a:lnTo>
                  <a:pt x="8" y="83"/>
                </a:lnTo>
                <a:lnTo>
                  <a:pt x="9" y="85"/>
                </a:lnTo>
                <a:lnTo>
                  <a:pt x="11" y="86"/>
                </a:lnTo>
                <a:lnTo>
                  <a:pt x="12" y="89"/>
                </a:lnTo>
                <a:lnTo>
                  <a:pt x="14" y="91"/>
                </a:lnTo>
                <a:lnTo>
                  <a:pt x="15" y="92"/>
                </a:lnTo>
                <a:lnTo>
                  <a:pt x="18" y="95"/>
                </a:lnTo>
                <a:lnTo>
                  <a:pt x="20" y="96"/>
                </a:lnTo>
                <a:lnTo>
                  <a:pt x="21" y="98"/>
                </a:lnTo>
                <a:lnTo>
                  <a:pt x="24" y="99"/>
                </a:lnTo>
                <a:lnTo>
                  <a:pt x="26" y="101"/>
                </a:lnTo>
                <a:lnTo>
                  <a:pt x="29" y="102"/>
                </a:lnTo>
                <a:lnTo>
                  <a:pt x="31" y="103"/>
                </a:lnTo>
                <a:lnTo>
                  <a:pt x="33" y="104"/>
                </a:lnTo>
                <a:lnTo>
                  <a:pt x="36" y="105"/>
                </a:lnTo>
                <a:lnTo>
                  <a:pt x="38" y="107"/>
                </a:lnTo>
                <a:lnTo>
                  <a:pt x="41" y="107"/>
                </a:lnTo>
                <a:lnTo>
                  <a:pt x="43" y="108"/>
                </a:lnTo>
                <a:lnTo>
                  <a:pt x="45" y="108"/>
                </a:lnTo>
                <a:lnTo>
                  <a:pt x="49" y="108"/>
                </a:lnTo>
                <a:lnTo>
                  <a:pt x="51" y="109"/>
                </a:lnTo>
                <a:lnTo>
                  <a:pt x="54" y="109"/>
                </a:lnTo>
                <a:lnTo>
                  <a:pt x="57" y="109"/>
                </a:lnTo>
                <a:lnTo>
                  <a:pt x="60" y="108"/>
                </a:lnTo>
                <a:lnTo>
                  <a:pt x="62" y="108"/>
                </a:lnTo>
                <a:lnTo>
                  <a:pt x="66" y="108"/>
                </a:lnTo>
                <a:lnTo>
                  <a:pt x="68" y="107"/>
                </a:lnTo>
                <a:lnTo>
                  <a:pt x="71" y="107"/>
                </a:lnTo>
                <a:lnTo>
                  <a:pt x="73" y="105"/>
                </a:lnTo>
                <a:lnTo>
                  <a:pt x="75" y="104"/>
                </a:lnTo>
                <a:lnTo>
                  <a:pt x="78" y="103"/>
                </a:lnTo>
                <a:lnTo>
                  <a:pt x="80" y="102"/>
                </a:lnTo>
                <a:lnTo>
                  <a:pt x="83" y="101"/>
                </a:lnTo>
                <a:lnTo>
                  <a:pt x="85" y="99"/>
                </a:lnTo>
                <a:lnTo>
                  <a:pt x="87" y="98"/>
                </a:lnTo>
                <a:lnTo>
                  <a:pt x="89" y="96"/>
                </a:lnTo>
                <a:lnTo>
                  <a:pt x="91" y="95"/>
                </a:lnTo>
                <a:lnTo>
                  <a:pt x="92" y="92"/>
                </a:lnTo>
                <a:lnTo>
                  <a:pt x="95" y="91"/>
                </a:lnTo>
                <a:lnTo>
                  <a:pt x="96" y="89"/>
                </a:lnTo>
                <a:lnTo>
                  <a:pt x="98" y="86"/>
                </a:lnTo>
                <a:lnTo>
                  <a:pt x="99" y="85"/>
                </a:lnTo>
                <a:lnTo>
                  <a:pt x="101" y="83"/>
                </a:lnTo>
                <a:lnTo>
                  <a:pt x="102" y="80"/>
                </a:lnTo>
                <a:lnTo>
                  <a:pt x="103" y="78"/>
                </a:lnTo>
                <a:lnTo>
                  <a:pt x="104" y="75"/>
                </a:lnTo>
                <a:lnTo>
                  <a:pt x="105" y="73"/>
                </a:lnTo>
                <a:lnTo>
                  <a:pt x="107" y="71"/>
                </a:lnTo>
                <a:lnTo>
                  <a:pt x="107" y="68"/>
                </a:lnTo>
                <a:lnTo>
                  <a:pt x="108" y="65"/>
                </a:lnTo>
                <a:lnTo>
                  <a:pt x="108" y="62"/>
                </a:lnTo>
                <a:lnTo>
                  <a:pt x="109" y="60"/>
                </a:lnTo>
                <a:lnTo>
                  <a:pt x="109" y="57"/>
                </a:lnTo>
                <a:lnTo>
                  <a:pt x="109" y="54"/>
                </a:lnTo>
                <a:lnTo>
                  <a:pt x="109" y="51"/>
                </a:lnTo>
                <a:lnTo>
                  <a:pt x="109" y="49"/>
                </a:lnTo>
                <a:lnTo>
                  <a:pt x="108" y="45"/>
                </a:lnTo>
                <a:lnTo>
                  <a:pt x="108" y="43"/>
                </a:lnTo>
                <a:lnTo>
                  <a:pt x="107" y="40"/>
                </a:lnTo>
                <a:lnTo>
                  <a:pt x="107" y="38"/>
                </a:lnTo>
                <a:lnTo>
                  <a:pt x="105" y="36"/>
                </a:lnTo>
                <a:lnTo>
                  <a:pt x="104" y="33"/>
                </a:lnTo>
                <a:lnTo>
                  <a:pt x="103" y="31"/>
                </a:lnTo>
                <a:lnTo>
                  <a:pt x="102" y="28"/>
                </a:lnTo>
                <a:lnTo>
                  <a:pt x="101" y="26"/>
                </a:lnTo>
                <a:lnTo>
                  <a:pt x="99" y="24"/>
                </a:lnTo>
                <a:lnTo>
                  <a:pt x="98" y="21"/>
                </a:lnTo>
                <a:lnTo>
                  <a:pt x="96" y="19"/>
                </a:lnTo>
                <a:lnTo>
                  <a:pt x="95" y="18"/>
                </a:lnTo>
                <a:lnTo>
                  <a:pt x="92" y="15"/>
                </a:lnTo>
                <a:lnTo>
                  <a:pt x="91" y="14"/>
                </a:lnTo>
                <a:lnTo>
                  <a:pt x="89" y="12"/>
                </a:lnTo>
                <a:lnTo>
                  <a:pt x="87" y="10"/>
                </a:lnTo>
                <a:lnTo>
                  <a:pt x="85" y="9"/>
                </a:lnTo>
                <a:lnTo>
                  <a:pt x="83" y="7"/>
                </a:lnTo>
                <a:lnTo>
                  <a:pt x="80" y="6"/>
                </a:lnTo>
                <a:lnTo>
                  <a:pt x="78" y="4"/>
                </a:lnTo>
                <a:lnTo>
                  <a:pt x="75" y="3"/>
                </a:lnTo>
                <a:lnTo>
                  <a:pt x="73" y="3"/>
                </a:lnTo>
                <a:lnTo>
                  <a:pt x="71" y="2"/>
                </a:lnTo>
                <a:lnTo>
                  <a:pt x="68" y="1"/>
                </a:lnTo>
                <a:lnTo>
                  <a:pt x="66" y="1"/>
                </a:lnTo>
                <a:lnTo>
                  <a:pt x="62" y="0"/>
                </a:lnTo>
                <a:lnTo>
                  <a:pt x="60" y="0"/>
                </a:lnTo>
                <a:lnTo>
                  <a:pt x="57" y="0"/>
                </a:lnTo>
                <a:lnTo>
                  <a:pt x="54" y="0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058025" y="1752600"/>
            <a:ext cx="942975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148513" y="1957388"/>
            <a:ext cx="19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D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742238" y="1949450"/>
            <a:ext cx="20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Q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31753" name="Freeform 9"/>
          <p:cNvSpPr>
            <a:spLocks/>
          </p:cNvSpPr>
          <p:nvPr/>
        </p:nvSpPr>
        <p:spPr bwMode="auto">
          <a:xfrm>
            <a:off x="7058025" y="2473325"/>
            <a:ext cx="144463" cy="144463"/>
          </a:xfrm>
          <a:custGeom>
            <a:avLst/>
            <a:gdLst>
              <a:gd name="T0" fmla="*/ 0 w 157"/>
              <a:gd name="T1" fmla="*/ 2147483647 h 157"/>
              <a:gd name="T2" fmla="*/ 2147483647 w 157"/>
              <a:gd name="T3" fmla="*/ 2147483647 h 157"/>
              <a:gd name="T4" fmla="*/ 0 w 157"/>
              <a:gd name="T5" fmla="*/ 0 h 157"/>
              <a:gd name="T6" fmla="*/ 0 60000 65536"/>
              <a:gd name="T7" fmla="*/ 0 60000 65536"/>
              <a:gd name="T8" fmla="*/ 0 60000 65536"/>
              <a:gd name="T9" fmla="*/ 0 w 157"/>
              <a:gd name="T10" fmla="*/ 0 h 157"/>
              <a:gd name="T11" fmla="*/ 157 w 157"/>
              <a:gd name="T12" fmla="*/ 157 h 1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" h="157">
                <a:moveTo>
                  <a:pt x="0" y="157"/>
                </a:moveTo>
                <a:lnTo>
                  <a:pt x="157" y="9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629400" y="2557463"/>
            <a:ext cx="4286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6629400" y="2038350"/>
            <a:ext cx="4286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8001000" y="2057400"/>
            <a:ext cx="43021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7251700" y="2438400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Clock </a:t>
            </a:r>
            <a:endParaRPr kumimoji="0" lang="en-US" altLang="en-US" b="1">
              <a:latin typeface="Times New Roman" pitchFamily="18" charset="0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7226300" y="2794000"/>
            <a:ext cx="631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b="1">
                <a:solidFill>
                  <a:srgbClr val="000000"/>
                </a:solidFill>
                <a:latin typeface="Times-Roman" charset="0"/>
              </a:rPr>
              <a:t>Resetn</a:t>
            </a:r>
            <a:r>
              <a:rPr kumimoji="0" lang="en-US" altLang="en-US" sz="1400">
                <a:solidFill>
                  <a:srgbClr val="000000"/>
                </a:solidFill>
                <a:latin typeface="Times-Roman" charset="0"/>
              </a:rPr>
              <a:t> </a:t>
            </a:r>
            <a:endParaRPr kumimoji="0"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Asychronous vs. Synchronous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2438400"/>
          </a:xfrm>
        </p:spPr>
        <p:txBody>
          <a:bodyPr/>
          <a:lstStyle/>
          <a:p>
            <a:r>
              <a:rPr kumimoji="0" lang="en-US" altLang="en-US" smtClean="0">
                <a:solidFill>
                  <a:srgbClr val="000000"/>
                </a:solidFill>
                <a:ea typeface="ＭＳ Ｐゴシック" pitchFamily="34" charset="-128"/>
              </a:rPr>
              <a:t>In the IF loop, asynchronous items are</a:t>
            </a:r>
          </a:p>
          <a:p>
            <a:pPr lvl="1"/>
            <a:r>
              <a:rPr kumimoji="0" lang="en-US" altLang="en-US" b="1" smtClean="0">
                <a:solidFill>
                  <a:srgbClr val="A50021"/>
                </a:solidFill>
                <a:ea typeface="ＭＳ Ｐゴシック" pitchFamily="34" charset="-128"/>
              </a:rPr>
              <a:t>Before</a:t>
            </a:r>
            <a:r>
              <a:rPr kumimoji="0" lang="en-US" altLang="en-US" smtClean="0">
                <a:solidFill>
                  <a:srgbClr val="000000"/>
                </a:solidFill>
                <a:ea typeface="ＭＳ Ｐゴシック" pitchFamily="34" charset="-128"/>
              </a:rPr>
              <a:t> the rising_edge(Clock)</a:t>
            </a:r>
            <a:r>
              <a:rPr kumimoji="0" lang="en-US" altLang="en-US" smtClean="0">
                <a:ea typeface="ＭＳ Ｐゴシック" pitchFamily="34" charset="-128"/>
              </a:rPr>
              <a:t> statement</a:t>
            </a:r>
          </a:p>
          <a:p>
            <a:r>
              <a:rPr kumimoji="0" lang="en-US" altLang="en-US" smtClean="0">
                <a:ea typeface="ＭＳ Ｐゴシック" pitchFamily="34" charset="-128"/>
              </a:rPr>
              <a:t>In the IF loop, synchronous items are</a:t>
            </a:r>
          </a:p>
          <a:p>
            <a:pPr lvl="1"/>
            <a:r>
              <a:rPr kumimoji="0" lang="en-US" altLang="en-US" b="1" smtClean="0">
                <a:solidFill>
                  <a:srgbClr val="A50021"/>
                </a:solidFill>
                <a:ea typeface="ＭＳ Ｐゴシック" pitchFamily="34" charset="-128"/>
              </a:rPr>
              <a:t>After</a:t>
            </a:r>
            <a:r>
              <a:rPr kumimoji="0" lang="en-US" altLang="en-US" smtClean="0">
                <a:solidFill>
                  <a:srgbClr val="000000"/>
                </a:solidFill>
                <a:ea typeface="ＭＳ Ｐゴシック" pitchFamily="34" charset="-128"/>
              </a:rPr>
              <a:t> the rising_edge(Clock)</a:t>
            </a:r>
            <a:r>
              <a:rPr kumimoji="0" lang="en-US" altLang="en-US" smtClean="0">
                <a:ea typeface="ＭＳ Ｐゴシック" pitchFamily="34" charset="-128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5718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39725" y="133350"/>
            <a:ext cx="755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8-bit register with asynchronous reset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9900" y="965200"/>
            <a:ext cx="82359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035300" algn="l"/>
                <a:tab pos="38227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035300" algn="l"/>
                <a:tab pos="38227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035300" algn="l"/>
                <a:tab pos="38227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035300" algn="l"/>
                <a:tab pos="38227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035300" algn="l"/>
                <a:tab pos="38227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035300" algn="l"/>
                <a:tab pos="38227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035300" algn="l"/>
                <a:tab pos="38227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035300" algn="l"/>
                <a:tab pos="38227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035300" algn="l"/>
                <a:tab pos="38227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LIBRARY </a:t>
            </a:r>
            <a:r>
              <a:rPr kumimoji="0" lang="en-US" altLang="en-US" sz="1800" dirty="0" err="1">
                <a:solidFill>
                  <a:srgbClr val="000000"/>
                </a:solidFill>
                <a:latin typeface="Times New Roman" pitchFamily="18" charset="0"/>
              </a:rPr>
              <a:t>ieee</a:t>
            </a: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USE ieee.std_logic_1164.all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ENTITY reg8 IS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PORT ( 	D				: IN 	</a:t>
            </a:r>
            <a:r>
              <a:rPr kumimoji="0" lang="en-US" altLang="en-US" sz="1800" b="1" dirty="0">
                <a:solidFill>
                  <a:srgbClr val="800000"/>
                </a:solidFill>
                <a:latin typeface="Times New Roman" pitchFamily="18" charset="0"/>
              </a:rPr>
              <a:t>STD_LOGIC_VECTOR(7 DOWNTO 0)</a:t>
            </a: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kumimoji="0" lang="en-US" altLang="en-US" sz="1800" dirty="0" err="1">
                <a:solidFill>
                  <a:srgbClr val="000000"/>
                </a:solidFill>
                <a:latin typeface="Times New Roman" pitchFamily="18" charset="0"/>
              </a:rPr>
              <a:t>Resetn</a:t>
            </a: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, Clock		: IN 	STD_LOGIC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		Q 				: OUT 	</a:t>
            </a:r>
            <a:r>
              <a:rPr kumimoji="0" lang="en-US" altLang="en-US" sz="1800" b="1" dirty="0">
                <a:solidFill>
                  <a:srgbClr val="800000"/>
                </a:solidFill>
                <a:latin typeface="Times New Roman" pitchFamily="18" charset="0"/>
              </a:rPr>
              <a:t>STD_LOGIC_VECTOR(7 DOWNTO 0)</a:t>
            </a: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)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END reg8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ARCHITECTURE behavioral OF reg8 IS	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PROCESS ( </a:t>
            </a:r>
            <a:r>
              <a:rPr kumimoji="0" lang="en-US" altLang="en-US" sz="1800" dirty="0" err="1">
                <a:solidFill>
                  <a:srgbClr val="000000"/>
                </a:solidFill>
                <a:latin typeface="Times New Roman" pitchFamily="18" charset="0"/>
              </a:rPr>
              <a:t>Resetn</a:t>
            </a: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, Clock )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	IF </a:t>
            </a:r>
            <a:r>
              <a:rPr kumimoji="0" lang="en-US" altLang="en-US" sz="1800" dirty="0" err="1">
                <a:solidFill>
                  <a:srgbClr val="000000"/>
                </a:solidFill>
                <a:latin typeface="Times New Roman" pitchFamily="18" charset="0"/>
              </a:rPr>
              <a:t>Resetn</a:t>
            </a: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= '0'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kumimoji="0" lang="en-US" altLang="en-US" sz="1800" b="1" dirty="0">
                <a:solidFill>
                  <a:srgbClr val="800000"/>
                </a:solidFill>
                <a:latin typeface="Times New Roman" pitchFamily="18" charset="0"/>
              </a:rPr>
              <a:t>Q &lt;= "00000000"</a:t>
            </a: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	ELSIF </a:t>
            </a:r>
            <a:r>
              <a:rPr kumimoji="0" lang="en-US" altLang="en-US" sz="1800" dirty="0" err="1">
                <a:solidFill>
                  <a:srgbClr val="000000"/>
                </a:solidFill>
                <a:latin typeface="Times New Roman" pitchFamily="18" charset="0"/>
              </a:rPr>
              <a:t>rising_edge</a:t>
            </a: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(Clock)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		Q &lt;= D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	END IF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	END PROCESS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dirty="0">
                <a:solidFill>
                  <a:srgbClr val="000000"/>
                </a:solidFill>
                <a:latin typeface="Times New Roman" pitchFamily="18" charset="0"/>
              </a:rPr>
              <a:t>END behavioral</a:t>
            </a:r>
            <a:r>
              <a:rPr kumimoji="0" lang="en-US" altLang="en-US" sz="1800" dirty="0">
                <a:latin typeface="Times New Roman" pitchFamily="18" charset="0"/>
              </a:rPr>
              <a:t> ;`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6096000" y="3429000"/>
            <a:ext cx="2590800" cy="2438400"/>
            <a:chOff x="3552" y="2496"/>
            <a:chExt cx="1632" cy="1536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3552" y="2496"/>
              <a:ext cx="1632" cy="1536"/>
              <a:chOff x="3648" y="2208"/>
              <a:chExt cx="1632" cy="1536"/>
            </a:xfrm>
          </p:grpSpPr>
          <p:sp>
            <p:nvSpPr>
              <p:cNvPr id="33803" name="Text Box 6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</a:pPr>
                <a:r>
                  <a:rPr kumimoji="0" lang="en-US" altLang="en-US" b="1">
                    <a:latin typeface="Times New Roman" pitchFamily="18" charset="0"/>
                  </a:rPr>
                  <a:t>Resetn</a:t>
                </a:r>
              </a:p>
            </p:txBody>
          </p:sp>
          <p:grpSp>
            <p:nvGrpSpPr>
              <p:cNvPr id="33804" name="Group 7"/>
              <p:cNvGrpSpPr>
                <a:grpSpLocks/>
              </p:cNvGrpSpPr>
              <p:nvPr/>
            </p:nvGrpSpPr>
            <p:grpSpPr bwMode="auto">
              <a:xfrm>
                <a:off x="3648" y="2208"/>
                <a:ext cx="1632" cy="1536"/>
                <a:chOff x="3552" y="2496"/>
                <a:chExt cx="1632" cy="1536"/>
              </a:xfrm>
            </p:grpSpPr>
            <p:sp>
              <p:nvSpPr>
                <p:cNvPr id="33805" name="Line 8"/>
                <p:cNvSpPr>
                  <a:spLocks noChangeShapeType="1"/>
                </p:cNvSpPr>
                <p:nvPr/>
              </p:nvSpPr>
              <p:spPr bwMode="auto">
                <a:xfrm>
                  <a:off x="4368" y="24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06" name="Rectangle 9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624" cy="96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07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3816" y="2865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08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4944" y="2889"/>
                  <a:ext cx="0" cy="4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0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28" y="3541"/>
                  <a:ext cx="62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</a:pPr>
                  <a:r>
                    <a:rPr kumimoji="0" lang="en-US" altLang="en-US" b="1">
                      <a:latin typeface="Times New Roman" pitchFamily="18" charset="0"/>
                    </a:rPr>
                    <a:t>Clock</a:t>
                  </a:r>
                </a:p>
              </p:txBody>
            </p:sp>
            <p:sp>
              <p:nvSpPr>
                <p:cNvPr id="3381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64" y="3801"/>
                  <a:ext cx="3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</a:pPr>
                  <a:r>
                    <a:rPr kumimoji="0" lang="en-US" altLang="en-US" sz="1800" b="1">
                      <a:latin typeface="Times New Roman" pitchFamily="18" charset="0"/>
                    </a:rPr>
                    <a:t>reg8</a:t>
                  </a:r>
                </a:p>
              </p:txBody>
            </p:sp>
            <p:grpSp>
              <p:nvGrpSpPr>
                <p:cNvPr id="33811" name="Group 14"/>
                <p:cNvGrpSpPr>
                  <a:grpSpLocks/>
                </p:cNvGrpSpPr>
                <p:nvPr/>
              </p:nvGrpSpPr>
              <p:grpSpPr bwMode="auto">
                <a:xfrm>
                  <a:off x="3600" y="2802"/>
                  <a:ext cx="432" cy="423"/>
                  <a:chOff x="3552" y="2409"/>
                  <a:chExt cx="432" cy="423"/>
                </a:xfrm>
              </p:grpSpPr>
              <p:sp>
                <p:nvSpPr>
                  <p:cNvPr id="33817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2640"/>
                    <a:ext cx="96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409"/>
                    <a:ext cx="43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37931725" indent="-37474525"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9144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1371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1828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</a:pPr>
                    <a:r>
                      <a:rPr kumimoji="0" lang="en-US" altLang="en-US" b="1">
                        <a:latin typeface="Times New Roman" pitchFamily="18" charset="0"/>
                      </a:rPr>
                      <a:t>8</a:t>
                    </a:r>
                  </a:p>
                </p:txBody>
              </p:sp>
            </p:grpSp>
            <p:grpSp>
              <p:nvGrpSpPr>
                <p:cNvPr id="33812" name="Group 17"/>
                <p:cNvGrpSpPr>
                  <a:grpSpLocks/>
                </p:cNvGrpSpPr>
                <p:nvPr/>
              </p:nvGrpSpPr>
              <p:grpSpPr bwMode="auto">
                <a:xfrm>
                  <a:off x="4752" y="2802"/>
                  <a:ext cx="432" cy="423"/>
                  <a:chOff x="3552" y="2409"/>
                  <a:chExt cx="432" cy="423"/>
                </a:xfrm>
              </p:grpSpPr>
              <p:sp>
                <p:nvSpPr>
                  <p:cNvPr id="33815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2640"/>
                    <a:ext cx="96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409"/>
                    <a:ext cx="43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37931725" indent="-37474525"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9144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1371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1828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</a:pPr>
                    <a:r>
                      <a:rPr kumimoji="0" lang="en-US" altLang="en-US" b="1">
                        <a:latin typeface="Times New Roman" pitchFamily="18" charset="0"/>
                      </a:rPr>
                      <a:t>8</a:t>
                    </a:r>
                  </a:p>
                </p:txBody>
              </p:sp>
            </p:grpSp>
            <p:sp>
              <p:nvSpPr>
                <p:cNvPr id="33813" name="Line 20"/>
                <p:cNvSpPr>
                  <a:spLocks noChangeShapeType="1"/>
                </p:cNvSpPr>
                <p:nvPr/>
              </p:nvSpPr>
              <p:spPr bwMode="auto">
                <a:xfrm rot="-5400000">
                  <a:off x="3816" y="3393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4" name="Oval 21"/>
                <p:cNvSpPr>
                  <a:spLocks noChangeArrowheads="1"/>
                </p:cNvSpPr>
                <p:nvPr/>
              </p:nvSpPr>
              <p:spPr bwMode="auto">
                <a:xfrm>
                  <a:off x="4320" y="2784"/>
                  <a:ext cx="96" cy="9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33798" name="Text Box 22"/>
            <p:cNvSpPr txBox="1">
              <a:spLocks noChangeArrowheads="1"/>
            </p:cNvSpPr>
            <p:nvPr/>
          </p:nvSpPr>
          <p:spPr bwMode="auto">
            <a:xfrm>
              <a:off x="4032" y="302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3799" name="Text Box 23"/>
            <p:cNvSpPr txBox="1">
              <a:spLocks noChangeArrowheads="1"/>
            </p:cNvSpPr>
            <p:nvPr/>
          </p:nvSpPr>
          <p:spPr bwMode="auto">
            <a:xfrm>
              <a:off x="4560" y="302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33800" name="Group 24"/>
            <p:cNvGrpSpPr>
              <a:grpSpLocks/>
            </p:cNvGrpSpPr>
            <p:nvPr/>
          </p:nvGrpSpPr>
          <p:grpSpPr bwMode="auto">
            <a:xfrm rot="5249114">
              <a:off x="4080" y="3600"/>
              <a:ext cx="96" cy="96"/>
              <a:chOff x="4320" y="3408"/>
              <a:chExt cx="96" cy="96"/>
            </a:xfrm>
          </p:grpSpPr>
          <p:sp>
            <p:nvSpPr>
              <p:cNvPr id="33801" name="Line 25"/>
              <p:cNvSpPr>
                <a:spLocks noChangeShapeType="1"/>
              </p:cNvSpPr>
              <p:nvPr/>
            </p:nvSpPr>
            <p:spPr bwMode="auto">
              <a:xfrm flipV="1">
                <a:off x="4320" y="3408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2" name="Line 26"/>
              <p:cNvSpPr>
                <a:spLocks noChangeShapeType="1"/>
              </p:cNvSpPr>
              <p:nvPr/>
            </p:nvSpPr>
            <p:spPr bwMode="auto">
              <a:xfrm flipH="1" flipV="1">
                <a:off x="4368" y="3408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35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09800" y="228600"/>
            <a:ext cx="4859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800" b="1">
                <a:solidFill>
                  <a:srgbClr val="333399"/>
                </a:solidFill>
                <a:latin typeface="Times New Roman" pitchFamily="18" charset="0"/>
              </a:rPr>
              <a:t>Data-flow VHDL: Example</a:t>
            </a:r>
            <a:r>
              <a:rPr kumimoji="0" lang="pl-PL" altLang="en-US" sz="2800" b="1">
                <a:solidFill>
                  <a:srgbClr val="333399"/>
                </a:solidFill>
                <a:latin typeface="Times New Roman" pitchFamily="18" charset="0"/>
              </a:rPr>
              <a:t> (1)</a:t>
            </a:r>
            <a:endParaRPr kumimoji="0" lang="en-US" altLang="en-US" sz="2800" b="1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4800" y="1600200"/>
            <a:ext cx="8458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LIBRARY ieee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USE ieee.std_logic_1164.all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>
              <a:solidFill>
                <a:srgbClr val="402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ENTITY fulladd IS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	PORT (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 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x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        : IN 		STD_LOGIC ;</a:t>
            </a:r>
          </a:p>
          <a:p>
            <a:pPr>
              <a:spcBef>
                <a:spcPct val="0"/>
              </a:spcBef>
              <a:buClrTx/>
            </a:pP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                         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y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         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: IN 		STD_LOGIC ; </a:t>
            </a:r>
            <a:endParaRPr kumimoji="0" lang="pl-PL" altLang="en-US">
              <a:solidFill>
                <a:srgbClr val="402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                         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in	: IN 		STD_LOGIC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		 s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          : OUT 		STD_LOGIC ; 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 </a:t>
            </a:r>
            <a:endParaRPr kumimoji="0" lang="pl-PL" altLang="en-US">
              <a:solidFill>
                <a:srgbClr val="402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                         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out	: OUT 		STD_LOGIC )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END fulladd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39725" y="133350"/>
            <a:ext cx="344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Use of OTHERS</a:t>
            </a: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1371600" y="1219200"/>
            <a:ext cx="61547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/>
              <a:t>OTHERS stand for any index value that has </a:t>
            </a:r>
          </a:p>
          <a:p>
            <a:pPr algn="ctr"/>
            <a:r>
              <a:rPr lang="en-US" altLang="en-US" sz="2400"/>
              <a:t>not been previously mentioned.</a:t>
            </a: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57200" y="2754313"/>
            <a:ext cx="735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Q &lt;= “00000001”  can be written as  Q &lt;= (0 =&gt; ‘1’, OTHERS =&gt; ‘0’)      </a:t>
            </a: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457200" y="3614738"/>
            <a:ext cx="86868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Q &lt;= “10000001”  can be written as  Q &lt;= (7 =&gt; ‘1’, 0  =&gt; ‘1’, OTHERS =&gt; ‘0’)</a:t>
            </a:r>
          </a:p>
          <a:p>
            <a:r>
              <a:rPr lang="en-US" altLang="en-US" sz="1800"/>
              <a:t>                                         or              Q &lt;= (7 | 0 =&gt; ‘1’, OTHERS =&gt; ‘0’)</a:t>
            </a:r>
          </a:p>
          <a:p>
            <a:r>
              <a:rPr lang="en-US" altLang="en-US" sz="1800"/>
              <a:t>          </a:t>
            </a:r>
          </a:p>
        </p:txBody>
      </p:sp>
      <p:sp>
        <p:nvSpPr>
          <p:cNvPr id="36870" name="TextBox 7"/>
          <p:cNvSpPr txBox="1">
            <a:spLocks noChangeArrowheads="1"/>
          </p:cNvSpPr>
          <p:nvPr/>
        </p:nvSpPr>
        <p:spPr bwMode="auto">
          <a:xfrm>
            <a:off x="457200" y="4887913"/>
            <a:ext cx="868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Q &lt;= “00011110”  can be written as  Q &lt;= (4 downto 1=&gt; ‘1’, OTHERS =&gt; ‘0’)          </a:t>
            </a:r>
          </a:p>
        </p:txBody>
      </p:sp>
    </p:spTree>
    <p:extLst>
      <p:ext uri="{BB962C8B-B14F-4D97-AF65-F5344CB8AC3E}">
        <p14:creationId xmlns:p14="http://schemas.microsoft.com/office/powerpoint/2010/main" val="18209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en-US" altLang="en-US" sz="1400">
                <a:solidFill>
                  <a:srgbClr val="009900"/>
                </a:solidFill>
              </a:rPr>
              <a:t>ECE 44</a:t>
            </a:r>
            <a:r>
              <a:rPr kumimoji="0" lang="pl-PL" altLang="en-US" sz="1400">
                <a:solidFill>
                  <a:srgbClr val="009900"/>
                </a:solidFill>
              </a:rPr>
              <a:t>8</a:t>
            </a:r>
            <a:r>
              <a:rPr kumimoji="0" lang="en-US" altLang="en-US" sz="1400">
                <a:solidFill>
                  <a:srgbClr val="009900"/>
                </a:solidFill>
              </a:rPr>
              <a:t> – </a:t>
            </a:r>
            <a:r>
              <a:rPr kumimoji="0" lang="pl-PL" altLang="en-US" sz="1400">
                <a:solidFill>
                  <a:srgbClr val="009900"/>
                </a:solidFill>
              </a:rPr>
              <a:t>FPGA and ASIC Design with VHDL</a:t>
            </a:r>
          </a:p>
        </p:txBody>
      </p:sp>
      <p:pic>
        <p:nvPicPr>
          <p:cNvPr id="38915" name="Picture 2" descr="crii_application_large_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0" y="30480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3600" b="1"/>
              <a:t>Counters</a:t>
            </a:r>
          </a:p>
        </p:txBody>
      </p:sp>
    </p:spTree>
    <p:extLst>
      <p:ext uri="{BB962C8B-B14F-4D97-AF65-F5344CB8AC3E}">
        <p14:creationId xmlns:p14="http://schemas.microsoft.com/office/powerpoint/2010/main" val="6859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71500" y="1117600"/>
            <a:ext cx="7204075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205163" algn="l"/>
                <a:tab pos="3652838" algn="l"/>
                <a:tab pos="388937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205163" algn="l"/>
                <a:tab pos="3652838" algn="l"/>
                <a:tab pos="388937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205163" algn="l"/>
                <a:tab pos="3652838" algn="l"/>
                <a:tab pos="388937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205163" algn="l"/>
                <a:tab pos="3652838" algn="l"/>
                <a:tab pos="388937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205163" algn="l"/>
                <a:tab pos="3652838" algn="l"/>
                <a:tab pos="388937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205163" algn="l"/>
                <a:tab pos="3652838" algn="l"/>
                <a:tab pos="388937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205163" algn="l"/>
                <a:tab pos="3652838" algn="l"/>
                <a:tab pos="388937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205163" algn="l"/>
                <a:tab pos="3652838" algn="l"/>
                <a:tab pos="388937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3205163" algn="l"/>
                <a:tab pos="3652838" algn="l"/>
                <a:tab pos="388937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LIBRARY ieee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USE ieee.std_logic_1164.all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 b="1">
                <a:solidFill>
                  <a:srgbClr val="800000"/>
                </a:solidFill>
                <a:latin typeface="Times New Roman" pitchFamily="18" charset="0"/>
              </a:rPr>
              <a:t>USE ieee.std_logic_unsigned.all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ENTITY upcount IS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	PORT (	</a:t>
            </a:r>
            <a:r>
              <a:rPr kumimoji="0" lang="en-US" altLang="en-US" sz="1500" b="1">
                <a:solidFill>
                  <a:srgbClr val="800000"/>
                </a:solidFill>
                <a:latin typeface="Times New Roman" pitchFamily="18" charset="0"/>
              </a:rPr>
              <a:t>Clear</a:t>
            </a: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, Clock	: IN	 		STD_LOGIC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			Q 			: </a:t>
            </a:r>
            <a:r>
              <a:rPr kumimoji="0" lang="en-US" altLang="en-US" sz="1500" b="1">
                <a:solidFill>
                  <a:srgbClr val="800000"/>
                </a:solidFill>
                <a:latin typeface="Times New Roman" pitchFamily="18" charset="0"/>
              </a:rPr>
              <a:t>OUT</a:t>
            </a: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 	STD_LOGIC_VECTOR(1 DOWNTO 0) )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END upcount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5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ARCHITECTURE behavioral OF upcount IS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en-US" altLang="en-US" sz="1500" b="1">
                <a:solidFill>
                  <a:srgbClr val="A50021"/>
                </a:solidFill>
                <a:latin typeface="Times New Roman" pitchFamily="18" charset="0"/>
              </a:rPr>
              <a:t>SIGNAL Count : std_logic_vector(1 DOWNTO 0);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	upcount: PROCESS ( Clock )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	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		IF rising_edge(Clock)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 b="1">
                <a:solidFill>
                  <a:srgbClr val="800000"/>
                </a:solidFill>
                <a:latin typeface="Times New Roman" pitchFamily="18" charset="0"/>
              </a:rPr>
              <a:t>			IF Clear = '1'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 b="1">
                <a:solidFill>
                  <a:srgbClr val="800000"/>
                </a:solidFill>
                <a:latin typeface="Times New Roman" pitchFamily="18" charset="0"/>
              </a:rPr>
              <a:t>				Count &lt;= "00"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 b="1">
                <a:solidFill>
                  <a:srgbClr val="800000"/>
                </a:solidFill>
                <a:latin typeface="Times New Roman" pitchFamily="18" charset="0"/>
              </a:rPr>
              <a:t>			ELSE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 b="1">
                <a:solidFill>
                  <a:srgbClr val="800000"/>
                </a:solidFill>
                <a:latin typeface="Times New Roman" pitchFamily="18" charset="0"/>
              </a:rPr>
              <a:t>				Count &lt;= Count + 1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			END IF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		END IF;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	END PROCESS;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 b="1">
                <a:solidFill>
                  <a:srgbClr val="A50021"/>
                </a:solidFill>
                <a:latin typeface="Times New Roman" pitchFamily="18" charset="0"/>
              </a:rPr>
              <a:t>         Q &lt;= Count;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500">
                <a:solidFill>
                  <a:srgbClr val="000000"/>
                </a:solidFill>
                <a:latin typeface="Times New Roman" pitchFamily="18" charset="0"/>
              </a:rPr>
              <a:t>END behavioral;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81000" y="152400"/>
            <a:ext cx="798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2-bit up-counter with synchronous reset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5715000" y="3138488"/>
            <a:ext cx="2438400" cy="1966912"/>
            <a:chOff x="3600" y="1968"/>
            <a:chExt cx="1536" cy="1239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 rot="5943736">
              <a:off x="4080" y="3024"/>
              <a:ext cx="96" cy="96"/>
              <a:chOff x="4464" y="3216"/>
              <a:chExt cx="96" cy="96"/>
            </a:xfrm>
          </p:grpSpPr>
          <p:sp>
            <p:nvSpPr>
              <p:cNvPr id="39955" name="Line 6"/>
              <p:cNvSpPr>
                <a:spLocks noChangeShapeType="1"/>
              </p:cNvSpPr>
              <p:nvPr/>
            </p:nvSpPr>
            <p:spPr bwMode="auto">
              <a:xfrm flipV="1">
                <a:off x="4464" y="3216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6" name="Line 7"/>
              <p:cNvSpPr>
                <a:spLocks noChangeShapeType="1"/>
              </p:cNvSpPr>
              <p:nvPr/>
            </p:nvSpPr>
            <p:spPr bwMode="auto">
              <a:xfrm flipH="1" flipV="1">
                <a:off x="4512" y="3216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42" name="Group 8"/>
            <p:cNvGrpSpPr>
              <a:grpSpLocks/>
            </p:cNvGrpSpPr>
            <p:nvPr/>
          </p:nvGrpSpPr>
          <p:grpSpPr bwMode="auto">
            <a:xfrm>
              <a:off x="3600" y="1968"/>
              <a:ext cx="1536" cy="1239"/>
              <a:chOff x="3600" y="1977"/>
              <a:chExt cx="1536" cy="1239"/>
            </a:xfrm>
          </p:grpSpPr>
          <p:sp>
            <p:nvSpPr>
              <p:cNvPr id="39943" name="Text Box 9"/>
              <p:cNvSpPr txBox="1">
                <a:spLocks noChangeArrowheads="1"/>
              </p:cNvSpPr>
              <p:nvPr/>
            </p:nvSpPr>
            <p:spPr bwMode="auto">
              <a:xfrm>
                <a:off x="4512" y="2332"/>
                <a:ext cx="1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</a:pPr>
                <a:r>
                  <a:rPr kumimoji="0" lang="en-US" altLang="en-US" b="1"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39944" name="Group 10"/>
              <p:cNvGrpSpPr>
                <a:grpSpLocks/>
              </p:cNvGrpSpPr>
              <p:nvPr/>
            </p:nvGrpSpPr>
            <p:grpSpPr bwMode="auto">
              <a:xfrm>
                <a:off x="3600" y="1977"/>
                <a:ext cx="1536" cy="1239"/>
                <a:chOff x="3600" y="1977"/>
                <a:chExt cx="1536" cy="1239"/>
              </a:xfrm>
            </p:grpSpPr>
            <p:sp>
              <p:nvSpPr>
                <p:cNvPr id="399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2208"/>
                  <a:ext cx="62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</a:pPr>
                  <a:r>
                    <a:rPr kumimoji="0" lang="en-US" altLang="en-US" sz="1800" b="1">
                      <a:latin typeface="Times New Roman" pitchFamily="18" charset="0"/>
                    </a:rPr>
                    <a:t>Clear</a:t>
                  </a:r>
                </a:p>
              </p:txBody>
            </p:sp>
            <p:grpSp>
              <p:nvGrpSpPr>
                <p:cNvPr id="39946" name="Group 12"/>
                <p:cNvGrpSpPr>
                  <a:grpSpLocks/>
                </p:cNvGrpSpPr>
                <p:nvPr/>
              </p:nvGrpSpPr>
              <p:grpSpPr bwMode="auto">
                <a:xfrm>
                  <a:off x="3600" y="1977"/>
                  <a:ext cx="1536" cy="1239"/>
                  <a:chOff x="3600" y="1968"/>
                  <a:chExt cx="1536" cy="1239"/>
                </a:xfrm>
              </p:grpSpPr>
              <p:sp>
                <p:nvSpPr>
                  <p:cNvPr id="3994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1968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4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247"/>
                    <a:ext cx="576" cy="96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37931725" indent="-37474525"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9144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1371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1828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9949" name="Line 1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896" y="2199"/>
                    <a:ext cx="0" cy="48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0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62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37931725" indent="-37474525"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9144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1371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1828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</a:pPr>
                    <a:r>
                      <a:rPr kumimoji="0" lang="en-US" altLang="en-US" sz="1800" b="1">
                        <a:latin typeface="Times New Roman" pitchFamily="18" charset="0"/>
                      </a:rPr>
                      <a:t>Clock</a:t>
                    </a:r>
                  </a:p>
                </p:txBody>
              </p:sp>
              <p:sp>
                <p:nvSpPr>
                  <p:cNvPr id="3995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4" y="2622"/>
                    <a:ext cx="56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37931725" indent="-37474525"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9144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1371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1828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</a:pPr>
                    <a:r>
                      <a:rPr kumimoji="0" lang="en-US" altLang="en-US" b="1">
                        <a:latin typeface="Times New Roman" pitchFamily="18" charset="0"/>
                      </a:rPr>
                      <a:t>upcount</a:t>
                    </a:r>
                  </a:p>
                </p:txBody>
              </p:sp>
              <p:sp>
                <p:nvSpPr>
                  <p:cNvPr id="39952" name="Line 1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840" y="2832"/>
                    <a:ext cx="0" cy="48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lg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3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48" y="2352"/>
                    <a:ext cx="48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5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" y="2121"/>
                    <a:ext cx="19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37931725" indent="-37474525"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9144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1371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1828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</a:pPr>
                    <a:r>
                      <a:rPr kumimoji="0" lang="en-US" altLang="en-US" sz="1800" b="1">
                        <a:latin typeface="Times New Roman" pitchFamily="18" charset="0"/>
                      </a:rPr>
                      <a:t>2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900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066800"/>
            <a:ext cx="7899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9163"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2968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defTabSz="919163"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2968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2968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2968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2968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2968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2968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2968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1825625" algn="l"/>
                <a:tab pos="2286000" algn="l"/>
                <a:tab pos="2746375" algn="l"/>
                <a:tab pos="2968625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LIBRARY ieee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USE ieee.std_logic_1164.all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USE ieee.std_logic_unsigned.all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ENTITY upcount_ar IS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PORT ( 	Clock,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Resetn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Enable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 	: IN 	STD_LOGIC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 				: 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OUT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 	STD_LOGIC_VECTOR (3 DOWNTO 0))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upcount_ar ;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200" y="114300"/>
            <a:ext cx="885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4-bit up-counter with asynchronous reset (1)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3276600" y="3429000"/>
            <a:ext cx="2813050" cy="2514600"/>
            <a:chOff x="2064" y="2160"/>
            <a:chExt cx="1772" cy="1584"/>
          </a:xfrm>
        </p:grpSpPr>
        <p:grpSp>
          <p:nvGrpSpPr>
            <p:cNvPr id="40965" name="Group 5"/>
            <p:cNvGrpSpPr>
              <a:grpSpLocks/>
            </p:cNvGrpSpPr>
            <p:nvPr/>
          </p:nvGrpSpPr>
          <p:grpSpPr bwMode="auto">
            <a:xfrm rot="5943736">
              <a:off x="2544" y="3008"/>
              <a:ext cx="96" cy="96"/>
              <a:chOff x="4464" y="3216"/>
              <a:chExt cx="96" cy="96"/>
            </a:xfrm>
          </p:grpSpPr>
          <p:sp>
            <p:nvSpPr>
              <p:cNvPr id="40979" name="Line 6"/>
              <p:cNvSpPr>
                <a:spLocks noChangeShapeType="1"/>
              </p:cNvSpPr>
              <p:nvPr/>
            </p:nvSpPr>
            <p:spPr bwMode="auto">
              <a:xfrm flipV="1">
                <a:off x="4464" y="3216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0" name="Line 7"/>
              <p:cNvSpPr>
                <a:spLocks noChangeShapeType="1"/>
              </p:cNvSpPr>
              <p:nvPr/>
            </p:nvSpPr>
            <p:spPr bwMode="auto">
              <a:xfrm flipH="1" flipV="1">
                <a:off x="4512" y="3216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66" name="Text Box 8"/>
            <p:cNvSpPr txBox="1">
              <a:spLocks noChangeArrowheads="1"/>
            </p:cNvSpPr>
            <p:nvPr/>
          </p:nvSpPr>
          <p:spPr bwMode="auto">
            <a:xfrm>
              <a:off x="2928" y="264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sz="18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0967" name="Text Box 9"/>
            <p:cNvSpPr txBox="1">
              <a:spLocks noChangeArrowheads="1"/>
            </p:cNvSpPr>
            <p:nvPr/>
          </p:nvSpPr>
          <p:spPr bwMode="auto">
            <a:xfrm>
              <a:off x="2568" y="2432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Enable</a:t>
              </a:r>
            </a:p>
          </p:txBody>
        </p:sp>
        <p:sp>
          <p:nvSpPr>
            <p:cNvPr id="40968" name="Line 10"/>
            <p:cNvSpPr>
              <a:spLocks noChangeShapeType="1"/>
            </p:cNvSpPr>
            <p:nvPr/>
          </p:nvSpPr>
          <p:spPr bwMode="auto">
            <a:xfrm>
              <a:off x="2832" y="216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Rectangle 11"/>
            <p:cNvSpPr>
              <a:spLocks noChangeArrowheads="1"/>
            </p:cNvSpPr>
            <p:nvPr/>
          </p:nvSpPr>
          <p:spPr bwMode="auto">
            <a:xfrm>
              <a:off x="2544" y="2439"/>
              <a:ext cx="576" cy="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70" name="Line 12"/>
            <p:cNvSpPr>
              <a:spLocks noChangeShapeType="1"/>
            </p:cNvSpPr>
            <p:nvPr/>
          </p:nvSpPr>
          <p:spPr bwMode="auto">
            <a:xfrm rot="-5400000">
              <a:off x="3360" y="2519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Text Box 13"/>
            <p:cNvSpPr txBox="1">
              <a:spLocks noChangeArrowheads="1"/>
            </p:cNvSpPr>
            <p:nvPr/>
          </p:nvSpPr>
          <p:spPr bwMode="auto">
            <a:xfrm>
              <a:off x="2608" y="2952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Clock</a:t>
              </a:r>
            </a:p>
          </p:txBody>
        </p:sp>
        <p:sp>
          <p:nvSpPr>
            <p:cNvPr id="40972" name="Text Box 14"/>
            <p:cNvSpPr txBox="1">
              <a:spLocks noChangeArrowheads="1"/>
            </p:cNvSpPr>
            <p:nvPr/>
          </p:nvSpPr>
          <p:spPr bwMode="auto">
            <a:xfrm>
              <a:off x="3216" y="3057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 b="1">
                  <a:latin typeface="Times New Roman" pitchFamily="18" charset="0"/>
                </a:rPr>
                <a:t>upcount</a:t>
              </a: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rot="-5400000">
              <a:off x="2304" y="2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6"/>
            <p:cNvSpPr>
              <a:spLocks noChangeShapeType="1"/>
            </p:cNvSpPr>
            <p:nvPr/>
          </p:nvSpPr>
          <p:spPr bwMode="auto">
            <a:xfrm flipH="1">
              <a:off x="3312" y="2672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Text Box 17"/>
            <p:cNvSpPr txBox="1">
              <a:spLocks noChangeArrowheads="1"/>
            </p:cNvSpPr>
            <p:nvPr/>
          </p:nvSpPr>
          <p:spPr bwMode="auto">
            <a:xfrm>
              <a:off x="3264" y="244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sz="18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76" name="Text Box 18"/>
            <p:cNvSpPr txBox="1">
              <a:spLocks noChangeArrowheads="1"/>
            </p:cNvSpPr>
            <p:nvPr/>
          </p:nvSpPr>
          <p:spPr bwMode="auto">
            <a:xfrm>
              <a:off x="2600" y="3192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Resetn</a:t>
              </a:r>
            </a:p>
          </p:txBody>
        </p:sp>
        <p:sp>
          <p:nvSpPr>
            <p:cNvPr id="40977" name="Line 19"/>
            <p:cNvSpPr>
              <a:spLocks noChangeShapeType="1"/>
            </p:cNvSpPr>
            <p:nvPr/>
          </p:nvSpPr>
          <p:spPr bwMode="auto">
            <a:xfrm flipV="1">
              <a:off x="2832" y="350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Oval 20"/>
            <p:cNvSpPr>
              <a:spLocks noChangeArrowheads="1"/>
            </p:cNvSpPr>
            <p:nvPr/>
          </p:nvSpPr>
          <p:spPr bwMode="auto">
            <a:xfrm>
              <a:off x="2784" y="3408"/>
              <a:ext cx="96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7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69977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ARCHITECTURE behavioral OF upcount _ar IS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SIGNAL Count : STD_LOGIC_VECTOR (3 DOWNTO 0)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PROCESS ( Clock, Resetn )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		IF Resetn = '0'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			Count &lt;= "0000"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ELSIF rising_edge(Clock)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IF Enable = '1'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Count &lt;= Count + 1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END IF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END IF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END PROCESS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Q &lt;= Count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behavioral ;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6200" y="114300"/>
            <a:ext cx="885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4-bit up-counter with asynchronous reset (2)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6019800" y="3581400"/>
            <a:ext cx="2813050" cy="2514600"/>
            <a:chOff x="2064" y="2160"/>
            <a:chExt cx="1772" cy="1584"/>
          </a:xfrm>
        </p:grpSpPr>
        <p:grpSp>
          <p:nvGrpSpPr>
            <p:cNvPr id="41989" name="Group 5"/>
            <p:cNvGrpSpPr>
              <a:grpSpLocks/>
            </p:cNvGrpSpPr>
            <p:nvPr/>
          </p:nvGrpSpPr>
          <p:grpSpPr bwMode="auto">
            <a:xfrm rot="5943736">
              <a:off x="2544" y="3008"/>
              <a:ext cx="96" cy="96"/>
              <a:chOff x="4464" y="3216"/>
              <a:chExt cx="96" cy="96"/>
            </a:xfrm>
          </p:grpSpPr>
          <p:sp>
            <p:nvSpPr>
              <p:cNvPr id="42003" name="Line 6"/>
              <p:cNvSpPr>
                <a:spLocks noChangeShapeType="1"/>
              </p:cNvSpPr>
              <p:nvPr/>
            </p:nvSpPr>
            <p:spPr bwMode="auto">
              <a:xfrm flipV="1">
                <a:off x="4464" y="3216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4" name="Line 7"/>
              <p:cNvSpPr>
                <a:spLocks noChangeShapeType="1"/>
              </p:cNvSpPr>
              <p:nvPr/>
            </p:nvSpPr>
            <p:spPr bwMode="auto">
              <a:xfrm flipH="1" flipV="1">
                <a:off x="4512" y="3216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0" name="Text Box 8"/>
            <p:cNvSpPr txBox="1">
              <a:spLocks noChangeArrowheads="1"/>
            </p:cNvSpPr>
            <p:nvPr/>
          </p:nvSpPr>
          <p:spPr bwMode="auto">
            <a:xfrm>
              <a:off x="2928" y="264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sz="18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1991" name="Text Box 9"/>
            <p:cNvSpPr txBox="1">
              <a:spLocks noChangeArrowheads="1"/>
            </p:cNvSpPr>
            <p:nvPr/>
          </p:nvSpPr>
          <p:spPr bwMode="auto">
            <a:xfrm>
              <a:off x="2568" y="2432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Enable</a:t>
              </a:r>
            </a:p>
          </p:txBody>
        </p:sp>
        <p:sp>
          <p:nvSpPr>
            <p:cNvPr id="41992" name="Line 10"/>
            <p:cNvSpPr>
              <a:spLocks noChangeShapeType="1"/>
            </p:cNvSpPr>
            <p:nvPr/>
          </p:nvSpPr>
          <p:spPr bwMode="auto">
            <a:xfrm>
              <a:off x="2832" y="216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Rectangle 11"/>
            <p:cNvSpPr>
              <a:spLocks noChangeArrowheads="1"/>
            </p:cNvSpPr>
            <p:nvPr/>
          </p:nvSpPr>
          <p:spPr bwMode="auto">
            <a:xfrm>
              <a:off x="2544" y="2439"/>
              <a:ext cx="576" cy="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4" name="Line 12"/>
            <p:cNvSpPr>
              <a:spLocks noChangeShapeType="1"/>
            </p:cNvSpPr>
            <p:nvPr/>
          </p:nvSpPr>
          <p:spPr bwMode="auto">
            <a:xfrm rot="-5400000">
              <a:off x="3360" y="2519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Text Box 13"/>
            <p:cNvSpPr txBox="1">
              <a:spLocks noChangeArrowheads="1"/>
            </p:cNvSpPr>
            <p:nvPr/>
          </p:nvSpPr>
          <p:spPr bwMode="auto">
            <a:xfrm>
              <a:off x="2608" y="2952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Clock</a:t>
              </a:r>
            </a:p>
          </p:txBody>
        </p:sp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3216" y="3057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 b="1">
                  <a:latin typeface="Times New Roman" pitchFamily="18" charset="0"/>
                </a:rPr>
                <a:t>upcount</a:t>
              </a:r>
            </a:p>
          </p:txBody>
        </p:sp>
        <p:sp>
          <p:nvSpPr>
            <p:cNvPr id="41997" name="Line 15"/>
            <p:cNvSpPr>
              <a:spLocks noChangeShapeType="1"/>
            </p:cNvSpPr>
            <p:nvPr/>
          </p:nvSpPr>
          <p:spPr bwMode="auto">
            <a:xfrm rot="-5400000">
              <a:off x="2304" y="2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Line 16"/>
            <p:cNvSpPr>
              <a:spLocks noChangeShapeType="1"/>
            </p:cNvSpPr>
            <p:nvPr/>
          </p:nvSpPr>
          <p:spPr bwMode="auto">
            <a:xfrm flipH="1">
              <a:off x="3312" y="2672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Text Box 17"/>
            <p:cNvSpPr txBox="1">
              <a:spLocks noChangeArrowheads="1"/>
            </p:cNvSpPr>
            <p:nvPr/>
          </p:nvSpPr>
          <p:spPr bwMode="auto">
            <a:xfrm>
              <a:off x="3264" y="244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sz="18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000" name="Text Box 18"/>
            <p:cNvSpPr txBox="1">
              <a:spLocks noChangeArrowheads="1"/>
            </p:cNvSpPr>
            <p:nvPr/>
          </p:nvSpPr>
          <p:spPr bwMode="auto">
            <a:xfrm>
              <a:off x="2600" y="3192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Resetn</a:t>
              </a:r>
            </a:p>
          </p:txBody>
        </p:sp>
        <p:sp>
          <p:nvSpPr>
            <p:cNvPr id="42001" name="Line 19"/>
            <p:cNvSpPr>
              <a:spLocks noChangeShapeType="1"/>
            </p:cNvSpPr>
            <p:nvPr/>
          </p:nvSpPr>
          <p:spPr bwMode="auto">
            <a:xfrm flipV="1">
              <a:off x="2832" y="350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Oval 20"/>
            <p:cNvSpPr>
              <a:spLocks noChangeArrowheads="1"/>
            </p:cNvSpPr>
            <p:nvPr/>
          </p:nvSpPr>
          <p:spPr bwMode="auto">
            <a:xfrm>
              <a:off x="2784" y="3408"/>
              <a:ext cx="96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9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en-US" altLang="en-US" sz="1400">
                <a:solidFill>
                  <a:srgbClr val="009900"/>
                </a:solidFill>
              </a:rPr>
              <a:t>ECE 44</a:t>
            </a:r>
            <a:r>
              <a:rPr kumimoji="0" lang="pl-PL" altLang="en-US" sz="1400">
                <a:solidFill>
                  <a:srgbClr val="009900"/>
                </a:solidFill>
              </a:rPr>
              <a:t>8</a:t>
            </a:r>
            <a:r>
              <a:rPr kumimoji="0" lang="en-US" altLang="en-US" sz="1400">
                <a:solidFill>
                  <a:srgbClr val="009900"/>
                </a:solidFill>
              </a:rPr>
              <a:t> – </a:t>
            </a:r>
            <a:r>
              <a:rPr kumimoji="0" lang="pl-PL" altLang="en-US" sz="1400">
                <a:solidFill>
                  <a:srgbClr val="009900"/>
                </a:solidFill>
              </a:rPr>
              <a:t>FPGA and ASIC Design with VHDL</a:t>
            </a:r>
          </a:p>
        </p:txBody>
      </p:sp>
      <p:pic>
        <p:nvPicPr>
          <p:cNvPr id="43011" name="Picture 2" descr="crii_application_large_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0" y="30480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3600" b="1"/>
              <a:t>Shift Registers</a:t>
            </a:r>
          </a:p>
        </p:txBody>
      </p:sp>
    </p:spTree>
    <p:extLst>
      <p:ext uri="{BB962C8B-B14F-4D97-AF65-F5344CB8AC3E}">
        <p14:creationId xmlns:p14="http://schemas.microsoft.com/office/powerpoint/2010/main" val="29673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Shift register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209800" y="2881313"/>
            <a:ext cx="914400" cy="914400"/>
            <a:chOff x="1104" y="3216"/>
            <a:chExt cx="576" cy="576"/>
          </a:xfrm>
        </p:grpSpPr>
        <p:sp>
          <p:nvSpPr>
            <p:cNvPr id="44090" name="Rectangle 4"/>
            <p:cNvSpPr>
              <a:spLocks noChangeArrowheads="1"/>
            </p:cNvSpPr>
            <p:nvPr/>
          </p:nvSpPr>
          <p:spPr bwMode="auto">
            <a:xfrm>
              <a:off x="1104" y="3216"/>
              <a:ext cx="576" cy="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91" name="Text Box 5"/>
            <p:cNvSpPr txBox="1">
              <a:spLocks noChangeArrowheads="1"/>
            </p:cNvSpPr>
            <p:nvPr/>
          </p:nvSpPr>
          <p:spPr bwMode="auto">
            <a:xfrm>
              <a:off x="1104" y="324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D</a:t>
              </a:r>
            </a:p>
          </p:txBody>
        </p:sp>
        <p:sp>
          <p:nvSpPr>
            <p:cNvPr id="44092" name="Text Box 6"/>
            <p:cNvSpPr txBox="1">
              <a:spLocks noChangeArrowheads="1"/>
            </p:cNvSpPr>
            <p:nvPr/>
          </p:nvSpPr>
          <p:spPr bwMode="auto">
            <a:xfrm>
              <a:off x="1440" y="324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Q</a:t>
              </a:r>
            </a:p>
          </p:txBody>
        </p:sp>
        <p:sp>
          <p:nvSpPr>
            <p:cNvPr id="44093" name="Line 7"/>
            <p:cNvSpPr>
              <a:spLocks noChangeShapeType="1"/>
            </p:cNvSpPr>
            <p:nvPr/>
          </p:nvSpPr>
          <p:spPr bwMode="auto">
            <a:xfrm>
              <a:off x="1104" y="364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Line 8"/>
            <p:cNvSpPr>
              <a:spLocks noChangeShapeType="1"/>
            </p:cNvSpPr>
            <p:nvPr/>
          </p:nvSpPr>
          <p:spPr bwMode="auto">
            <a:xfrm flipH="1">
              <a:off x="1104" y="3696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6" name="Text Box 9"/>
          <p:cNvSpPr txBox="1">
            <a:spLocks noChangeArrowheads="1"/>
          </p:cNvSpPr>
          <p:nvPr/>
        </p:nvSpPr>
        <p:spPr bwMode="auto">
          <a:xfrm>
            <a:off x="1524000" y="27813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/>
              <a:t>Sin</a:t>
            </a:r>
          </a:p>
        </p:txBody>
      </p:sp>
      <p:sp>
        <p:nvSpPr>
          <p:cNvPr id="44037" name="Text Box 10"/>
          <p:cNvSpPr txBox="1">
            <a:spLocks noChangeArrowheads="1"/>
          </p:cNvSpPr>
          <p:nvPr/>
        </p:nvSpPr>
        <p:spPr bwMode="auto">
          <a:xfrm>
            <a:off x="1054100" y="36576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/>
              <a:t>Clock</a:t>
            </a:r>
          </a:p>
        </p:txBody>
      </p:sp>
      <p:sp>
        <p:nvSpPr>
          <p:cNvPr id="44038" name="Line 11"/>
          <p:cNvSpPr>
            <a:spLocks noChangeShapeType="1"/>
          </p:cNvSpPr>
          <p:nvPr/>
        </p:nvSpPr>
        <p:spPr bwMode="auto">
          <a:xfrm>
            <a:off x="16002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12"/>
          <p:cNvSpPr>
            <a:spLocks noChangeShapeType="1"/>
          </p:cNvSpPr>
          <p:nvPr/>
        </p:nvSpPr>
        <p:spPr bwMode="auto">
          <a:xfrm flipH="1">
            <a:off x="1981200" y="364331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13"/>
          <p:cNvSpPr>
            <a:spLocks noChangeShapeType="1"/>
          </p:cNvSpPr>
          <p:nvPr/>
        </p:nvSpPr>
        <p:spPr bwMode="auto">
          <a:xfrm>
            <a:off x="1981200" y="36433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1" name="Group 14"/>
          <p:cNvGrpSpPr>
            <a:grpSpLocks/>
          </p:cNvGrpSpPr>
          <p:nvPr/>
        </p:nvGrpSpPr>
        <p:grpSpPr bwMode="auto">
          <a:xfrm>
            <a:off x="3581400" y="2881313"/>
            <a:ext cx="914400" cy="914400"/>
            <a:chOff x="1104" y="3216"/>
            <a:chExt cx="576" cy="576"/>
          </a:xfrm>
        </p:grpSpPr>
        <p:sp>
          <p:nvSpPr>
            <p:cNvPr id="44085" name="Rectangle 15"/>
            <p:cNvSpPr>
              <a:spLocks noChangeArrowheads="1"/>
            </p:cNvSpPr>
            <p:nvPr/>
          </p:nvSpPr>
          <p:spPr bwMode="auto">
            <a:xfrm>
              <a:off x="1104" y="3216"/>
              <a:ext cx="576" cy="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86" name="Text Box 16"/>
            <p:cNvSpPr txBox="1">
              <a:spLocks noChangeArrowheads="1"/>
            </p:cNvSpPr>
            <p:nvPr/>
          </p:nvSpPr>
          <p:spPr bwMode="auto">
            <a:xfrm>
              <a:off x="1104" y="324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D</a:t>
              </a:r>
            </a:p>
          </p:txBody>
        </p:sp>
        <p:sp>
          <p:nvSpPr>
            <p:cNvPr id="44087" name="Text Box 17"/>
            <p:cNvSpPr txBox="1">
              <a:spLocks noChangeArrowheads="1"/>
            </p:cNvSpPr>
            <p:nvPr/>
          </p:nvSpPr>
          <p:spPr bwMode="auto">
            <a:xfrm>
              <a:off x="1440" y="324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Q</a:t>
              </a:r>
            </a:p>
          </p:txBody>
        </p:sp>
        <p:sp>
          <p:nvSpPr>
            <p:cNvPr id="44088" name="Line 18"/>
            <p:cNvSpPr>
              <a:spLocks noChangeShapeType="1"/>
            </p:cNvSpPr>
            <p:nvPr/>
          </p:nvSpPr>
          <p:spPr bwMode="auto">
            <a:xfrm>
              <a:off x="1104" y="364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9" name="Line 19"/>
            <p:cNvSpPr>
              <a:spLocks noChangeShapeType="1"/>
            </p:cNvSpPr>
            <p:nvPr/>
          </p:nvSpPr>
          <p:spPr bwMode="auto">
            <a:xfrm flipH="1">
              <a:off x="1104" y="3696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2" name="Line 20"/>
          <p:cNvSpPr>
            <a:spLocks noChangeShapeType="1"/>
          </p:cNvSpPr>
          <p:nvPr/>
        </p:nvSpPr>
        <p:spPr bwMode="auto">
          <a:xfrm>
            <a:off x="3124200" y="310991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21"/>
          <p:cNvSpPr>
            <a:spLocks noChangeShapeType="1"/>
          </p:cNvSpPr>
          <p:nvPr/>
        </p:nvSpPr>
        <p:spPr bwMode="auto">
          <a:xfrm flipH="1">
            <a:off x="3352800" y="364331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22"/>
          <p:cNvSpPr>
            <a:spLocks noChangeShapeType="1"/>
          </p:cNvSpPr>
          <p:nvPr/>
        </p:nvSpPr>
        <p:spPr bwMode="auto">
          <a:xfrm>
            <a:off x="3352800" y="36433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5" name="Group 23"/>
          <p:cNvGrpSpPr>
            <a:grpSpLocks/>
          </p:cNvGrpSpPr>
          <p:nvPr/>
        </p:nvGrpSpPr>
        <p:grpSpPr bwMode="auto">
          <a:xfrm>
            <a:off x="4953000" y="2881313"/>
            <a:ext cx="914400" cy="914400"/>
            <a:chOff x="1104" y="3216"/>
            <a:chExt cx="576" cy="576"/>
          </a:xfrm>
        </p:grpSpPr>
        <p:sp>
          <p:nvSpPr>
            <p:cNvPr id="44080" name="Rectangle 24"/>
            <p:cNvSpPr>
              <a:spLocks noChangeArrowheads="1"/>
            </p:cNvSpPr>
            <p:nvPr/>
          </p:nvSpPr>
          <p:spPr bwMode="auto">
            <a:xfrm>
              <a:off x="1104" y="3216"/>
              <a:ext cx="576" cy="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81" name="Text Box 25"/>
            <p:cNvSpPr txBox="1">
              <a:spLocks noChangeArrowheads="1"/>
            </p:cNvSpPr>
            <p:nvPr/>
          </p:nvSpPr>
          <p:spPr bwMode="auto">
            <a:xfrm>
              <a:off x="1104" y="324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D</a:t>
              </a:r>
            </a:p>
          </p:txBody>
        </p:sp>
        <p:sp>
          <p:nvSpPr>
            <p:cNvPr id="44082" name="Text Box 26"/>
            <p:cNvSpPr txBox="1">
              <a:spLocks noChangeArrowheads="1"/>
            </p:cNvSpPr>
            <p:nvPr/>
          </p:nvSpPr>
          <p:spPr bwMode="auto">
            <a:xfrm>
              <a:off x="1440" y="324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Q</a:t>
              </a:r>
            </a:p>
          </p:txBody>
        </p:sp>
        <p:sp>
          <p:nvSpPr>
            <p:cNvPr id="44083" name="Line 27"/>
            <p:cNvSpPr>
              <a:spLocks noChangeShapeType="1"/>
            </p:cNvSpPr>
            <p:nvPr/>
          </p:nvSpPr>
          <p:spPr bwMode="auto">
            <a:xfrm>
              <a:off x="1104" y="364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Line 28"/>
            <p:cNvSpPr>
              <a:spLocks noChangeShapeType="1"/>
            </p:cNvSpPr>
            <p:nvPr/>
          </p:nvSpPr>
          <p:spPr bwMode="auto">
            <a:xfrm flipH="1">
              <a:off x="1104" y="3696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6" name="Line 29"/>
          <p:cNvSpPr>
            <a:spLocks noChangeShapeType="1"/>
          </p:cNvSpPr>
          <p:nvPr/>
        </p:nvSpPr>
        <p:spPr bwMode="auto">
          <a:xfrm>
            <a:off x="4495800" y="310991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30"/>
          <p:cNvSpPr>
            <a:spLocks noChangeShapeType="1"/>
          </p:cNvSpPr>
          <p:nvPr/>
        </p:nvSpPr>
        <p:spPr bwMode="auto">
          <a:xfrm flipH="1">
            <a:off x="4724400" y="364331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31"/>
          <p:cNvSpPr>
            <a:spLocks noChangeShapeType="1"/>
          </p:cNvSpPr>
          <p:nvPr/>
        </p:nvSpPr>
        <p:spPr bwMode="auto">
          <a:xfrm>
            <a:off x="4724400" y="36433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49" name="Group 32"/>
          <p:cNvGrpSpPr>
            <a:grpSpLocks/>
          </p:cNvGrpSpPr>
          <p:nvPr/>
        </p:nvGrpSpPr>
        <p:grpSpPr bwMode="auto">
          <a:xfrm>
            <a:off x="6324600" y="2881313"/>
            <a:ext cx="914400" cy="914400"/>
            <a:chOff x="1104" y="3216"/>
            <a:chExt cx="576" cy="576"/>
          </a:xfrm>
        </p:grpSpPr>
        <p:sp>
          <p:nvSpPr>
            <p:cNvPr id="44075" name="Rectangle 33"/>
            <p:cNvSpPr>
              <a:spLocks noChangeArrowheads="1"/>
            </p:cNvSpPr>
            <p:nvPr/>
          </p:nvSpPr>
          <p:spPr bwMode="auto">
            <a:xfrm>
              <a:off x="1104" y="3216"/>
              <a:ext cx="576" cy="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76" name="Text Box 34"/>
            <p:cNvSpPr txBox="1">
              <a:spLocks noChangeArrowheads="1"/>
            </p:cNvSpPr>
            <p:nvPr/>
          </p:nvSpPr>
          <p:spPr bwMode="auto">
            <a:xfrm>
              <a:off x="1104" y="324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D</a:t>
              </a:r>
            </a:p>
          </p:txBody>
        </p:sp>
        <p:sp>
          <p:nvSpPr>
            <p:cNvPr id="44077" name="Text Box 35"/>
            <p:cNvSpPr txBox="1">
              <a:spLocks noChangeArrowheads="1"/>
            </p:cNvSpPr>
            <p:nvPr/>
          </p:nvSpPr>
          <p:spPr bwMode="auto">
            <a:xfrm>
              <a:off x="1440" y="324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Q</a:t>
              </a:r>
            </a:p>
          </p:txBody>
        </p:sp>
        <p:sp>
          <p:nvSpPr>
            <p:cNvPr id="44078" name="Line 36"/>
            <p:cNvSpPr>
              <a:spLocks noChangeShapeType="1"/>
            </p:cNvSpPr>
            <p:nvPr/>
          </p:nvSpPr>
          <p:spPr bwMode="auto">
            <a:xfrm>
              <a:off x="1104" y="364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Line 37"/>
            <p:cNvSpPr>
              <a:spLocks noChangeShapeType="1"/>
            </p:cNvSpPr>
            <p:nvPr/>
          </p:nvSpPr>
          <p:spPr bwMode="auto">
            <a:xfrm flipH="1">
              <a:off x="1104" y="3696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50" name="Line 38"/>
          <p:cNvSpPr>
            <a:spLocks noChangeShapeType="1"/>
          </p:cNvSpPr>
          <p:nvPr/>
        </p:nvSpPr>
        <p:spPr bwMode="auto">
          <a:xfrm>
            <a:off x="5867400" y="310991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39"/>
          <p:cNvSpPr>
            <a:spLocks noChangeShapeType="1"/>
          </p:cNvSpPr>
          <p:nvPr/>
        </p:nvSpPr>
        <p:spPr bwMode="auto">
          <a:xfrm flipH="1">
            <a:off x="6096000" y="364331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40"/>
          <p:cNvSpPr>
            <a:spLocks noChangeShapeType="1"/>
          </p:cNvSpPr>
          <p:nvPr/>
        </p:nvSpPr>
        <p:spPr bwMode="auto">
          <a:xfrm>
            <a:off x="6096000" y="36433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41"/>
          <p:cNvSpPr>
            <a:spLocks noChangeShapeType="1"/>
          </p:cNvSpPr>
          <p:nvPr/>
        </p:nvSpPr>
        <p:spPr bwMode="auto">
          <a:xfrm>
            <a:off x="7239000" y="310991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42"/>
          <p:cNvSpPr>
            <a:spLocks noChangeShapeType="1"/>
          </p:cNvSpPr>
          <p:nvPr/>
        </p:nvSpPr>
        <p:spPr bwMode="auto">
          <a:xfrm>
            <a:off x="1600200" y="40243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43"/>
          <p:cNvSpPr>
            <a:spLocks noChangeShapeType="1"/>
          </p:cNvSpPr>
          <p:nvPr/>
        </p:nvSpPr>
        <p:spPr bwMode="auto">
          <a:xfrm flipV="1">
            <a:off x="3352800" y="2286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44"/>
          <p:cNvSpPr>
            <a:spLocks noChangeShapeType="1"/>
          </p:cNvSpPr>
          <p:nvPr/>
        </p:nvSpPr>
        <p:spPr bwMode="auto">
          <a:xfrm flipV="1">
            <a:off x="4711700" y="22733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45"/>
          <p:cNvSpPr>
            <a:spLocks noChangeShapeType="1"/>
          </p:cNvSpPr>
          <p:nvPr/>
        </p:nvSpPr>
        <p:spPr bwMode="auto">
          <a:xfrm flipV="1">
            <a:off x="6096000" y="2260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46"/>
          <p:cNvSpPr>
            <a:spLocks noChangeShapeType="1"/>
          </p:cNvSpPr>
          <p:nvPr/>
        </p:nvSpPr>
        <p:spPr bwMode="auto">
          <a:xfrm flipV="1">
            <a:off x="7442200" y="2260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Text Box 47"/>
          <p:cNvSpPr txBox="1">
            <a:spLocks noChangeArrowheads="1"/>
          </p:cNvSpPr>
          <p:nvPr/>
        </p:nvSpPr>
        <p:spPr bwMode="auto">
          <a:xfrm>
            <a:off x="3048000" y="19050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Q(3)</a:t>
            </a:r>
          </a:p>
        </p:txBody>
      </p:sp>
      <p:sp>
        <p:nvSpPr>
          <p:cNvPr id="44060" name="Text Box 48"/>
          <p:cNvSpPr txBox="1">
            <a:spLocks noChangeArrowheads="1"/>
          </p:cNvSpPr>
          <p:nvPr/>
        </p:nvSpPr>
        <p:spPr bwMode="auto">
          <a:xfrm>
            <a:off x="4406900" y="18923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Q(2)</a:t>
            </a:r>
          </a:p>
        </p:txBody>
      </p:sp>
      <p:sp>
        <p:nvSpPr>
          <p:cNvPr id="44061" name="Text Box 49"/>
          <p:cNvSpPr txBox="1">
            <a:spLocks noChangeArrowheads="1"/>
          </p:cNvSpPr>
          <p:nvPr/>
        </p:nvSpPr>
        <p:spPr bwMode="auto">
          <a:xfrm>
            <a:off x="5791200" y="18796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Q(1)</a:t>
            </a:r>
          </a:p>
        </p:txBody>
      </p:sp>
      <p:sp>
        <p:nvSpPr>
          <p:cNvPr id="44062" name="Text Box 50"/>
          <p:cNvSpPr txBox="1">
            <a:spLocks noChangeArrowheads="1"/>
          </p:cNvSpPr>
          <p:nvPr/>
        </p:nvSpPr>
        <p:spPr bwMode="auto">
          <a:xfrm>
            <a:off x="7086600" y="18796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Q(0)</a:t>
            </a:r>
          </a:p>
        </p:txBody>
      </p:sp>
      <p:sp>
        <p:nvSpPr>
          <p:cNvPr id="44063" name="Text Box 51"/>
          <p:cNvSpPr txBox="1">
            <a:spLocks noChangeArrowheads="1"/>
          </p:cNvSpPr>
          <p:nvPr/>
        </p:nvSpPr>
        <p:spPr bwMode="auto">
          <a:xfrm>
            <a:off x="1050925" y="4205288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Enable</a:t>
            </a:r>
          </a:p>
        </p:txBody>
      </p:sp>
      <p:sp>
        <p:nvSpPr>
          <p:cNvPr id="44064" name="Line 52"/>
          <p:cNvSpPr>
            <a:spLocks noChangeShapeType="1"/>
          </p:cNvSpPr>
          <p:nvPr/>
        </p:nvSpPr>
        <p:spPr bwMode="auto">
          <a:xfrm>
            <a:off x="1562100" y="4622800"/>
            <a:ext cx="521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53"/>
          <p:cNvSpPr>
            <a:spLocks noChangeShapeType="1"/>
          </p:cNvSpPr>
          <p:nvPr/>
        </p:nvSpPr>
        <p:spPr bwMode="auto">
          <a:xfrm>
            <a:off x="2667000" y="3810000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54"/>
          <p:cNvSpPr>
            <a:spLocks noChangeShapeType="1"/>
          </p:cNvSpPr>
          <p:nvPr/>
        </p:nvSpPr>
        <p:spPr bwMode="auto">
          <a:xfrm>
            <a:off x="4038600" y="3810000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Line 55"/>
          <p:cNvSpPr>
            <a:spLocks noChangeShapeType="1"/>
          </p:cNvSpPr>
          <p:nvPr/>
        </p:nvSpPr>
        <p:spPr bwMode="auto">
          <a:xfrm>
            <a:off x="5435600" y="3810000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Line 56"/>
          <p:cNvSpPr>
            <a:spLocks noChangeShapeType="1"/>
          </p:cNvSpPr>
          <p:nvPr/>
        </p:nvSpPr>
        <p:spPr bwMode="auto">
          <a:xfrm>
            <a:off x="6781800" y="37973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Oval 57"/>
          <p:cNvSpPr>
            <a:spLocks noChangeArrowheads="1"/>
          </p:cNvSpPr>
          <p:nvPr/>
        </p:nvSpPr>
        <p:spPr bwMode="auto">
          <a:xfrm>
            <a:off x="1930400" y="3975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070" name="Oval 58"/>
          <p:cNvSpPr>
            <a:spLocks noChangeArrowheads="1"/>
          </p:cNvSpPr>
          <p:nvPr/>
        </p:nvSpPr>
        <p:spPr bwMode="auto">
          <a:xfrm>
            <a:off x="3314700" y="3987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071" name="Oval 59"/>
          <p:cNvSpPr>
            <a:spLocks noChangeArrowheads="1"/>
          </p:cNvSpPr>
          <p:nvPr/>
        </p:nvSpPr>
        <p:spPr bwMode="auto">
          <a:xfrm>
            <a:off x="4686300" y="3975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072" name="Oval 60"/>
          <p:cNvSpPr>
            <a:spLocks noChangeArrowheads="1"/>
          </p:cNvSpPr>
          <p:nvPr/>
        </p:nvSpPr>
        <p:spPr bwMode="auto">
          <a:xfrm>
            <a:off x="2628900" y="4572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073" name="Oval 61"/>
          <p:cNvSpPr>
            <a:spLocks noChangeArrowheads="1"/>
          </p:cNvSpPr>
          <p:nvPr/>
        </p:nvSpPr>
        <p:spPr bwMode="auto">
          <a:xfrm>
            <a:off x="3987800" y="45847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074" name="Oval 62"/>
          <p:cNvSpPr>
            <a:spLocks noChangeArrowheads="1"/>
          </p:cNvSpPr>
          <p:nvPr/>
        </p:nvSpPr>
        <p:spPr bwMode="auto">
          <a:xfrm>
            <a:off x="5384800" y="4572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Shift Register With Parallel Load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-19050" y="1676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/>
              <a:t>D(3)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495425" y="2667000"/>
            <a:ext cx="838200" cy="1128713"/>
            <a:chOff x="1104" y="3216"/>
            <a:chExt cx="591" cy="576"/>
          </a:xfrm>
        </p:grpSpPr>
        <p:sp>
          <p:nvSpPr>
            <p:cNvPr id="45165" name="Rectangle 5"/>
            <p:cNvSpPr>
              <a:spLocks noChangeArrowheads="1"/>
            </p:cNvSpPr>
            <p:nvPr/>
          </p:nvSpPr>
          <p:spPr bwMode="auto">
            <a:xfrm>
              <a:off x="1104" y="3216"/>
              <a:ext cx="576" cy="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66" name="Text Box 6"/>
            <p:cNvSpPr txBox="1">
              <a:spLocks noChangeArrowheads="1"/>
            </p:cNvSpPr>
            <p:nvPr/>
          </p:nvSpPr>
          <p:spPr bwMode="auto">
            <a:xfrm>
              <a:off x="1104" y="3249"/>
              <a:ext cx="24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D</a:t>
              </a:r>
            </a:p>
          </p:txBody>
        </p:sp>
        <p:sp>
          <p:nvSpPr>
            <p:cNvPr id="45167" name="Text Box 7"/>
            <p:cNvSpPr txBox="1">
              <a:spLocks noChangeArrowheads="1"/>
            </p:cNvSpPr>
            <p:nvPr/>
          </p:nvSpPr>
          <p:spPr bwMode="auto">
            <a:xfrm>
              <a:off x="1440" y="3249"/>
              <a:ext cx="25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Q</a:t>
              </a:r>
            </a:p>
          </p:txBody>
        </p:sp>
        <p:sp>
          <p:nvSpPr>
            <p:cNvPr id="45168" name="Line 8"/>
            <p:cNvSpPr>
              <a:spLocks noChangeShapeType="1"/>
            </p:cNvSpPr>
            <p:nvPr/>
          </p:nvSpPr>
          <p:spPr bwMode="auto">
            <a:xfrm>
              <a:off x="1104" y="364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9" name="Line 9"/>
            <p:cNvSpPr>
              <a:spLocks noChangeShapeType="1"/>
            </p:cNvSpPr>
            <p:nvPr/>
          </p:nvSpPr>
          <p:spPr bwMode="auto">
            <a:xfrm flipH="1">
              <a:off x="1104" y="3696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1" name="Text Box 10"/>
          <p:cNvSpPr txBox="1">
            <a:spLocks noChangeArrowheads="1"/>
          </p:cNvSpPr>
          <p:nvPr/>
        </p:nvSpPr>
        <p:spPr bwMode="auto">
          <a:xfrm>
            <a:off x="463550" y="36576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/>
              <a:t>Clock</a:t>
            </a:r>
          </a:p>
        </p:txBody>
      </p:sp>
      <p:sp>
        <p:nvSpPr>
          <p:cNvPr id="45062" name="Line 11"/>
          <p:cNvSpPr>
            <a:spLocks noChangeShapeType="1"/>
          </p:cNvSpPr>
          <p:nvPr/>
        </p:nvSpPr>
        <p:spPr bwMode="auto">
          <a:xfrm>
            <a:off x="1223963" y="5029200"/>
            <a:ext cx="5710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Text Box 12"/>
          <p:cNvSpPr txBox="1">
            <a:spLocks noChangeArrowheads="1"/>
          </p:cNvSpPr>
          <p:nvPr/>
        </p:nvSpPr>
        <p:spPr bwMode="auto">
          <a:xfrm>
            <a:off x="20638" y="52419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Enable</a:t>
            </a:r>
          </a:p>
        </p:txBody>
      </p:sp>
      <p:sp>
        <p:nvSpPr>
          <p:cNvPr id="45064" name="Line 13"/>
          <p:cNvSpPr>
            <a:spLocks noChangeShapeType="1"/>
          </p:cNvSpPr>
          <p:nvPr/>
        </p:nvSpPr>
        <p:spPr bwMode="auto">
          <a:xfrm>
            <a:off x="882650" y="5486400"/>
            <a:ext cx="6737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14"/>
          <p:cNvSpPr>
            <a:spLocks noChangeShapeType="1"/>
          </p:cNvSpPr>
          <p:nvPr/>
        </p:nvSpPr>
        <p:spPr bwMode="auto">
          <a:xfrm>
            <a:off x="1903413" y="3810000"/>
            <a:ext cx="0" cy="168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Text Box 15"/>
          <p:cNvSpPr txBox="1">
            <a:spLocks noChangeArrowheads="1"/>
          </p:cNvSpPr>
          <p:nvPr/>
        </p:nvSpPr>
        <p:spPr bwMode="auto">
          <a:xfrm>
            <a:off x="66675" y="204311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/>
              <a:t>Sin</a:t>
            </a:r>
          </a:p>
        </p:txBody>
      </p:sp>
      <p:sp>
        <p:nvSpPr>
          <p:cNvPr id="45067" name="AutoShape 16"/>
          <p:cNvSpPr>
            <a:spLocks noChangeArrowheads="1"/>
          </p:cNvSpPr>
          <p:nvPr/>
        </p:nvSpPr>
        <p:spPr bwMode="auto">
          <a:xfrm rot="-5400000">
            <a:off x="578644" y="1907382"/>
            <a:ext cx="609600" cy="2714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068" name="Line 17"/>
          <p:cNvSpPr>
            <a:spLocks noChangeShapeType="1"/>
          </p:cNvSpPr>
          <p:nvPr/>
        </p:nvSpPr>
        <p:spPr bwMode="auto">
          <a:xfrm>
            <a:off x="1019175" y="2043113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8"/>
          <p:cNvSpPr>
            <a:spLocks noChangeShapeType="1"/>
          </p:cNvSpPr>
          <p:nvPr/>
        </p:nvSpPr>
        <p:spPr bwMode="auto">
          <a:xfrm rot="5400000" flipH="1">
            <a:off x="753269" y="2582069"/>
            <a:ext cx="1081087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9"/>
          <p:cNvSpPr>
            <a:spLocks noChangeShapeType="1"/>
          </p:cNvSpPr>
          <p:nvPr/>
        </p:nvSpPr>
        <p:spPr bwMode="auto">
          <a:xfrm>
            <a:off x="474663" y="1890713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20"/>
          <p:cNvSpPr>
            <a:spLocks noChangeShapeType="1"/>
          </p:cNvSpPr>
          <p:nvPr/>
        </p:nvSpPr>
        <p:spPr bwMode="auto">
          <a:xfrm>
            <a:off x="474663" y="2271713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21"/>
          <p:cNvSpPr>
            <a:spLocks noChangeShapeType="1"/>
          </p:cNvSpPr>
          <p:nvPr/>
        </p:nvSpPr>
        <p:spPr bwMode="auto">
          <a:xfrm rot="10800000">
            <a:off x="1292225" y="3124200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73" name="Group 22"/>
          <p:cNvGrpSpPr>
            <a:grpSpLocks/>
          </p:cNvGrpSpPr>
          <p:nvPr/>
        </p:nvGrpSpPr>
        <p:grpSpPr bwMode="auto">
          <a:xfrm>
            <a:off x="1223963" y="3657600"/>
            <a:ext cx="271462" cy="1371600"/>
            <a:chOff x="1200" y="2304"/>
            <a:chExt cx="192" cy="864"/>
          </a:xfrm>
        </p:grpSpPr>
        <p:sp>
          <p:nvSpPr>
            <p:cNvPr id="45163" name="Line 23"/>
            <p:cNvSpPr>
              <a:spLocks noChangeShapeType="1"/>
            </p:cNvSpPr>
            <p:nvPr/>
          </p:nvSpPr>
          <p:spPr bwMode="auto">
            <a:xfrm flipV="1">
              <a:off x="1200" y="230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4" name="Line 24"/>
            <p:cNvSpPr>
              <a:spLocks noChangeShapeType="1"/>
            </p:cNvSpPr>
            <p:nvPr/>
          </p:nvSpPr>
          <p:spPr bwMode="auto">
            <a:xfrm>
              <a:off x="1200" y="23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4" name="Text Box 25"/>
          <p:cNvSpPr txBox="1">
            <a:spLocks noChangeArrowheads="1"/>
          </p:cNvSpPr>
          <p:nvPr/>
        </p:nvSpPr>
        <p:spPr bwMode="auto">
          <a:xfrm>
            <a:off x="2041525" y="2209800"/>
            <a:ext cx="163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endParaRPr kumimoji="0" lang="pl-PL" altLang="en-US" sz="1800"/>
          </a:p>
        </p:txBody>
      </p:sp>
      <p:sp>
        <p:nvSpPr>
          <p:cNvPr id="45075" name="AutoShape 26"/>
          <p:cNvSpPr>
            <a:spLocks noChangeArrowheads="1"/>
          </p:cNvSpPr>
          <p:nvPr/>
        </p:nvSpPr>
        <p:spPr bwMode="auto">
          <a:xfrm rot="-5400000">
            <a:off x="2552700" y="2073275"/>
            <a:ext cx="609600" cy="2730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076" name="Line 27"/>
          <p:cNvSpPr>
            <a:spLocks noChangeShapeType="1"/>
          </p:cNvSpPr>
          <p:nvPr/>
        </p:nvSpPr>
        <p:spPr bwMode="auto">
          <a:xfrm>
            <a:off x="2994025" y="2209800"/>
            <a:ext cx="27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8"/>
          <p:cNvSpPr>
            <a:spLocks noChangeShapeType="1"/>
          </p:cNvSpPr>
          <p:nvPr/>
        </p:nvSpPr>
        <p:spPr bwMode="auto">
          <a:xfrm rot="-5400000">
            <a:off x="2960688" y="2514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29"/>
          <p:cNvSpPr>
            <a:spLocks noChangeShapeType="1"/>
          </p:cNvSpPr>
          <p:nvPr/>
        </p:nvSpPr>
        <p:spPr bwMode="auto">
          <a:xfrm>
            <a:off x="2449513" y="2057400"/>
            <a:ext cx="27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30"/>
          <p:cNvSpPr>
            <a:spLocks noChangeShapeType="1"/>
          </p:cNvSpPr>
          <p:nvPr/>
        </p:nvSpPr>
        <p:spPr bwMode="auto">
          <a:xfrm>
            <a:off x="2436813" y="2438400"/>
            <a:ext cx="284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Text Box 31"/>
          <p:cNvSpPr txBox="1">
            <a:spLocks noChangeArrowheads="1"/>
          </p:cNvSpPr>
          <p:nvPr/>
        </p:nvSpPr>
        <p:spPr bwMode="auto">
          <a:xfrm>
            <a:off x="1955800" y="18430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/>
              <a:t>D(2)</a:t>
            </a:r>
          </a:p>
        </p:txBody>
      </p:sp>
      <p:sp>
        <p:nvSpPr>
          <p:cNvPr id="45081" name="Line 32"/>
          <p:cNvSpPr>
            <a:spLocks noChangeShapeType="1"/>
          </p:cNvSpPr>
          <p:nvPr/>
        </p:nvSpPr>
        <p:spPr bwMode="auto">
          <a:xfrm>
            <a:off x="2312988" y="2895600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82" name="Group 33"/>
          <p:cNvGrpSpPr>
            <a:grpSpLocks/>
          </p:cNvGrpSpPr>
          <p:nvPr/>
        </p:nvGrpSpPr>
        <p:grpSpPr bwMode="auto">
          <a:xfrm>
            <a:off x="3400425" y="2681288"/>
            <a:ext cx="836613" cy="1128712"/>
            <a:chOff x="1103" y="3216"/>
            <a:chExt cx="590" cy="576"/>
          </a:xfrm>
        </p:grpSpPr>
        <p:sp>
          <p:nvSpPr>
            <p:cNvPr id="45158" name="Rectangle 34"/>
            <p:cNvSpPr>
              <a:spLocks noChangeArrowheads="1"/>
            </p:cNvSpPr>
            <p:nvPr/>
          </p:nvSpPr>
          <p:spPr bwMode="auto">
            <a:xfrm>
              <a:off x="1104" y="3216"/>
              <a:ext cx="576" cy="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59" name="Text Box 35"/>
            <p:cNvSpPr txBox="1">
              <a:spLocks noChangeArrowheads="1"/>
            </p:cNvSpPr>
            <p:nvPr/>
          </p:nvSpPr>
          <p:spPr bwMode="auto">
            <a:xfrm>
              <a:off x="1103" y="3249"/>
              <a:ext cx="24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D</a:t>
              </a:r>
            </a:p>
          </p:txBody>
        </p:sp>
        <p:sp>
          <p:nvSpPr>
            <p:cNvPr id="45160" name="Text Box 36"/>
            <p:cNvSpPr txBox="1">
              <a:spLocks noChangeArrowheads="1"/>
            </p:cNvSpPr>
            <p:nvPr/>
          </p:nvSpPr>
          <p:spPr bwMode="auto">
            <a:xfrm>
              <a:off x="1437" y="3249"/>
              <a:ext cx="25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Q</a:t>
              </a:r>
            </a:p>
          </p:txBody>
        </p:sp>
        <p:sp>
          <p:nvSpPr>
            <p:cNvPr id="45161" name="Line 37"/>
            <p:cNvSpPr>
              <a:spLocks noChangeShapeType="1"/>
            </p:cNvSpPr>
            <p:nvPr/>
          </p:nvSpPr>
          <p:spPr bwMode="auto">
            <a:xfrm>
              <a:off x="1104" y="364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2" name="Line 38"/>
            <p:cNvSpPr>
              <a:spLocks noChangeShapeType="1"/>
            </p:cNvSpPr>
            <p:nvPr/>
          </p:nvSpPr>
          <p:spPr bwMode="auto">
            <a:xfrm flipH="1">
              <a:off x="1104" y="3696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83" name="Line 39"/>
          <p:cNvSpPr>
            <a:spLocks noChangeShapeType="1"/>
          </p:cNvSpPr>
          <p:nvPr/>
        </p:nvSpPr>
        <p:spPr bwMode="auto">
          <a:xfrm>
            <a:off x="3265488" y="2819400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84" name="Group 40"/>
          <p:cNvGrpSpPr>
            <a:grpSpLocks/>
          </p:cNvGrpSpPr>
          <p:nvPr/>
        </p:nvGrpSpPr>
        <p:grpSpPr bwMode="auto">
          <a:xfrm>
            <a:off x="3128963" y="3657600"/>
            <a:ext cx="273050" cy="1371600"/>
            <a:chOff x="1200" y="2304"/>
            <a:chExt cx="192" cy="864"/>
          </a:xfrm>
        </p:grpSpPr>
        <p:sp>
          <p:nvSpPr>
            <p:cNvPr id="45156" name="Line 41"/>
            <p:cNvSpPr>
              <a:spLocks noChangeShapeType="1"/>
            </p:cNvSpPr>
            <p:nvPr/>
          </p:nvSpPr>
          <p:spPr bwMode="auto">
            <a:xfrm flipV="1">
              <a:off x="1200" y="230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7" name="Line 42"/>
            <p:cNvSpPr>
              <a:spLocks noChangeShapeType="1"/>
            </p:cNvSpPr>
            <p:nvPr/>
          </p:nvSpPr>
          <p:spPr bwMode="auto">
            <a:xfrm>
              <a:off x="1200" y="23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85" name="Line 43"/>
          <p:cNvSpPr>
            <a:spLocks noChangeShapeType="1"/>
          </p:cNvSpPr>
          <p:nvPr/>
        </p:nvSpPr>
        <p:spPr bwMode="auto">
          <a:xfrm>
            <a:off x="3843338" y="38100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Line 44"/>
          <p:cNvSpPr>
            <a:spLocks noChangeShapeType="1"/>
          </p:cNvSpPr>
          <p:nvPr/>
        </p:nvSpPr>
        <p:spPr bwMode="auto">
          <a:xfrm rot="5400000" flipH="1">
            <a:off x="4130675" y="26543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7" name="Text Box 45"/>
          <p:cNvSpPr txBox="1">
            <a:spLocks noChangeArrowheads="1"/>
          </p:cNvSpPr>
          <p:nvPr/>
        </p:nvSpPr>
        <p:spPr bwMode="auto">
          <a:xfrm>
            <a:off x="3963988" y="2195513"/>
            <a:ext cx="163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endParaRPr kumimoji="0" lang="pl-PL" altLang="en-US" sz="1800"/>
          </a:p>
        </p:txBody>
      </p:sp>
      <p:sp>
        <p:nvSpPr>
          <p:cNvPr id="45088" name="AutoShape 46"/>
          <p:cNvSpPr>
            <a:spLocks noChangeArrowheads="1"/>
          </p:cNvSpPr>
          <p:nvPr/>
        </p:nvSpPr>
        <p:spPr bwMode="auto">
          <a:xfrm rot="-5400000">
            <a:off x="4475957" y="2059781"/>
            <a:ext cx="609600" cy="2714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089" name="Line 47"/>
          <p:cNvSpPr>
            <a:spLocks noChangeShapeType="1"/>
          </p:cNvSpPr>
          <p:nvPr/>
        </p:nvSpPr>
        <p:spPr bwMode="auto">
          <a:xfrm>
            <a:off x="4916488" y="2195513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Line 48"/>
          <p:cNvSpPr>
            <a:spLocks noChangeShapeType="1"/>
          </p:cNvSpPr>
          <p:nvPr/>
        </p:nvSpPr>
        <p:spPr bwMode="auto">
          <a:xfrm rot="-5400000">
            <a:off x="4884738" y="25003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49"/>
          <p:cNvSpPr>
            <a:spLocks noChangeShapeType="1"/>
          </p:cNvSpPr>
          <p:nvPr/>
        </p:nvSpPr>
        <p:spPr bwMode="auto">
          <a:xfrm>
            <a:off x="4371975" y="2043113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50"/>
          <p:cNvSpPr>
            <a:spLocks noChangeShapeType="1"/>
          </p:cNvSpPr>
          <p:nvPr/>
        </p:nvSpPr>
        <p:spPr bwMode="auto">
          <a:xfrm>
            <a:off x="4371975" y="2424113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Text Box 51"/>
          <p:cNvSpPr txBox="1">
            <a:spLocks noChangeArrowheads="1"/>
          </p:cNvSpPr>
          <p:nvPr/>
        </p:nvSpPr>
        <p:spPr bwMode="auto">
          <a:xfrm>
            <a:off x="3878263" y="18288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/>
              <a:t>D(1)</a:t>
            </a:r>
          </a:p>
        </p:txBody>
      </p:sp>
      <p:sp>
        <p:nvSpPr>
          <p:cNvPr id="45094" name="Line 52"/>
          <p:cNvSpPr>
            <a:spLocks noChangeShapeType="1"/>
          </p:cNvSpPr>
          <p:nvPr/>
        </p:nvSpPr>
        <p:spPr bwMode="auto">
          <a:xfrm>
            <a:off x="4235450" y="2881313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95" name="Group 53"/>
          <p:cNvGrpSpPr>
            <a:grpSpLocks/>
          </p:cNvGrpSpPr>
          <p:nvPr/>
        </p:nvGrpSpPr>
        <p:grpSpPr bwMode="auto">
          <a:xfrm>
            <a:off x="5326063" y="2667000"/>
            <a:ext cx="836612" cy="1128713"/>
            <a:chOff x="1104" y="3216"/>
            <a:chExt cx="590" cy="576"/>
          </a:xfrm>
        </p:grpSpPr>
        <p:sp>
          <p:nvSpPr>
            <p:cNvPr id="45151" name="Rectangle 54"/>
            <p:cNvSpPr>
              <a:spLocks noChangeArrowheads="1"/>
            </p:cNvSpPr>
            <p:nvPr/>
          </p:nvSpPr>
          <p:spPr bwMode="auto">
            <a:xfrm>
              <a:off x="1104" y="3216"/>
              <a:ext cx="576" cy="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52" name="Text Box 55"/>
            <p:cNvSpPr txBox="1">
              <a:spLocks noChangeArrowheads="1"/>
            </p:cNvSpPr>
            <p:nvPr/>
          </p:nvSpPr>
          <p:spPr bwMode="auto">
            <a:xfrm>
              <a:off x="1104" y="3249"/>
              <a:ext cx="247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D</a:t>
              </a:r>
            </a:p>
          </p:txBody>
        </p:sp>
        <p:sp>
          <p:nvSpPr>
            <p:cNvPr id="45153" name="Text Box 56"/>
            <p:cNvSpPr txBox="1">
              <a:spLocks noChangeArrowheads="1"/>
            </p:cNvSpPr>
            <p:nvPr/>
          </p:nvSpPr>
          <p:spPr bwMode="auto">
            <a:xfrm>
              <a:off x="1439" y="3249"/>
              <a:ext cx="25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Q</a:t>
              </a:r>
            </a:p>
          </p:txBody>
        </p:sp>
        <p:sp>
          <p:nvSpPr>
            <p:cNvPr id="45154" name="Line 57"/>
            <p:cNvSpPr>
              <a:spLocks noChangeShapeType="1"/>
            </p:cNvSpPr>
            <p:nvPr/>
          </p:nvSpPr>
          <p:spPr bwMode="auto">
            <a:xfrm>
              <a:off x="1104" y="364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5" name="Line 58"/>
            <p:cNvSpPr>
              <a:spLocks noChangeShapeType="1"/>
            </p:cNvSpPr>
            <p:nvPr/>
          </p:nvSpPr>
          <p:spPr bwMode="auto">
            <a:xfrm flipH="1">
              <a:off x="1104" y="3696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96" name="Line 59"/>
          <p:cNvSpPr>
            <a:spLocks noChangeShapeType="1"/>
          </p:cNvSpPr>
          <p:nvPr/>
        </p:nvSpPr>
        <p:spPr bwMode="auto">
          <a:xfrm>
            <a:off x="5189538" y="2805113"/>
            <a:ext cx="136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97" name="Group 60"/>
          <p:cNvGrpSpPr>
            <a:grpSpLocks/>
          </p:cNvGrpSpPr>
          <p:nvPr/>
        </p:nvGrpSpPr>
        <p:grpSpPr bwMode="auto">
          <a:xfrm>
            <a:off x="5053013" y="3643313"/>
            <a:ext cx="273050" cy="1371600"/>
            <a:chOff x="1200" y="2304"/>
            <a:chExt cx="192" cy="864"/>
          </a:xfrm>
        </p:grpSpPr>
        <p:sp>
          <p:nvSpPr>
            <p:cNvPr id="45149" name="Line 61"/>
            <p:cNvSpPr>
              <a:spLocks noChangeShapeType="1"/>
            </p:cNvSpPr>
            <p:nvPr/>
          </p:nvSpPr>
          <p:spPr bwMode="auto">
            <a:xfrm flipV="1">
              <a:off x="1200" y="230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0" name="Line 62"/>
            <p:cNvSpPr>
              <a:spLocks noChangeShapeType="1"/>
            </p:cNvSpPr>
            <p:nvPr/>
          </p:nvSpPr>
          <p:spPr bwMode="auto">
            <a:xfrm>
              <a:off x="1200" y="23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98" name="Line 63"/>
          <p:cNvSpPr>
            <a:spLocks noChangeShapeType="1"/>
          </p:cNvSpPr>
          <p:nvPr/>
        </p:nvSpPr>
        <p:spPr bwMode="auto">
          <a:xfrm>
            <a:off x="5767388" y="3795713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Line 64"/>
          <p:cNvSpPr>
            <a:spLocks noChangeShapeType="1"/>
          </p:cNvSpPr>
          <p:nvPr/>
        </p:nvSpPr>
        <p:spPr bwMode="auto">
          <a:xfrm rot="5400000" flipH="1">
            <a:off x="2220913" y="2667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0" name="Line 65"/>
          <p:cNvSpPr>
            <a:spLocks noChangeShapeType="1"/>
          </p:cNvSpPr>
          <p:nvPr/>
        </p:nvSpPr>
        <p:spPr bwMode="auto">
          <a:xfrm rot="5400000" flipH="1">
            <a:off x="6027738" y="26543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01" name="Group 66"/>
          <p:cNvGrpSpPr>
            <a:grpSpLocks/>
          </p:cNvGrpSpPr>
          <p:nvPr/>
        </p:nvGrpSpPr>
        <p:grpSpPr bwMode="auto">
          <a:xfrm>
            <a:off x="5791200" y="1828800"/>
            <a:ext cx="1270000" cy="976313"/>
            <a:chOff x="324" y="1353"/>
            <a:chExt cx="924" cy="615"/>
          </a:xfrm>
        </p:grpSpPr>
        <p:sp>
          <p:nvSpPr>
            <p:cNvPr id="45142" name="Text Box 67"/>
            <p:cNvSpPr txBox="1">
              <a:spLocks noChangeArrowheads="1"/>
            </p:cNvSpPr>
            <p:nvPr/>
          </p:nvSpPr>
          <p:spPr bwMode="auto">
            <a:xfrm>
              <a:off x="384" y="15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endParaRPr kumimoji="0" lang="pl-PL" altLang="en-US" sz="1800"/>
            </a:p>
          </p:txBody>
        </p:sp>
        <p:sp>
          <p:nvSpPr>
            <p:cNvPr id="45143" name="AutoShape 68"/>
            <p:cNvSpPr>
              <a:spLocks noChangeArrowheads="1"/>
            </p:cNvSpPr>
            <p:nvPr/>
          </p:nvSpPr>
          <p:spPr bwMode="auto">
            <a:xfrm rot="-5400000">
              <a:off x="768" y="1488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44" name="Line 69"/>
            <p:cNvSpPr>
              <a:spLocks noChangeShapeType="1"/>
            </p:cNvSpPr>
            <p:nvPr/>
          </p:nvSpPr>
          <p:spPr bwMode="auto">
            <a:xfrm>
              <a:off x="1056" y="158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5" name="Line 70"/>
            <p:cNvSpPr>
              <a:spLocks noChangeShapeType="1"/>
            </p:cNvSpPr>
            <p:nvPr/>
          </p:nvSpPr>
          <p:spPr bwMode="auto">
            <a:xfrm rot="-5400000">
              <a:off x="1056" y="177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6" name="Line 71"/>
            <p:cNvSpPr>
              <a:spLocks noChangeShapeType="1"/>
            </p:cNvSpPr>
            <p:nvPr/>
          </p:nvSpPr>
          <p:spPr bwMode="auto">
            <a:xfrm>
              <a:off x="672" y="148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7" name="Line 72"/>
            <p:cNvSpPr>
              <a:spLocks noChangeShapeType="1"/>
            </p:cNvSpPr>
            <p:nvPr/>
          </p:nvSpPr>
          <p:spPr bwMode="auto">
            <a:xfrm>
              <a:off x="672" y="172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8" name="Text Box 73"/>
            <p:cNvSpPr txBox="1">
              <a:spLocks noChangeArrowheads="1"/>
            </p:cNvSpPr>
            <p:nvPr/>
          </p:nvSpPr>
          <p:spPr bwMode="auto">
            <a:xfrm>
              <a:off x="324" y="1353"/>
              <a:ext cx="4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D(0)</a:t>
              </a:r>
            </a:p>
          </p:txBody>
        </p:sp>
      </p:grpSp>
      <p:sp>
        <p:nvSpPr>
          <p:cNvPr id="45102" name="Line 74"/>
          <p:cNvSpPr>
            <a:spLocks noChangeShapeType="1"/>
          </p:cNvSpPr>
          <p:nvPr/>
        </p:nvSpPr>
        <p:spPr bwMode="auto">
          <a:xfrm>
            <a:off x="6137275" y="2881313"/>
            <a:ext cx="131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03" name="Group 75"/>
          <p:cNvGrpSpPr>
            <a:grpSpLocks/>
          </p:cNvGrpSpPr>
          <p:nvPr/>
        </p:nvGrpSpPr>
        <p:grpSpPr bwMode="auto">
          <a:xfrm>
            <a:off x="7192963" y="2667000"/>
            <a:ext cx="822325" cy="1128713"/>
            <a:chOff x="1104" y="3216"/>
            <a:chExt cx="598" cy="576"/>
          </a:xfrm>
        </p:grpSpPr>
        <p:sp>
          <p:nvSpPr>
            <p:cNvPr id="45137" name="Rectangle 76"/>
            <p:cNvSpPr>
              <a:spLocks noChangeArrowheads="1"/>
            </p:cNvSpPr>
            <p:nvPr/>
          </p:nvSpPr>
          <p:spPr bwMode="auto">
            <a:xfrm>
              <a:off x="1104" y="3216"/>
              <a:ext cx="576" cy="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38" name="Text Box 77"/>
            <p:cNvSpPr txBox="1">
              <a:spLocks noChangeArrowheads="1"/>
            </p:cNvSpPr>
            <p:nvPr/>
          </p:nvSpPr>
          <p:spPr bwMode="auto">
            <a:xfrm>
              <a:off x="1104" y="3249"/>
              <a:ext cx="25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D</a:t>
              </a:r>
            </a:p>
          </p:txBody>
        </p:sp>
        <p:sp>
          <p:nvSpPr>
            <p:cNvPr id="45139" name="Text Box 78"/>
            <p:cNvSpPr txBox="1">
              <a:spLocks noChangeArrowheads="1"/>
            </p:cNvSpPr>
            <p:nvPr/>
          </p:nvSpPr>
          <p:spPr bwMode="auto">
            <a:xfrm>
              <a:off x="1439" y="3249"/>
              <a:ext cx="26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sz="1800"/>
                <a:t>Q</a:t>
              </a:r>
            </a:p>
          </p:txBody>
        </p:sp>
        <p:sp>
          <p:nvSpPr>
            <p:cNvPr id="45140" name="Line 79"/>
            <p:cNvSpPr>
              <a:spLocks noChangeShapeType="1"/>
            </p:cNvSpPr>
            <p:nvPr/>
          </p:nvSpPr>
          <p:spPr bwMode="auto">
            <a:xfrm>
              <a:off x="1104" y="364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1" name="Line 80"/>
            <p:cNvSpPr>
              <a:spLocks noChangeShapeType="1"/>
            </p:cNvSpPr>
            <p:nvPr/>
          </p:nvSpPr>
          <p:spPr bwMode="auto">
            <a:xfrm flipH="1">
              <a:off x="1104" y="3696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04" name="Line 81"/>
          <p:cNvSpPr>
            <a:spLocks noChangeShapeType="1"/>
          </p:cNvSpPr>
          <p:nvPr/>
        </p:nvSpPr>
        <p:spPr bwMode="auto">
          <a:xfrm>
            <a:off x="7061200" y="2805113"/>
            <a:ext cx="131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05" name="Group 82"/>
          <p:cNvGrpSpPr>
            <a:grpSpLocks/>
          </p:cNvGrpSpPr>
          <p:nvPr/>
        </p:nvGrpSpPr>
        <p:grpSpPr bwMode="auto">
          <a:xfrm>
            <a:off x="6929438" y="3643313"/>
            <a:ext cx="263525" cy="1371600"/>
            <a:chOff x="1200" y="2304"/>
            <a:chExt cx="192" cy="864"/>
          </a:xfrm>
        </p:grpSpPr>
        <p:sp>
          <p:nvSpPr>
            <p:cNvPr id="45135" name="Line 83"/>
            <p:cNvSpPr>
              <a:spLocks noChangeShapeType="1"/>
            </p:cNvSpPr>
            <p:nvPr/>
          </p:nvSpPr>
          <p:spPr bwMode="auto">
            <a:xfrm flipV="1">
              <a:off x="1200" y="230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6" name="Line 84"/>
            <p:cNvSpPr>
              <a:spLocks noChangeShapeType="1"/>
            </p:cNvSpPr>
            <p:nvPr/>
          </p:nvSpPr>
          <p:spPr bwMode="auto">
            <a:xfrm>
              <a:off x="1200" y="230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06" name="Line 85"/>
          <p:cNvSpPr>
            <a:spLocks noChangeShapeType="1"/>
          </p:cNvSpPr>
          <p:nvPr/>
        </p:nvSpPr>
        <p:spPr bwMode="auto">
          <a:xfrm>
            <a:off x="7621588" y="3795713"/>
            <a:ext cx="0" cy="170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7" name="Line 86"/>
          <p:cNvSpPr>
            <a:spLocks noChangeShapeType="1"/>
          </p:cNvSpPr>
          <p:nvPr/>
        </p:nvSpPr>
        <p:spPr bwMode="auto">
          <a:xfrm>
            <a:off x="8001000" y="2895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8" name="Text Box 87"/>
          <p:cNvSpPr txBox="1">
            <a:spLocks noChangeArrowheads="1"/>
          </p:cNvSpPr>
          <p:nvPr/>
        </p:nvSpPr>
        <p:spPr bwMode="auto">
          <a:xfrm>
            <a:off x="8077200" y="58674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Q(0)</a:t>
            </a:r>
          </a:p>
        </p:txBody>
      </p:sp>
      <p:sp>
        <p:nvSpPr>
          <p:cNvPr id="45109" name="Line 88"/>
          <p:cNvSpPr>
            <a:spLocks noChangeShapeType="1"/>
          </p:cNvSpPr>
          <p:nvPr/>
        </p:nvSpPr>
        <p:spPr bwMode="auto">
          <a:xfrm>
            <a:off x="6400800" y="2438400"/>
            <a:ext cx="0" cy="342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0" name="Line 89"/>
          <p:cNvSpPr>
            <a:spLocks noChangeShapeType="1"/>
          </p:cNvSpPr>
          <p:nvPr/>
        </p:nvSpPr>
        <p:spPr bwMode="auto">
          <a:xfrm>
            <a:off x="4495800" y="2438400"/>
            <a:ext cx="0" cy="342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1" name="Line 90"/>
          <p:cNvSpPr>
            <a:spLocks noChangeShapeType="1"/>
          </p:cNvSpPr>
          <p:nvPr/>
        </p:nvSpPr>
        <p:spPr bwMode="auto">
          <a:xfrm>
            <a:off x="2590800" y="2438400"/>
            <a:ext cx="0" cy="342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2" name="Line 91"/>
          <p:cNvSpPr>
            <a:spLocks noChangeShapeType="1"/>
          </p:cNvSpPr>
          <p:nvPr/>
        </p:nvSpPr>
        <p:spPr bwMode="auto">
          <a:xfrm>
            <a:off x="8382000" y="289560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3" name="Text Box 92"/>
          <p:cNvSpPr txBox="1">
            <a:spLocks noChangeArrowheads="1"/>
          </p:cNvSpPr>
          <p:nvPr/>
        </p:nvSpPr>
        <p:spPr bwMode="auto">
          <a:xfrm>
            <a:off x="6019800" y="58674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Q(1)</a:t>
            </a:r>
          </a:p>
        </p:txBody>
      </p:sp>
      <p:sp>
        <p:nvSpPr>
          <p:cNvPr id="45114" name="Text Box 93"/>
          <p:cNvSpPr txBox="1">
            <a:spLocks noChangeArrowheads="1"/>
          </p:cNvSpPr>
          <p:nvPr/>
        </p:nvSpPr>
        <p:spPr bwMode="auto">
          <a:xfrm>
            <a:off x="4191000" y="58674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Q(2)</a:t>
            </a:r>
          </a:p>
        </p:txBody>
      </p:sp>
      <p:sp>
        <p:nvSpPr>
          <p:cNvPr id="45115" name="Text Box 94"/>
          <p:cNvSpPr txBox="1">
            <a:spLocks noChangeArrowheads="1"/>
          </p:cNvSpPr>
          <p:nvPr/>
        </p:nvSpPr>
        <p:spPr bwMode="auto">
          <a:xfrm>
            <a:off x="2286000" y="58674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Q(3)</a:t>
            </a:r>
          </a:p>
        </p:txBody>
      </p:sp>
      <p:sp>
        <p:nvSpPr>
          <p:cNvPr id="45116" name="Line 95"/>
          <p:cNvSpPr>
            <a:spLocks noChangeShapeType="1"/>
          </p:cNvSpPr>
          <p:nvPr/>
        </p:nvSpPr>
        <p:spPr bwMode="auto">
          <a:xfrm flipH="1">
            <a:off x="685800" y="3657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7" name="Line 96"/>
          <p:cNvSpPr>
            <a:spLocks noChangeShapeType="1"/>
          </p:cNvSpPr>
          <p:nvPr/>
        </p:nvSpPr>
        <p:spPr bwMode="auto">
          <a:xfrm>
            <a:off x="533400" y="1524000"/>
            <a:ext cx="6134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8" name="Line 97"/>
          <p:cNvSpPr>
            <a:spLocks noChangeShapeType="1"/>
          </p:cNvSpPr>
          <p:nvPr/>
        </p:nvSpPr>
        <p:spPr bwMode="auto">
          <a:xfrm>
            <a:off x="876300" y="1524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9" name="Line 98"/>
          <p:cNvSpPr>
            <a:spLocks noChangeShapeType="1"/>
          </p:cNvSpPr>
          <p:nvPr/>
        </p:nvSpPr>
        <p:spPr bwMode="auto">
          <a:xfrm>
            <a:off x="2870200" y="1511300"/>
            <a:ext cx="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0" name="Line 99"/>
          <p:cNvSpPr>
            <a:spLocks noChangeShapeType="1"/>
          </p:cNvSpPr>
          <p:nvPr/>
        </p:nvSpPr>
        <p:spPr bwMode="auto">
          <a:xfrm>
            <a:off x="4787900" y="1536700"/>
            <a:ext cx="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1" name="Line 100"/>
          <p:cNvSpPr>
            <a:spLocks noChangeShapeType="1"/>
          </p:cNvSpPr>
          <p:nvPr/>
        </p:nvSpPr>
        <p:spPr bwMode="auto">
          <a:xfrm>
            <a:off x="6654800" y="1524000"/>
            <a:ext cx="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2" name="Text Box 101"/>
          <p:cNvSpPr txBox="1">
            <a:spLocks noChangeArrowheads="1"/>
          </p:cNvSpPr>
          <p:nvPr/>
        </p:nvSpPr>
        <p:spPr bwMode="auto">
          <a:xfrm>
            <a:off x="25400" y="1130300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latin typeface="Times New Roman" pitchFamily="18" charset="0"/>
              </a:rPr>
              <a:t>Load</a:t>
            </a:r>
          </a:p>
        </p:txBody>
      </p:sp>
      <p:sp>
        <p:nvSpPr>
          <p:cNvPr id="45123" name="Oval 102"/>
          <p:cNvSpPr>
            <a:spLocks noChangeArrowheads="1"/>
          </p:cNvSpPr>
          <p:nvPr/>
        </p:nvSpPr>
        <p:spPr bwMode="auto">
          <a:xfrm>
            <a:off x="1866900" y="5435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24" name="Oval 103"/>
          <p:cNvSpPr>
            <a:spLocks noChangeArrowheads="1"/>
          </p:cNvSpPr>
          <p:nvPr/>
        </p:nvSpPr>
        <p:spPr bwMode="auto">
          <a:xfrm>
            <a:off x="3810000" y="5435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25" name="Oval 104"/>
          <p:cNvSpPr>
            <a:spLocks noChangeArrowheads="1"/>
          </p:cNvSpPr>
          <p:nvPr/>
        </p:nvSpPr>
        <p:spPr bwMode="auto">
          <a:xfrm>
            <a:off x="5715000" y="5435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26" name="Oval 105"/>
          <p:cNvSpPr>
            <a:spLocks noChangeArrowheads="1"/>
          </p:cNvSpPr>
          <p:nvPr/>
        </p:nvSpPr>
        <p:spPr bwMode="auto">
          <a:xfrm>
            <a:off x="3086100" y="4978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27" name="Oval 106"/>
          <p:cNvSpPr>
            <a:spLocks noChangeArrowheads="1"/>
          </p:cNvSpPr>
          <p:nvPr/>
        </p:nvSpPr>
        <p:spPr bwMode="auto">
          <a:xfrm>
            <a:off x="5003800" y="4978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28" name="Oval 107"/>
          <p:cNvSpPr>
            <a:spLocks noChangeArrowheads="1"/>
          </p:cNvSpPr>
          <p:nvPr/>
        </p:nvSpPr>
        <p:spPr bwMode="auto">
          <a:xfrm>
            <a:off x="838200" y="14859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29" name="Oval 108"/>
          <p:cNvSpPr>
            <a:spLocks noChangeArrowheads="1"/>
          </p:cNvSpPr>
          <p:nvPr/>
        </p:nvSpPr>
        <p:spPr bwMode="auto">
          <a:xfrm>
            <a:off x="2819400" y="14859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30" name="Oval 109"/>
          <p:cNvSpPr>
            <a:spLocks noChangeArrowheads="1"/>
          </p:cNvSpPr>
          <p:nvPr/>
        </p:nvSpPr>
        <p:spPr bwMode="auto">
          <a:xfrm>
            <a:off x="4737100" y="1473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31" name="Oval 110"/>
          <p:cNvSpPr>
            <a:spLocks noChangeArrowheads="1"/>
          </p:cNvSpPr>
          <p:nvPr/>
        </p:nvSpPr>
        <p:spPr bwMode="auto">
          <a:xfrm>
            <a:off x="2540000" y="2387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32" name="Oval 111"/>
          <p:cNvSpPr>
            <a:spLocks noChangeArrowheads="1"/>
          </p:cNvSpPr>
          <p:nvPr/>
        </p:nvSpPr>
        <p:spPr bwMode="auto">
          <a:xfrm>
            <a:off x="4457700" y="23749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33" name="Oval 112"/>
          <p:cNvSpPr>
            <a:spLocks noChangeArrowheads="1"/>
          </p:cNvSpPr>
          <p:nvPr/>
        </p:nvSpPr>
        <p:spPr bwMode="auto">
          <a:xfrm>
            <a:off x="6350000" y="2387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134" name="Oval 113"/>
          <p:cNvSpPr>
            <a:spLocks noChangeArrowheads="1"/>
          </p:cNvSpPr>
          <p:nvPr/>
        </p:nvSpPr>
        <p:spPr bwMode="auto">
          <a:xfrm>
            <a:off x="1181100" y="3606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6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765175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60375" algn="l"/>
                <a:tab pos="919163" algn="l"/>
                <a:tab pos="1366838" algn="l"/>
                <a:tab pos="2286000" algn="l"/>
                <a:tab pos="34290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60375" algn="l"/>
                <a:tab pos="919163" algn="l"/>
                <a:tab pos="1366838" algn="l"/>
                <a:tab pos="2286000" algn="l"/>
                <a:tab pos="34290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tabLst>
                <a:tab pos="460375" algn="l"/>
                <a:tab pos="919163" algn="l"/>
                <a:tab pos="1366838" algn="l"/>
                <a:tab pos="2286000" algn="l"/>
                <a:tab pos="34290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tabLst>
                <a:tab pos="460375" algn="l"/>
                <a:tab pos="919163" algn="l"/>
                <a:tab pos="1366838" algn="l"/>
                <a:tab pos="2286000" algn="l"/>
                <a:tab pos="34290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tabLst>
                <a:tab pos="460375" algn="l"/>
                <a:tab pos="919163" algn="l"/>
                <a:tab pos="1366838" algn="l"/>
                <a:tab pos="2286000" algn="l"/>
                <a:tab pos="34290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2286000" algn="l"/>
                <a:tab pos="34290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2286000" algn="l"/>
                <a:tab pos="34290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2286000" algn="l"/>
                <a:tab pos="34290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460375" algn="l"/>
                <a:tab pos="919163" algn="l"/>
                <a:tab pos="1366838" algn="l"/>
                <a:tab pos="2286000" algn="l"/>
                <a:tab pos="3429000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LIBRARY ieee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USE ieee.std_logic_1164.all ;</a:t>
            </a:r>
          </a:p>
          <a:p>
            <a:pPr>
              <a:spcBef>
                <a:spcPct val="0"/>
              </a:spcBef>
              <a:buClrTx/>
            </a:pPr>
            <a:endParaRPr kumimoji="0" lang="en-US" altLang="en-US" sz="1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ENTITY shift4 IS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PORT ( 	D 	: IN 	STD_LOGIC_VECTOR(3 DOWNTO 0)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Enable	: IN 	STD_LOGIC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Load	: IN 	STD_LOGIC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Sin 	: IN 	STD_LOGIC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Clock 	: IN 	STD_LOGIC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Q 	: OUT 	STD_LOGIC_VECTOR(3 DOWNTO 0) )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shift4 ;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90500" y="139700"/>
            <a:ext cx="788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4-bit shift register with parallel load (1)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3124200" y="4191000"/>
            <a:ext cx="2822575" cy="2133600"/>
            <a:chOff x="1968" y="2640"/>
            <a:chExt cx="1778" cy="1344"/>
          </a:xfrm>
        </p:grpSpPr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 rot="5943736" flipV="1">
              <a:off x="2475" y="3784"/>
              <a:ext cx="4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 rot="5943736" flipH="1" flipV="1">
              <a:off x="2468" y="3831"/>
              <a:ext cx="4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848" y="3059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496" y="2871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Enable</a:t>
              </a: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2736" y="26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2448" y="2919"/>
              <a:ext cx="576" cy="10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2512" y="3736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Clock</a:t>
              </a: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3286" y="3569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</a:pPr>
              <a:r>
                <a:rPr kumimoji="0" lang="en-US" altLang="en-US" sz="1800" b="1">
                  <a:latin typeface="Times New Roman" pitchFamily="18" charset="0"/>
                </a:rPr>
                <a:t>shift4</a:t>
              </a:r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rot="-5400000">
              <a:off x="2208" y="36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094" name="Group 14"/>
            <p:cNvGrpSpPr>
              <a:grpSpLocks/>
            </p:cNvGrpSpPr>
            <p:nvPr/>
          </p:nvGrpSpPr>
          <p:grpSpPr bwMode="auto">
            <a:xfrm>
              <a:off x="3024" y="2849"/>
              <a:ext cx="480" cy="375"/>
              <a:chOff x="3024" y="2793"/>
              <a:chExt cx="480" cy="375"/>
            </a:xfrm>
          </p:grpSpPr>
          <p:sp>
            <p:nvSpPr>
              <p:cNvPr id="46104" name="Line 15"/>
              <p:cNvSpPr>
                <a:spLocks noChangeShapeType="1"/>
              </p:cNvSpPr>
              <p:nvPr/>
            </p:nvSpPr>
            <p:spPr bwMode="auto">
              <a:xfrm rot="-5400000">
                <a:off x="3264" y="2871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5" name="Line 16"/>
              <p:cNvSpPr>
                <a:spLocks noChangeShapeType="1"/>
              </p:cNvSpPr>
              <p:nvPr/>
            </p:nvSpPr>
            <p:spPr bwMode="auto">
              <a:xfrm flipH="1">
                <a:off x="3216" y="3024"/>
                <a:ext cx="4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6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793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</a:pPr>
                <a:r>
                  <a:rPr kumimoji="0" lang="en-US" altLang="en-US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6095" name="Text Box 18"/>
            <p:cNvSpPr txBox="1">
              <a:spLocks noChangeArrowheads="1"/>
            </p:cNvSpPr>
            <p:nvPr/>
          </p:nvSpPr>
          <p:spPr bwMode="auto">
            <a:xfrm>
              <a:off x="2416" y="305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6096" name="Line 19"/>
            <p:cNvSpPr>
              <a:spLocks noChangeShapeType="1"/>
            </p:cNvSpPr>
            <p:nvPr/>
          </p:nvSpPr>
          <p:spPr bwMode="auto">
            <a:xfrm>
              <a:off x="1968" y="337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20"/>
            <p:cNvSpPr>
              <a:spLocks noChangeShapeType="1"/>
            </p:cNvSpPr>
            <p:nvPr/>
          </p:nvSpPr>
          <p:spPr bwMode="auto">
            <a:xfrm>
              <a:off x="1968" y="356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Text Box 21"/>
            <p:cNvSpPr txBox="1">
              <a:spLocks noChangeArrowheads="1"/>
            </p:cNvSpPr>
            <p:nvPr/>
          </p:nvSpPr>
          <p:spPr bwMode="auto">
            <a:xfrm>
              <a:off x="2416" y="326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Load</a:t>
              </a:r>
            </a:p>
          </p:txBody>
        </p:sp>
        <p:sp>
          <p:nvSpPr>
            <p:cNvPr id="46099" name="Text Box 22"/>
            <p:cNvSpPr txBox="1">
              <a:spLocks noChangeArrowheads="1"/>
            </p:cNvSpPr>
            <p:nvPr/>
          </p:nvSpPr>
          <p:spPr bwMode="auto">
            <a:xfrm>
              <a:off x="2416" y="3464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Sin</a:t>
              </a:r>
            </a:p>
          </p:txBody>
        </p:sp>
        <p:grpSp>
          <p:nvGrpSpPr>
            <p:cNvPr id="46100" name="Group 23"/>
            <p:cNvGrpSpPr>
              <a:grpSpLocks/>
            </p:cNvGrpSpPr>
            <p:nvPr/>
          </p:nvGrpSpPr>
          <p:grpSpPr bwMode="auto">
            <a:xfrm>
              <a:off x="1968" y="2841"/>
              <a:ext cx="480" cy="375"/>
              <a:chOff x="3024" y="2793"/>
              <a:chExt cx="480" cy="375"/>
            </a:xfrm>
          </p:grpSpPr>
          <p:sp>
            <p:nvSpPr>
              <p:cNvPr id="46101" name="Line 24"/>
              <p:cNvSpPr>
                <a:spLocks noChangeShapeType="1"/>
              </p:cNvSpPr>
              <p:nvPr/>
            </p:nvSpPr>
            <p:spPr bwMode="auto">
              <a:xfrm rot="-5400000">
                <a:off x="3264" y="2871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2" name="Line 25"/>
              <p:cNvSpPr>
                <a:spLocks noChangeShapeType="1"/>
              </p:cNvSpPr>
              <p:nvPr/>
            </p:nvSpPr>
            <p:spPr bwMode="auto">
              <a:xfrm flipH="1">
                <a:off x="3216" y="3024"/>
                <a:ext cx="4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3" name="Text Box 26"/>
              <p:cNvSpPr txBox="1">
                <a:spLocks noChangeArrowheads="1"/>
              </p:cNvSpPr>
              <p:nvPr/>
            </p:nvSpPr>
            <p:spPr bwMode="auto">
              <a:xfrm>
                <a:off x="3168" y="2793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</a:pPr>
                <a:r>
                  <a:rPr kumimoji="0" lang="en-US" altLang="en-US" b="1">
                    <a:latin typeface="Times New Roman" pitchFamily="18" charset="0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4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76295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ARCHITECTURE behavioral OF shift4 IS	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SIGNAL Qt : STD_LOGIC_VECTOR(3 DOWNTO 0); 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PROCESS (Clock)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BEGIN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IF rising_edge(Clock)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IF Enable = </a:t>
            </a:r>
            <a:r>
              <a:rPr kumimoji="0" lang="ja-JP" altLang="en-US" sz="1800">
                <a:solidFill>
                  <a:srgbClr val="000000"/>
                </a:solidFill>
                <a:latin typeface="Times New Roman" pitchFamily="18" charset="0"/>
              </a:rPr>
              <a:t>‘</a:t>
            </a:r>
            <a:r>
              <a:rPr kumimoji="0" lang="en-US" altLang="ja-JP" sz="18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ja-JP" altLang="en-US" sz="180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kumimoji="0" lang="en-US" altLang="ja-JP" sz="1800">
                <a:solidFill>
                  <a:srgbClr val="000000"/>
                </a:solidFill>
                <a:latin typeface="Times New Roman" pitchFamily="18" charset="0"/>
              </a:rPr>
              <a:t> 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	IF Load = '1' THEN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		Qt &lt;= D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	ELSE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		</a:t>
            </a:r>
            <a:r>
              <a:rPr kumimoji="0" lang="en-US" altLang="en-US" sz="1800" b="1">
                <a:solidFill>
                  <a:srgbClr val="800000"/>
                </a:solidFill>
                <a:latin typeface="Times New Roman" pitchFamily="18" charset="0"/>
              </a:rPr>
              <a:t>Qt &lt;= Sin &amp; Qt(3 downto 1);</a:t>
            </a: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	END IF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	END IF;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	END IF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END PROCESS 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	Q &lt;= Qt;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 New Roman" pitchFamily="18" charset="0"/>
              </a:rPr>
              <a:t>END behavioral ;</a:t>
            </a:r>
          </a:p>
        </p:txBody>
      </p:sp>
      <p:sp>
        <p:nvSpPr>
          <p:cNvPr id="169986" name="Text Box 3"/>
          <p:cNvSpPr txBox="1">
            <a:spLocks noChangeArrowheads="1"/>
          </p:cNvSpPr>
          <p:nvPr/>
        </p:nvSpPr>
        <p:spPr bwMode="auto">
          <a:xfrm>
            <a:off x="190500" y="139700"/>
            <a:ext cx="788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3600" b="1">
                <a:solidFill>
                  <a:srgbClr val="000066"/>
                </a:solidFill>
                <a:latin typeface="Times New Roman" pitchFamily="18" charset="0"/>
              </a:rPr>
              <a:t>4-bit shift register with parallel load (2)</a:t>
            </a:r>
          </a:p>
        </p:txBody>
      </p:sp>
      <p:grpSp>
        <p:nvGrpSpPr>
          <p:cNvPr id="169987" name="Group 4"/>
          <p:cNvGrpSpPr>
            <a:grpSpLocks/>
          </p:cNvGrpSpPr>
          <p:nvPr/>
        </p:nvGrpSpPr>
        <p:grpSpPr bwMode="auto">
          <a:xfrm>
            <a:off x="6321425" y="1447800"/>
            <a:ext cx="2822575" cy="2133600"/>
            <a:chOff x="1968" y="2640"/>
            <a:chExt cx="1778" cy="1344"/>
          </a:xfrm>
        </p:grpSpPr>
        <p:sp>
          <p:nvSpPr>
            <p:cNvPr id="169988" name="Line 5"/>
            <p:cNvSpPr>
              <a:spLocks noChangeShapeType="1"/>
            </p:cNvSpPr>
            <p:nvPr/>
          </p:nvSpPr>
          <p:spPr bwMode="auto">
            <a:xfrm rot="5943736" flipV="1">
              <a:off x="2475" y="3784"/>
              <a:ext cx="4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989" name="Line 6"/>
            <p:cNvSpPr>
              <a:spLocks noChangeShapeType="1"/>
            </p:cNvSpPr>
            <p:nvPr/>
          </p:nvSpPr>
          <p:spPr bwMode="auto">
            <a:xfrm rot="5943736" flipH="1" flipV="1">
              <a:off x="2468" y="3831"/>
              <a:ext cx="4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990" name="Text Box 7"/>
            <p:cNvSpPr txBox="1">
              <a:spLocks noChangeArrowheads="1"/>
            </p:cNvSpPr>
            <p:nvPr/>
          </p:nvSpPr>
          <p:spPr bwMode="auto">
            <a:xfrm>
              <a:off x="2848" y="3059"/>
              <a:ext cx="1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69991" name="Text Box 8"/>
            <p:cNvSpPr txBox="1">
              <a:spLocks noChangeArrowheads="1"/>
            </p:cNvSpPr>
            <p:nvPr/>
          </p:nvSpPr>
          <p:spPr bwMode="auto">
            <a:xfrm>
              <a:off x="2496" y="2871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Enable</a:t>
              </a:r>
            </a:p>
          </p:txBody>
        </p:sp>
        <p:sp>
          <p:nvSpPr>
            <p:cNvPr id="169992" name="Line 9"/>
            <p:cNvSpPr>
              <a:spLocks noChangeShapeType="1"/>
            </p:cNvSpPr>
            <p:nvPr/>
          </p:nvSpPr>
          <p:spPr bwMode="auto">
            <a:xfrm>
              <a:off x="2736" y="26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993" name="Rectangle 10"/>
            <p:cNvSpPr>
              <a:spLocks noChangeArrowheads="1"/>
            </p:cNvSpPr>
            <p:nvPr/>
          </p:nvSpPr>
          <p:spPr bwMode="auto">
            <a:xfrm>
              <a:off x="2448" y="2919"/>
              <a:ext cx="576" cy="10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9994" name="Text Box 11"/>
            <p:cNvSpPr txBox="1">
              <a:spLocks noChangeArrowheads="1"/>
            </p:cNvSpPr>
            <p:nvPr/>
          </p:nvSpPr>
          <p:spPr bwMode="auto">
            <a:xfrm>
              <a:off x="2512" y="3736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Clock</a:t>
              </a:r>
            </a:p>
          </p:txBody>
        </p:sp>
        <p:sp>
          <p:nvSpPr>
            <p:cNvPr id="169995" name="Text Box 12"/>
            <p:cNvSpPr txBox="1">
              <a:spLocks noChangeArrowheads="1"/>
            </p:cNvSpPr>
            <p:nvPr/>
          </p:nvSpPr>
          <p:spPr bwMode="auto">
            <a:xfrm>
              <a:off x="3286" y="3569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</a:pPr>
              <a:r>
                <a:rPr kumimoji="0" lang="en-US" altLang="en-US" sz="1800" b="1">
                  <a:latin typeface="Times New Roman" pitchFamily="18" charset="0"/>
                </a:rPr>
                <a:t>shift4</a:t>
              </a:r>
            </a:p>
          </p:txBody>
        </p:sp>
        <p:sp>
          <p:nvSpPr>
            <p:cNvPr id="169996" name="Line 13"/>
            <p:cNvSpPr>
              <a:spLocks noChangeShapeType="1"/>
            </p:cNvSpPr>
            <p:nvPr/>
          </p:nvSpPr>
          <p:spPr bwMode="auto">
            <a:xfrm rot="-5400000">
              <a:off x="2208" y="36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997" name="Group 14"/>
            <p:cNvGrpSpPr>
              <a:grpSpLocks/>
            </p:cNvGrpSpPr>
            <p:nvPr/>
          </p:nvGrpSpPr>
          <p:grpSpPr bwMode="auto">
            <a:xfrm>
              <a:off x="3024" y="2849"/>
              <a:ext cx="480" cy="375"/>
              <a:chOff x="3024" y="2793"/>
              <a:chExt cx="480" cy="375"/>
            </a:xfrm>
          </p:grpSpPr>
          <p:sp>
            <p:nvSpPr>
              <p:cNvPr id="170007" name="Line 15"/>
              <p:cNvSpPr>
                <a:spLocks noChangeShapeType="1"/>
              </p:cNvSpPr>
              <p:nvPr/>
            </p:nvSpPr>
            <p:spPr bwMode="auto">
              <a:xfrm rot="-5400000">
                <a:off x="3264" y="2871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08" name="Line 16"/>
              <p:cNvSpPr>
                <a:spLocks noChangeShapeType="1"/>
              </p:cNvSpPr>
              <p:nvPr/>
            </p:nvSpPr>
            <p:spPr bwMode="auto">
              <a:xfrm flipH="1">
                <a:off x="3216" y="3024"/>
                <a:ext cx="4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09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793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</a:pPr>
                <a:r>
                  <a:rPr kumimoji="0" lang="en-US" altLang="en-US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169998" name="Text Box 18"/>
            <p:cNvSpPr txBox="1">
              <a:spLocks noChangeArrowheads="1"/>
            </p:cNvSpPr>
            <p:nvPr/>
          </p:nvSpPr>
          <p:spPr bwMode="auto">
            <a:xfrm>
              <a:off x="2416" y="305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9999" name="Line 19"/>
            <p:cNvSpPr>
              <a:spLocks noChangeShapeType="1"/>
            </p:cNvSpPr>
            <p:nvPr/>
          </p:nvSpPr>
          <p:spPr bwMode="auto">
            <a:xfrm>
              <a:off x="1968" y="337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00" name="Line 20"/>
            <p:cNvSpPr>
              <a:spLocks noChangeShapeType="1"/>
            </p:cNvSpPr>
            <p:nvPr/>
          </p:nvSpPr>
          <p:spPr bwMode="auto">
            <a:xfrm>
              <a:off x="1968" y="356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01" name="Text Box 21"/>
            <p:cNvSpPr txBox="1">
              <a:spLocks noChangeArrowheads="1"/>
            </p:cNvSpPr>
            <p:nvPr/>
          </p:nvSpPr>
          <p:spPr bwMode="auto">
            <a:xfrm>
              <a:off x="2416" y="326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Load</a:t>
              </a:r>
            </a:p>
          </p:txBody>
        </p:sp>
        <p:sp>
          <p:nvSpPr>
            <p:cNvPr id="170002" name="Text Box 22"/>
            <p:cNvSpPr txBox="1">
              <a:spLocks noChangeArrowheads="1"/>
            </p:cNvSpPr>
            <p:nvPr/>
          </p:nvSpPr>
          <p:spPr bwMode="auto">
            <a:xfrm>
              <a:off x="2416" y="3464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defRPr kumimoji="1"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kumimoji="0" lang="en-US" altLang="en-US" b="1">
                  <a:latin typeface="Times New Roman" pitchFamily="18" charset="0"/>
                </a:rPr>
                <a:t>Sin</a:t>
              </a:r>
            </a:p>
          </p:txBody>
        </p:sp>
        <p:grpSp>
          <p:nvGrpSpPr>
            <p:cNvPr id="170003" name="Group 23"/>
            <p:cNvGrpSpPr>
              <a:grpSpLocks/>
            </p:cNvGrpSpPr>
            <p:nvPr/>
          </p:nvGrpSpPr>
          <p:grpSpPr bwMode="auto">
            <a:xfrm>
              <a:off x="1968" y="2841"/>
              <a:ext cx="480" cy="375"/>
              <a:chOff x="3024" y="2793"/>
              <a:chExt cx="480" cy="375"/>
            </a:xfrm>
          </p:grpSpPr>
          <p:sp>
            <p:nvSpPr>
              <p:cNvPr id="170004" name="Line 24"/>
              <p:cNvSpPr>
                <a:spLocks noChangeShapeType="1"/>
              </p:cNvSpPr>
              <p:nvPr/>
            </p:nvSpPr>
            <p:spPr bwMode="auto">
              <a:xfrm rot="-5400000">
                <a:off x="3264" y="2871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05" name="Line 25"/>
              <p:cNvSpPr>
                <a:spLocks noChangeShapeType="1"/>
              </p:cNvSpPr>
              <p:nvPr/>
            </p:nvSpPr>
            <p:spPr bwMode="auto">
              <a:xfrm flipH="1">
                <a:off x="3216" y="3024"/>
                <a:ext cx="4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006" name="Text Box 26"/>
              <p:cNvSpPr txBox="1">
                <a:spLocks noChangeArrowheads="1"/>
              </p:cNvSpPr>
              <p:nvPr/>
            </p:nvSpPr>
            <p:spPr bwMode="auto">
              <a:xfrm>
                <a:off x="3168" y="2793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</a:pPr>
                <a:r>
                  <a:rPr kumimoji="0" lang="en-US" altLang="en-US" b="1">
                    <a:latin typeface="Times New Roman" pitchFamily="18" charset="0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1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2"/>
          <p:cNvSpPr txBox="1">
            <a:spLocks noChangeArrowheads="1"/>
          </p:cNvSpPr>
          <p:nvPr/>
        </p:nvSpPr>
        <p:spPr bwMode="auto">
          <a:xfrm>
            <a:off x="1600200" y="152400"/>
            <a:ext cx="6238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en-US" altLang="en-US" sz="3600">
                <a:solidFill>
                  <a:srgbClr val="333399"/>
                </a:solidFill>
                <a:cs typeface="Arial" pitchFamily="34" charset="0"/>
              </a:rPr>
              <a:t>Data-flow VHDL: Example</a:t>
            </a:r>
            <a:r>
              <a:rPr kumimoji="0" lang="pl-PL" altLang="en-US" sz="3600">
                <a:solidFill>
                  <a:srgbClr val="333399"/>
                </a:solidFill>
                <a:cs typeface="Arial" pitchFamily="34" charset="0"/>
              </a:rPr>
              <a:t> (2)</a:t>
            </a:r>
            <a:endParaRPr kumimoji="0" lang="en-US" altLang="en-US" sz="3600">
              <a:solidFill>
                <a:srgbClr val="333399"/>
              </a:solidFill>
              <a:cs typeface="Arial" pitchFamily="34" charset="0"/>
            </a:endParaRPr>
          </a:p>
        </p:txBody>
      </p:sp>
      <p:sp>
        <p:nvSpPr>
          <p:cNvPr id="94210" name="Rectangle 3"/>
          <p:cNvSpPr>
            <a:spLocks noChangeArrowheads="1"/>
          </p:cNvSpPr>
          <p:nvPr/>
        </p:nvSpPr>
        <p:spPr bwMode="auto">
          <a:xfrm>
            <a:off x="228600" y="1371600"/>
            <a:ext cx="8458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ARCHITECTURE 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dataflow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 OF fulladd IS</a:t>
            </a:r>
          </a:p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BEGIN</a:t>
            </a:r>
          </a:p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	s       &lt;=   x XOR y XOR 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in ;</a:t>
            </a:r>
          </a:p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	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out  &lt;=  (x AND y) OR (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in AND x) OR (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in AND y) ;</a:t>
            </a:r>
          </a:p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END 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dataflow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 ;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04800" y="4191000"/>
            <a:ext cx="8458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ARCHITECTURE 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dataflow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 OF fulladd IS</a:t>
            </a:r>
          </a:p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BEGIN</a:t>
            </a:r>
          </a:p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	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out  &lt;=  (x AND y) OR (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in AND x) OR (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in AND y) ;</a:t>
            </a:r>
          </a:p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	s       &lt;=   x XOR y XOR 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c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in ;</a:t>
            </a:r>
          </a:p>
          <a:p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END </a:t>
            </a:r>
            <a:r>
              <a:rPr kumimoji="0" lang="pl-PL" altLang="en-US">
                <a:solidFill>
                  <a:srgbClr val="402000"/>
                </a:solidFill>
                <a:latin typeface="Times New Roman" pitchFamily="18" charset="0"/>
              </a:rPr>
              <a:t>dataflow</a:t>
            </a:r>
            <a:r>
              <a:rPr kumimoji="0" lang="en-US" altLang="en-US">
                <a:solidFill>
                  <a:srgbClr val="402000"/>
                </a:solidFill>
                <a:latin typeface="Times New Roman" pitchFamily="18" charset="0"/>
              </a:rPr>
              <a:t> ;</a:t>
            </a:r>
          </a:p>
        </p:txBody>
      </p:sp>
      <p:sp>
        <p:nvSpPr>
          <p:cNvPr id="94212" name="TextBox 1"/>
          <p:cNvSpPr txBox="1">
            <a:spLocks noChangeArrowheads="1"/>
          </p:cNvSpPr>
          <p:nvPr/>
        </p:nvSpPr>
        <p:spPr bwMode="auto">
          <a:xfrm>
            <a:off x="3276600" y="3429000"/>
            <a:ext cx="208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660066"/>
                </a:solidFill>
              </a:rPr>
              <a:t>equivalent to</a:t>
            </a:r>
          </a:p>
        </p:txBody>
      </p:sp>
    </p:spTree>
    <p:extLst>
      <p:ext uri="{BB962C8B-B14F-4D97-AF65-F5344CB8AC3E}">
        <p14:creationId xmlns:p14="http://schemas.microsoft.com/office/powerpoint/2010/main" val="30744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610600" cy="1143000"/>
          </a:xfrm>
        </p:spPr>
        <p:txBody>
          <a:bodyPr/>
          <a:lstStyle/>
          <a:p>
            <a:r>
              <a:rPr lang="pl-PL" altLang="en-US" sz="3600" smtClean="0">
                <a:ea typeface="ＭＳ Ｐゴシック" pitchFamily="34" charset="-128"/>
              </a:rPr>
              <a:t>Circuit built of medium scale components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092450" y="3009900"/>
            <a:ext cx="1700213" cy="187483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H="1">
            <a:off x="2738438" y="3238500"/>
            <a:ext cx="3540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H="1">
            <a:off x="2709863" y="4462463"/>
            <a:ext cx="3540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195638" y="312261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w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355975" y="3238500"/>
            <a:ext cx="149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173413" y="4349750"/>
            <a:ext cx="22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w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333750" y="44799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400">
                <a:solidFill>
                  <a:srgbClr val="000000"/>
                </a:solidFill>
                <a:latin typeface="Times-Roman" charset="0"/>
              </a:rPr>
              <a:t>3</a:t>
            </a:r>
            <a:r>
              <a:rPr kumimoji="0" lang="en-US" altLang="en-US" sz="1400">
                <a:solidFill>
                  <a:srgbClr val="000000"/>
                </a:solidFill>
                <a:latin typeface="Times-Roman" charset="0"/>
              </a:rPr>
              <a:t>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483100" y="330358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y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592638" y="3419475"/>
            <a:ext cx="149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4473575" y="375761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y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4584700" y="3873500"/>
            <a:ext cx="149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 i="1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4792663" y="3448050"/>
            <a:ext cx="143033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H="1">
            <a:off x="4792663" y="3827463"/>
            <a:ext cx="143986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511675" y="4267200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z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H="1">
            <a:off x="4792663" y="4440238"/>
            <a:ext cx="7540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728663" y="3648075"/>
            <a:ext cx="2344737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3176588" y="353218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w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3336925" y="36480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47713" y="4067175"/>
            <a:ext cx="2325687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3157538" y="3941763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w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3317875" y="4057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6330950" y="322738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w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6238875" y="3067050"/>
            <a:ext cx="1098550" cy="23098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6481763" y="3400425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5529263" y="4919663"/>
            <a:ext cx="70961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7337425" y="3444875"/>
            <a:ext cx="576263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7337425" y="4922838"/>
            <a:ext cx="601663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6330950" y="4784725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En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7051675" y="322738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y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7153275" y="3400425"/>
            <a:ext cx="192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3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6330950" y="3716338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w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6481763" y="3889375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7051675" y="371633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y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08" name="Rectangle 36"/>
          <p:cNvSpPr>
            <a:spLocks noChangeArrowheads="1"/>
          </p:cNvSpPr>
          <p:nvPr/>
        </p:nvSpPr>
        <p:spPr bwMode="auto">
          <a:xfrm>
            <a:off x="7153275" y="3889375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2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7051675" y="420211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y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7153275" y="437515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1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11" name="Rectangle 39"/>
          <p:cNvSpPr>
            <a:spLocks noChangeArrowheads="1"/>
          </p:cNvSpPr>
          <p:nvPr/>
        </p:nvSpPr>
        <p:spPr bwMode="auto">
          <a:xfrm>
            <a:off x="7051675" y="468947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 i="1">
                <a:solidFill>
                  <a:srgbClr val="000000"/>
                </a:solidFill>
                <a:latin typeface="Times-Roman" charset="0"/>
              </a:rPr>
              <a:t>y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7354888" y="4468813"/>
            <a:ext cx="571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7337425" y="3975100"/>
            <a:ext cx="576263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7153275" y="486410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0 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746125" y="2357438"/>
            <a:ext cx="627063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746125" y="2900363"/>
            <a:ext cx="6270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H="1">
            <a:off x="1662113" y="2625725"/>
            <a:ext cx="1090612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>
            <a:off x="1517650" y="1497013"/>
            <a:ext cx="1588" cy="587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9" name="Line 47"/>
          <p:cNvSpPr>
            <a:spLocks noChangeShapeType="1"/>
          </p:cNvSpPr>
          <p:nvPr/>
        </p:nvSpPr>
        <p:spPr bwMode="auto">
          <a:xfrm>
            <a:off x="717550" y="1493838"/>
            <a:ext cx="8001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>
            <a:off x="238125" y="1333500"/>
            <a:ext cx="393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s(</a:t>
            </a: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0</a:t>
            </a: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)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21" name="Rectangle 49"/>
          <p:cNvSpPr>
            <a:spLocks noChangeArrowheads="1"/>
          </p:cNvSpPr>
          <p:nvPr/>
        </p:nvSpPr>
        <p:spPr bwMode="auto">
          <a:xfrm>
            <a:off x="1416050" y="2214563"/>
            <a:ext cx="125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0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1416050" y="2763838"/>
            <a:ext cx="125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1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23" name="Freeform 51"/>
          <p:cNvSpPr>
            <a:spLocks/>
          </p:cNvSpPr>
          <p:nvPr/>
        </p:nvSpPr>
        <p:spPr bwMode="auto">
          <a:xfrm>
            <a:off x="1373188" y="1928813"/>
            <a:ext cx="288925" cy="1414462"/>
          </a:xfrm>
          <a:custGeom>
            <a:avLst/>
            <a:gdLst>
              <a:gd name="T0" fmla="*/ 2147483647 w 446"/>
              <a:gd name="T1" fmla="*/ 2147483647 h 1126"/>
              <a:gd name="T2" fmla="*/ 2147483647 w 446"/>
              <a:gd name="T3" fmla="*/ 2147483647 h 1126"/>
              <a:gd name="T4" fmla="*/ 0 w 446"/>
              <a:gd name="T5" fmla="*/ 0 h 1126"/>
              <a:gd name="T6" fmla="*/ 0 w 446"/>
              <a:gd name="T7" fmla="*/ 2147483647 h 1126"/>
              <a:gd name="T8" fmla="*/ 2147483647 w 446"/>
              <a:gd name="T9" fmla="*/ 2147483647 h 1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6"/>
              <a:gd name="T16" fmla="*/ 0 h 1126"/>
              <a:gd name="T17" fmla="*/ 446 w 446"/>
              <a:gd name="T18" fmla="*/ 1126 h 11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6" h="1126">
                <a:moveTo>
                  <a:pt x="446" y="914"/>
                </a:moveTo>
                <a:lnTo>
                  <a:pt x="446" y="234"/>
                </a:lnTo>
                <a:lnTo>
                  <a:pt x="0" y="0"/>
                </a:lnTo>
                <a:lnTo>
                  <a:pt x="0" y="1126"/>
                </a:lnTo>
                <a:lnTo>
                  <a:pt x="446" y="914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>
            <a:off x="736600" y="4833938"/>
            <a:ext cx="655638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>
            <a:off x="755650" y="5376863"/>
            <a:ext cx="6365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6" name="Line 54"/>
          <p:cNvSpPr>
            <a:spLocks noChangeShapeType="1"/>
          </p:cNvSpPr>
          <p:nvPr/>
        </p:nvSpPr>
        <p:spPr bwMode="auto">
          <a:xfrm flipH="1">
            <a:off x="1681163" y="5102225"/>
            <a:ext cx="1023937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7" name="Line 55"/>
          <p:cNvSpPr>
            <a:spLocks noChangeShapeType="1"/>
          </p:cNvSpPr>
          <p:nvPr/>
        </p:nvSpPr>
        <p:spPr bwMode="auto">
          <a:xfrm>
            <a:off x="1528763" y="5657850"/>
            <a:ext cx="1587" cy="587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Line 56"/>
          <p:cNvSpPr>
            <a:spLocks noChangeShapeType="1"/>
          </p:cNvSpPr>
          <p:nvPr/>
        </p:nvSpPr>
        <p:spPr bwMode="auto">
          <a:xfrm>
            <a:off x="698500" y="6226175"/>
            <a:ext cx="83820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9" name="Rectangle 57"/>
          <p:cNvSpPr>
            <a:spLocks noChangeArrowheads="1"/>
          </p:cNvSpPr>
          <p:nvPr/>
        </p:nvSpPr>
        <p:spPr bwMode="auto">
          <a:xfrm>
            <a:off x="228600" y="6067425"/>
            <a:ext cx="393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s(1)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30" name="Rectangle 58"/>
          <p:cNvSpPr>
            <a:spLocks noChangeArrowheads="1"/>
          </p:cNvSpPr>
          <p:nvPr/>
        </p:nvSpPr>
        <p:spPr bwMode="auto">
          <a:xfrm>
            <a:off x="1435100" y="4691063"/>
            <a:ext cx="125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0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1435100" y="5240338"/>
            <a:ext cx="125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1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32" name="Freeform 60"/>
          <p:cNvSpPr>
            <a:spLocks/>
          </p:cNvSpPr>
          <p:nvPr/>
        </p:nvSpPr>
        <p:spPr bwMode="auto">
          <a:xfrm flipV="1">
            <a:off x="1392238" y="4405313"/>
            <a:ext cx="288925" cy="1414462"/>
          </a:xfrm>
          <a:custGeom>
            <a:avLst/>
            <a:gdLst>
              <a:gd name="T0" fmla="*/ 2147483647 w 446"/>
              <a:gd name="T1" fmla="*/ 2147483647 h 1126"/>
              <a:gd name="T2" fmla="*/ 2147483647 w 446"/>
              <a:gd name="T3" fmla="*/ 2147483647 h 1126"/>
              <a:gd name="T4" fmla="*/ 0 w 446"/>
              <a:gd name="T5" fmla="*/ 0 h 1126"/>
              <a:gd name="T6" fmla="*/ 0 w 446"/>
              <a:gd name="T7" fmla="*/ 2147483647 h 1126"/>
              <a:gd name="T8" fmla="*/ 2147483647 w 446"/>
              <a:gd name="T9" fmla="*/ 2147483647 h 1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6"/>
              <a:gd name="T16" fmla="*/ 0 h 1126"/>
              <a:gd name="T17" fmla="*/ 446 w 446"/>
              <a:gd name="T18" fmla="*/ 1126 h 11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6" h="1126">
                <a:moveTo>
                  <a:pt x="446" y="914"/>
                </a:moveTo>
                <a:lnTo>
                  <a:pt x="446" y="234"/>
                </a:lnTo>
                <a:lnTo>
                  <a:pt x="0" y="0"/>
                </a:lnTo>
                <a:lnTo>
                  <a:pt x="0" y="1126"/>
                </a:lnTo>
                <a:lnTo>
                  <a:pt x="446" y="914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333" name="Line 61"/>
          <p:cNvSpPr>
            <a:spLocks noChangeShapeType="1"/>
          </p:cNvSpPr>
          <p:nvPr/>
        </p:nvSpPr>
        <p:spPr bwMode="auto">
          <a:xfrm>
            <a:off x="2709863" y="4467225"/>
            <a:ext cx="0" cy="628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4" name="Line 62"/>
          <p:cNvSpPr>
            <a:spLocks noChangeShapeType="1"/>
          </p:cNvSpPr>
          <p:nvPr/>
        </p:nvSpPr>
        <p:spPr bwMode="auto">
          <a:xfrm>
            <a:off x="2738438" y="2628900"/>
            <a:ext cx="0" cy="628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5" name="Rectangle 63"/>
          <p:cNvSpPr>
            <a:spLocks noChangeArrowheads="1"/>
          </p:cNvSpPr>
          <p:nvPr/>
        </p:nvSpPr>
        <p:spPr bwMode="auto">
          <a:xfrm>
            <a:off x="271463" y="2181225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r(0)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36" name="Rectangle 64"/>
          <p:cNvSpPr>
            <a:spLocks noChangeArrowheads="1"/>
          </p:cNvSpPr>
          <p:nvPr/>
        </p:nvSpPr>
        <p:spPr bwMode="auto">
          <a:xfrm>
            <a:off x="280988" y="2781300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r(</a:t>
            </a: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1</a:t>
            </a: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)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271463" y="3552825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r(</a:t>
            </a: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2</a:t>
            </a: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)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38" name="Rectangle 66"/>
          <p:cNvSpPr>
            <a:spLocks noChangeArrowheads="1"/>
          </p:cNvSpPr>
          <p:nvPr/>
        </p:nvSpPr>
        <p:spPr bwMode="auto">
          <a:xfrm>
            <a:off x="271463" y="3933825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r(</a:t>
            </a: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3</a:t>
            </a: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)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39" name="Rectangle 67"/>
          <p:cNvSpPr>
            <a:spLocks noChangeArrowheads="1"/>
          </p:cNvSpPr>
          <p:nvPr/>
        </p:nvSpPr>
        <p:spPr bwMode="auto">
          <a:xfrm>
            <a:off x="271463" y="4619625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r(</a:t>
            </a: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4</a:t>
            </a: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)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40" name="Rectangle 68"/>
          <p:cNvSpPr>
            <a:spLocks noChangeArrowheads="1"/>
          </p:cNvSpPr>
          <p:nvPr/>
        </p:nvSpPr>
        <p:spPr bwMode="auto">
          <a:xfrm>
            <a:off x="261938" y="5248275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r(</a:t>
            </a:r>
            <a:r>
              <a:rPr kumimoji="0" lang="en-US" altLang="en-US" sz="1800">
                <a:solidFill>
                  <a:srgbClr val="000000"/>
                </a:solidFill>
                <a:latin typeface="Times-Roman" charset="0"/>
              </a:rPr>
              <a:t>5</a:t>
            </a:r>
            <a:r>
              <a:rPr kumimoji="0" lang="pl-PL" altLang="en-US" sz="1800">
                <a:solidFill>
                  <a:srgbClr val="000000"/>
                </a:solidFill>
                <a:latin typeface="Times-Roman" charset="0"/>
              </a:rPr>
              <a:t>)</a:t>
            </a:r>
            <a:endParaRPr kumimoji="0" lang="en-US" altLang="en-US" sz="1800">
              <a:latin typeface="Times New Roman" pitchFamily="18" charset="0"/>
            </a:endParaRPr>
          </a:p>
        </p:txBody>
      </p:sp>
      <p:sp>
        <p:nvSpPr>
          <p:cNvPr id="54341" name="Line 69"/>
          <p:cNvSpPr>
            <a:spLocks noChangeShapeType="1"/>
          </p:cNvSpPr>
          <p:nvPr/>
        </p:nvSpPr>
        <p:spPr bwMode="auto">
          <a:xfrm>
            <a:off x="5529263" y="4429125"/>
            <a:ext cx="0" cy="49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1235075" y="2185988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p(0)</a:t>
            </a:r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1225550" y="321945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p(1)</a:t>
            </a:r>
          </a:p>
        </p:txBody>
      </p:sp>
      <p:sp>
        <p:nvSpPr>
          <p:cNvPr id="54344" name="Text Box 72"/>
          <p:cNvSpPr txBox="1">
            <a:spLocks noChangeArrowheads="1"/>
          </p:cNvSpPr>
          <p:nvPr/>
        </p:nvSpPr>
        <p:spPr bwMode="auto">
          <a:xfrm>
            <a:off x="1235075" y="37338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p(2)</a:t>
            </a:r>
          </a:p>
        </p:txBody>
      </p:sp>
      <p:sp>
        <p:nvSpPr>
          <p:cNvPr id="54345" name="Text Box 73"/>
          <p:cNvSpPr txBox="1">
            <a:spLocks noChangeArrowheads="1"/>
          </p:cNvSpPr>
          <p:nvPr/>
        </p:nvSpPr>
        <p:spPr bwMode="auto">
          <a:xfrm>
            <a:off x="1216025" y="4657725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p(3)</a:t>
            </a:r>
          </a:p>
        </p:txBody>
      </p:sp>
      <p:sp>
        <p:nvSpPr>
          <p:cNvPr id="54346" name="Text Box 74"/>
          <p:cNvSpPr txBox="1">
            <a:spLocks noChangeArrowheads="1"/>
          </p:cNvSpPr>
          <p:nvPr/>
        </p:nvSpPr>
        <p:spPr bwMode="auto">
          <a:xfrm>
            <a:off x="4435475" y="30480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q(</a:t>
            </a:r>
            <a:r>
              <a:rPr lang="en-US" altLang="en-US" sz="1800"/>
              <a:t>1</a:t>
            </a:r>
            <a:r>
              <a:rPr lang="pl-PL" altLang="en-US" sz="1800"/>
              <a:t>)</a:t>
            </a:r>
          </a:p>
        </p:txBody>
      </p:sp>
      <p:sp>
        <p:nvSpPr>
          <p:cNvPr id="54347" name="Text Box 75"/>
          <p:cNvSpPr txBox="1">
            <a:spLocks noChangeArrowheads="1"/>
          </p:cNvSpPr>
          <p:nvPr/>
        </p:nvSpPr>
        <p:spPr bwMode="auto">
          <a:xfrm>
            <a:off x="4435475" y="3429000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q(</a:t>
            </a:r>
            <a:r>
              <a:rPr lang="en-US" altLang="en-US" sz="1800"/>
              <a:t>0</a:t>
            </a:r>
            <a:r>
              <a:rPr lang="pl-PL" altLang="en-US" sz="1800"/>
              <a:t>)</a:t>
            </a:r>
          </a:p>
        </p:txBody>
      </p:sp>
      <p:sp>
        <p:nvSpPr>
          <p:cNvPr id="54348" name="Text Box 76"/>
          <p:cNvSpPr txBox="1">
            <a:spLocks noChangeArrowheads="1"/>
          </p:cNvSpPr>
          <p:nvPr/>
        </p:nvSpPr>
        <p:spPr bwMode="auto">
          <a:xfrm>
            <a:off x="4359275" y="4038600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ena</a:t>
            </a:r>
          </a:p>
        </p:txBody>
      </p:sp>
      <p:sp>
        <p:nvSpPr>
          <p:cNvPr id="54349" name="Text Box 77"/>
          <p:cNvSpPr txBox="1">
            <a:spLocks noChangeArrowheads="1"/>
          </p:cNvSpPr>
          <p:nvPr/>
        </p:nvSpPr>
        <p:spPr bwMode="auto">
          <a:xfrm>
            <a:off x="6413500" y="3414713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z(</a:t>
            </a:r>
            <a:r>
              <a:rPr lang="en-US" altLang="en-US" sz="1800"/>
              <a:t>3</a:t>
            </a:r>
            <a:r>
              <a:rPr lang="pl-PL" altLang="en-US" sz="1800"/>
              <a:t>)</a:t>
            </a:r>
          </a:p>
        </p:txBody>
      </p:sp>
      <p:sp>
        <p:nvSpPr>
          <p:cNvPr id="54350" name="Text Box 78"/>
          <p:cNvSpPr txBox="1">
            <a:spLocks noChangeArrowheads="1"/>
          </p:cNvSpPr>
          <p:nvPr/>
        </p:nvSpPr>
        <p:spPr bwMode="auto">
          <a:xfrm>
            <a:off x="6432550" y="39004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z(</a:t>
            </a:r>
            <a:r>
              <a:rPr lang="en-US" altLang="en-US" sz="1800"/>
              <a:t>2</a:t>
            </a:r>
            <a:r>
              <a:rPr lang="pl-PL" altLang="en-US" sz="1800"/>
              <a:t>)</a:t>
            </a:r>
          </a:p>
        </p:txBody>
      </p:sp>
      <p:sp>
        <p:nvSpPr>
          <p:cNvPr id="54351" name="Text Box 79"/>
          <p:cNvSpPr txBox="1">
            <a:spLocks noChangeArrowheads="1"/>
          </p:cNvSpPr>
          <p:nvPr/>
        </p:nvSpPr>
        <p:spPr bwMode="auto">
          <a:xfrm>
            <a:off x="6432550" y="44338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z(</a:t>
            </a:r>
            <a:r>
              <a:rPr lang="en-US" altLang="en-US" sz="1800"/>
              <a:t>1</a:t>
            </a:r>
            <a:r>
              <a:rPr lang="pl-PL" altLang="en-US" sz="1800"/>
              <a:t>)</a:t>
            </a:r>
          </a:p>
        </p:txBody>
      </p:sp>
      <p:sp>
        <p:nvSpPr>
          <p:cNvPr id="54352" name="Text Box 80"/>
          <p:cNvSpPr txBox="1">
            <a:spLocks noChangeArrowheads="1"/>
          </p:cNvSpPr>
          <p:nvPr/>
        </p:nvSpPr>
        <p:spPr bwMode="auto">
          <a:xfrm>
            <a:off x="6432550" y="48910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1800"/>
              <a:t>z(</a:t>
            </a:r>
            <a:r>
              <a:rPr lang="en-US" altLang="en-US" sz="1800"/>
              <a:t>0</a:t>
            </a:r>
            <a:r>
              <a:rPr lang="pl-PL" altLang="en-US" sz="1800"/>
              <a:t>)</a:t>
            </a:r>
          </a:p>
        </p:txBody>
      </p:sp>
      <p:sp>
        <p:nvSpPr>
          <p:cNvPr id="54353" name="Text Box 81"/>
          <p:cNvSpPr txBox="1">
            <a:spLocks noChangeArrowheads="1"/>
          </p:cNvSpPr>
          <p:nvPr/>
        </p:nvSpPr>
        <p:spPr bwMode="auto">
          <a:xfrm>
            <a:off x="5445125" y="5086350"/>
            <a:ext cx="1820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en-US" altLang="en-US"/>
              <a:t>dec2to4</a:t>
            </a:r>
            <a:endParaRPr kumimoji="0" lang="pl-PL" altLang="en-US"/>
          </a:p>
        </p:txBody>
      </p:sp>
      <p:sp>
        <p:nvSpPr>
          <p:cNvPr id="54354" name="Text Box 82"/>
          <p:cNvSpPr txBox="1">
            <a:spLocks noChangeArrowheads="1"/>
          </p:cNvSpPr>
          <p:nvPr/>
        </p:nvSpPr>
        <p:spPr bwMode="auto">
          <a:xfrm>
            <a:off x="2635250" y="4562475"/>
            <a:ext cx="170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kumimoji="0" lang="pl-PL" altLang="en-US"/>
              <a:t>priority</a:t>
            </a:r>
          </a:p>
        </p:txBody>
      </p:sp>
      <p:sp>
        <p:nvSpPr>
          <p:cNvPr id="54355" name="Rectangle 83"/>
          <p:cNvSpPr>
            <a:spLocks noChangeArrowheads="1"/>
          </p:cNvSpPr>
          <p:nvPr/>
        </p:nvSpPr>
        <p:spPr bwMode="auto">
          <a:xfrm>
            <a:off x="7924800" y="3124200"/>
            <a:ext cx="609600" cy="297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356" name="Line 84"/>
          <p:cNvSpPr>
            <a:spLocks noChangeShapeType="1"/>
          </p:cNvSpPr>
          <p:nvPr/>
        </p:nvSpPr>
        <p:spPr bwMode="auto">
          <a:xfrm>
            <a:off x="8542338" y="3444875"/>
            <a:ext cx="576262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7" name="Line 85"/>
          <p:cNvSpPr>
            <a:spLocks noChangeShapeType="1"/>
          </p:cNvSpPr>
          <p:nvPr/>
        </p:nvSpPr>
        <p:spPr bwMode="auto">
          <a:xfrm>
            <a:off x="8542338" y="4922838"/>
            <a:ext cx="60166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8" name="Line 86"/>
          <p:cNvSpPr>
            <a:spLocks noChangeShapeType="1"/>
          </p:cNvSpPr>
          <p:nvPr/>
        </p:nvSpPr>
        <p:spPr bwMode="auto">
          <a:xfrm>
            <a:off x="8559800" y="4468813"/>
            <a:ext cx="571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9" name="Line 87"/>
          <p:cNvSpPr>
            <a:spLocks noChangeShapeType="1"/>
          </p:cNvSpPr>
          <p:nvPr/>
        </p:nvSpPr>
        <p:spPr bwMode="auto">
          <a:xfrm>
            <a:off x="8542338" y="3975100"/>
            <a:ext cx="576262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7618413" y="3414713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t</a:t>
            </a:r>
            <a:r>
              <a:rPr lang="pl-PL" altLang="en-US" sz="1800"/>
              <a:t>(</a:t>
            </a:r>
            <a:r>
              <a:rPr lang="en-US" altLang="en-US" sz="1800"/>
              <a:t>3</a:t>
            </a:r>
            <a:r>
              <a:rPr lang="pl-PL" altLang="en-US" sz="1800"/>
              <a:t>)</a:t>
            </a:r>
          </a:p>
        </p:txBody>
      </p:sp>
      <p:sp>
        <p:nvSpPr>
          <p:cNvPr id="54361" name="Text Box 89"/>
          <p:cNvSpPr txBox="1">
            <a:spLocks noChangeArrowheads="1"/>
          </p:cNvSpPr>
          <p:nvPr/>
        </p:nvSpPr>
        <p:spPr bwMode="auto">
          <a:xfrm>
            <a:off x="7637463" y="390048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t</a:t>
            </a:r>
            <a:r>
              <a:rPr lang="pl-PL" altLang="en-US" sz="1800"/>
              <a:t>(</a:t>
            </a:r>
            <a:r>
              <a:rPr lang="en-US" altLang="en-US" sz="1800"/>
              <a:t>2</a:t>
            </a:r>
            <a:r>
              <a:rPr lang="pl-PL" altLang="en-US" sz="1800"/>
              <a:t>)</a:t>
            </a:r>
          </a:p>
        </p:txBody>
      </p:sp>
      <p:sp>
        <p:nvSpPr>
          <p:cNvPr id="54362" name="Text Box 90"/>
          <p:cNvSpPr txBox="1">
            <a:spLocks noChangeArrowheads="1"/>
          </p:cNvSpPr>
          <p:nvPr/>
        </p:nvSpPr>
        <p:spPr bwMode="auto">
          <a:xfrm>
            <a:off x="7637463" y="443388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t</a:t>
            </a:r>
            <a:r>
              <a:rPr lang="pl-PL" altLang="en-US" sz="1800"/>
              <a:t>(</a:t>
            </a:r>
            <a:r>
              <a:rPr lang="en-US" altLang="en-US" sz="1800"/>
              <a:t>1</a:t>
            </a:r>
            <a:r>
              <a:rPr lang="pl-PL" altLang="en-US" sz="1800"/>
              <a:t>)</a:t>
            </a:r>
          </a:p>
        </p:txBody>
      </p:sp>
      <p:sp>
        <p:nvSpPr>
          <p:cNvPr id="54363" name="Text Box 91"/>
          <p:cNvSpPr txBox="1">
            <a:spLocks noChangeArrowheads="1"/>
          </p:cNvSpPr>
          <p:nvPr/>
        </p:nvSpPr>
        <p:spPr bwMode="auto">
          <a:xfrm>
            <a:off x="7637463" y="489108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t</a:t>
            </a:r>
            <a:r>
              <a:rPr lang="pl-PL" altLang="en-US" sz="1800"/>
              <a:t>(</a:t>
            </a:r>
            <a:r>
              <a:rPr lang="en-US" altLang="en-US" sz="1800"/>
              <a:t>0</a:t>
            </a:r>
            <a:r>
              <a:rPr lang="pl-PL" altLang="en-US" sz="1800"/>
              <a:t>)</a:t>
            </a:r>
          </a:p>
        </p:txBody>
      </p:sp>
      <p:sp>
        <p:nvSpPr>
          <p:cNvPr id="54364" name="Text Box 92"/>
          <p:cNvSpPr txBox="1">
            <a:spLocks noChangeArrowheads="1"/>
          </p:cNvSpPr>
          <p:nvPr/>
        </p:nvSpPr>
        <p:spPr bwMode="auto">
          <a:xfrm>
            <a:off x="7880350" y="5064125"/>
            <a:ext cx="709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>
                <a:cs typeface="Arial" pitchFamily="34" charset="0"/>
              </a:rPr>
              <a:t>regne</a:t>
            </a:r>
          </a:p>
        </p:txBody>
      </p:sp>
      <p:sp>
        <p:nvSpPr>
          <p:cNvPr id="54365" name="Text Box 93"/>
          <p:cNvSpPr txBox="1">
            <a:spLocks noChangeArrowheads="1"/>
          </p:cNvSpPr>
          <p:nvPr/>
        </p:nvSpPr>
        <p:spPr bwMode="auto">
          <a:xfrm>
            <a:off x="7848600" y="40386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2000">
                <a:cs typeface="Arial" pitchFamily="34" charset="0"/>
              </a:rPr>
              <a:t>D</a:t>
            </a:r>
          </a:p>
        </p:txBody>
      </p:sp>
      <p:sp>
        <p:nvSpPr>
          <p:cNvPr id="54366" name="Text Box 94"/>
          <p:cNvSpPr txBox="1">
            <a:spLocks noChangeArrowheads="1"/>
          </p:cNvSpPr>
          <p:nvPr/>
        </p:nvSpPr>
        <p:spPr bwMode="auto">
          <a:xfrm>
            <a:off x="8229600" y="4038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2000">
                <a:cs typeface="Arial" pitchFamily="34" charset="0"/>
              </a:rPr>
              <a:t>Q</a:t>
            </a:r>
          </a:p>
        </p:txBody>
      </p:sp>
      <p:sp>
        <p:nvSpPr>
          <p:cNvPr id="54367" name="Line 95"/>
          <p:cNvSpPr>
            <a:spLocks noChangeShapeType="1"/>
          </p:cNvSpPr>
          <p:nvPr/>
        </p:nvSpPr>
        <p:spPr bwMode="auto">
          <a:xfrm>
            <a:off x="7924800" y="5859463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8" name="Line 96"/>
          <p:cNvSpPr>
            <a:spLocks noChangeShapeType="1"/>
          </p:cNvSpPr>
          <p:nvPr/>
        </p:nvSpPr>
        <p:spPr bwMode="auto">
          <a:xfrm flipV="1">
            <a:off x="7924800" y="5935663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9" name="Line 97"/>
          <p:cNvSpPr>
            <a:spLocks noChangeShapeType="1"/>
          </p:cNvSpPr>
          <p:nvPr/>
        </p:nvSpPr>
        <p:spPr bwMode="auto">
          <a:xfrm flipV="1">
            <a:off x="7366000" y="5943600"/>
            <a:ext cx="55880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0" name="Line 98"/>
          <p:cNvSpPr>
            <a:spLocks noChangeShapeType="1"/>
          </p:cNvSpPr>
          <p:nvPr/>
        </p:nvSpPr>
        <p:spPr bwMode="auto">
          <a:xfrm>
            <a:off x="8229600" y="2463800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1" name="Text Box 99"/>
          <p:cNvSpPr txBox="1">
            <a:spLocks noChangeArrowheads="1"/>
          </p:cNvSpPr>
          <p:nvPr/>
        </p:nvSpPr>
        <p:spPr bwMode="auto">
          <a:xfrm>
            <a:off x="7239000" y="56388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cs typeface="Arial" pitchFamily="34" charset="0"/>
              </a:rPr>
              <a:t>Clk</a:t>
            </a:r>
          </a:p>
        </p:txBody>
      </p:sp>
      <p:sp>
        <p:nvSpPr>
          <p:cNvPr id="54372" name="Text Box 100"/>
          <p:cNvSpPr txBox="1">
            <a:spLocks noChangeArrowheads="1"/>
          </p:cNvSpPr>
          <p:nvPr/>
        </p:nvSpPr>
        <p:spPr bwMode="auto">
          <a:xfrm>
            <a:off x="7848600" y="55626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cs typeface="Arial" pitchFamily="34" charset="0"/>
              </a:rPr>
              <a:t>Clock</a:t>
            </a:r>
          </a:p>
        </p:txBody>
      </p:sp>
      <p:sp>
        <p:nvSpPr>
          <p:cNvPr id="54373" name="Text Box 101"/>
          <p:cNvSpPr txBox="1">
            <a:spLocks noChangeArrowheads="1"/>
          </p:cNvSpPr>
          <p:nvPr/>
        </p:nvSpPr>
        <p:spPr bwMode="auto">
          <a:xfrm>
            <a:off x="7829550" y="30988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pl-PL" altLang="en-US" sz="1800">
                <a:cs typeface="Arial" pitchFamily="34" charset="0"/>
              </a:rPr>
              <a:t>Enable</a:t>
            </a:r>
          </a:p>
        </p:txBody>
      </p:sp>
      <p:sp>
        <p:nvSpPr>
          <p:cNvPr id="54374" name="Text Box 102"/>
          <p:cNvSpPr txBox="1">
            <a:spLocks noChangeArrowheads="1"/>
          </p:cNvSpPr>
          <p:nvPr/>
        </p:nvSpPr>
        <p:spPr bwMode="auto">
          <a:xfrm>
            <a:off x="7962900" y="211772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cs typeface="Arial" pitchFamily="34" charset="0"/>
              </a:rPr>
              <a:t>En</a:t>
            </a:r>
            <a:endParaRPr kumimoji="0" lang="pl-PL" altLang="en-US" sz="200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 smtClean="0">
                <a:ea typeface="ＭＳ Ｐゴシック" pitchFamily="34" charset="-128"/>
              </a:rPr>
              <a:t>Structural description – example (1)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285875"/>
            <a:ext cx="83820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kumimoji="0" lang="en-US" altLang="en-US" sz="1800" smtClean="0">
                <a:ea typeface="ＭＳ Ｐゴシック" pitchFamily="34" charset="-128"/>
              </a:rPr>
              <a:t>LIBRARY ieee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en-US" sz="1800" smtClean="0">
                <a:ea typeface="ＭＳ Ｐゴシック" pitchFamily="34" charset="-128"/>
              </a:rPr>
              <a:t>USE ieee.std_logic_1164.all ;</a:t>
            </a:r>
          </a:p>
          <a:p>
            <a:pPr>
              <a:lnSpc>
                <a:spcPct val="80000"/>
              </a:lnSpc>
            </a:pPr>
            <a:endParaRPr kumimoji="0" lang="en-US" altLang="en-US" sz="18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en-US" sz="1800" smtClean="0">
                <a:ea typeface="ＭＳ Ｐゴシック" pitchFamily="34" charset="-128"/>
              </a:rPr>
              <a:t>ENTITY </a:t>
            </a:r>
            <a:r>
              <a:rPr kumimoji="0" lang="pl-PL" altLang="en-US" sz="1800" smtClean="0">
                <a:ea typeface="ＭＳ Ｐゴシック" pitchFamily="34" charset="-128"/>
              </a:rPr>
              <a:t>priority_resolver</a:t>
            </a:r>
            <a:r>
              <a:rPr kumimoji="0" lang="en-US" altLang="en-US" sz="1800" smtClean="0">
                <a:ea typeface="ＭＳ Ｐゴシック" pitchFamily="34" charset="-128"/>
              </a:rPr>
              <a:t> 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en-US" sz="1800" smtClean="0">
                <a:ea typeface="ＭＳ Ｐゴシック" pitchFamily="34" charset="-128"/>
              </a:rPr>
              <a:t>	PORT (</a:t>
            </a:r>
            <a:r>
              <a:rPr kumimoji="0" lang="pl-PL" altLang="en-US" sz="1800" smtClean="0">
                <a:ea typeface="ＭＳ Ｐゴシック" pitchFamily="34" charset="-128"/>
              </a:rPr>
              <a:t>r</a:t>
            </a:r>
            <a:r>
              <a:rPr kumimoji="0" lang="en-US" altLang="en-US" sz="1800" smtClean="0">
                <a:ea typeface="ＭＳ Ｐゴシック" pitchFamily="34" charset="-128"/>
              </a:rPr>
              <a:t>	: IN 	STD_LOGIC_VECTOR(</a:t>
            </a:r>
            <a:r>
              <a:rPr kumimoji="0" lang="pl-PL" altLang="en-US" sz="1800" smtClean="0">
                <a:ea typeface="ＭＳ Ｐゴシック" pitchFamily="34" charset="-128"/>
              </a:rPr>
              <a:t>5</a:t>
            </a:r>
            <a:r>
              <a:rPr kumimoji="0" lang="en-US" altLang="en-US" sz="1800" smtClean="0">
                <a:ea typeface="ＭＳ Ｐゴシック" pitchFamily="34" charset="-128"/>
              </a:rPr>
              <a:t> DOWNTO 0)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en-US" sz="1800" smtClean="0">
                <a:ea typeface="ＭＳ Ｐゴシック" pitchFamily="34" charset="-128"/>
              </a:rPr>
              <a:t>		</a:t>
            </a:r>
            <a:r>
              <a:rPr kumimoji="0" lang="pl-PL" altLang="en-US" sz="1800" smtClean="0">
                <a:ea typeface="ＭＳ Ｐゴシック" pitchFamily="34" charset="-128"/>
              </a:rPr>
              <a:t>  s</a:t>
            </a:r>
            <a:r>
              <a:rPr kumimoji="0" lang="en-US" altLang="en-US" sz="1800" smtClean="0">
                <a:ea typeface="ＭＳ Ｐゴシック" pitchFamily="34" charset="-128"/>
              </a:rPr>
              <a:t> 	: IN 	STD_LOGIC</a:t>
            </a:r>
            <a:r>
              <a:rPr kumimoji="0" lang="pl-PL" altLang="en-US" sz="1800" smtClean="0">
                <a:ea typeface="ＭＳ Ｐゴシック" pitchFamily="34" charset="-128"/>
              </a:rPr>
              <a:t>_VECTOR(1 DOWNTO 0)</a:t>
            </a:r>
            <a:r>
              <a:rPr kumimoji="0" lang="en-US" altLang="en-US" sz="1800" smtClean="0">
                <a:ea typeface="ＭＳ Ｐゴシック" pitchFamily="34" charset="-128"/>
              </a:rPr>
              <a:t>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en-US" sz="1800" smtClean="0">
                <a:ea typeface="ＭＳ Ｐゴシック" pitchFamily="34" charset="-128"/>
              </a:rPr>
              <a:t>                clk        : IN         STD_LOGIC;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en-US" sz="1800" smtClean="0">
                <a:ea typeface="ＭＳ Ｐゴシック" pitchFamily="34" charset="-128"/>
              </a:rPr>
              <a:t>                en         : IN        STD_LOGIC;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en-US" sz="1800" smtClean="0">
                <a:ea typeface="ＭＳ Ｐゴシック" pitchFamily="34" charset="-128"/>
              </a:rPr>
              <a:t>		</a:t>
            </a:r>
            <a:r>
              <a:rPr kumimoji="0" lang="pl-PL" altLang="en-US" sz="1800" smtClean="0">
                <a:ea typeface="ＭＳ Ｐゴシック" pitchFamily="34" charset="-128"/>
              </a:rPr>
              <a:t>  </a:t>
            </a:r>
            <a:r>
              <a:rPr kumimoji="0" lang="en-US" altLang="en-US" sz="1800" smtClean="0">
                <a:ea typeface="ＭＳ Ｐゴシック" pitchFamily="34" charset="-128"/>
              </a:rPr>
              <a:t>t 	: OUT 	STD_LOGIC_VECTOR(3</a:t>
            </a:r>
            <a:r>
              <a:rPr kumimoji="0" lang="pl-PL" altLang="en-US" sz="1800" smtClean="0">
                <a:ea typeface="ＭＳ Ｐゴシック" pitchFamily="34" charset="-128"/>
              </a:rPr>
              <a:t> DOWNTO </a:t>
            </a:r>
            <a:r>
              <a:rPr kumimoji="0" lang="en-US" altLang="en-US" sz="1800" smtClean="0">
                <a:ea typeface="ＭＳ Ｐゴシック" pitchFamily="34" charset="-128"/>
              </a:rPr>
              <a:t>0) 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en-US" sz="1800" smtClean="0">
                <a:ea typeface="ＭＳ Ｐゴシック" pitchFamily="34" charset="-128"/>
              </a:rPr>
              <a:t>END </a:t>
            </a:r>
            <a:r>
              <a:rPr kumimoji="0" lang="pl-PL" altLang="en-US" sz="1800" smtClean="0">
                <a:ea typeface="ＭＳ Ｐゴシック" pitchFamily="34" charset="-128"/>
              </a:rPr>
              <a:t>priority_resolver</a:t>
            </a:r>
            <a:r>
              <a:rPr kumimoji="0" lang="en-US" altLang="en-US" sz="1800" smtClean="0"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pl-PL" altLang="en-US" sz="18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800" smtClean="0">
                <a:ea typeface="ＭＳ Ｐゴシック" pitchFamily="34" charset="-128"/>
              </a:rPr>
              <a:t>ARCHITECTURE structural OF priority_resolver IS</a:t>
            </a:r>
          </a:p>
          <a:p>
            <a:pPr>
              <a:lnSpc>
                <a:spcPct val="80000"/>
              </a:lnSpc>
              <a:buFontTx/>
              <a:buNone/>
            </a:pPr>
            <a:endParaRPr lang="pl-PL" altLang="en-US" sz="18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800" b="1" smtClean="0">
                <a:ea typeface="ＭＳ Ｐゴシック" pitchFamily="34" charset="-128"/>
              </a:rPr>
              <a:t>SIGNAL  p : STD_LOGIC_VECTOR (3 DOWNTO 0)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800" b="1" smtClean="0">
                <a:ea typeface="ＭＳ Ｐゴシック" pitchFamily="34" charset="-128"/>
              </a:rPr>
              <a:t>SIGNAL  q : STD_LOGIC_VECTOR (1  DOWNTO 0) ;</a:t>
            </a:r>
            <a:endParaRPr lang="en-US" altLang="en-US" sz="1800" b="1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800" b="1" smtClean="0">
                <a:ea typeface="ＭＳ Ｐゴシック" pitchFamily="34" charset="-128"/>
              </a:rPr>
              <a:t>SIGNAL  </a:t>
            </a:r>
            <a:r>
              <a:rPr lang="en-US" altLang="en-US" sz="1800" b="1" smtClean="0">
                <a:ea typeface="ＭＳ Ｐゴシック" pitchFamily="34" charset="-128"/>
              </a:rPr>
              <a:t>z</a:t>
            </a:r>
            <a:r>
              <a:rPr lang="pl-PL" altLang="en-US" sz="1800" b="1" smtClean="0">
                <a:ea typeface="ＭＳ Ｐゴシック" pitchFamily="34" charset="-128"/>
              </a:rPr>
              <a:t> : STD_LOGIC_VECTOR (3 DOWNTO 0)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800" b="1" smtClean="0">
                <a:ea typeface="ＭＳ Ｐゴシック" pitchFamily="34" charset="-128"/>
              </a:rPr>
              <a:t>SIGNAL  ena : STD_LOGIC ;</a:t>
            </a:r>
          </a:p>
          <a:p>
            <a:pPr>
              <a:lnSpc>
                <a:spcPct val="80000"/>
              </a:lnSpc>
              <a:buFontTx/>
              <a:buNone/>
            </a:pPr>
            <a:endParaRPr lang="pl-PL" altLang="en-US" sz="1800" b="1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4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-76200"/>
            <a:ext cx="8382000" cy="1143000"/>
          </a:xfrm>
        </p:spPr>
        <p:txBody>
          <a:bodyPr/>
          <a:lstStyle/>
          <a:p>
            <a:pPr algn="ctr"/>
            <a:r>
              <a:rPr lang="pl-PL" altLang="en-US" sz="3200" b="1" dirty="0" smtClean="0">
                <a:ea typeface="ＭＳ Ｐゴシック" pitchFamily="34" charset="-128"/>
              </a:rPr>
              <a:t>Structural description – example (</a:t>
            </a:r>
            <a:r>
              <a:rPr lang="en-US" altLang="en-US" sz="3200" b="1" dirty="0" smtClean="0">
                <a:ea typeface="ＭＳ Ｐゴシック" pitchFamily="34" charset="-128"/>
              </a:rPr>
              <a:t>2</a:t>
            </a:r>
            <a:r>
              <a:rPr lang="pl-PL" altLang="en-US" sz="3200" b="1" dirty="0" smtClean="0">
                <a:ea typeface="ＭＳ Ｐゴシック" pitchFamily="34" charset="-128"/>
              </a:rPr>
              <a:t>)</a:t>
            </a:r>
            <a:r>
              <a:rPr lang="en-US" altLang="en-US" sz="3200" b="1" dirty="0" smtClean="0">
                <a:ea typeface="ＭＳ Ｐゴシック" pitchFamily="34" charset="-128"/>
              </a:rPr>
              <a:t/>
            </a:r>
            <a:br>
              <a:rPr lang="en-US" altLang="en-US" sz="3200" b="1" dirty="0" smtClean="0">
                <a:ea typeface="ＭＳ Ｐゴシック" pitchFamily="34" charset="-128"/>
              </a:rPr>
            </a:br>
            <a:endParaRPr lang="pl-PL" altLang="en-US" sz="3200" b="1" dirty="0" smtClean="0">
              <a:ea typeface="ＭＳ Ｐゴシック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143000"/>
            <a:ext cx="8382000" cy="50292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altLang="en-US" sz="2000" b="1" smtClean="0">
                <a:ea typeface="ＭＳ Ｐゴシック" pitchFamily="34" charset="-128"/>
              </a:rPr>
              <a:t> </a:t>
            </a:r>
            <a:r>
              <a:rPr lang="pl-PL" altLang="en-US" sz="1600" b="1" smtClean="0">
                <a:ea typeface="ＭＳ Ｐゴシック" pitchFamily="34" charset="-128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smtClean="0">
                <a:ea typeface="ＭＳ Ｐゴシック" pitchFamily="34" charset="-128"/>
              </a:rPr>
              <a:t>  	</a:t>
            </a:r>
            <a:r>
              <a:rPr lang="en-US" altLang="en-US" sz="1600" b="1" smtClean="0">
                <a:ea typeface="ＭＳ Ｐゴシック" pitchFamily="34" charset="-128"/>
              </a:rPr>
              <a:t>u1:  work.</a:t>
            </a:r>
            <a:r>
              <a:rPr lang="pl-PL" altLang="en-US" sz="1600" b="1" smtClean="0">
                <a:ea typeface="ＭＳ Ｐゴシック" pitchFamily="34" charset="-128"/>
              </a:rPr>
              <a:t>mux2to1</a:t>
            </a:r>
            <a:r>
              <a:rPr lang="en-US" altLang="en-US" sz="1600" b="1" smtClean="0">
                <a:ea typeface="ＭＳ Ｐゴシック" pitchFamily="34" charset="-128"/>
              </a:rPr>
              <a:t>(dataflow)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ea typeface="ＭＳ Ｐゴシック" pitchFamily="34" charset="-128"/>
              </a:rPr>
              <a:t>                            </a:t>
            </a:r>
            <a:r>
              <a:rPr lang="pl-PL" altLang="en-US" sz="1600" b="1" smtClean="0">
                <a:ea typeface="ＭＳ Ｐゴシック" pitchFamily="34" charset="-128"/>
              </a:rPr>
              <a:t>PORT MAP</a:t>
            </a:r>
            <a:r>
              <a:rPr lang="en-US" altLang="en-US" sz="1600" b="1" smtClean="0">
                <a:ea typeface="ＭＳ Ｐゴシック" pitchFamily="34" charset="-128"/>
              </a:rPr>
              <a:t> (</a:t>
            </a:r>
            <a:r>
              <a:rPr lang="pl-PL" altLang="en-US" sz="1600" b="1" smtClean="0">
                <a:ea typeface="ＭＳ Ｐゴシック" pitchFamily="34" charset="-128"/>
              </a:rPr>
              <a:t>w0</a:t>
            </a:r>
            <a:r>
              <a:rPr lang="en-US" altLang="en-US" sz="1600" b="1" smtClean="0">
                <a:ea typeface="ＭＳ Ｐゴシック" pitchFamily="34" charset="-128"/>
              </a:rPr>
              <a:t> =&gt; </a:t>
            </a:r>
            <a:r>
              <a:rPr lang="pl-PL" altLang="en-US" sz="1600" b="1" smtClean="0">
                <a:ea typeface="ＭＳ Ｐゴシック" pitchFamily="34" charset="-128"/>
              </a:rPr>
              <a:t>r(0)</a:t>
            </a:r>
            <a:r>
              <a:rPr lang="en-US" altLang="en-US" sz="1600" b="1" smtClean="0">
                <a:ea typeface="ＭＳ Ｐゴシック" pitchFamily="34" charset="-128"/>
              </a:rPr>
              <a:t> 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ea typeface="ＭＳ Ｐゴシック" pitchFamily="34" charset="-128"/>
              </a:rPr>
              <a:t>                     </a:t>
            </a:r>
            <a:r>
              <a:rPr lang="pl-PL" altLang="en-US" sz="1600" b="1" smtClean="0">
                <a:ea typeface="ＭＳ Ｐゴシック" pitchFamily="34" charset="-128"/>
              </a:rPr>
              <a:t>	                 w1</a:t>
            </a:r>
            <a:r>
              <a:rPr lang="en-US" altLang="en-US" sz="1600" b="1" smtClean="0">
                <a:ea typeface="ＭＳ Ｐゴシック" pitchFamily="34" charset="-128"/>
              </a:rPr>
              <a:t> =&gt; </a:t>
            </a:r>
            <a:r>
              <a:rPr lang="pl-PL" altLang="en-US" sz="1600" b="1" smtClean="0">
                <a:ea typeface="ＭＳ Ｐゴシック" pitchFamily="34" charset="-128"/>
              </a:rPr>
              <a:t>r(1)</a:t>
            </a:r>
            <a:r>
              <a:rPr lang="en-US" altLang="en-US" sz="1600" b="1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ea typeface="ＭＳ Ｐゴシック" pitchFamily="34" charset="-128"/>
              </a:rPr>
              <a:t>                     </a:t>
            </a:r>
            <a:r>
              <a:rPr lang="pl-PL" altLang="en-US" sz="1600" b="1" smtClean="0">
                <a:ea typeface="ＭＳ Ｐゴシック" pitchFamily="34" charset="-128"/>
              </a:rPr>
              <a:t>                             s</a:t>
            </a:r>
            <a:r>
              <a:rPr lang="en-US" altLang="en-US" sz="1600" b="1" smtClean="0">
                <a:ea typeface="ＭＳ Ｐゴシック" pitchFamily="34" charset="-128"/>
              </a:rPr>
              <a:t> =&gt; </a:t>
            </a:r>
            <a:r>
              <a:rPr lang="pl-PL" altLang="en-US" sz="1600" b="1" smtClean="0">
                <a:ea typeface="ＭＳ Ｐゴシック" pitchFamily="34" charset="-128"/>
              </a:rPr>
              <a:t>s(0),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smtClean="0">
                <a:ea typeface="ＭＳ Ｐゴシック" pitchFamily="34" charset="-128"/>
              </a:rPr>
              <a:t>                                                  f </a:t>
            </a:r>
            <a:r>
              <a:rPr lang="en-US" altLang="en-US" sz="1600" b="1" smtClean="0">
                <a:ea typeface="ＭＳ Ｐゴシック" pitchFamily="34" charset="-128"/>
              </a:rPr>
              <a:t>=&gt; </a:t>
            </a:r>
            <a:r>
              <a:rPr lang="pl-PL" altLang="en-US" sz="1600" b="1" smtClean="0">
                <a:ea typeface="ＭＳ Ｐゴシック" pitchFamily="34" charset="-128"/>
              </a:rPr>
              <a:t>p(0)</a:t>
            </a:r>
            <a:r>
              <a:rPr lang="en-US" altLang="en-US" sz="1600" b="1" smtClean="0">
                <a:ea typeface="ＭＳ Ｐゴシック" pitchFamily="34" charset="-128"/>
              </a:rPr>
              <a:t>);</a:t>
            </a:r>
            <a:endParaRPr lang="pl-PL" altLang="en-US" sz="1600" b="1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smtClean="0">
                <a:ea typeface="ＭＳ Ｐゴシック" pitchFamily="34" charset="-128"/>
              </a:rPr>
              <a:t> 	p(1) &lt;= r(2);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smtClean="0">
                <a:ea typeface="ＭＳ Ｐゴシック" pitchFamily="34" charset="-128"/>
              </a:rPr>
              <a:t>	p(2) &lt;= r(3);</a:t>
            </a:r>
            <a:endParaRPr lang="en-US" altLang="en-US" sz="1600" b="1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smtClean="0">
                <a:ea typeface="ＭＳ Ｐゴシック" pitchFamily="34" charset="-128"/>
              </a:rPr>
              <a:t> 	</a:t>
            </a:r>
            <a:r>
              <a:rPr lang="en-US" altLang="en-US" sz="1600" b="1" smtClean="0">
                <a:ea typeface="ＭＳ Ｐゴシック" pitchFamily="34" charset="-128"/>
              </a:rPr>
              <a:t>u</a:t>
            </a:r>
            <a:r>
              <a:rPr lang="pl-PL" altLang="en-US" sz="1600" b="1" smtClean="0">
                <a:ea typeface="ＭＳ Ｐゴシック" pitchFamily="34" charset="-128"/>
              </a:rPr>
              <a:t>2</a:t>
            </a:r>
            <a:r>
              <a:rPr lang="en-US" altLang="en-US" sz="1600" b="1" smtClean="0">
                <a:ea typeface="ＭＳ Ｐゴシック" pitchFamily="34" charset="-128"/>
              </a:rPr>
              <a:t>:  work.</a:t>
            </a:r>
            <a:r>
              <a:rPr lang="pl-PL" altLang="en-US" sz="1600" b="1" smtClean="0">
                <a:ea typeface="ＭＳ Ｐゴシック" pitchFamily="34" charset="-128"/>
              </a:rPr>
              <a:t>mux2to1</a:t>
            </a:r>
            <a:r>
              <a:rPr lang="en-US" altLang="en-US" sz="1600" b="1" smtClean="0">
                <a:ea typeface="ＭＳ Ｐゴシック" pitchFamily="34" charset="-128"/>
              </a:rPr>
              <a:t>(dataflow)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ea typeface="ＭＳ Ｐゴシック" pitchFamily="34" charset="-128"/>
              </a:rPr>
              <a:t>                            </a:t>
            </a:r>
            <a:r>
              <a:rPr lang="pl-PL" altLang="en-US" sz="1600" b="1" smtClean="0">
                <a:ea typeface="ＭＳ Ｐゴシック" pitchFamily="34" charset="-128"/>
              </a:rPr>
              <a:t>PORT MAP</a:t>
            </a:r>
            <a:r>
              <a:rPr lang="en-US" altLang="en-US" sz="1600" b="1" smtClean="0">
                <a:ea typeface="ＭＳ Ｐゴシック" pitchFamily="34" charset="-128"/>
              </a:rPr>
              <a:t> (</a:t>
            </a:r>
            <a:r>
              <a:rPr lang="pl-PL" altLang="en-US" sz="1600" b="1" smtClean="0">
                <a:ea typeface="ＭＳ Ｐゴシック" pitchFamily="34" charset="-128"/>
              </a:rPr>
              <a:t>w0</a:t>
            </a:r>
            <a:r>
              <a:rPr lang="en-US" altLang="en-US" sz="1600" b="1" smtClean="0">
                <a:ea typeface="ＭＳ Ｐゴシック" pitchFamily="34" charset="-128"/>
              </a:rPr>
              <a:t> =&gt; </a:t>
            </a:r>
            <a:r>
              <a:rPr lang="pl-PL" altLang="en-US" sz="1600" b="1" smtClean="0">
                <a:ea typeface="ＭＳ Ｐゴシック" pitchFamily="34" charset="-128"/>
              </a:rPr>
              <a:t>r(4)</a:t>
            </a:r>
            <a:r>
              <a:rPr lang="en-US" altLang="en-US" sz="1600" b="1" smtClean="0">
                <a:ea typeface="ＭＳ Ｐゴシック" pitchFamily="34" charset="-128"/>
              </a:rPr>
              <a:t> 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ea typeface="ＭＳ Ｐゴシック" pitchFamily="34" charset="-128"/>
              </a:rPr>
              <a:t>                     </a:t>
            </a:r>
            <a:r>
              <a:rPr lang="pl-PL" altLang="en-US" sz="1600" b="1" smtClean="0">
                <a:ea typeface="ＭＳ Ｐゴシック" pitchFamily="34" charset="-128"/>
              </a:rPr>
              <a:t>	                 w1</a:t>
            </a:r>
            <a:r>
              <a:rPr lang="en-US" altLang="en-US" sz="1600" b="1" smtClean="0">
                <a:ea typeface="ＭＳ Ｐゴシック" pitchFamily="34" charset="-128"/>
              </a:rPr>
              <a:t> =&gt; </a:t>
            </a:r>
            <a:r>
              <a:rPr lang="pl-PL" altLang="en-US" sz="1600" b="1" smtClean="0">
                <a:ea typeface="ＭＳ Ｐゴシック" pitchFamily="34" charset="-128"/>
              </a:rPr>
              <a:t>r(5)</a:t>
            </a:r>
            <a:r>
              <a:rPr lang="en-US" altLang="en-US" sz="1600" b="1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ea typeface="ＭＳ Ｐゴシック" pitchFamily="34" charset="-128"/>
              </a:rPr>
              <a:t>                     </a:t>
            </a:r>
            <a:r>
              <a:rPr lang="pl-PL" altLang="en-US" sz="1600" b="1" smtClean="0">
                <a:ea typeface="ＭＳ Ｐゴシック" pitchFamily="34" charset="-128"/>
              </a:rPr>
              <a:t>                            s</a:t>
            </a:r>
            <a:r>
              <a:rPr lang="en-US" altLang="en-US" sz="1600" b="1" smtClean="0">
                <a:ea typeface="ＭＳ Ｐゴシック" pitchFamily="34" charset="-128"/>
              </a:rPr>
              <a:t> =&gt; </a:t>
            </a:r>
            <a:r>
              <a:rPr lang="pl-PL" altLang="en-US" sz="1600" b="1" smtClean="0">
                <a:ea typeface="ＭＳ Ｐゴシック" pitchFamily="34" charset="-128"/>
              </a:rPr>
              <a:t>s(1),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smtClean="0">
                <a:ea typeface="ＭＳ Ｐゴシック" pitchFamily="34" charset="-128"/>
              </a:rPr>
              <a:t>                                                 f </a:t>
            </a:r>
            <a:r>
              <a:rPr lang="en-US" altLang="en-US" sz="1600" b="1" smtClean="0">
                <a:ea typeface="ＭＳ Ｐゴシック" pitchFamily="34" charset="-128"/>
              </a:rPr>
              <a:t>=&gt; </a:t>
            </a:r>
            <a:r>
              <a:rPr lang="pl-PL" altLang="en-US" sz="1600" b="1" smtClean="0">
                <a:ea typeface="ＭＳ Ｐゴシック" pitchFamily="34" charset="-128"/>
              </a:rPr>
              <a:t>p(3)</a:t>
            </a:r>
            <a:r>
              <a:rPr lang="en-US" altLang="en-US" sz="1600" b="1" smtClean="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ea typeface="ＭＳ Ｐゴシック" pitchFamily="34" charset="-128"/>
              </a:rPr>
              <a:t>  </a:t>
            </a:r>
            <a:r>
              <a:rPr lang="pl-PL" altLang="en-US" sz="1600" b="1" smtClean="0">
                <a:ea typeface="ＭＳ Ｐゴシック" pitchFamily="34" charset="-128"/>
              </a:rPr>
              <a:t>  	</a:t>
            </a:r>
            <a:r>
              <a:rPr lang="en-US" altLang="en-US" sz="1600" b="1" smtClean="0">
                <a:ea typeface="ＭＳ Ｐゴシック" pitchFamily="34" charset="-128"/>
              </a:rPr>
              <a:t>u3: work.</a:t>
            </a:r>
            <a:r>
              <a:rPr lang="pl-PL" altLang="en-US" sz="1600" b="1" smtClean="0">
                <a:ea typeface="ＭＳ Ｐゴシック" pitchFamily="34" charset="-128"/>
              </a:rPr>
              <a:t>priority</a:t>
            </a:r>
            <a:r>
              <a:rPr lang="en-US" altLang="en-US" sz="1600" b="1" smtClean="0">
                <a:ea typeface="ＭＳ Ｐゴシック" pitchFamily="34" charset="-128"/>
              </a:rPr>
              <a:t>(dataflow)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ea typeface="ＭＳ Ｐゴシック" pitchFamily="34" charset="-128"/>
              </a:rPr>
              <a:t>                          PORT MAP (</a:t>
            </a:r>
            <a:r>
              <a:rPr lang="pl-PL" altLang="en-US" sz="1600" b="1" smtClean="0">
                <a:ea typeface="ＭＳ Ｐゴシック" pitchFamily="34" charset="-128"/>
              </a:rPr>
              <a:t>w </a:t>
            </a:r>
            <a:r>
              <a:rPr lang="en-US" altLang="en-US" sz="1600" b="1" smtClean="0">
                <a:ea typeface="ＭＳ Ｐゴシック" pitchFamily="34" charset="-128"/>
              </a:rPr>
              <a:t>=&gt; </a:t>
            </a:r>
            <a:r>
              <a:rPr lang="pl-PL" altLang="en-US" sz="1600" b="1" smtClean="0">
                <a:ea typeface="ＭＳ Ｐゴシック" pitchFamily="34" charset="-128"/>
              </a:rPr>
              <a:t>p</a:t>
            </a:r>
            <a:r>
              <a:rPr lang="en-US" altLang="en-US" sz="1600" b="1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ea typeface="ＭＳ Ｐゴシック" pitchFamily="34" charset="-128"/>
              </a:rPr>
              <a:t>                         </a:t>
            </a:r>
            <a:r>
              <a:rPr lang="pl-PL" altLang="en-US" sz="1600" b="1" smtClean="0">
                <a:ea typeface="ＭＳ Ｐゴシック" pitchFamily="34" charset="-128"/>
              </a:rPr>
              <a:t>                      y</a:t>
            </a:r>
            <a:r>
              <a:rPr lang="en-US" altLang="en-US" sz="1600" b="1" smtClean="0">
                <a:ea typeface="ＭＳ Ｐゴシック" pitchFamily="34" charset="-128"/>
              </a:rPr>
              <a:t> =&gt; </a:t>
            </a:r>
            <a:r>
              <a:rPr lang="pl-PL" altLang="en-US" sz="1600" b="1" smtClean="0">
                <a:ea typeface="ＭＳ Ｐゴシック" pitchFamily="34" charset="-128"/>
              </a:rPr>
              <a:t>q,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smtClean="0">
                <a:ea typeface="ＭＳ Ｐゴシック" pitchFamily="34" charset="-128"/>
              </a:rPr>
              <a:t>			               z</a:t>
            </a:r>
            <a:r>
              <a:rPr lang="en-US" altLang="en-US" sz="1600" b="1" smtClean="0">
                <a:ea typeface="ＭＳ Ｐゴシック" pitchFamily="34" charset="-128"/>
              </a:rPr>
              <a:t> =&gt; </a:t>
            </a:r>
            <a:r>
              <a:rPr lang="pl-PL" altLang="en-US" sz="1600" b="1" smtClean="0">
                <a:ea typeface="ＭＳ Ｐゴシック" pitchFamily="34" charset="-128"/>
              </a:rPr>
              <a:t>ena</a:t>
            </a:r>
            <a:r>
              <a:rPr lang="en-US" altLang="en-US" sz="1600" b="1" smtClean="0">
                <a:ea typeface="ＭＳ Ｐゴシック" pitchFamily="34" charset="-128"/>
              </a:rPr>
              <a:t>);</a:t>
            </a:r>
            <a:endParaRPr lang="pl-PL" altLang="en-US" sz="1600" b="1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5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143000"/>
          </a:xfrm>
        </p:spPr>
        <p:txBody>
          <a:bodyPr/>
          <a:lstStyle/>
          <a:p>
            <a:pPr algn="ctr"/>
            <a:r>
              <a:rPr lang="pl-PL" altLang="en-US" sz="3200" b="1" dirty="0" smtClean="0">
                <a:ea typeface="ＭＳ Ｐゴシック" pitchFamily="34" charset="-128"/>
              </a:rPr>
              <a:t>Structural description – example (</a:t>
            </a:r>
            <a:r>
              <a:rPr lang="en-US" altLang="en-US" sz="3200" b="1" dirty="0" smtClean="0">
                <a:ea typeface="ＭＳ Ｐゴシック" pitchFamily="34" charset="-128"/>
              </a:rPr>
              <a:t>3</a:t>
            </a:r>
            <a:r>
              <a:rPr lang="pl-PL" altLang="en-US" sz="3200" b="1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543050"/>
            <a:ext cx="8382000" cy="19621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dirty="0" smtClean="0">
                <a:ea typeface="ＭＳ Ｐゴシック" pitchFamily="34" charset="-128"/>
              </a:rPr>
              <a:t>	</a:t>
            </a:r>
            <a:r>
              <a:rPr lang="en-US" altLang="en-US" sz="1600" b="1" dirty="0" smtClean="0">
                <a:ea typeface="ＭＳ Ｐゴシック" pitchFamily="34" charset="-128"/>
              </a:rPr>
              <a:t> u4: work.</a:t>
            </a:r>
            <a:r>
              <a:rPr lang="pl-PL" altLang="en-US" sz="1600" b="1" dirty="0" smtClean="0">
                <a:ea typeface="ＭＳ Ｐゴシック" pitchFamily="34" charset="-128"/>
              </a:rPr>
              <a:t>dec2to4</a:t>
            </a:r>
            <a:r>
              <a:rPr lang="en-US" altLang="en-US" sz="1600" b="1" dirty="0" smtClean="0">
                <a:ea typeface="ＭＳ Ｐゴシック" pitchFamily="34" charset="-128"/>
              </a:rPr>
              <a:t> (dataflow)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ea typeface="ＭＳ Ｐゴシック" pitchFamily="34" charset="-128"/>
              </a:rPr>
              <a:t>                           </a:t>
            </a:r>
            <a:r>
              <a:rPr lang="pl-PL" altLang="en-US" sz="1600" b="1" dirty="0" smtClean="0">
                <a:ea typeface="ＭＳ Ｐゴシック" pitchFamily="34" charset="-128"/>
              </a:rPr>
              <a:t>PORT MAP</a:t>
            </a:r>
            <a:r>
              <a:rPr lang="en-US" altLang="en-US" sz="1600" b="1" dirty="0" smtClean="0">
                <a:ea typeface="ＭＳ Ｐゴシック" pitchFamily="34" charset="-128"/>
              </a:rPr>
              <a:t> (</a:t>
            </a:r>
            <a:r>
              <a:rPr lang="pl-PL" altLang="en-US" sz="1600" b="1" dirty="0" smtClean="0">
                <a:ea typeface="ＭＳ Ｐゴシック" pitchFamily="34" charset="-128"/>
              </a:rPr>
              <a:t>w</a:t>
            </a:r>
            <a:r>
              <a:rPr lang="en-US" altLang="en-US" sz="1600" b="1" dirty="0" smtClean="0">
                <a:ea typeface="ＭＳ Ｐゴシック" pitchFamily="34" charset="-128"/>
              </a:rPr>
              <a:t> =&gt; </a:t>
            </a:r>
            <a:r>
              <a:rPr lang="pl-PL" altLang="en-US" sz="1600" b="1" dirty="0" smtClean="0">
                <a:ea typeface="ＭＳ Ｐゴシック" pitchFamily="34" charset="-128"/>
              </a:rPr>
              <a:t>q</a:t>
            </a:r>
            <a:r>
              <a:rPr lang="en-US" altLang="en-US" sz="1600" b="1" dirty="0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ea typeface="ＭＳ Ｐゴシック" pitchFamily="34" charset="-128"/>
              </a:rPr>
              <a:t>                    </a:t>
            </a:r>
            <a:r>
              <a:rPr lang="pl-PL" altLang="en-US" sz="1600" b="1" dirty="0" smtClean="0">
                <a:ea typeface="ＭＳ Ｐゴシック" pitchFamily="34" charset="-128"/>
              </a:rPr>
              <a:t>                           En</a:t>
            </a:r>
            <a:r>
              <a:rPr lang="en-US" altLang="en-US" sz="1600" b="1" dirty="0" smtClean="0">
                <a:ea typeface="ＭＳ Ｐゴシック" pitchFamily="34" charset="-128"/>
              </a:rPr>
              <a:t> =&gt; </a:t>
            </a:r>
            <a:r>
              <a:rPr lang="pl-PL" altLang="en-US" sz="1600" b="1" dirty="0" smtClean="0">
                <a:ea typeface="ＭＳ Ｐゴシック" pitchFamily="34" charset="-128"/>
              </a:rPr>
              <a:t>ena</a:t>
            </a:r>
            <a:r>
              <a:rPr lang="en-US" altLang="en-US" sz="1600" b="1" dirty="0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altLang="en-US" sz="1600" b="1" dirty="0" smtClean="0">
                <a:ea typeface="ＭＳ Ｐゴシック" pitchFamily="34" charset="-128"/>
              </a:rPr>
              <a:t>                    </a:t>
            </a:r>
            <a:r>
              <a:rPr lang="pl-PL" altLang="en-US" sz="1600" b="1" dirty="0" smtClean="0">
                <a:ea typeface="ＭＳ Ｐゴシック" pitchFamily="34" charset="-128"/>
              </a:rPr>
              <a:t>                            y</a:t>
            </a:r>
            <a:r>
              <a:rPr lang="en-US" altLang="en-US" sz="1600" b="1" dirty="0" smtClean="0">
                <a:ea typeface="ＭＳ Ｐゴシック" pitchFamily="34" charset="-128"/>
              </a:rPr>
              <a:t> =&gt; </a:t>
            </a:r>
            <a:r>
              <a:rPr lang="pl-PL" altLang="en-US" sz="1600" b="1" dirty="0" smtClean="0">
                <a:ea typeface="ＭＳ Ｐゴシック" pitchFamily="34" charset="-128"/>
              </a:rPr>
              <a:t>z</a:t>
            </a:r>
            <a:r>
              <a:rPr lang="en-US" altLang="en-US" sz="1600" b="1" dirty="0" smtClean="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spcAft>
                <a:spcPct val="50000"/>
              </a:spcAft>
              <a:buFontTx/>
              <a:buNone/>
            </a:pPr>
            <a:endParaRPr lang="en-US" altLang="en-US" sz="1600" b="1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altLang="en-US" sz="1600" b="1" dirty="0" smtClean="0">
                <a:ea typeface="ＭＳ Ｐゴシック" pitchFamily="34" charset="-128"/>
              </a:rPr>
              <a:t>       u5: </a:t>
            </a:r>
            <a:r>
              <a:rPr lang="en-US" altLang="en-US" sz="1600" b="1" dirty="0" err="1" smtClean="0">
                <a:ea typeface="ＭＳ Ｐゴシック" pitchFamily="34" charset="-128"/>
              </a:rPr>
              <a:t>work.regne</a:t>
            </a:r>
            <a:r>
              <a:rPr lang="en-US" altLang="en-US" sz="1600" b="1" dirty="0" smtClean="0">
                <a:ea typeface="ＭＳ Ｐゴシック" pitchFamily="34" charset="-128"/>
              </a:rPr>
              <a:t>(behavioral)     </a:t>
            </a:r>
          </a:p>
          <a:p>
            <a:pPr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n-US" altLang="en-US" sz="1600" b="1" dirty="0" smtClean="0">
                <a:ea typeface="ＭＳ Ｐゴシック" pitchFamily="34" charset="-128"/>
              </a:rPr>
              <a:t>		          </a:t>
            </a:r>
            <a:r>
              <a:rPr lang="pl-PL" altLang="en-US" sz="1600" b="1" dirty="0" smtClean="0">
                <a:ea typeface="ＭＳ Ｐゴシック" pitchFamily="34" charset="-128"/>
              </a:rPr>
              <a:t>PORT MAP</a:t>
            </a:r>
            <a:r>
              <a:rPr lang="en-US" altLang="en-US" sz="1600" b="1" dirty="0" smtClean="0">
                <a:ea typeface="ＭＳ Ｐゴシック" pitchFamily="34" charset="-128"/>
              </a:rPr>
              <a:t> (D =&gt; z 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ea typeface="ＭＳ Ｐゴシック" pitchFamily="34" charset="-128"/>
              </a:rPr>
              <a:t>                     </a:t>
            </a:r>
            <a:r>
              <a:rPr lang="pl-PL" altLang="en-US" sz="1600" b="1" dirty="0" smtClean="0">
                <a:ea typeface="ＭＳ Ｐゴシック" pitchFamily="34" charset="-128"/>
              </a:rPr>
              <a:t>	                </a:t>
            </a:r>
            <a:r>
              <a:rPr lang="en-US" altLang="en-US" sz="1600" b="1" dirty="0" smtClean="0">
                <a:ea typeface="ＭＳ Ｐゴシック" pitchFamily="34" charset="-128"/>
              </a:rPr>
              <a:t>Enable =&gt; </a:t>
            </a:r>
            <a:r>
              <a:rPr lang="en-US" altLang="en-US" sz="1600" b="1" dirty="0" err="1" smtClean="0">
                <a:ea typeface="ＭＳ Ｐゴシック" pitchFamily="34" charset="-128"/>
              </a:rPr>
              <a:t>En</a:t>
            </a:r>
            <a:r>
              <a:rPr lang="en-US" altLang="en-US" sz="1600" b="1" dirty="0" smtClean="0">
                <a:ea typeface="ＭＳ Ｐゴシック" pitchFamily="34" charset="-128"/>
              </a:rPr>
              <a:t> 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ea typeface="ＭＳ Ｐゴシック" pitchFamily="34" charset="-128"/>
              </a:rPr>
              <a:t>                     </a:t>
            </a:r>
            <a:r>
              <a:rPr lang="pl-PL" altLang="en-US" sz="1600" b="1" dirty="0" smtClean="0">
                <a:ea typeface="ＭＳ Ｐゴシック" pitchFamily="34" charset="-128"/>
              </a:rPr>
              <a:t>                           </a:t>
            </a:r>
            <a:r>
              <a:rPr lang="en-US" altLang="en-US" sz="1600" b="1" dirty="0" smtClean="0">
                <a:ea typeface="ＭＳ Ｐゴシック" pitchFamily="34" charset="-128"/>
              </a:rPr>
              <a:t>Clock =&gt; </a:t>
            </a:r>
            <a:r>
              <a:rPr lang="en-US" altLang="en-US" sz="1600" b="1" dirty="0" err="1" smtClean="0">
                <a:ea typeface="ＭＳ Ｐゴシック" pitchFamily="34" charset="-128"/>
              </a:rPr>
              <a:t>Clk</a:t>
            </a:r>
            <a:r>
              <a:rPr lang="pl-PL" altLang="en-US" sz="1600" b="1" dirty="0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dirty="0" smtClean="0">
                <a:ea typeface="ＭＳ Ｐゴシック" pitchFamily="34" charset="-128"/>
              </a:rPr>
              <a:t>                                                </a:t>
            </a:r>
            <a:r>
              <a:rPr lang="en-US" altLang="en-US" sz="1600" b="1" dirty="0" smtClean="0">
                <a:ea typeface="ＭＳ Ｐゴシック" pitchFamily="34" charset="-128"/>
              </a:rPr>
              <a:t>Q</a:t>
            </a:r>
            <a:r>
              <a:rPr lang="pl-PL" altLang="en-US" sz="1600" b="1" dirty="0" smtClean="0">
                <a:ea typeface="ＭＳ Ｐゴシック" pitchFamily="34" charset="-128"/>
              </a:rPr>
              <a:t> </a:t>
            </a:r>
            <a:r>
              <a:rPr lang="en-US" altLang="en-US" sz="1600" b="1" dirty="0" smtClean="0">
                <a:ea typeface="ＭＳ Ｐゴシック" pitchFamily="34" charset="-128"/>
              </a:rPr>
              <a:t>=&gt; t );</a:t>
            </a:r>
            <a:endParaRPr lang="pl-PL" altLang="en-US" sz="1600" b="1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l-PL" altLang="en-US" sz="1600" b="1" dirty="0" smtClean="0">
                <a:ea typeface="ＭＳ Ｐゴシック" pitchFamily="34" charset="-128"/>
              </a:rPr>
              <a:t>END structural;</a:t>
            </a:r>
            <a:endParaRPr lang="en-US" altLang="en-US" sz="1600" b="1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l-PL" altLang="en-US" sz="1600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2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Inputs: Switches and Push Buttons</a:t>
            </a:r>
          </a:p>
          <a:p>
            <a:r>
              <a:rPr lang="en-US" sz="2400" dirty="0" smtClean="0"/>
              <a:t>Outputs: SSDs and LEDs</a:t>
            </a:r>
            <a:endParaRPr lang="en-US" sz="2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515225" cy="426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863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 (SSD)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5943600" cy="5029200"/>
          </a:xfrm>
        </p:spPr>
        <p:txBody>
          <a:bodyPr/>
          <a:lstStyle/>
          <a:p>
            <a:r>
              <a:rPr lang="en-US" sz="2400" dirty="0" smtClean="0"/>
              <a:t>Common Anode vs. Common Cathode</a:t>
            </a:r>
          </a:p>
          <a:p>
            <a:pPr lvl="1"/>
            <a:r>
              <a:rPr lang="en-US" sz="2000" dirty="0" smtClean="0"/>
              <a:t>Reduce number of pins</a:t>
            </a:r>
          </a:p>
          <a:p>
            <a:pPr lvl="1"/>
            <a:r>
              <a:rPr lang="en-US" sz="2000" dirty="0" smtClean="0"/>
              <a:t>Common anode is </a:t>
            </a:r>
            <a:r>
              <a:rPr lang="en-US" sz="2000" b="1" u="sng" dirty="0" smtClean="0"/>
              <a:t>active low</a:t>
            </a:r>
          </a:p>
          <a:p>
            <a:endParaRPr lang="en-US" sz="800" dirty="0"/>
          </a:p>
          <a:p>
            <a:r>
              <a:rPr lang="en-US" sz="2400" dirty="0" smtClean="0"/>
              <a:t>Digit </a:t>
            </a:r>
            <a:r>
              <a:rPr lang="en-US" sz="2400" dirty="0" err="1" smtClean="0"/>
              <a:t>Mutliplexing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Each SSD has separate common anode </a:t>
            </a:r>
            <a:r>
              <a:rPr lang="en-US" sz="2000" dirty="0" smtClean="0"/>
              <a:t>pin</a:t>
            </a:r>
          </a:p>
          <a:p>
            <a:pPr lvl="1"/>
            <a:r>
              <a:rPr lang="en-US" sz="2000" dirty="0" smtClean="0"/>
              <a:t>Multiple SSDs share the same Cathode pins</a:t>
            </a:r>
          </a:p>
          <a:p>
            <a:pPr lvl="2"/>
            <a:r>
              <a:rPr lang="en-US" sz="1800" dirty="0"/>
              <a:t>For example, the </a:t>
            </a:r>
            <a:r>
              <a:rPr lang="en-US" sz="1800" b="1" dirty="0"/>
              <a:t>a </a:t>
            </a:r>
            <a:r>
              <a:rPr lang="en-US" sz="1800" dirty="0"/>
              <a:t>cathode of the four SSDs are connected together to form </a:t>
            </a:r>
            <a:r>
              <a:rPr lang="en-US" sz="1800" dirty="0" smtClean="0"/>
              <a:t>a single </a:t>
            </a:r>
            <a:r>
              <a:rPr lang="en-US" sz="1800" dirty="0"/>
              <a:t>output called </a:t>
            </a:r>
            <a:r>
              <a:rPr lang="en-US" sz="1800" b="1" dirty="0" smtClean="0"/>
              <a:t>CA </a:t>
            </a:r>
            <a:r>
              <a:rPr lang="en-US" sz="1800" dirty="0"/>
              <a:t>(Cathode </a:t>
            </a:r>
            <a:r>
              <a:rPr lang="en-US" sz="1800" b="1" dirty="0"/>
              <a:t>a</a:t>
            </a:r>
            <a:r>
              <a:rPr lang="en-US" sz="1800" dirty="0"/>
              <a:t>)</a:t>
            </a:r>
            <a:endParaRPr lang="en-US" sz="1800" dirty="0" smtClean="0"/>
          </a:p>
          <a:p>
            <a:pPr lvl="1"/>
            <a:r>
              <a:rPr lang="en-US" sz="2000" dirty="0" smtClean="0"/>
              <a:t>12 pins instead of 36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elect </a:t>
            </a:r>
            <a:r>
              <a:rPr lang="en-US" sz="2000" dirty="0"/>
              <a:t>each SSD sequentially (setting </a:t>
            </a:r>
            <a:r>
              <a:rPr lang="en-US" sz="2000" b="1" dirty="0"/>
              <a:t>AN0=0</a:t>
            </a:r>
            <a:r>
              <a:rPr lang="en-US" sz="2000" dirty="0"/>
              <a:t>, then </a:t>
            </a:r>
            <a:r>
              <a:rPr lang="en-US" sz="2000" b="1" dirty="0" smtClean="0"/>
              <a:t>AN1=0</a:t>
            </a:r>
            <a:r>
              <a:rPr lang="en-US" sz="2000" dirty="0" smtClean="0"/>
              <a:t>, and </a:t>
            </a:r>
            <a:r>
              <a:rPr lang="en-US" sz="2000" dirty="0"/>
              <a:t>so on</a:t>
            </a:r>
            <a:r>
              <a:rPr lang="en-US" sz="2000" dirty="0" smtClean="0"/>
              <a:t>) 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o </a:t>
            </a:r>
            <a:r>
              <a:rPr lang="en-US" sz="2000" dirty="0"/>
              <a:t>this </a:t>
            </a:r>
            <a:r>
              <a:rPr lang="en-US" sz="2000" i="1" dirty="0"/>
              <a:t>“fast enough” </a:t>
            </a:r>
            <a:r>
              <a:rPr lang="en-US" sz="2000" dirty="0"/>
              <a:t>to create </a:t>
            </a:r>
            <a:r>
              <a:rPr lang="en-US" sz="2000" dirty="0" smtClean="0"/>
              <a:t>the illusion that all SSDs are lit constantly</a:t>
            </a:r>
            <a:endParaRPr lang="en-US" sz="20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95400"/>
            <a:ext cx="2138362" cy="289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88224"/>
            <a:ext cx="2133600" cy="20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324600" y="4648200"/>
            <a:ext cx="228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88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Multiplexing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use a 2-bit counter (</a:t>
            </a:r>
            <a:r>
              <a:rPr lang="en-US" sz="2400" b="1" dirty="0"/>
              <a:t>00</a:t>
            </a:r>
            <a:r>
              <a:rPr lang="en-US" sz="2400" dirty="0"/>
              <a:t>, </a:t>
            </a:r>
            <a:r>
              <a:rPr lang="en-US" sz="2400" b="1" dirty="0"/>
              <a:t>01</a:t>
            </a:r>
            <a:r>
              <a:rPr lang="en-US" sz="2400" dirty="0"/>
              <a:t>, </a:t>
            </a:r>
            <a:r>
              <a:rPr lang="en-US" sz="2400" b="1" dirty="0" smtClean="0"/>
              <a:t>10</a:t>
            </a:r>
            <a:r>
              <a:rPr lang="en-US" sz="2400" dirty="0" smtClean="0"/>
              <a:t>, </a:t>
            </a:r>
            <a:r>
              <a:rPr lang="en-US" sz="2400" b="1" dirty="0" smtClean="0"/>
              <a:t>11</a:t>
            </a:r>
            <a:r>
              <a:rPr lang="en-US" sz="2400" dirty="0"/>
              <a:t>) and a 2x4 decoder to generate </a:t>
            </a:r>
            <a:r>
              <a:rPr lang="en-US" sz="2400" dirty="0" smtClean="0"/>
              <a:t>the 4 </a:t>
            </a:r>
            <a:r>
              <a:rPr lang="en-US" sz="2400" dirty="0"/>
              <a:t>SSD enables (</a:t>
            </a:r>
            <a:r>
              <a:rPr lang="en-US" sz="2400" b="1" dirty="0"/>
              <a:t>00 =&gt; AN0 </a:t>
            </a:r>
            <a:r>
              <a:rPr lang="en-US" sz="2400" dirty="0" smtClean="0"/>
              <a:t>active, </a:t>
            </a:r>
            <a:r>
              <a:rPr lang="en-US" sz="2400" b="1" dirty="0" smtClean="0"/>
              <a:t>01 </a:t>
            </a:r>
            <a:r>
              <a:rPr lang="en-US" sz="2400" b="1" dirty="0"/>
              <a:t>=&gt; AN1 </a:t>
            </a:r>
            <a:r>
              <a:rPr lang="en-US" sz="2400" dirty="0"/>
              <a:t>active, etc.).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use </a:t>
            </a:r>
            <a:r>
              <a:rPr lang="en-US" sz="2400" dirty="0" smtClean="0"/>
              <a:t>the same </a:t>
            </a:r>
            <a:r>
              <a:rPr lang="en-US" sz="2400" dirty="0"/>
              <a:t>counter bits as select lines to </a:t>
            </a:r>
            <a:r>
              <a:rPr lang="en-US" sz="2400" dirty="0" smtClean="0"/>
              <a:t>a 4x1 </a:t>
            </a:r>
            <a:r>
              <a:rPr lang="en-US" sz="2400" dirty="0"/>
              <a:t>mux to “steer” the proper </a:t>
            </a:r>
            <a:r>
              <a:rPr lang="en-US" sz="2400" b="1" dirty="0" smtClean="0"/>
              <a:t>Ca-Cg </a:t>
            </a:r>
            <a:r>
              <a:rPr lang="en-US" sz="2400" dirty="0" smtClean="0"/>
              <a:t>to </a:t>
            </a:r>
            <a:r>
              <a:rPr lang="en-US" sz="2400" dirty="0"/>
              <a:t>the enabled SSD.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52" y="1066800"/>
            <a:ext cx="5724525" cy="30003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Rectangle 4"/>
          <p:cNvSpPr/>
          <p:nvPr/>
        </p:nvSpPr>
        <p:spPr bwMode="auto">
          <a:xfrm>
            <a:off x="2269382" y="2111181"/>
            <a:ext cx="411480" cy="14612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28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Division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counter value should change every 1ms to 16ms (i.e. 60Hz to 1000Hz)</a:t>
            </a:r>
          </a:p>
          <a:p>
            <a:r>
              <a:rPr lang="en-US" sz="2000" dirty="0" smtClean="0"/>
              <a:t>Clock frequency from board (MCLK) is 100 MHz</a:t>
            </a:r>
          </a:p>
          <a:p>
            <a:r>
              <a:rPr lang="en-US" sz="2000" dirty="0" smtClean="0"/>
              <a:t>Given the following architecture: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DIVCLK[0] is 50 MHz, DIVCLK[1] is 25 MHz, and so on</a:t>
            </a:r>
          </a:p>
          <a:p>
            <a:r>
              <a:rPr lang="en-US" sz="2000" dirty="0" smtClean="0"/>
              <a:t>All outputs have 50% duty cycle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895600"/>
            <a:ext cx="7696200" cy="26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signal DIVCLK </a:t>
            </a:r>
            <a:r>
              <a:rPr lang="en-US" sz="1800" dirty="0"/>
              <a:t>: </a:t>
            </a:r>
            <a:r>
              <a:rPr lang="en-US" sz="1800" dirty="0" smtClean="0"/>
              <a:t>STD_LOGIC_VECTOR(31 </a:t>
            </a:r>
            <a:r>
              <a:rPr lang="en-US" sz="1800" dirty="0"/>
              <a:t>DOWNTO 0) := </a:t>
            </a:r>
            <a:r>
              <a:rPr lang="en-US" sz="1800" dirty="0" smtClean="0"/>
              <a:t>X"00000000";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DIV_PROCESS</a:t>
            </a:r>
            <a:r>
              <a:rPr lang="en-US" sz="1800" dirty="0"/>
              <a:t>: PROCESS(MCLK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smtClean="0"/>
              <a:t>BEGIN</a:t>
            </a:r>
            <a:endParaRPr lang="en-US" sz="1800" dirty="0"/>
          </a:p>
          <a:p>
            <a:r>
              <a:rPr lang="en-US" sz="1800" dirty="0"/>
              <a:t>	</a:t>
            </a:r>
            <a:r>
              <a:rPr lang="en-US" sz="1800" dirty="0" smtClean="0"/>
              <a:t>IF </a:t>
            </a:r>
            <a:r>
              <a:rPr kumimoji="0" lang="en-US" altLang="en-US" sz="1800" dirty="0" err="1" smtClean="0">
                <a:solidFill>
                  <a:srgbClr val="000000"/>
                </a:solidFill>
                <a:latin typeface="+mn-lt"/>
              </a:rPr>
              <a:t>rising_edge</a:t>
            </a:r>
            <a:r>
              <a:rPr kumimoji="0" lang="en-US" altLang="en-US" sz="1800" dirty="0" smtClean="0">
                <a:solidFill>
                  <a:srgbClr val="000000"/>
                </a:solidFill>
                <a:latin typeface="+mn-lt"/>
              </a:rPr>
              <a:t> (MCLK) </a:t>
            </a:r>
            <a:r>
              <a:rPr lang="en-US" sz="1800" dirty="0" smtClean="0"/>
              <a:t>THEN</a:t>
            </a:r>
          </a:p>
          <a:p>
            <a:r>
              <a:rPr lang="en-US" sz="1800" dirty="0"/>
              <a:t>		 DIVCLK</a:t>
            </a:r>
            <a:r>
              <a:rPr lang="en-US" sz="1800" dirty="0" smtClean="0"/>
              <a:t> </a:t>
            </a:r>
            <a:r>
              <a:rPr lang="en-US" sz="1800" dirty="0"/>
              <a:t>&lt;= DIVCLK</a:t>
            </a:r>
            <a:r>
              <a:rPr lang="en-US" sz="1800" dirty="0" smtClean="0"/>
              <a:t> </a:t>
            </a:r>
            <a:r>
              <a:rPr lang="en-US" sz="1800" dirty="0"/>
              <a:t>+ 1;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END </a:t>
            </a:r>
            <a:r>
              <a:rPr lang="en-US" sz="1800" dirty="0"/>
              <a:t>IF;</a:t>
            </a:r>
          </a:p>
          <a:p>
            <a:r>
              <a:rPr lang="en-US" sz="1800" dirty="0"/>
              <a:t>END PROCESS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0962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Division: Arbitrary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Target Frequency is 100 Hz </a:t>
            </a:r>
            <a:r>
              <a:rPr lang="en-US" sz="2000" dirty="0" smtClean="0">
                <a:sym typeface="Wingdings" panose="05000000000000000000" pitchFamily="2" charset="2"/>
              </a:rPr>
              <a:t> Cycle Time = 0.01 second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Original Frequency is 100 MHz  Cycle Time = 0.01 </a:t>
            </a:r>
            <a:r>
              <a:rPr lang="en-US" sz="2000" dirty="0" smtClean="0">
                <a:latin typeface="Arial"/>
                <a:cs typeface="Arial"/>
                <a:sym typeface="Wingdings" panose="05000000000000000000" pitchFamily="2" charset="2"/>
              </a:rPr>
              <a:t>µ</a:t>
            </a:r>
            <a:r>
              <a:rPr lang="en-US" sz="2000" dirty="0" smtClean="0">
                <a:sym typeface="Wingdings" panose="05000000000000000000" pitchFamily="2" charset="2"/>
              </a:rPr>
              <a:t>second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# of original cycles = 0.01 second / 0.01 </a:t>
            </a:r>
            <a:r>
              <a:rPr lang="en-US" sz="2000" dirty="0" smtClean="0">
                <a:cs typeface="Arial"/>
                <a:sym typeface="Wingdings" panose="05000000000000000000" pitchFamily="2" charset="2"/>
              </a:rPr>
              <a:t>µ</a:t>
            </a:r>
            <a:r>
              <a:rPr lang="en-US" sz="2000" dirty="0" smtClean="0">
                <a:sym typeface="Wingdings" panose="05000000000000000000" pitchFamily="2" charset="2"/>
              </a:rPr>
              <a:t>second = 1000000 cycles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CLK_PROCESS: PROCESS(MCLK)</a:t>
            </a:r>
          </a:p>
          <a:p>
            <a:r>
              <a:rPr lang="en-US" sz="1800" dirty="0" smtClean="0"/>
              <a:t>BEGIN</a:t>
            </a:r>
            <a:endParaRPr lang="en-US" sz="1800" dirty="0"/>
          </a:p>
          <a:p>
            <a:r>
              <a:rPr lang="en-US" sz="1800" dirty="0"/>
              <a:t>	</a:t>
            </a:r>
            <a:r>
              <a:rPr lang="en-US" sz="1800" dirty="0" smtClean="0"/>
              <a:t>IF RISING_EDGE(MCLK) </a:t>
            </a:r>
            <a:r>
              <a:rPr lang="en-US" sz="1800" dirty="0"/>
              <a:t>THEN</a:t>
            </a:r>
          </a:p>
          <a:p>
            <a:r>
              <a:rPr lang="en-US" sz="1800" dirty="0"/>
              <a:t>		IF(COUNTER &lt; "11110100001000111111") THEN</a:t>
            </a:r>
          </a:p>
          <a:p>
            <a:r>
              <a:rPr lang="en-US" sz="1800" dirty="0"/>
              <a:t>			COUNTER &lt;= COUNTER + 1;</a:t>
            </a:r>
          </a:p>
          <a:p>
            <a:r>
              <a:rPr lang="en-US" sz="1800" dirty="0"/>
              <a:t>		ELSE</a:t>
            </a:r>
          </a:p>
          <a:p>
            <a:r>
              <a:rPr lang="en-US" sz="1800" dirty="0"/>
              <a:t>			COUNTER &lt;= "00000000000000000000";</a:t>
            </a:r>
          </a:p>
          <a:p>
            <a:r>
              <a:rPr lang="en-US" sz="1800" dirty="0"/>
              <a:t>		END IF;	</a:t>
            </a:r>
          </a:p>
          <a:p>
            <a:r>
              <a:rPr lang="en-US" sz="1800" dirty="0"/>
              <a:t>	END IF;</a:t>
            </a:r>
          </a:p>
          <a:p>
            <a:r>
              <a:rPr lang="en-US" sz="1800" dirty="0"/>
              <a:t>END PROCESS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HUNDREDHZCLOCK &lt;= '0' WHEN COUNTER &lt; "01111010000100100000" ELSE '1';</a:t>
            </a:r>
          </a:p>
        </p:txBody>
      </p:sp>
    </p:spTree>
    <p:extLst>
      <p:ext uri="{BB962C8B-B14F-4D97-AF65-F5344CB8AC3E}">
        <p14:creationId xmlns:p14="http://schemas.microsoft.com/office/powerpoint/2010/main" val="3557203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 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Design a system that receives 2-bit input from switches and displays the following words on the SSDs: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Input = “00” </a:t>
            </a:r>
            <a:r>
              <a:rPr lang="en-US" sz="2000" dirty="0" smtClean="0">
                <a:sym typeface="Wingdings" panose="05000000000000000000" pitchFamily="2" charset="2"/>
              </a:rPr>
              <a:t> SSDs &lt;= </a:t>
            </a:r>
            <a:r>
              <a:rPr lang="en-US" sz="2000" dirty="0" err="1" smtClean="0">
                <a:sym typeface="Wingdings" panose="05000000000000000000" pitchFamily="2" charset="2"/>
              </a:rPr>
              <a:t>StOP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Input = “01”  SSDs &lt;= </a:t>
            </a:r>
            <a:r>
              <a:rPr lang="en-US" sz="2000" dirty="0" err="1" smtClean="0">
                <a:sym typeface="Wingdings" panose="05000000000000000000" pitchFamily="2" charset="2"/>
              </a:rPr>
              <a:t>LeFt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Input = “10”  SSDs &lt;= </a:t>
            </a:r>
            <a:r>
              <a:rPr lang="en-US" sz="2000" dirty="0" err="1" smtClean="0">
                <a:sym typeface="Wingdings" panose="05000000000000000000" pitchFamily="2" charset="2"/>
              </a:rPr>
              <a:t>rIte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Input = “11”  Nothing is displayed (SSDs are OFF)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Multiple </a:t>
            </a:r>
            <a:r>
              <a:rPr lang="en-US" sz="2400" dirty="0" smtClean="0">
                <a:sym typeface="Wingdings" panose="05000000000000000000" pitchFamily="2" charset="2"/>
              </a:rPr>
              <a:t>SSDs </a:t>
            </a:r>
            <a:r>
              <a:rPr lang="en-US" sz="2400" dirty="0" smtClean="0">
                <a:sym typeface="Wingdings" panose="05000000000000000000" pitchFamily="2" charset="2"/>
              </a:rPr>
              <a:t>constantly: 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Four characters in each case  2-bit counter is needed 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Clock </a:t>
            </a:r>
            <a:r>
              <a:rPr lang="en-US" sz="2000" dirty="0"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ym typeface="Wingdings" panose="05000000000000000000" pitchFamily="2" charset="2"/>
              </a:rPr>
              <a:t>ivider </a:t>
            </a:r>
            <a:r>
              <a:rPr lang="en-US" sz="2000" dirty="0" smtClean="0">
                <a:sym typeface="Wingdings" panose="05000000000000000000" pitchFamily="2" charset="2"/>
              </a:rPr>
              <a:t>is </a:t>
            </a:r>
            <a:r>
              <a:rPr lang="en-US" sz="2000" dirty="0" smtClean="0">
                <a:sym typeface="Wingdings" panose="05000000000000000000" pitchFamily="2" charset="2"/>
              </a:rPr>
              <a:t>needed (100 Hz Frequency)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21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Logic Operators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Logic operators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Logic operators precedence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371600" y="2286000"/>
            <a:ext cx="6629400" cy="403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and   or   nand   nor   xor   not   xnor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590800" y="4343400"/>
            <a:ext cx="5486400" cy="752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685800" algn="l"/>
              </a:tabLs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                not</a:t>
            </a:r>
          </a:p>
          <a:p>
            <a:pPr>
              <a:lnSpc>
                <a:spcPct val="95000"/>
              </a:lnSpc>
              <a:buClrTx/>
            </a:pPr>
            <a:r>
              <a:rPr kumimoji="0" lang="en-US" altLang="en-US" sz="2000">
                <a:solidFill>
                  <a:srgbClr val="402000"/>
                </a:solidFill>
                <a:latin typeface="Courier New" pitchFamily="49" charset="0"/>
              </a:rPr>
              <a:t>and   or   nand   nor   xor   xnor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219200" y="4013200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solidFill>
                  <a:srgbClr val="402000"/>
                </a:solidFill>
              </a:rPr>
              <a:t>Highest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295400" y="5003800"/>
            <a:ext cx="98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000">
                <a:solidFill>
                  <a:srgbClr val="402000"/>
                </a:solidFill>
              </a:rPr>
              <a:t>Lowest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7526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858000" y="2057400"/>
            <a:ext cx="838200" cy="914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402000"/>
              </a:solidFill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791200" y="3505200"/>
            <a:ext cx="20526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l-PL" altLang="en-US" sz="2000">
                <a:solidFill>
                  <a:srgbClr val="402000"/>
                </a:solidFill>
              </a:rPr>
              <a:t>only in VHDL-93</a:t>
            </a:r>
          </a:p>
          <a:p>
            <a:r>
              <a:rPr lang="pl-PL" altLang="en-US" sz="2000">
                <a:solidFill>
                  <a:srgbClr val="402000"/>
                </a:solidFill>
              </a:rPr>
              <a:t>or later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 flipV="1">
            <a:off x="7315200" y="3048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Detour 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28" y="1600200"/>
            <a:ext cx="70770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4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Sign </a:t>
            </a:r>
            <a:r>
              <a:rPr lang="en-US" dirty="0" smtClean="0"/>
              <a:t>Design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029200"/>
          </a:xfrm>
        </p:spPr>
        <p:txBody>
          <a:bodyPr/>
          <a:lstStyle/>
          <a:p>
            <a:r>
              <a:rPr lang="en-US" sz="2800" dirty="0" smtClean="0"/>
              <a:t>One possible implementation:</a:t>
            </a:r>
          </a:p>
          <a:p>
            <a:pPr lvl="1"/>
            <a:r>
              <a:rPr lang="en-US" sz="2400" dirty="0" smtClean="0"/>
              <a:t>Clock divider Entity</a:t>
            </a:r>
          </a:p>
          <a:p>
            <a:pPr lvl="1"/>
            <a:r>
              <a:rPr lang="en-US" sz="2400" dirty="0" smtClean="0"/>
              <a:t>2-bit Counter Entity</a:t>
            </a:r>
          </a:p>
          <a:p>
            <a:pPr lvl="1"/>
            <a:r>
              <a:rPr lang="en-US" sz="2400" dirty="0" smtClean="0"/>
              <a:t>4-to-1 MUX Entity</a:t>
            </a:r>
          </a:p>
          <a:p>
            <a:pPr marL="968375" lvl="2" indent="-233363"/>
            <a:r>
              <a:rPr lang="en-US" sz="2000" dirty="0" smtClean="0"/>
              <a:t>Choose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character (S, L, r, nothing) according to input switches</a:t>
            </a:r>
          </a:p>
          <a:p>
            <a:pPr marL="968375" lvl="2" indent="-233363"/>
            <a:r>
              <a:rPr lang="en-US" sz="2000" dirty="0"/>
              <a:t>Choose the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character (t, e, </a:t>
            </a:r>
            <a:r>
              <a:rPr lang="en-US" sz="2000" dirty="0"/>
              <a:t>I</a:t>
            </a:r>
            <a:r>
              <a:rPr lang="en-US" sz="2000" dirty="0" smtClean="0"/>
              <a:t>, </a:t>
            </a:r>
            <a:r>
              <a:rPr lang="en-US" sz="2000" dirty="0"/>
              <a:t>nothing) according to input </a:t>
            </a:r>
            <a:r>
              <a:rPr lang="en-US" sz="2000" dirty="0" smtClean="0"/>
              <a:t>switches</a:t>
            </a:r>
          </a:p>
          <a:p>
            <a:pPr marL="968375" lvl="2" indent="-233363"/>
            <a:r>
              <a:rPr lang="en-US" sz="2000" dirty="0"/>
              <a:t>Choose the </a:t>
            </a:r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character (O, F, t, </a:t>
            </a:r>
            <a:r>
              <a:rPr lang="en-US" sz="2000" dirty="0"/>
              <a:t>nothing) according to input switches</a:t>
            </a:r>
          </a:p>
          <a:p>
            <a:pPr marL="968375" lvl="2" indent="-233363"/>
            <a:r>
              <a:rPr lang="en-US" sz="2000" dirty="0"/>
              <a:t>Choose the </a:t>
            </a: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character (P, t, e, </a:t>
            </a:r>
            <a:r>
              <a:rPr lang="en-US" sz="2000" dirty="0"/>
              <a:t>nothing) according to input switches</a:t>
            </a:r>
          </a:p>
          <a:p>
            <a:pPr lvl="1"/>
            <a:r>
              <a:rPr lang="en-US" sz="2400" dirty="0" smtClean="0"/>
              <a:t>SSD Driver to determine which character and enable the correct SSD</a:t>
            </a:r>
            <a:endParaRPr lang="en-US" sz="2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33413"/>
            <a:ext cx="582930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0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Divider VHDL Code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entity </a:t>
            </a:r>
            <a:r>
              <a:rPr lang="en-US" sz="2000" dirty="0"/>
              <a:t>HUDREDHZ_CLOCK_GENERATOR_NEW is</a:t>
            </a:r>
          </a:p>
          <a:p>
            <a:pPr marL="0" indent="0">
              <a:buNone/>
            </a:pPr>
            <a:r>
              <a:rPr lang="en-US" sz="2000" dirty="0"/>
              <a:t>    Port ( MCLK : in  STD_LOGIC;</a:t>
            </a:r>
          </a:p>
          <a:p>
            <a:pPr marL="0" indent="0">
              <a:buNone/>
            </a:pPr>
            <a:r>
              <a:rPr lang="en-US" sz="2000" dirty="0"/>
              <a:t>           HUNDREDHZCLOCK : out  STD_LOGIC);</a:t>
            </a:r>
          </a:p>
          <a:p>
            <a:pPr marL="0" indent="0">
              <a:buNone/>
            </a:pPr>
            <a:r>
              <a:rPr lang="en-US" sz="2000" dirty="0"/>
              <a:t>end HUDREDHZ_CLOCK_GENERATOR_NEW;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architecture Behavioral of HUDREDHZ_CLOCK_GENERATOR_NEW is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SIGNAL COUNTER : STD_LOGIC_VECTOR(19 DOWNTO 0) := "00000000000000000000";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CLK_PROCESS: PROCESS(MCLK)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88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Divider VHDL Code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IF(MCLK'EVENT AND MCLK = '1') THEN</a:t>
            </a:r>
          </a:p>
          <a:p>
            <a:pPr marL="0" indent="0">
              <a:buNone/>
            </a:pPr>
            <a:r>
              <a:rPr lang="en-US" sz="2000" dirty="0"/>
              <a:t>		IF(COUNTER &lt; "11110100001000111111") THEN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COUNTER &lt;= COUNTER + 1;</a:t>
            </a:r>
          </a:p>
          <a:p>
            <a:pPr marL="0" indent="0">
              <a:buNone/>
            </a:pPr>
            <a:r>
              <a:rPr lang="en-US" sz="2000" dirty="0"/>
              <a:t>		ELSE</a:t>
            </a:r>
          </a:p>
          <a:p>
            <a:pPr marL="0" indent="0">
              <a:buNone/>
            </a:pPr>
            <a:r>
              <a:rPr lang="en-US" sz="2000" dirty="0"/>
              <a:t>			COUNTER &lt;= "00000000000000000000";</a:t>
            </a:r>
          </a:p>
          <a:p>
            <a:pPr marL="0" indent="0">
              <a:buNone/>
            </a:pPr>
            <a:r>
              <a:rPr lang="en-US" sz="2000" dirty="0"/>
              <a:t>		END IF;	</a:t>
            </a:r>
          </a:p>
          <a:p>
            <a:pPr marL="0" indent="0">
              <a:buNone/>
            </a:pPr>
            <a:r>
              <a:rPr lang="en-US" sz="2000" dirty="0"/>
              <a:t>	END IF;</a:t>
            </a:r>
          </a:p>
          <a:p>
            <a:pPr marL="0" indent="0">
              <a:buNone/>
            </a:pPr>
            <a:r>
              <a:rPr lang="en-US" sz="2000" dirty="0"/>
              <a:t>END PROCESS;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HUNDREDHZCLOCK &lt;= '0' WHEN COUNTER &lt; "01111010000100100000" ELSE '1';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 Behavioral;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075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Two-bit Counter VHDL Code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ENTITY TWO_BIT_COUNTER IS</a:t>
            </a:r>
          </a:p>
          <a:p>
            <a:pPr marL="0" indent="0">
              <a:buNone/>
            </a:pPr>
            <a:r>
              <a:rPr lang="en-US" sz="2000" dirty="0"/>
              <a:t>    PORT ( SW_IN : IN  STD_LOGIC_VECTOR (1 DOWNTO 0);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       CLK </a:t>
            </a:r>
            <a:r>
              <a:rPr lang="en-US" sz="2000" dirty="0"/>
              <a:t>: IN  STD_LOGIC;</a:t>
            </a:r>
          </a:p>
          <a:p>
            <a:pPr marL="0" indent="0">
              <a:buNone/>
            </a:pPr>
            <a:r>
              <a:rPr lang="en-US" sz="2000" dirty="0" smtClean="0"/>
              <a:t>                  SW_OUT </a:t>
            </a:r>
            <a:r>
              <a:rPr lang="en-US" sz="2000" dirty="0"/>
              <a:t>: OUT STD_LOGIC_VECTOR(1 DOWNTO 0);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       Q </a:t>
            </a:r>
            <a:r>
              <a:rPr lang="en-US" sz="2000" dirty="0"/>
              <a:t>: OUT  STD_LOGIC_VECTOR (1 DOWNTO 0));</a:t>
            </a:r>
          </a:p>
          <a:p>
            <a:pPr marL="0" indent="0">
              <a:buNone/>
            </a:pPr>
            <a:r>
              <a:rPr lang="en-US" sz="2000" dirty="0"/>
              <a:t>END TWO_BIT_COUNTER;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ARCHITECTURE BEHAVIORAL OF TWO_BIT_COUNTER IS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SIGNAL COUNTER : STD_LOGIC_VECTOR(1 DOWNTO 0) := "00";</a:t>
            </a:r>
          </a:p>
          <a:p>
            <a:pPr marL="0" indent="0">
              <a:buNone/>
            </a:pPr>
            <a:r>
              <a:rPr lang="en-US" sz="2000" dirty="0"/>
              <a:t>SIGNAL SW_REG : STD_LOGIC_VECTOR(1 DOWNTO 0) := "00";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BEGIN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9694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Two-bit Counter VHDL Code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PROCESS_COUNT </a:t>
            </a:r>
            <a:r>
              <a:rPr lang="en-US" sz="2000" dirty="0"/>
              <a:t>: PROCESS(CLK)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	IF RISING_EDGE(CLK) THEN</a:t>
            </a:r>
          </a:p>
          <a:p>
            <a:pPr marL="0" indent="0">
              <a:buNone/>
            </a:pPr>
            <a:r>
              <a:rPr lang="en-US" sz="2000" dirty="0"/>
              <a:t>		COUNTER &lt;= COUNTER + 1;</a:t>
            </a:r>
          </a:p>
          <a:p>
            <a:pPr marL="0" indent="0">
              <a:buNone/>
            </a:pPr>
            <a:r>
              <a:rPr lang="en-US" sz="2000" dirty="0"/>
              <a:t>		IF COUNTER = "11" THEN</a:t>
            </a:r>
          </a:p>
          <a:p>
            <a:pPr marL="0" indent="0">
              <a:buNone/>
            </a:pPr>
            <a:r>
              <a:rPr lang="en-US" sz="2000" dirty="0"/>
              <a:t>			SW_REG &lt;= SW_IN;</a:t>
            </a:r>
          </a:p>
          <a:p>
            <a:pPr marL="0" indent="0">
              <a:buNone/>
            </a:pPr>
            <a:r>
              <a:rPr lang="en-US" sz="2000" dirty="0"/>
              <a:t>		END IF;</a:t>
            </a:r>
          </a:p>
          <a:p>
            <a:pPr marL="0" indent="0">
              <a:buNone/>
            </a:pPr>
            <a:r>
              <a:rPr lang="en-US" sz="2000" dirty="0"/>
              <a:t>	END IF;</a:t>
            </a:r>
          </a:p>
          <a:p>
            <a:pPr marL="0" indent="0">
              <a:buNone/>
            </a:pPr>
            <a:r>
              <a:rPr lang="en-US" sz="2000" dirty="0"/>
              <a:t>END PROCESS;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SW_OUT &lt;= SW_REG;</a:t>
            </a:r>
          </a:p>
          <a:p>
            <a:pPr marL="0" indent="0">
              <a:buNone/>
            </a:pPr>
            <a:r>
              <a:rPr lang="en-US" sz="2000" dirty="0"/>
              <a:t>Q &lt;= COUNTER;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 BEHAVIORAL;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979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Four-to-One MUX VHDL Code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ENTITY FOUR_TO_ONE_MUX IS</a:t>
            </a:r>
          </a:p>
          <a:p>
            <a:pPr marL="0" indent="0">
              <a:buNone/>
            </a:pPr>
            <a:r>
              <a:rPr lang="en-US" sz="2000" dirty="0"/>
              <a:t>    PORT ( </a:t>
            </a:r>
            <a:r>
              <a:rPr lang="en-US" sz="2000" dirty="0" smtClean="0"/>
              <a:t> 	I0 </a:t>
            </a:r>
            <a:r>
              <a:rPr lang="en-US" sz="2000" dirty="0"/>
              <a:t>: IN  STD_LOGIC_VECTOR (6 DOWNTO 0);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       	I1 </a:t>
            </a:r>
            <a:r>
              <a:rPr lang="en-US" sz="2000" dirty="0"/>
              <a:t>: IN  STD_LOGIC_VECTOR (6 DOWNTO </a:t>
            </a:r>
            <a:r>
              <a:rPr lang="en-US" sz="2000" dirty="0" smtClean="0"/>
              <a:t>0);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		I2 : IN  STD_LOGIC_VECTOR (6 DOWNTO 0);</a:t>
            </a:r>
          </a:p>
          <a:p>
            <a:pPr marL="0" indent="0">
              <a:buNone/>
            </a:pPr>
            <a:r>
              <a:rPr lang="en-US" sz="2000" dirty="0" smtClean="0"/>
              <a:t>           		I3 </a:t>
            </a:r>
            <a:r>
              <a:rPr lang="en-US" sz="2000" dirty="0"/>
              <a:t>: IN  STD_LOGIC_VECTOR (6 DOWNTO 0);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		SEL </a:t>
            </a:r>
            <a:r>
              <a:rPr lang="en-US" sz="2000" dirty="0"/>
              <a:t>: IN  STD_LOGIC_VECTOR (1 DOWNTO 0);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		Y </a:t>
            </a:r>
            <a:r>
              <a:rPr lang="en-US" sz="2000" dirty="0"/>
              <a:t>: OUT  STD_LOGIC_VECTOR (6 DOWNTO 0));</a:t>
            </a:r>
          </a:p>
          <a:p>
            <a:pPr marL="0" indent="0">
              <a:buNone/>
            </a:pPr>
            <a:r>
              <a:rPr lang="en-US" sz="2000" dirty="0"/>
              <a:t>END FOUR_TO_ONE_MUX;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ARCHITECTURE BEHAVIORAL OF FOUR_TO_ONE_MUX IS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3282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Four-to-One MUX VHDL Code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WITH SEL SELECT Y &lt;=</a:t>
            </a:r>
          </a:p>
          <a:p>
            <a:pPr marL="0" indent="0">
              <a:buNone/>
            </a:pPr>
            <a:r>
              <a:rPr lang="en-US" sz="2800" dirty="0" smtClean="0"/>
              <a:t>	I0 </a:t>
            </a:r>
            <a:r>
              <a:rPr lang="en-US" sz="2800" dirty="0"/>
              <a:t>WHEN "00",</a:t>
            </a:r>
          </a:p>
          <a:p>
            <a:pPr marL="0" indent="0">
              <a:buNone/>
            </a:pPr>
            <a:r>
              <a:rPr lang="en-US" sz="2800" dirty="0" smtClean="0"/>
              <a:t>	I1 </a:t>
            </a:r>
            <a:r>
              <a:rPr lang="en-US" sz="2800" dirty="0"/>
              <a:t>WHEN "01",</a:t>
            </a:r>
          </a:p>
          <a:p>
            <a:pPr marL="0" indent="0">
              <a:buNone/>
            </a:pPr>
            <a:r>
              <a:rPr lang="en-US" sz="2800" dirty="0" smtClean="0"/>
              <a:t>	I2 </a:t>
            </a:r>
            <a:r>
              <a:rPr lang="en-US" sz="2800" dirty="0"/>
              <a:t>WHEN "10",</a:t>
            </a:r>
          </a:p>
          <a:p>
            <a:pPr marL="0" indent="0">
              <a:buNone/>
            </a:pPr>
            <a:r>
              <a:rPr lang="en-US" sz="2800" dirty="0" smtClean="0"/>
              <a:t>	I3 </a:t>
            </a:r>
            <a:r>
              <a:rPr lang="en-US" sz="2800" dirty="0"/>
              <a:t>WHEN OTHERS;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END BEHAVIORAL;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743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Driver VHDL Code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ENTITY SSD_DRIVER IS</a:t>
            </a:r>
          </a:p>
          <a:p>
            <a:pPr marL="0" indent="0">
              <a:buNone/>
            </a:pPr>
            <a:r>
              <a:rPr lang="en-US" sz="2000" dirty="0"/>
              <a:t>    PORT ( </a:t>
            </a:r>
            <a:r>
              <a:rPr lang="en-US" sz="2000" dirty="0" smtClean="0"/>
              <a:t>	A </a:t>
            </a:r>
            <a:r>
              <a:rPr lang="en-US" sz="2000" dirty="0"/>
              <a:t>: IN  STD_LOGIC_VECTOR (6 DOWNTO 0);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		B </a:t>
            </a:r>
            <a:r>
              <a:rPr lang="en-US" sz="2000" dirty="0"/>
              <a:t>: IN  STD_LOGIC_VECTOR (6 DOWNTO 0);</a:t>
            </a:r>
          </a:p>
          <a:p>
            <a:pPr marL="0" indent="0">
              <a:buNone/>
            </a:pPr>
            <a:r>
              <a:rPr lang="en-US" sz="2000" dirty="0" smtClean="0"/>
              <a:t>		C </a:t>
            </a:r>
            <a:r>
              <a:rPr lang="en-US" sz="2000" dirty="0"/>
              <a:t>: IN  STD_LOGIC_VECTOR (6 DOWNTO 0);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 smtClean="0"/>
              <a:t>		D </a:t>
            </a:r>
            <a:r>
              <a:rPr lang="en-US" sz="2000" dirty="0"/>
              <a:t>: IN  STD_LOGIC_VECTOR (6 DOWNTO 0);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COUNTER </a:t>
            </a:r>
            <a:r>
              <a:rPr lang="en-US" sz="2000" dirty="0"/>
              <a:t>: IN  STD_LOGIC_VECTOR (1 DOWNTO 0);</a:t>
            </a:r>
          </a:p>
          <a:p>
            <a:pPr marL="0" indent="0">
              <a:buNone/>
            </a:pPr>
            <a:r>
              <a:rPr lang="en-US" sz="2000" dirty="0" smtClean="0"/>
              <a:t>	SSD_DATA </a:t>
            </a:r>
            <a:r>
              <a:rPr lang="en-US" sz="2000" dirty="0"/>
              <a:t>: OUT STD_LOGIC_VECTOR(6 DOWNTO 0);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	SSD_EN </a:t>
            </a:r>
            <a:r>
              <a:rPr lang="en-US" sz="2000" dirty="0"/>
              <a:t>: OUT  STD_LOGIC_VECTOR (7 DOWNTO 0));</a:t>
            </a:r>
          </a:p>
          <a:p>
            <a:pPr marL="0" indent="0">
              <a:buNone/>
            </a:pPr>
            <a:r>
              <a:rPr lang="en-US" sz="2000" dirty="0"/>
              <a:t>END SSD_DRIVER;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ARCHITECTURE BEHAVIORAL OF SSD_DRIVER IS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BEGIN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3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ea typeface="ＭＳ Ｐゴシック" pitchFamily="34" charset="-128"/>
              </a:rPr>
              <a:t>                        Wanted:  </a:t>
            </a:r>
            <a:r>
              <a:rPr lang="pl-PL" altLang="en-US" sz="2800" smtClean="0">
                <a:ea typeface="ＭＳ Ｐゴシック" pitchFamily="34" charset="-128"/>
              </a:rPr>
              <a:t>y</a:t>
            </a:r>
            <a:r>
              <a:rPr lang="en-US" altLang="en-US" sz="2800" b="1" smtClean="0">
                <a:ea typeface="ＭＳ Ｐゴシック" pitchFamily="34" charset="-128"/>
              </a:rPr>
              <a:t> = ab + cd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CC3300"/>
                </a:solidFill>
                <a:ea typeface="ＭＳ Ｐゴシック" pitchFamily="34" charset="-128"/>
              </a:rPr>
              <a:t>Incorrect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altLang="en-US" sz="2800" smtClean="0">
                <a:ea typeface="ＭＳ Ｐゴシック" pitchFamily="34" charset="-128"/>
              </a:rPr>
              <a:t>y</a:t>
            </a:r>
            <a:r>
              <a:rPr lang="en-US" altLang="en-US" sz="2800" smtClean="0">
                <a:ea typeface="ＭＳ Ｐゴシック" pitchFamily="34" charset="-128"/>
              </a:rPr>
              <a:t> &lt;= a </a:t>
            </a:r>
            <a:r>
              <a:rPr lang="en-US" altLang="en-US" sz="2800" b="1" smtClean="0">
                <a:ea typeface="ＭＳ Ｐゴシック" pitchFamily="34" charset="-128"/>
              </a:rPr>
              <a:t>and</a:t>
            </a:r>
            <a:r>
              <a:rPr lang="en-US" altLang="en-US" sz="2800" smtClean="0">
                <a:ea typeface="ＭＳ Ｐゴシック" pitchFamily="34" charset="-128"/>
              </a:rPr>
              <a:t> b </a:t>
            </a:r>
            <a:r>
              <a:rPr lang="en-US" altLang="en-US" sz="2800" b="1" smtClean="0">
                <a:ea typeface="ＭＳ Ｐゴシック" pitchFamily="34" charset="-128"/>
              </a:rPr>
              <a:t>or</a:t>
            </a:r>
            <a:r>
              <a:rPr lang="en-US" altLang="en-US" sz="2800" smtClean="0">
                <a:ea typeface="ＭＳ Ｐゴシック" pitchFamily="34" charset="-128"/>
              </a:rPr>
              <a:t> c </a:t>
            </a:r>
            <a:r>
              <a:rPr lang="en-US" altLang="en-US" sz="2800" b="1" smtClean="0">
                <a:ea typeface="ＭＳ Ｐゴシック" pitchFamily="34" charset="-128"/>
              </a:rPr>
              <a:t>and</a:t>
            </a:r>
            <a:r>
              <a:rPr lang="en-US" altLang="en-US" sz="2800" smtClean="0">
                <a:ea typeface="ＭＳ Ｐゴシック" pitchFamily="34" charset="-128"/>
              </a:rPr>
              <a:t> d</a:t>
            </a:r>
            <a:r>
              <a:rPr lang="pl-PL" altLang="en-US" sz="2800" smtClean="0">
                <a:ea typeface="ＭＳ Ｐゴシック" pitchFamily="34" charset="-128"/>
              </a:rPr>
              <a:t> ;</a:t>
            </a:r>
            <a:r>
              <a:rPr lang="en-US" altLang="en-US" sz="2800" smtClean="0">
                <a:ea typeface="ＭＳ Ｐゴシック" pitchFamily="34" charset="-128"/>
              </a:rPr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ea typeface="ＭＳ Ｐゴシック" pitchFamily="34" charset="-128"/>
              </a:rPr>
              <a:t>equivalent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altLang="en-US" sz="2800" smtClean="0">
                <a:ea typeface="ＭＳ Ｐゴシック" pitchFamily="34" charset="-128"/>
              </a:rPr>
              <a:t>y</a:t>
            </a:r>
            <a:r>
              <a:rPr lang="en-US" altLang="en-US" sz="2800" smtClean="0">
                <a:ea typeface="ＭＳ Ｐゴシック" pitchFamily="34" charset="-128"/>
              </a:rPr>
              <a:t> &lt;= ((a </a:t>
            </a:r>
            <a:r>
              <a:rPr lang="en-US" altLang="en-US" sz="2800" b="1" smtClean="0">
                <a:ea typeface="ＭＳ Ｐゴシック" pitchFamily="34" charset="-128"/>
              </a:rPr>
              <a:t>and</a:t>
            </a:r>
            <a:r>
              <a:rPr lang="en-US" altLang="en-US" sz="2800" smtClean="0">
                <a:ea typeface="ＭＳ Ｐゴシック" pitchFamily="34" charset="-128"/>
              </a:rPr>
              <a:t> b) </a:t>
            </a:r>
            <a:r>
              <a:rPr lang="en-US" altLang="en-US" sz="2800" b="1" smtClean="0">
                <a:ea typeface="ＭＳ Ｐゴシック" pitchFamily="34" charset="-128"/>
              </a:rPr>
              <a:t>or</a:t>
            </a:r>
            <a:r>
              <a:rPr lang="en-US" altLang="en-US" sz="2800" smtClean="0">
                <a:ea typeface="ＭＳ Ｐゴシック" pitchFamily="34" charset="-128"/>
              </a:rPr>
              <a:t> c) </a:t>
            </a:r>
            <a:r>
              <a:rPr lang="en-US" altLang="en-US" sz="2800" b="1" smtClean="0">
                <a:ea typeface="ＭＳ Ｐゴシック" pitchFamily="34" charset="-128"/>
              </a:rPr>
              <a:t>and</a:t>
            </a:r>
            <a:r>
              <a:rPr lang="en-US" altLang="en-US" sz="2800" smtClean="0">
                <a:ea typeface="ＭＳ Ｐゴシック" pitchFamily="34" charset="-128"/>
              </a:rPr>
              <a:t> d </a:t>
            </a:r>
            <a:r>
              <a:rPr lang="pl-PL" altLang="en-US" sz="2800" smtClean="0">
                <a:ea typeface="ＭＳ Ｐゴシック" pitchFamily="34" charset="-128"/>
              </a:rPr>
              <a:t>;</a:t>
            </a:r>
            <a:endParaRPr lang="en-US" altLang="en-US" sz="2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smtClean="0">
                <a:ea typeface="ＭＳ Ｐゴシック" pitchFamily="34" charset="-128"/>
              </a:rPr>
              <a:t>equivalent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altLang="en-US" sz="2800" smtClean="0">
                <a:ea typeface="ＭＳ Ｐゴシック" pitchFamily="34" charset="-128"/>
              </a:rPr>
              <a:t>y</a:t>
            </a:r>
            <a:r>
              <a:rPr lang="en-US" altLang="en-US" sz="2800" smtClean="0">
                <a:ea typeface="ＭＳ Ｐゴシック" pitchFamily="34" charset="-128"/>
              </a:rPr>
              <a:t> = (ab + c)d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solidFill>
                  <a:srgbClr val="006666"/>
                </a:solidFill>
                <a:ea typeface="ＭＳ Ｐゴシック" pitchFamily="34" charset="-128"/>
              </a:rPr>
              <a:t>Correct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altLang="en-US" sz="2800" smtClean="0">
                <a:ea typeface="ＭＳ Ｐゴシック" pitchFamily="34" charset="-128"/>
              </a:rPr>
              <a:t>y</a:t>
            </a:r>
            <a:r>
              <a:rPr lang="en-US" altLang="en-US" sz="2800" smtClean="0">
                <a:ea typeface="ＭＳ Ｐゴシック" pitchFamily="34" charset="-128"/>
              </a:rPr>
              <a:t> &lt;= (a </a:t>
            </a:r>
            <a:r>
              <a:rPr lang="en-US" altLang="en-US" sz="2800" b="1" smtClean="0">
                <a:ea typeface="ＭＳ Ｐゴシック" pitchFamily="34" charset="-128"/>
              </a:rPr>
              <a:t>and</a:t>
            </a:r>
            <a:r>
              <a:rPr lang="en-US" altLang="en-US" sz="2800" smtClean="0">
                <a:ea typeface="ＭＳ Ｐゴシック" pitchFamily="34" charset="-128"/>
              </a:rPr>
              <a:t> b) </a:t>
            </a:r>
            <a:r>
              <a:rPr lang="en-US" altLang="en-US" sz="2800" b="1" smtClean="0">
                <a:ea typeface="ＭＳ Ｐゴシック" pitchFamily="34" charset="-128"/>
              </a:rPr>
              <a:t>or</a:t>
            </a:r>
            <a:r>
              <a:rPr lang="en-US" altLang="en-US" sz="2800" smtClean="0">
                <a:ea typeface="ＭＳ Ｐゴシック" pitchFamily="34" charset="-128"/>
              </a:rPr>
              <a:t> (c </a:t>
            </a:r>
            <a:r>
              <a:rPr lang="en-US" altLang="en-US" sz="2800" b="1" smtClean="0">
                <a:ea typeface="ＭＳ Ｐゴシック" pitchFamily="34" charset="-128"/>
              </a:rPr>
              <a:t>and</a:t>
            </a:r>
            <a:r>
              <a:rPr lang="en-US" altLang="en-US" sz="2800" smtClean="0">
                <a:ea typeface="ＭＳ Ｐゴシック" pitchFamily="34" charset="-128"/>
              </a:rPr>
              <a:t> d)</a:t>
            </a:r>
            <a:r>
              <a:rPr lang="pl-PL" altLang="en-US" sz="2800" smtClean="0">
                <a:ea typeface="ＭＳ Ｐゴシック" pitchFamily="34" charset="-128"/>
              </a:rPr>
              <a:t> ;</a:t>
            </a:r>
            <a:endParaRPr lang="en-US" altLang="en-US" sz="2800" smtClean="0">
              <a:ea typeface="ＭＳ Ｐゴシック" pitchFamily="34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1143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 Implied Precedence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Driver VHDL Code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WITH </a:t>
            </a:r>
            <a:r>
              <a:rPr lang="en-US" sz="2000" dirty="0"/>
              <a:t>COUNTER SELECT SSD_DATA &lt;=</a:t>
            </a:r>
          </a:p>
          <a:p>
            <a:pPr marL="0" indent="0">
              <a:buNone/>
            </a:pPr>
            <a:r>
              <a:rPr lang="en-US" sz="2000" dirty="0" smtClean="0"/>
              <a:t>	D </a:t>
            </a:r>
            <a:r>
              <a:rPr lang="en-US" sz="2000" dirty="0"/>
              <a:t>WHEN "00",</a:t>
            </a:r>
          </a:p>
          <a:p>
            <a:pPr marL="0" indent="0">
              <a:buNone/>
            </a:pPr>
            <a:r>
              <a:rPr lang="en-US" sz="2000" dirty="0" smtClean="0"/>
              <a:t>	C </a:t>
            </a:r>
            <a:r>
              <a:rPr lang="en-US" sz="2000" dirty="0"/>
              <a:t>WHEN "01",</a:t>
            </a:r>
          </a:p>
          <a:p>
            <a:pPr marL="0" indent="0">
              <a:buNone/>
            </a:pPr>
            <a:r>
              <a:rPr lang="en-US" sz="2000" dirty="0" smtClean="0"/>
              <a:t>	B </a:t>
            </a:r>
            <a:r>
              <a:rPr lang="en-US" sz="2000" dirty="0"/>
              <a:t>WHEN "10",</a:t>
            </a:r>
          </a:p>
          <a:p>
            <a:pPr marL="0" indent="0">
              <a:buNone/>
            </a:pPr>
            <a:r>
              <a:rPr lang="en-US" sz="2000" dirty="0" smtClean="0"/>
              <a:t>	A </a:t>
            </a:r>
            <a:r>
              <a:rPr lang="en-US" sz="2000" dirty="0"/>
              <a:t>WHEN OTHERS;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WITH </a:t>
            </a:r>
            <a:r>
              <a:rPr lang="en-US" sz="2000" dirty="0"/>
              <a:t>COUNTER SELECT SSD_EN &lt;=</a:t>
            </a:r>
          </a:p>
          <a:p>
            <a:pPr marL="0" indent="0">
              <a:buNone/>
            </a:pPr>
            <a:r>
              <a:rPr lang="en-US" sz="2000" dirty="0" smtClean="0"/>
              <a:t>	"</a:t>
            </a:r>
            <a:r>
              <a:rPr lang="en-US" sz="2000" dirty="0"/>
              <a:t>11110111" WHEN "00",</a:t>
            </a:r>
          </a:p>
          <a:p>
            <a:pPr marL="0" indent="0">
              <a:buNone/>
            </a:pPr>
            <a:r>
              <a:rPr lang="en-US" sz="2000" dirty="0" smtClean="0"/>
              <a:t>	"</a:t>
            </a:r>
            <a:r>
              <a:rPr lang="en-US" sz="2000" dirty="0"/>
              <a:t>11111011" WHEN "01",</a:t>
            </a:r>
          </a:p>
          <a:p>
            <a:pPr marL="0" indent="0">
              <a:buNone/>
            </a:pPr>
            <a:r>
              <a:rPr lang="en-US" sz="2000" dirty="0" smtClean="0"/>
              <a:t>	"</a:t>
            </a:r>
            <a:r>
              <a:rPr lang="en-US" sz="2000" dirty="0"/>
              <a:t>11111101" WHEN "10",</a:t>
            </a:r>
          </a:p>
          <a:p>
            <a:pPr marL="0" indent="0">
              <a:buNone/>
            </a:pPr>
            <a:r>
              <a:rPr lang="en-US" sz="2000" dirty="0" smtClean="0"/>
              <a:t>	"</a:t>
            </a:r>
            <a:r>
              <a:rPr lang="en-US" sz="2000" dirty="0"/>
              <a:t>11111110" WHEN "11",</a:t>
            </a:r>
          </a:p>
          <a:p>
            <a:pPr marL="0" indent="0">
              <a:buNone/>
            </a:pPr>
            <a:r>
              <a:rPr lang="en-US" sz="2000" dirty="0" smtClean="0"/>
              <a:t>	"</a:t>
            </a:r>
            <a:r>
              <a:rPr lang="en-US" sz="2000" dirty="0"/>
              <a:t>11111111" WHEN OTHERS;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 BEHAVIORAL;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6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Design VHDL Code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ENTITY DETOUR_LAB IS</a:t>
            </a:r>
          </a:p>
          <a:p>
            <a:pPr marL="0" indent="0">
              <a:buNone/>
            </a:pPr>
            <a:r>
              <a:rPr lang="en-US" sz="2000" dirty="0"/>
              <a:t>    PORT ( SW_IN : IN  STD_LOGIC_VECTOR (1 DOWNTO 0);</a:t>
            </a:r>
          </a:p>
          <a:p>
            <a:pPr marL="0" indent="0">
              <a:buNone/>
            </a:pPr>
            <a:r>
              <a:rPr lang="en-US" sz="2000" dirty="0"/>
              <a:t>           MCLK : IN  STD_LOGIC;</a:t>
            </a:r>
          </a:p>
          <a:p>
            <a:pPr marL="0" indent="0">
              <a:buNone/>
            </a:pPr>
            <a:r>
              <a:rPr lang="en-US" sz="2000" dirty="0"/>
              <a:t>           SSD_DATA : OUT  STD_LOGIC_VECTOR (6 DOWNTO 0);</a:t>
            </a:r>
          </a:p>
          <a:p>
            <a:pPr marL="0" indent="0">
              <a:buNone/>
            </a:pPr>
            <a:r>
              <a:rPr lang="en-US" sz="2000" dirty="0"/>
              <a:t>           SSD_EN : OUT  STD_LOGIC_VECTOR (7 DOWNTO 0));</a:t>
            </a:r>
          </a:p>
          <a:p>
            <a:pPr marL="0" indent="0">
              <a:buNone/>
            </a:pPr>
            <a:r>
              <a:rPr lang="en-US" sz="2000" dirty="0"/>
              <a:t>END DETOUR_LAB;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ARCHITECTURE BEHAVIORAL OF DETOUR_LAB IS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SIGNAL </a:t>
            </a:r>
            <a:r>
              <a:rPr lang="en-US" sz="2000" dirty="0"/>
              <a:t>WIRE_HUNDREDHZ_CLOCK : STD_LOGIC;</a:t>
            </a:r>
          </a:p>
          <a:p>
            <a:pPr marL="0" indent="0">
              <a:buNone/>
            </a:pPr>
            <a:r>
              <a:rPr lang="en-US" sz="2000" dirty="0"/>
              <a:t>SIGNAL WIRE_SEVSEG_DATA : STD_LOGIC_VECTOR(3 DOWNTO 0);</a:t>
            </a:r>
          </a:p>
          <a:p>
            <a:pPr marL="0" indent="0">
              <a:buNone/>
            </a:pPr>
            <a:r>
              <a:rPr lang="en-US" sz="2000" dirty="0"/>
              <a:t>SIGNAL WIRE_SW_OUT : STD_LOGIC_VECTOR(1 DOWNTO 0);</a:t>
            </a:r>
          </a:p>
          <a:p>
            <a:pPr marL="0" indent="0">
              <a:buNone/>
            </a:pPr>
            <a:r>
              <a:rPr lang="en-US" sz="2000" dirty="0"/>
              <a:t>SIGNAL WIRE_Q : STD_LOGIC_VECTOR(1 DOWNTO 0);</a:t>
            </a:r>
          </a:p>
          <a:p>
            <a:pPr marL="0" indent="0">
              <a:buNone/>
            </a:pPr>
            <a:r>
              <a:rPr lang="en-US" sz="2000" dirty="0"/>
              <a:t>SIGNAL WIRE_CHAR_1 : STD_LOGIC_VECTOR(6 DOWNTO 0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SIGNAL WIRE_CHAR_2 : STD_LOGIC_VECTOR(6 DOWNTO 0);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54459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Design VHDL Code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SIGNAL </a:t>
            </a:r>
            <a:r>
              <a:rPr lang="en-US" sz="2000" dirty="0"/>
              <a:t>WIRE_CHAR_3 : STD_LOGIC_VECTOR(6 DOWNTO 0);</a:t>
            </a:r>
          </a:p>
          <a:p>
            <a:pPr marL="0" indent="0">
              <a:buNone/>
            </a:pPr>
            <a:r>
              <a:rPr lang="en-US" sz="2000" dirty="0"/>
              <a:t>SIGNAL WIRE_CHAR_4 : STD_LOGIC_VECTOR(6 DOWNTO 0);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CLOCK_GENERATOR </a:t>
            </a:r>
            <a:r>
              <a:rPr lang="en-US" sz="2000" dirty="0"/>
              <a:t>: ENTITY WORK.HUDREDHZ_CLOCK_GENERATOR_NEW PORT MAP(</a:t>
            </a:r>
          </a:p>
          <a:p>
            <a:pPr marL="0" indent="0">
              <a:buNone/>
            </a:pPr>
            <a:r>
              <a:rPr lang="en-US" sz="2000" dirty="0"/>
              <a:t>	MCLK =&gt; MCLK,</a:t>
            </a:r>
          </a:p>
          <a:p>
            <a:pPr marL="0" indent="0">
              <a:buNone/>
            </a:pPr>
            <a:r>
              <a:rPr lang="en-US" sz="2000" dirty="0"/>
              <a:t>	HUNDREDHZCLOCK =&gt; </a:t>
            </a:r>
            <a:r>
              <a:rPr lang="en-US" sz="2000" dirty="0" smtClean="0"/>
              <a:t>WIRE_HUNDREDHZ_CLOCK);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COUNTER_2 </a:t>
            </a:r>
            <a:r>
              <a:rPr lang="en-US" sz="2000" dirty="0"/>
              <a:t>: ENTITY WORK.TWO_BIT_COUNTER PORT MAP(</a:t>
            </a:r>
          </a:p>
          <a:p>
            <a:pPr marL="0" indent="0">
              <a:buNone/>
            </a:pPr>
            <a:r>
              <a:rPr lang="en-US" sz="2000" dirty="0"/>
              <a:t>	SW_IN =&gt; SW_IN,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CLK </a:t>
            </a:r>
            <a:r>
              <a:rPr lang="en-US" sz="2000" dirty="0"/>
              <a:t>=&gt; WIRE_HUNDREDHZ_CLOCK,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SW_OUT </a:t>
            </a:r>
            <a:r>
              <a:rPr lang="en-US" sz="2000" dirty="0"/>
              <a:t>=&gt; WIRE_SW_OUT,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Q </a:t>
            </a:r>
            <a:r>
              <a:rPr lang="en-US" sz="2000" dirty="0"/>
              <a:t>=&gt; WIRE_Q);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51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Design VHDL Code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MUX_CHAR_1 </a:t>
            </a:r>
            <a:r>
              <a:rPr lang="en-US" sz="2000" dirty="0"/>
              <a:t>: ENTITY WORK.FOUR_TO_ONE_MUX PORT MAP( </a:t>
            </a:r>
          </a:p>
          <a:p>
            <a:pPr marL="0" indent="0">
              <a:buNone/>
            </a:pPr>
            <a:r>
              <a:rPr lang="en-US" sz="2000" dirty="0"/>
              <a:t>	I0 =&gt; "0010010</a:t>
            </a:r>
            <a:r>
              <a:rPr lang="en-US" sz="2000" dirty="0" smtClean="0"/>
              <a:t>", I1 </a:t>
            </a:r>
            <a:r>
              <a:rPr lang="en-US" sz="2000" dirty="0"/>
              <a:t>=&gt; "1000111</a:t>
            </a:r>
            <a:r>
              <a:rPr lang="en-US" sz="2000" dirty="0" smtClean="0"/>
              <a:t>", I2 </a:t>
            </a:r>
            <a:r>
              <a:rPr lang="en-US" sz="2000" dirty="0"/>
              <a:t>=&gt; "0101111",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I3 </a:t>
            </a:r>
            <a:r>
              <a:rPr lang="en-US" sz="2000" dirty="0"/>
              <a:t>=&gt; "1111111</a:t>
            </a:r>
            <a:r>
              <a:rPr lang="en-US" sz="2000" dirty="0" smtClean="0"/>
              <a:t>", SEL </a:t>
            </a:r>
            <a:r>
              <a:rPr lang="en-US" sz="2000" dirty="0"/>
              <a:t>=&gt; </a:t>
            </a:r>
            <a:r>
              <a:rPr lang="en-US" sz="2000" dirty="0" smtClean="0"/>
              <a:t>WIRE_SW_OUT, Y </a:t>
            </a:r>
            <a:r>
              <a:rPr lang="en-US" sz="2000" dirty="0"/>
              <a:t>=&gt; WIRE_CHAR_1); </a:t>
            </a:r>
            <a:r>
              <a:rPr lang="en-US" sz="800" dirty="0"/>
              <a:t>	</a:t>
            </a:r>
          </a:p>
          <a:p>
            <a:pPr marL="0" indent="0">
              <a:buNone/>
            </a:pPr>
            <a:r>
              <a:rPr lang="en-US" sz="2000" dirty="0" smtClean="0"/>
              <a:t>MUX_CHAR_2 </a:t>
            </a:r>
            <a:r>
              <a:rPr lang="en-US" sz="2000" dirty="0"/>
              <a:t>: ENTITY WORK.FOUR_TO_ONE_MUX PORT MAP( </a:t>
            </a:r>
          </a:p>
          <a:p>
            <a:pPr marL="0" indent="0">
              <a:buNone/>
            </a:pPr>
            <a:r>
              <a:rPr lang="en-US" sz="2000" dirty="0"/>
              <a:t>	I0 =&gt; "0000111</a:t>
            </a:r>
            <a:r>
              <a:rPr lang="en-US" sz="2000" dirty="0" smtClean="0"/>
              <a:t>", I1 </a:t>
            </a:r>
            <a:r>
              <a:rPr lang="en-US" sz="2000" dirty="0"/>
              <a:t>=&gt; "0000100</a:t>
            </a:r>
            <a:r>
              <a:rPr lang="en-US" sz="2000" dirty="0" smtClean="0"/>
              <a:t>", I2 </a:t>
            </a:r>
            <a:r>
              <a:rPr lang="en-US" sz="2000" dirty="0"/>
              <a:t>=&gt; "1001111",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I3 </a:t>
            </a:r>
            <a:r>
              <a:rPr lang="en-US" sz="2000" dirty="0"/>
              <a:t>=&gt; "1111111</a:t>
            </a:r>
            <a:r>
              <a:rPr lang="en-US" sz="2000" dirty="0" smtClean="0"/>
              <a:t>", SEL </a:t>
            </a:r>
            <a:r>
              <a:rPr lang="en-US" sz="2000" dirty="0"/>
              <a:t>=&gt; </a:t>
            </a:r>
            <a:r>
              <a:rPr lang="en-US" sz="2000" dirty="0" smtClean="0"/>
              <a:t>WIRE_SW_OUT, Y </a:t>
            </a:r>
            <a:r>
              <a:rPr lang="en-US" sz="2000" dirty="0"/>
              <a:t>=&gt; WIRE_CHAR_2); 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MUX_CHAR_3 </a:t>
            </a:r>
            <a:r>
              <a:rPr lang="en-US" sz="2000" dirty="0"/>
              <a:t>: ENTITY WORK.FOUR_TO_ONE_MUX PORT MAP( </a:t>
            </a:r>
          </a:p>
          <a:p>
            <a:pPr marL="0" indent="0">
              <a:buNone/>
            </a:pPr>
            <a:r>
              <a:rPr lang="en-US" sz="2000" dirty="0"/>
              <a:t>	I0 =&gt; "1000000</a:t>
            </a:r>
            <a:r>
              <a:rPr lang="en-US" sz="2000" dirty="0" smtClean="0"/>
              <a:t>", I1 </a:t>
            </a:r>
            <a:r>
              <a:rPr lang="en-US" sz="2000" dirty="0"/>
              <a:t>=&gt; "0001110</a:t>
            </a:r>
            <a:r>
              <a:rPr lang="en-US" sz="2000" dirty="0" smtClean="0"/>
              <a:t>", I2 </a:t>
            </a:r>
            <a:r>
              <a:rPr lang="en-US" sz="2000" dirty="0"/>
              <a:t>=&gt; "0000111",</a:t>
            </a:r>
          </a:p>
          <a:p>
            <a:pPr marL="0" indent="0">
              <a:buNone/>
            </a:pPr>
            <a:r>
              <a:rPr lang="en-US" sz="2000" dirty="0" smtClean="0"/>
              <a:t>	I3 </a:t>
            </a:r>
            <a:r>
              <a:rPr lang="en-US" sz="2000" dirty="0"/>
              <a:t>=&gt; "1111111</a:t>
            </a:r>
            <a:r>
              <a:rPr lang="en-US" sz="2000" dirty="0" smtClean="0"/>
              <a:t>", SEL </a:t>
            </a:r>
            <a:r>
              <a:rPr lang="en-US" sz="2000" dirty="0"/>
              <a:t>=&gt; </a:t>
            </a:r>
            <a:r>
              <a:rPr lang="en-US" sz="2000" dirty="0" smtClean="0"/>
              <a:t>WIRE_SW_OUT, Y </a:t>
            </a:r>
            <a:r>
              <a:rPr lang="en-US" sz="2000" dirty="0"/>
              <a:t>=&gt; WIRE_CHAR_3);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MUX_CHAR_4 </a:t>
            </a:r>
            <a:r>
              <a:rPr lang="en-US" sz="2000" dirty="0"/>
              <a:t>: ENTITY WORK.FOUR_TO_ONE_MUX PORT MAP( </a:t>
            </a:r>
          </a:p>
          <a:p>
            <a:pPr marL="0" indent="0">
              <a:buNone/>
            </a:pPr>
            <a:r>
              <a:rPr lang="en-US" sz="2000" dirty="0"/>
              <a:t>	I0 =&gt; "0001100</a:t>
            </a:r>
            <a:r>
              <a:rPr lang="en-US" sz="2000" dirty="0" smtClean="0"/>
              <a:t>", I1 </a:t>
            </a:r>
            <a:r>
              <a:rPr lang="en-US" sz="2000" dirty="0"/>
              <a:t>=&gt; "0000111</a:t>
            </a:r>
            <a:r>
              <a:rPr lang="en-US" sz="2000" dirty="0" smtClean="0"/>
              <a:t>", I2 </a:t>
            </a:r>
            <a:r>
              <a:rPr lang="en-US" sz="2000" dirty="0"/>
              <a:t>=&gt; "0000100",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I3 </a:t>
            </a:r>
            <a:r>
              <a:rPr lang="en-US" sz="2000" dirty="0"/>
              <a:t>=&gt; "1111111</a:t>
            </a:r>
            <a:r>
              <a:rPr lang="en-US" sz="2000" dirty="0" smtClean="0"/>
              <a:t>", SEL </a:t>
            </a:r>
            <a:r>
              <a:rPr lang="en-US" sz="2000" dirty="0"/>
              <a:t>=&gt; </a:t>
            </a:r>
            <a:r>
              <a:rPr lang="en-US" sz="2000" dirty="0" smtClean="0"/>
              <a:t>WIRE_SW_OUT, Y </a:t>
            </a:r>
            <a:r>
              <a:rPr lang="en-US" sz="2000" dirty="0"/>
              <a:t>=&gt; WIRE_CHAR_4); 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7396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Design VHDL Code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DRIVER </a:t>
            </a:r>
            <a:r>
              <a:rPr lang="en-US" sz="2400" dirty="0"/>
              <a:t>: ENTITY WORK.SSD_DRIVER PORT MAP( </a:t>
            </a:r>
          </a:p>
          <a:p>
            <a:pPr marL="0" indent="0">
              <a:buNone/>
            </a:pPr>
            <a:r>
              <a:rPr lang="en-US" sz="2400" dirty="0"/>
              <a:t>    A =&gt; WIRE_CHAR_4,</a:t>
            </a:r>
          </a:p>
          <a:p>
            <a:pPr marL="0" indent="0">
              <a:buNone/>
            </a:pPr>
            <a:r>
              <a:rPr lang="en-US" sz="2400" dirty="0"/>
              <a:t>    B =&gt; WIRE_CHAR_3,</a:t>
            </a:r>
          </a:p>
          <a:p>
            <a:pPr marL="0" indent="0">
              <a:buNone/>
            </a:pPr>
            <a:r>
              <a:rPr lang="en-US" sz="2400" dirty="0"/>
              <a:t>    C =&gt; WIRE_CHAR_2,</a:t>
            </a:r>
          </a:p>
          <a:p>
            <a:pPr marL="0" indent="0">
              <a:buNone/>
            </a:pPr>
            <a:r>
              <a:rPr lang="en-US" sz="2400" dirty="0"/>
              <a:t>    D =&gt; WIRE_CHAR_1,</a:t>
            </a:r>
          </a:p>
          <a:p>
            <a:pPr marL="0" indent="0">
              <a:buNone/>
            </a:pPr>
            <a:r>
              <a:rPr lang="en-US" sz="2400" dirty="0"/>
              <a:t>    COUNTER =&gt; WIRE_Q,</a:t>
            </a:r>
          </a:p>
          <a:p>
            <a:pPr marL="0" indent="0">
              <a:buNone/>
            </a:pPr>
            <a:r>
              <a:rPr lang="en-US" sz="2400" dirty="0"/>
              <a:t>    SSD_DATA =&gt; SSD_DATA,</a:t>
            </a:r>
          </a:p>
          <a:p>
            <a:pPr marL="0" indent="0">
              <a:buNone/>
            </a:pPr>
            <a:r>
              <a:rPr lang="en-US" sz="2400" dirty="0"/>
              <a:t>    SSD_EN =&gt; SSD_EN);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END BEHAVIORAL;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61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 VHDL Code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ENTITY DETOUR_LAB_TB IS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 DETOUR_LAB_TB;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ARCHITECTURE BEHAVIORAL OF DETOUR_LAB_TB IS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SIGNAL </a:t>
            </a:r>
            <a:r>
              <a:rPr lang="en-US" sz="2000" dirty="0"/>
              <a:t>SW_IN_TB : STD_LOGIC_VECTOR(1 DOWNTO 0) := "00";</a:t>
            </a:r>
          </a:p>
          <a:p>
            <a:pPr marL="0" indent="0">
              <a:buNone/>
            </a:pPr>
            <a:r>
              <a:rPr lang="en-US" sz="2000" dirty="0"/>
              <a:t>SIGNAL MCLK_TB : STD_LOGIC := '0';</a:t>
            </a:r>
          </a:p>
          <a:p>
            <a:pPr marL="0" indent="0">
              <a:buNone/>
            </a:pPr>
            <a:r>
              <a:rPr lang="en-US" sz="2000" dirty="0"/>
              <a:t>SIGNAL SSD_DATA_TB : STD_LOGIC_VECTOR(6 DOWNTO 0);</a:t>
            </a:r>
          </a:p>
          <a:p>
            <a:pPr marL="0" indent="0">
              <a:buNone/>
            </a:pPr>
            <a:r>
              <a:rPr lang="en-US" sz="2000" dirty="0"/>
              <a:t>SIGNAL SSD_EN_TB : STD_LOGIC_VECTOR(7 DOWNTO 0);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DETOUT_LAB_U1 </a:t>
            </a:r>
            <a:r>
              <a:rPr lang="en-US" sz="2000" dirty="0"/>
              <a:t>: ENTITY WORK.DETOUR_LAB(BEHAVIORAL) PORT </a:t>
            </a:r>
            <a:r>
              <a:rPr lang="en-US" sz="2000" dirty="0" smtClean="0"/>
              <a:t>MAP(  	SW_IN =&gt; SW_IN_TB, MCLK </a:t>
            </a:r>
            <a:r>
              <a:rPr lang="en-US" sz="2000" dirty="0"/>
              <a:t>=&gt; MCLK_TB,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		SSD_DATA </a:t>
            </a:r>
            <a:r>
              <a:rPr lang="en-US" sz="2000" dirty="0"/>
              <a:t>=&gt; </a:t>
            </a:r>
            <a:r>
              <a:rPr lang="en-US" sz="2000" dirty="0" smtClean="0"/>
              <a:t>SSD_DATA_TB, SSD_EN </a:t>
            </a:r>
            <a:r>
              <a:rPr lang="en-US" sz="2000" dirty="0"/>
              <a:t>=&gt; </a:t>
            </a:r>
            <a:r>
              <a:rPr lang="en-US" sz="2000" dirty="0" smtClean="0"/>
              <a:t>			SSD_EN_TB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   </a:t>
            </a:r>
          </a:p>
        </p:txBody>
      </p:sp>
    </p:spTree>
    <p:extLst>
      <p:ext uri="{BB962C8B-B14F-4D97-AF65-F5344CB8AC3E}">
        <p14:creationId xmlns:p14="http://schemas.microsoft.com/office/powerpoint/2010/main" val="17457358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 VHDL Code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/>
              <a:t>CLK_PROCESS : PROCESS</a:t>
            </a:r>
          </a:p>
          <a:p>
            <a:pPr marL="0" indent="0">
              <a:buNone/>
            </a:pPr>
            <a:r>
              <a:rPr lang="en-US" sz="1700" dirty="0"/>
              <a:t>BEGIN</a:t>
            </a:r>
          </a:p>
          <a:p>
            <a:pPr marL="0" indent="0">
              <a:buNone/>
            </a:pPr>
            <a:r>
              <a:rPr lang="en-US" sz="1700" dirty="0"/>
              <a:t>	WAIT FOR 10ns;</a:t>
            </a:r>
          </a:p>
          <a:p>
            <a:pPr marL="0" indent="0">
              <a:buNone/>
            </a:pPr>
            <a:r>
              <a:rPr lang="en-US" sz="1700" dirty="0"/>
              <a:t>	MCLK_TB &lt;= NOT(MCLK_TB);</a:t>
            </a:r>
          </a:p>
          <a:p>
            <a:pPr marL="0" indent="0">
              <a:buNone/>
            </a:pPr>
            <a:r>
              <a:rPr lang="en-US" sz="1700" dirty="0"/>
              <a:t>END PROCESS CLK_PROCESS;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700" dirty="0"/>
              <a:t>INPUT_PROCESS : PROCESS</a:t>
            </a:r>
          </a:p>
          <a:p>
            <a:pPr marL="0" indent="0">
              <a:buNone/>
            </a:pPr>
            <a:r>
              <a:rPr lang="en-US" sz="1700" dirty="0"/>
              <a:t>BEGIN</a:t>
            </a:r>
          </a:p>
          <a:p>
            <a:pPr marL="0" indent="0">
              <a:buNone/>
            </a:pPr>
            <a:r>
              <a:rPr lang="en-US" sz="1700" dirty="0"/>
              <a:t>	WAIT FOR 0.1sec;</a:t>
            </a:r>
          </a:p>
          <a:p>
            <a:pPr marL="0" indent="0">
              <a:buNone/>
            </a:pPr>
            <a:r>
              <a:rPr lang="en-US" sz="1700" dirty="0"/>
              <a:t>	SW_IN_TB &lt;= "01";</a:t>
            </a:r>
          </a:p>
          <a:p>
            <a:pPr marL="0" indent="0">
              <a:buNone/>
            </a:pPr>
            <a:r>
              <a:rPr lang="en-US" sz="1700" dirty="0"/>
              <a:t>	WAIT FOR 0.1sec;</a:t>
            </a:r>
          </a:p>
          <a:p>
            <a:pPr marL="0" indent="0">
              <a:buNone/>
            </a:pPr>
            <a:r>
              <a:rPr lang="en-US" sz="1700" dirty="0"/>
              <a:t>	SW_IN_TB &lt;= "10";</a:t>
            </a:r>
          </a:p>
          <a:p>
            <a:pPr marL="0" indent="0">
              <a:buNone/>
            </a:pPr>
            <a:r>
              <a:rPr lang="en-US" sz="1700" dirty="0"/>
              <a:t>	WAIT FOR 0.1sec;</a:t>
            </a:r>
          </a:p>
          <a:p>
            <a:pPr marL="0" indent="0">
              <a:buNone/>
            </a:pPr>
            <a:r>
              <a:rPr lang="en-US" sz="1700" dirty="0"/>
              <a:t>	SW_IN_TB &lt;= "11";</a:t>
            </a:r>
          </a:p>
          <a:p>
            <a:pPr marL="0" indent="0">
              <a:buNone/>
            </a:pPr>
            <a:r>
              <a:rPr lang="en-US" sz="1700" dirty="0"/>
              <a:t>	WAIT FOR 0.1sec;</a:t>
            </a:r>
          </a:p>
          <a:p>
            <a:pPr marL="0" indent="0">
              <a:buNone/>
            </a:pPr>
            <a:r>
              <a:rPr lang="en-US" sz="1700" dirty="0"/>
              <a:t>	SW_IN_TB &lt;= "00";</a:t>
            </a:r>
          </a:p>
          <a:p>
            <a:pPr marL="0" indent="0">
              <a:buNone/>
            </a:pPr>
            <a:r>
              <a:rPr lang="en-US" sz="1700" dirty="0"/>
              <a:t>END PROCESS INPUT_PROCESS;		   </a:t>
            </a:r>
          </a:p>
          <a:p>
            <a:pPr marL="0" indent="0">
              <a:buNone/>
            </a:pPr>
            <a:r>
              <a:rPr lang="en-US" sz="1700" dirty="0" smtClean="0"/>
              <a:t>END </a:t>
            </a:r>
            <a:r>
              <a:rPr lang="en-US" sz="1700" dirty="0"/>
              <a:t>BEHAVIORAL;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10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Buttons as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Debouncer</a:t>
            </a:r>
            <a:r>
              <a:rPr lang="en-US" dirty="0" smtClean="0"/>
              <a:t> Circuit: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Counter time ≈ 15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" y="2362200"/>
            <a:ext cx="8982460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9257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90800"/>
            <a:ext cx="8382000" cy="1143000"/>
          </a:xfrm>
        </p:spPr>
        <p:txBody>
          <a:bodyPr/>
          <a:lstStyle/>
          <a:p>
            <a:pPr algn="ctr"/>
            <a:r>
              <a:rPr lang="en-US" altLang="en-US" sz="8000" smtClean="0"/>
              <a:t>?</a:t>
            </a:r>
          </a:p>
        </p:txBody>
      </p:sp>
      <p:pic>
        <p:nvPicPr>
          <p:cNvPr id="417795" name="Picture 3" descr="Earth_Glode_Spinnin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4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itchFamily="34" charset="-128"/>
              </a:rPr>
              <a:t>Signal assignment statement with a closed feedback loop</a:t>
            </a:r>
            <a:endParaRPr lang="ar-J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 </a:t>
            </a:r>
            <a:r>
              <a:rPr lang="en-US" altLang="en-US" dirty="0">
                <a:ea typeface="ＭＳ Ｐゴシック" pitchFamily="34" charset="-128"/>
              </a:rPr>
              <a:t>signal appears in both sides of a concurrent assignment statement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E.g.,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q &lt;= ((</a:t>
            </a:r>
            <a:r>
              <a:rPr lang="en-US" altLang="en-US" b="1" dirty="0">
                <a:ea typeface="ＭＳ Ｐゴシック" pitchFamily="34" charset="-128"/>
              </a:rPr>
              <a:t>not</a:t>
            </a:r>
            <a:r>
              <a:rPr lang="en-US" altLang="en-US" dirty="0">
                <a:ea typeface="ＭＳ Ｐゴシック" pitchFamily="34" charset="-128"/>
              </a:rPr>
              <a:t> q) </a:t>
            </a:r>
            <a:r>
              <a:rPr lang="en-US" altLang="en-US" b="1" dirty="0">
                <a:ea typeface="ＭＳ Ｐゴシック" pitchFamily="34" charset="-128"/>
              </a:rPr>
              <a:t>and</a:t>
            </a:r>
            <a:r>
              <a:rPr lang="en-US" altLang="en-US" dirty="0">
                <a:ea typeface="ＭＳ Ｐゴシック" pitchFamily="34" charset="-128"/>
              </a:rPr>
              <a:t> (</a:t>
            </a:r>
            <a:r>
              <a:rPr lang="en-US" altLang="en-US" b="1" dirty="0">
                <a:ea typeface="ＭＳ Ｐゴシック" pitchFamily="34" charset="-128"/>
              </a:rPr>
              <a:t>not</a:t>
            </a:r>
            <a:r>
              <a:rPr lang="en-US" altLang="en-US" dirty="0">
                <a:ea typeface="ＭＳ Ｐゴシック" pitchFamily="34" charset="-128"/>
              </a:rPr>
              <a:t> en)) </a:t>
            </a:r>
            <a:r>
              <a:rPr lang="en-US" altLang="en-US" b="1" dirty="0">
                <a:ea typeface="ＭＳ Ｐゴシック" pitchFamily="34" charset="-128"/>
              </a:rPr>
              <a:t>or</a:t>
            </a:r>
            <a:r>
              <a:rPr lang="en-US" altLang="en-US" dirty="0">
                <a:ea typeface="ＭＳ Ｐゴシック" pitchFamily="34" charset="-128"/>
              </a:rPr>
              <a:t> (d </a:t>
            </a:r>
            <a:r>
              <a:rPr lang="en-US" altLang="en-US" b="1" dirty="0">
                <a:ea typeface="ＭＳ Ｐゴシック" pitchFamily="34" charset="-128"/>
              </a:rPr>
              <a:t>and</a:t>
            </a:r>
            <a:r>
              <a:rPr lang="en-US" altLang="en-US" dirty="0">
                <a:ea typeface="ＭＳ Ｐゴシック" pitchFamily="34" charset="-128"/>
              </a:rPr>
              <a:t> en);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Syntactically correct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Form a closed feedback loop</a:t>
            </a:r>
          </a:p>
          <a:p>
            <a:pPr eaLnBrk="1" hangingPunct="1"/>
            <a:r>
              <a:rPr lang="en-US" altLang="en-US" dirty="0">
                <a:ea typeface="ＭＳ Ｐゴシック" pitchFamily="34" charset="-128"/>
              </a:rPr>
              <a:t>Should be avoided</a:t>
            </a:r>
          </a:p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185218122"/>
      </p:ext>
    </p:extLst>
  </p:cSld>
  <p:clrMapOvr>
    <a:masterClrMapping/>
  </p:clrMapOvr>
</p:sld>
</file>

<file path=ppt/theme/theme1.xml><?xml version="1.0" encoding="utf-8"?>
<a:theme xmlns:a="http://schemas.openxmlformats.org/drawingml/2006/main" name="ECE 449">
  <a:themeElements>
    <a:clrScheme name="ECE 449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ECE 44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CE 449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CE 449">
  <a:themeElements>
    <a:clrScheme name="ECE 449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ECE 44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E 449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CE 449">
  <a:themeElements>
    <a:clrScheme name="ECE 449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ECE 44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CE 449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ECE 449">
  <a:themeElements>
    <a:clrScheme name="ECE 449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ECE 44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CE 449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ECE 449">
  <a:themeElements>
    <a:clrScheme name="ECE 449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ECE 44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CE 449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ECE 449">
  <a:themeElements>
    <a:clrScheme name="ECE 449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ECE 44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CE 449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CE 449">
  <a:themeElements>
    <a:clrScheme name="ECE 449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ECE 44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CE 449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 449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Designs\Checkers.pot</Template>
  <TotalTime>7345</TotalTime>
  <Words>2663</Words>
  <Application>Microsoft Office PowerPoint</Application>
  <PresentationFormat>On-screen Show (4:3)</PresentationFormat>
  <Paragraphs>1075</Paragraphs>
  <Slides>88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ECE 449</vt:lpstr>
      <vt:lpstr>2_ECE 449</vt:lpstr>
      <vt:lpstr>3_ECE 449</vt:lpstr>
      <vt:lpstr>4_ECE 449</vt:lpstr>
      <vt:lpstr>5_ECE 449</vt:lpstr>
      <vt:lpstr>6_ECE 449</vt:lpstr>
      <vt:lpstr>7_ECE 449</vt:lpstr>
      <vt:lpstr>Bitmap Image</vt:lpstr>
      <vt:lpstr>PowerPoint Presentation</vt:lpstr>
      <vt:lpstr>Register Transfer Level (RTL) Design Description</vt:lpstr>
      <vt:lpstr>PowerPoint Presentation</vt:lpstr>
      <vt:lpstr>PowerPoint Presentation</vt:lpstr>
      <vt:lpstr>PowerPoint Presentation</vt:lpstr>
      <vt:lpstr>PowerPoint Presentation</vt:lpstr>
      <vt:lpstr>Logic Operators</vt:lpstr>
      <vt:lpstr>No Implied Precedence </vt:lpstr>
      <vt:lpstr>Signal assignment statement with a closed feedback loop</vt:lpstr>
      <vt:lpstr>PowerPoint Presentation</vt:lpstr>
      <vt:lpstr>Conditional concurrent signal assignment</vt:lpstr>
      <vt:lpstr>Most often implied structure</vt:lpstr>
      <vt:lpstr>Example</vt:lpstr>
      <vt:lpstr>Example</vt:lpstr>
      <vt:lpstr>Signed and Unsigned Types</vt:lpstr>
      <vt:lpstr>Signed, Unsigned, STD_LOGIC_VECTOR</vt:lpstr>
      <vt:lpstr>Operators</vt:lpstr>
      <vt:lpstr>Priority of logic and relational operators </vt:lpstr>
      <vt:lpstr>VHDL operators</vt:lpstr>
      <vt:lpstr>PowerPoint Presentation</vt:lpstr>
      <vt:lpstr>Selected concurrent signal assignment</vt:lpstr>
      <vt:lpstr>Most Often Implied Structure</vt:lpstr>
      <vt:lpstr>Allowed formats of choices_k </vt:lpstr>
      <vt:lpstr>Allowed formats of choice_k - example </vt:lpstr>
      <vt:lpstr>Syntax</vt:lpstr>
      <vt:lpstr>E.g., 4-to-1 mux</vt:lpstr>
      <vt:lpstr>Question</vt:lpstr>
      <vt:lpstr>E.g., 2-to-22 binary decoder</vt:lpstr>
      <vt:lpstr>E.g., 4-to-2 priority encoder</vt:lpstr>
      <vt:lpstr>Question</vt:lpstr>
      <vt:lpstr>E.g., simple ALU</vt:lpstr>
      <vt:lpstr>Comparison</vt:lpstr>
      <vt:lpstr>Comparison</vt:lpstr>
      <vt:lpstr>PowerPoint Presentation</vt:lpstr>
      <vt:lpstr>VHDL Design Styles</vt:lpstr>
      <vt:lpstr>Processes in VHDL</vt:lpstr>
      <vt:lpstr>Anatomy of a Process</vt:lpstr>
      <vt:lpstr>PROCESS with a SENSITIVITY LIST</vt:lpstr>
      <vt:lpstr>Component Equivalent of a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Asychronous vs. Synchronous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Shift register</vt:lpstr>
      <vt:lpstr>Shift Register With Parallel Load</vt:lpstr>
      <vt:lpstr>PowerPoint Presentation</vt:lpstr>
      <vt:lpstr>PowerPoint Presentation</vt:lpstr>
      <vt:lpstr>Circuit built of medium scale components</vt:lpstr>
      <vt:lpstr>Structural description – example (1)</vt:lpstr>
      <vt:lpstr>Structural description – example (2) </vt:lpstr>
      <vt:lpstr>Structural description – example (3)</vt:lpstr>
      <vt:lpstr>FPGA Board</vt:lpstr>
      <vt:lpstr>Seven Segment Display (SSD)</vt:lpstr>
      <vt:lpstr>SSD Multiplexing</vt:lpstr>
      <vt:lpstr>Clock Division (1)</vt:lpstr>
      <vt:lpstr>Clock Division: Arbitrary Frequency</vt:lpstr>
      <vt:lpstr>Detour Sign Example</vt:lpstr>
      <vt:lpstr>Block Diagram of Detour Sign</vt:lpstr>
      <vt:lpstr>Detour Sign Design Components</vt:lpstr>
      <vt:lpstr>PowerPoint Presentation</vt:lpstr>
      <vt:lpstr>Clock Divider VHDL Code (1)</vt:lpstr>
      <vt:lpstr>Clock Divider VHDL Code (2)</vt:lpstr>
      <vt:lpstr>Two-bit Counter VHDL Code (1)</vt:lpstr>
      <vt:lpstr>Two-bit Counter VHDL Code (2)</vt:lpstr>
      <vt:lpstr>Four-to-One MUX VHDL Code (1)</vt:lpstr>
      <vt:lpstr>Four-to-One MUX VHDL Code (2)</vt:lpstr>
      <vt:lpstr>SSD Driver VHDL Code (1)</vt:lpstr>
      <vt:lpstr>SSD Driver VHDL Code (2)</vt:lpstr>
      <vt:lpstr>Top Design VHDL Code (1)</vt:lpstr>
      <vt:lpstr>Top Design VHDL Code (2)</vt:lpstr>
      <vt:lpstr>Top Design VHDL Code (3)</vt:lpstr>
      <vt:lpstr>Top Design VHDL Code (3)</vt:lpstr>
      <vt:lpstr>Test Bench VHDL Code (1)</vt:lpstr>
      <vt:lpstr>Test Bench VHDL Code (2)</vt:lpstr>
      <vt:lpstr>Push Buttons as Inputs</vt:lpstr>
      <vt:lpstr>?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ECE 449 Computer Design Lab</dc:title>
  <dc:creator>Kamal</dc:creator>
  <cp:lastModifiedBy>Huda</cp:lastModifiedBy>
  <cp:revision>388</cp:revision>
  <cp:lastPrinted>2010-09-27T12:41:28Z</cp:lastPrinted>
  <dcterms:created xsi:type="dcterms:W3CDTF">2009-09-23T18:33:06Z</dcterms:created>
  <dcterms:modified xsi:type="dcterms:W3CDTF">2018-10-25T18:56:54Z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ensitivity">
    <vt:lpwstr>Unrestricted</vt:lpwstr>
  </property>
  <property fmtid="{D5CDD505-2E9C-101B-9397-08002B2CF9AE}" pid="3" name="SensitivityID">
    <vt:lpwstr>0</vt:lpwstr>
  </property>
  <property fmtid="{D5CDD505-2E9C-101B-9397-08002B2CF9AE}" pid="4" name="ThirdParty">
    <vt:lpwstr/>
  </property>
</Properties>
</file>