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09b0eef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09b0eef7d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9b0eef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009b0eef7d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09b0eef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09b0eef7d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9b0eef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09b0eef7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09b0ee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1009b0eef7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>
  <p:cSld name="Başlık ve İçerik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>
            <a:off x="0" y="1052513"/>
            <a:ext cx="9144000" cy="0"/>
          </a:xfrm>
          <a:prstGeom prst="straightConnector1">
            <a:avLst/>
          </a:prstGeom>
          <a:noFill/>
          <a:ln cap="flat" cmpd="sng" w="82550">
            <a:solidFill>
              <a:srgbClr val="C10B2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088" y="115888"/>
            <a:ext cx="963612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-27384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95536" y="14953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▪"/>
              <a:defRPr b="1" i="0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>
  <p:cSld name="Başlık Slaydı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>
  <p:cSld name="Bölüm Üst Bilgisi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>
  <p:cSld name="İki İçeri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>
  <p:cSld name="Karşılaştırma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>
  <p:cSld name="Yalnızca Başlı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10B2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download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itlab.com/ee/user/profile/personal_access_toke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" type="body"/>
          </p:nvPr>
        </p:nvSpPr>
        <p:spPr>
          <a:xfrm>
            <a:off x="533400" y="27051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/>
              <a:t>COMP 302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/>
              <a:t>Git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95288" y="228600"/>
            <a:ext cx="8229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Git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78375" y="1626425"/>
            <a:ext cx="8010300" cy="4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Visit this website and follow the instructions: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Download Git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95288" y="228600"/>
            <a:ext cx="8229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of Git Workflow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395300" y="2346375"/>
            <a:ext cx="16770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118700" y="1728350"/>
            <a:ext cx="22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Working Directory</a:t>
            </a:r>
            <a:endParaRPr sz="2000"/>
          </a:p>
        </p:txBody>
      </p:sp>
      <p:sp>
        <p:nvSpPr>
          <p:cNvPr id="150" name="Google Shape;150;p18"/>
          <p:cNvSpPr txBox="1"/>
          <p:nvPr/>
        </p:nvSpPr>
        <p:spPr>
          <a:xfrm>
            <a:off x="3456900" y="1728350"/>
            <a:ext cx="22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Staging Area</a:t>
            </a:r>
            <a:endParaRPr sz="2000"/>
          </a:p>
        </p:txBody>
      </p:sp>
      <p:sp>
        <p:nvSpPr>
          <p:cNvPr id="151" name="Google Shape;151;p18"/>
          <p:cNvSpPr txBox="1"/>
          <p:nvPr/>
        </p:nvSpPr>
        <p:spPr>
          <a:xfrm>
            <a:off x="6795100" y="1728350"/>
            <a:ext cx="22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Repository</a:t>
            </a:r>
            <a:endParaRPr sz="2000"/>
          </a:p>
        </p:txBody>
      </p:sp>
      <p:sp>
        <p:nvSpPr>
          <p:cNvPr id="152" name="Google Shape;152;p18"/>
          <p:cNvSpPr/>
          <p:nvPr/>
        </p:nvSpPr>
        <p:spPr>
          <a:xfrm>
            <a:off x="3733500" y="2346375"/>
            <a:ext cx="16770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071700" y="2346375"/>
            <a:ext cx="16770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54" name="Google Shape;154;p18"/>
          <p:cNvCxnSpPr>
            <a:endCxn id="152" idx="1"/>
          </p:cNvCxnSpPr>
          <p:nvPr/>
        </p:nvCxnSpPr>
        <p:spPr>
          <a:xfrm flipH="1" rot="10800000">
            <a:off x="2072400" y="3861075"/>
            <a:ext cx="1661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8"/>
          <p:cNvSpPr txBox="1"/>
          <p:nvPr/>
        </p:nvSpPr>
        <p:spPr>
          <a:xfrm>
            <a:off x="2257000" y="3429000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add</a:t>
            </a:r>
            <a:endParaRPr/>
          </a:p>
        </p:txBody>
      </p:sp>
      <p:cxnSp>
        <p:nvCxnSpPr>
          <p:cNvPr id="156" name="Google Shape;156;p18"/>
          <p:cNvCxnSpPr>
            <a:endCxn id="153" idx="1"/>
          </p:cNvCxnSpPr>
          <p:nvPr/>
        </p:nvCxnSpPr>
        <p:spPr>
          <a:xfrm flipH="1" rot="10800000">
            <a:off x="5436100" y="3861075"/>
            <a:ext cx="16356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 txBox="1"/>
          <p:nvPr/>
        </p:nvSpPr>
        <p:spPr>
          <a:xfrm>
            <a:off x="5595200" y="3429000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commit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395300" y="5612775"/>
            <a:ext cx="835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This is happening on your local computer</a:t>
            </a:r>
            <a:endParaRPr sz="3000"/>
          </a:p>
        </p:txBody>
      </p:sp>
      <p:pic>
        <p:nvPicPr>
          <p:cNvPr descr="Is Png A Vector File, Is Png A Vector Fi #2028493 - PNG Images - PNGio"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018" y="2642076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093" y="2642076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018" y="3208138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093" y="3208138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018" y="3774201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206" y="3774201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018" y="4340276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193" y="4340276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368" y="2642076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993" y="2642076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943" y="3640213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843" y="3640213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368" y="4544313"/>
            <a:ext cx="441748" cy="44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843" y="4544313"/>
            <a:ext cx="441748" cy="44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7292725" y="2683600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1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7292725" y="3217000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2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7292725" y="3750400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3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7292725" y="4283800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95288" y="228600"/>
            <a:ext cx="8229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of Git Workflow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775300" y="1728350"/>
            <a:ext cx="22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Local </a:t>
            </a:r>
            <a:r>
              <a:rPr lang="en-US" sz="2000"/>
              <a:t>Repository</a:t>
            </a:r>
            <a:endParaRPr sz="2000"/>
          </a:p>
        </p:txBody>
      </p:sp>
      <p:sp>
        <p:nvSpPr>
          <p:cNvPr id="183" name="Google Shape;183;p19"/>
          <p:cNvSpPr/>
          <p:nvPr/>
        </p:nvSpPr>
        <p:spPr>
          <a:xfrm>
            <a:off x="1051900" y="2346375"/>
            <a:ext cx="1677000" cy="3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333350" y="5900450"/>
            <a:ext cx="835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Now you are pushing it to the cloud</a:t>
            </a:r>
            <a:endParaRPr sz="3000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013" y="1455750"/>
            <a:ext cx="1861600" cy="10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358" y="2757674"/>
            <a:ext cx="1588925" cy="144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050" y="4457438"/>
            <a:ext cx="1143525" cy="114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9"/>
          <p:cNvCxnSpPr>
            <a:endCxn id="185" idx="1"/>
          </p:cNvCxnSpPr>
          <p:nvPr/>
        </p:nvCxnSpPr>
        <p:spPr>
          <a:xfrm flipH="1" rot="10800000">
            <a:off x="2737713" y="1977000"/>
            <a:ext cx="2898300" cy="19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>
            <a:endCxn id="186" idx="1"/>
          </p:cNvCxnSpPr>
          <p:nvPr/>
        </p:nvCxnSpPr>
        <p:spPr>
          <a:xfrm flipH="1" rot="10800000">
            <a:off x="2737558" y="3477850"/>
            <a:ext cx="30348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>
            <a:endCxn id="187" idx="1"/>
          </p:cNvCxnSpPr>
          <p:nvPr/>
        </p:nvCxnSpPr>
        <p:spPr>
          <a:xfrm>
            <a:off x="2719050" y="3888300"/>
            <a:ext cx="3276000" cy="11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>
            <a:off x="1244500" y="2860875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1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1244500" y="3394275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2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1244500" y="3927675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3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1244500" y="4461075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395288" y="228600"/>
            <a:ext cx="8229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a SSH Key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464000" y="1626425"/>
            <a:ext cx="8229600" cy="4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You need a SSH Key to communicate with GitLab for security purposes.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Open your terminal (Git Bash for Windows)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ssh-keygen -t ed25519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Copy your ssh key from ~/.ssh/id_ed25519.pub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Paste it to Gitlab under Settings &gt; SSH Keys 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Note: You can use an access token as an alternative but we only talk about SSH key for the sake of brevity (check: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 sz="1600"/>
              <a:t>).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457200" y="1419012"/>
            <a:ext cx="4024064" cy="26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clone &lt;url&gt;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Copies a remote repository on your computer</a:t>
            </a:r>
            <a:endParaRPr/>
          </a:p>
        </p:txBody>
      </p:sp>
      <p:pic>
        <p:nvPicPr>
          <p:cNvPr descr="Server Icon (Graphic) by ahlangraphic · Creative Fabrica"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208" name="Google Shape;2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5787193" y="2416180"/>
            <a:ext cx="838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 a = 5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repository on Gitlab servers</a:t>
            </a:r>
            <a:endParaRPr/>
          </a:p>
        </p:txBody>
      </p:sp>
      <p:pic>
        <p:nvPicPr>
          <p:cNvPr descr="Laptop PNG, Laptop Transparent Background - FreeIconsPNG" id="211" name="Google Shape;21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42672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2028748" y="58464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Computer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rot="3024319">
            <a:off x="4792778" y="3291151"/>
            <a:ext cx="613607" cy="12134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2465652" y="4778931"/>
            <a:ext cx="1766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clone &lt;url&gt;</a:t>
            </a:r>
            <a:endParaRPr/>
          </a:p>
        </p:txBody>
      </p:sp>
      <p:pic>
        <p:nvPicPr>
          <p:cNvPr descr="Is Png A Vector File, Is Png A Vector Fi #2028493 - PNG Images - PNGio"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970" y="4324218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831025" y="4753834"/>
            <a:ext cx="838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 a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470731" y="1439687"/>
            <a:ext cx="4024064" cy="26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add &lt;filename&gt;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Tells git to include the file in the next revision of the repository.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git add . adds all changed files</a:t>
            </a:r>
            <a:endParaRPr/>
          </a:p>
        </p:txBody>
      </p:sp>
      <p:pic>
        <p:nvPicPr>
          <p:cNvPr descr="Server Icon (Graphic) by ahlangraphic · Creative Fabrica"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224" name="Google Shape;2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 a = 5;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227" name="Google Shape;22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2690" y="4628681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1986438" y="6207944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2341581" y="5192258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 test.java</a:t>
            </a:r>
            <a:endParaRPr/>
          </a:p>
        </p:txBody>
      </p:sp>
      <p:pic>
        <p:nvPicPr>
          <p:cNvPr descr="Is Png A Vector File, Is Png A Vector Fi #2028493 - PNG Images - PNGio" id="230" name="Google Shape;2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660" y="468569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 txBox="1"/>
          <p:nvPr/>
        </p:nvSpPr>
        <p:spPr>
          <a:xfrm>
            <a:off x="788715" y="5115315"/>
            <a:ext cx="838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783603" y="511531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5748547" y="33523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5735728" y="5233646"/>
            <a:ext cx="2362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to be committed: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modified: test.java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303770" y="1419870"/>
            <a:ext cx="5088407" cy="26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commit –m “message”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Saves (commits) the changes to repository as a new version.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-m is used to describe the commit</a:t>
            </a:r>
            <a:endParaRPr/>
          </a:p>
        </p:txBody>
      </p:sp>
      <p:pic>
        <p:nvPicPr>
          <p:cNvPr descr="Server Icon (Graphic) by ahlangraphic · Creative Fabrica"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246" name="Google Shape;24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9895" y="44958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2063643" y="60750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2418786" y="4962265"/>
            <a:ext cx="18473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 –m “add b”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5748547" y="33523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250" name="Google Shape;2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572000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680143" y="5001615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252" name="Google Shape;2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5087506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5748547" y="5666779"/>
            <a:ext cx="9689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254" name="Google Shape;2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9307" y="5087506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7802250" y="5517121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5638800" y="4648200"/>
            <a:ext cx="3132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History</a:t>
            </a:r>
            <a:endParaRPr/>
          </a:p>
        </p:txBody>
      </p:sp>
      <p:cxnSp>
        <p:nvCxnSpPr>
          <p:cNvPr id="257" name="Google Shape;257;p23"/>
          <p:cNvCxnSpPr>
            <a:stCxn id="253" idx="3"/>
          </p:cNvCxnSpPr>
          <p:nvPr/>
        </p:nvCxnSpPr>
        <p:spPr>
          <a:xfrm>
            <a:off x="6717544" y="5820667"/>
            <a:ext cx="1084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23"/>
          <p:cNvSpPr txBox="1"/>
          <p:nvPr/>
        </p:nvSpPr>
        <p:spPr>
          <a:xfrm>
            <a:off x="609700" y="603483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5559138" y="6490062"/>
            <a:ext cx="1210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1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7675190" y="6472336"/>
            <a:ext cx="1210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03770" y="1419870"/>
            <a:ext cx="5088407" cy="26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status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Saves (commits) the changes to repository as a new version.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-m is used to describe the commit</a:t>
            </a:r>
            <a:endParaRPr/>
          </a:p>
        </p:txBody>
      </p:sp>
      <p:pic>
        <p:nvPicPr>
          <p:cNvPr descr="Server Icon (Graphic) by ahlangraphic · Creative Fabrica" id="268" name="Google Shape;2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269" name="Google Shape;2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272" name="Google Shape;27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44958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/>
        </p:nvSpPr>
        <p:spPr>
          <a:xfrm>
            <a:off x="199948" y="60750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457383" y="5019857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5748547" y="33523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276" name="Google Shape;2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630306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 txBox="1"/>
          <p:nvPr/>
        </p:nvSpPr>
        <p:spPr>
          <a:xfrm>
            <a:off x="3233947" y="5209579"/>
            <a:ext cx="9689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278" name="Google Shape;2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4707" y="4630306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4"/>
          <p:cNvSpPr txBox="1"/>
          <p:nvPr/>
        </p:nvSpPr>
        <p:spPr>
          <a:xfrm>
            <a:off x="5287650" y="5059921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3124200" y="4191000"/>
            <a:ext cx="3132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History</a:t>
            </a:r>
            <a:endParaRPr/>
          </a:p>
        </p:txBody>
      </p:sp>
      <p:cxnSp>
        <p:nvCxnSpPr>
          <p:cNvPr id="281" name="Google Shape;281;p24"/>
          <p:cNvCxnSpPr>
            <a:stCxn id="277" idx="3"/>
          </p:cNvCxnSpPr>
          <p:nvPr/>
        </p:nvCxnSpPr>
        <p:spPr>
          <a:xfrm>
            <a:off x="4202944" y="5363467"/>
            <a:ext cx="1084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24"/>
          <p:cNvSpPr txBox="1"/>
          <p:nvPr/>
        </p:nvSpPr>
        <p:spPr>
          <a:xfrm>
            <a:off x="3044538" y="6032862"/>
            <a:ext cx="1210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1</a:t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5160590" y="6015136"/>
            <a:ext cx="1210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b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6705161" y="5016024"/>
            <a:ext cx="2362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branch 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branch is ahead of ‘origin/master’ by 1 commit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76200" y="1419871"/>
            <a:ext cx="5315977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push &lt;remote&gt; &lt;branch&gt;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Sends committed changes to remote repository (Gitlab).</a:t>
            </a:r>
            <a:endParaRPr/>
          </a:p>
        </p:txBody>
      </p:sp>
      <p:pic>
        <p:nvPicPr>
          <p:cNvPr descr="Server Icon (Graphic) by ahlangraphic · Creative Fabrica"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293" name="Google Shape;2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296" name="Google Shape;29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807427" y="4486457"/>
            <a:ext cx="18473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 origin master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5748547" y="33523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300" name="Google Shape;3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302" name="Google Shape;3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 txBox="1"/>
          <p:nvPr/>
        </p:nvSpPr>
        <p:spPr>
          <a:xfrm>
            <a:off x="5787192" y="2416180"/>
            <a:ext cx="9184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sp>
        <p:nvSpPr>
          <p:cNvPr id="304" name="Google Shape;304;p25"/>
          <p:cNvSpPr txBox="1"/>
          <p:nvPr/>
        </p:nvSpPr>
        <p:spPr>
          <a:xfrm>
            <a:off x="3505200" y="5406510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 rot="-2552185">
            <a:off x="4559868" y="3509569"/>
            <a:ext cx="996908" cy="419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312" name="Google Shape;312;p26"/>
          <p:cNvSpPr txBox="1"/>
          <p:nvPr>
            <p:ph idx="1" type="body"/>
          </p:nvPr>
        </p:nvSpPr>
        <p:spPr>
          <a:xfrm>
            <a:off x="76200" y="1419871"/>
            <a:ext cx="5315977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pull &lt;remote&gt; &lt;branch&gt;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Retrieves changes from remote repository (Gitlab).</a:t>
            </a:r>
            <a:endParaRPr/>
          </a:p>
        </p:txBody>
      </p:sp>
      <p:pic>
        <p:nvPicPr>
          <p:cNvPr descr="Server Icon (Graphic) by ahlangraphic · Creative Fabrica" id="313" name="Google Shape;3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314" name="Google Shape;31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6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317" name="Google Shape;3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6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807427" y="4486457"/>
            <a:ext cx="18473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pull origin master</a:t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3544787" y="5478353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321" name="Google Shape;3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323" name="Google Shape;3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5787192" y="2416180"/>
            <a:ext cx="918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9;</a:t>
            </a:r>
            <a:endParaRPr/>
          </a:p>
        </p:txBody>
      </p:sp>
      <p:pic>
        <p:nvPicPr>
          <p:cNvPr descr="Is Png A Vector File, Is Png A Vector Fi #2028493 - PNG Images - PNGio" id="325" name="Google Shape;3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6"/>
          <p:cNvSpPr txBox="1"/>
          <p:nvPr/>
        </p:nvSpPr>
        <p:spPr>
          <a:xfrm>
            <a:off x="3544787" y="4424774"/>
            <a:ext cx="968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9;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5900947" y="35047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 rot="8776093">
            <a:off x="4559868" y="3509569"/>
            <a:ext cx="996908" cy="419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95288" y="228600"/>
            <a:ext cx="8229600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/>
              <a:t>is Git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 txBox="1"/>
          <p:nvPr/>
        </p:nvSpPr>
        <p:spPr>
          <a:xfrm>
            <a:off x="678375" y="1626425"/>
            <a:ext cx="8010300" cy="4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 tool for tracking changes in your project files.</a:t>
            </a:r>
            <a:endParaRPr sz="3000"/>
          </a:p>
        </p:txBody>
      </p:sp>
      <p:pic>
        <p:nvPicPr>
          <p:cNvPr id="31" name="Google Shape;3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374" y="2319749"/>
            <a:ext cx="3857299" cy="385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75" y="3586675"/>
            <a:ext cx="3404000" cy="14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76200" y="1419871"/>
            <a:ext cx="5315977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This occurs when two different commits can’t be automatically merged.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You need to resolve this conflict.</a:t>
            </a:r>
            <a:endParaRPr/>
          </a:p>
        </p:txBody>
      </p:sp>
      <p:pic>
        <p:nvPicPr>
          <p:cNvPr descr="Server Icon (Graphic) by ahlangraphic · Creative Fabrica" id="336" name="Google Shape;3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337" name="Google Shape;3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7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340" name="Google Shape;34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7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342" name="Google Shape;342;p27"/>
          <p:cNvSpPr txBox="1"/>
          <p:nvPr/>
        </p:nvSpPr>
        <p:spPr>
          <a:xfrm>
            <a:off x="3544787" y="5478353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343" name="Google Shape;34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7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345" name="Google Shape;3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7"/>
          <p:cNvSpPr txBox="1"/>
          <p:nvPr/>
        </p:nvSpPr>
        <p:spPr>
          <a:xfrm>
            <a:off x="5787192" y="2416180"/>
            <a:ext cx="918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9;</a:t>
            </a:r>
            <a:endParaRPr/>
          </a:p>
        </p:txBody>
      </p:sp>
      <p:pic>
        <p:nvPicPr>
          <p:cNvPr descr="Is Png A Vector File, Is Png A Vector Fi #2028493 - PNG Images - PNGio" id="347" name="Google Shape;3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7"/>
          <p:cNvSpPr txBox="1"/>
          <p:nvPr/>
        </p:nvSpPr>
        <p:spPr>
          <a:xfrm>
            <a:off x="3544787" y="4424774"/>
            <a:ext cx="968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9;</a:t>
            </a:r>
            <a:endParaRPr/>
          </a:p>
        </p:txBody>
      </p:sp>
      <p:sp>
        <p:nvSpPr>
          <p:cNvPr id="349" name="Google Shape;349;p27"/>
          <p:cNvSpPr txBox="1"/>
          <p:nvPr/>
        </p:nvSpPr>
        <p:spPr>
          <a:xfrm>
            <a:off x="5900947" y="35047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76200" y="1419871"/>
            <a:ext cx="5315977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This occurs when two different commits can’t be automatically merged.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You need to resolve this conflict.</a:t>
            </a:r>
            <a:endParaRPr/>
          </a:p>
        </p:txBody>
      </p:sp>
      <p:pic>
        <p:nvPicPr>
          <p:cNvPr descr="Server Icon (Graphic) by ahlangraphic · Creative Fabrica" id="357" name="Google Shape;3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358" name="Google Shape;3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8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361" name="Google Shape;3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3544787" y="5478353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364" name="Google Shape;3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8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366" name="Google Shape;3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8"/>
          <p:cNvSpPr txBox="1"/>
          <p:nvPr/>
        </p:nvSpPr>
        <p:spPr>
          <a:xfrm>
            <a:off x="5787192" y="2416180"/>
            <a:ext cx="918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7;</a:t>
            </a:r>
            <a:endParaRPr/>
          </a:p>
        </p:txBody>
      </p:sp>
      <p:pic>
        <p:nvPicPr>
          <p:cNvPr descr="Is Png A Vector File, Is Png A Vector Fi #2028493 - PNG Images - PNGio" id="368" name="Google Shape;3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 txBox="1"/>
          <p:nvPr/>
        </p:nvSpPr>
        <p:spPr>
          <a:xfrm>
            <a:off x="3544787" y="4424774"/>
            <a:ext cx="968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9;</a:t>
            </a:r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5900947" y="35047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76200" y="1419871"/>
            <a:ext cx="5315977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This occurs when two different commits can’t be automatically merged.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You need to resolve this conflict.</a:t>
            </a:r>
            <a:endParaRPr/>
          </a:p>
        </p:txBody>
      </p:sp>
      <p:pic>
        <p:nvPicPr>
          <p:cNvPr descr="Server Icon (Graphic) by ahlangraphic · Creative Fabrica" id="378" name="Google Shape;3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379" name="Google Shape;37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9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381" name="Google Shape;381;p29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382" name="Google Shape;38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9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3544787" y="5478353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385" name="Google Shape;3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9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387" name="Google Shape;3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/>
          <p:nvPr/>
        </p:nvSpPr>
        <p:spPr>
          <a:xfrm>
            <a:off x="5787192" y="2416180"/>
            <a:ext cx="918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7;</a:t>
            </a:r>
            <a:endParaRPr/>
          </a:p>
        </p:txBody>
      </p:sp>
      <p:pic>
        <p:nvPicPr>
          <p:cNvPr descr="Is Png A Vector File, Is Png A Vector Fi #2028493 - PNG Images - PNGio" id="389" name="Google Shape;3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/>
        </p:nvSpPr>
        <p:spPr>
          <a:xfrm>
            <a:off x="3544787" y="4424774"/>
            <a:ext cx="968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1;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5900947" y="35047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807427" y="4486457"/>
            <a:ext cx="18473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 –am “change c”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76200" y="1419871"/>
            <a:ext cx="5315977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This occurs when two different commits can’t be automatically merged.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You need to resolve this conflict.</a:t>
            </a:r>
            <a:endParaRPr/>
          </a:p>
        </p:txBody>
      </p:sp>
      <p:pic>
        <p:nvPicPr>
          <p:cNvPr descr="Server Icon (Graphic) by ahlangraphic · Creative Fabrica" id="400" name="Google Shape;4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401" name="Google Shape;4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0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404" name="Google Shape;40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406" name="Google Shape;406;p30"/>
          <p:cNvSpPr txBox="1"/>
          <p:nvPr/>
        </p:nvSpPr>
        <p:spPr>
          <a:xfrm>
            <a:off x="3544787" y="5478353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407" name="Google Shape;4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409" name="Google Shape;4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5787192" y="2416180"/>
            <a:ext cx="918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7;</a:t>
            </a:r>
            <a:endParaRPr/>
          </a:p>
        </p:txBody>
      </p:sp>
      <p:pic>
        <p:nvPicPr>
          <p:cNvPr descr="Is Png A Vector File, Is Png A Vector Fi #2028493 - PNG Images - PNGio" id="411" name="Google Shape;4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/>
        </p:nvSpPr>
        <p:spPr>
          <a:xfrm>
            <a:off x="3544787" y="4424774"/>
            <a:ext cx="968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1;</a:t>
            </a:r>
            <a:endParaRPr/>
          </a:p>
        </p:txBody>
      </p:sp>
      <p:sp>
        <p:nvSpPr>
          <p:cNvPr id="413" name="Google Shape;413;p30"/>
          <p:cNvSpPr txBox="1"/>
          <p:nvPr/>
        </p:nvSpPr>
        <p:spPr>
          <a:xfrm>
            <a:off x="5900947" y="35047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 rot="-2027656">
            <a:off x="4559868" y="3509569"/>
            <a:ext cx="996908" cy="419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807427" y="4486457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/>
          </a:p>
        </p:txBody>
      </p:sp>
      <p:sp>
        <p:nvSpPr>
          <p:cNvPr id="416" name="Google Shape;416;p30"/>
          <p:cNvSpPr txBox="1"/>
          <p:nvPr/>
        </p:nvSpPr>
        <p:spPr>
          <a:xfrm>
            <a:off x="5643511" y="4846458"/>
            <a:ext cx="2362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push because your local repository does not contain all commits in remote repository.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  <p:sp>
        <p:nvSpPr>
          <p:cNvPr id="423" name="Google Shape;423;p31"/>
          <p:cNvSpPr txBox="1"/>
          <p:nvPr>
            <p:ph idx="1" type="body"/>
          </p:nvPr>
        </p:nvSpPr>
        <p:spPr>
          <a:xfrm>
            <a:off x="76200" y="1419871"/>
            <a:ext cx="5315977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This occurs when two different commits can’t be automatically merged.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You need to resolve this conflict.</a:t>
            </a:r>
            <a:endParaRPr/>
          </a:p>
        </p:txBody>
      </p:sp>
      <p:pic>
        <p:nvPicPr>
          <p:cNvPr descr="Server Icon (Graphic) by ahlangraphic · Creative Fabrica" id="424" name="Google Shape;4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425" name="Google Shape;42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428" name="Google Shape;42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1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430" name="Google Shape;430;p31"/>
          <p:cNvSpPr txBox="1"/>
          <p:nvPr/>
        </p:nvSpPr>
        <p:spPr>
          <a:xfrm>
            <a:off x="3544787" y="5478353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431" name="Google Shape;4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1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433" name="Google Shape;43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1"/>
          <p:cNvSpPr txBox="1"/>
          <p:nvPr/>
        </p:nvSpPr>
        <p:spPr>
          <a:xfrm>
            <a:off x="5787192" y="2416180"/>
            <a:ext cx="918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7;</a:t>
            </a:r>
            <a:endParaRPr/>
          </a:p>
        </p:txBody>
      </p:sp>
      <p:pic>
        <p:nvPicPr>
          <p:cNvPr descr="Is Png A Vector File, Is Png A Vector Fi #2028493 - PNG Images - PNGio" id="435" name="Google Shape;4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1"/>
          <p:cNvSpPr txBox="1"/>
          <p:nvPr/>
        </p:nvSpPr>
        <p:spPr>
          <a:xfrm>
            <a:off x="3544787" y="4424774"/>
            <a:ext cx="968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1;</a:t>
            </a:r>
            <a:endParaRPr/>
          </a:p>
        </p:txBody>
      </p:sp>
      <p:sp>
        <p:nvSpPr>
          <p:cNvPr id="437" name="Google Shape;437;p31"/>
          <p:cNvSpPr txBox="1"/>
          <p:nvPr/>
        </p:nvSpPr>
        <p:spPr>
          <a:xfrm>
            <a:off x="5900947" y="35047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 rot="8629509">
            <a:off x="4559868" y="3509569"/>
            <a:ext cx="996908" cy="419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807427" y="4486457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pull</a:t>
            </a:r>
            <a:endParaRPr/>
          </a:p>
        </p:txBody>
      </p:sp>
      <p:sp>
        <p:nvSpPr>
          <p:cNvPr id="440" name="Google Shape;440;p31"/>
          <p:cNvSpPr txBox="1"/>
          <p:nvPr/>
        </p:nvSpPr>
        <p:spPr>
          <a:xfrm>
            <a:off x="5643511" y="4846458"/>
            <a:ext cx="2362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merge failed: fix conflicts and then commit the result.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  <p:sp>
        <p:nvSpPr>
          <p:cNvPr id="447" name="Google Shape;447;p32"/>
          <p:cNvSpPr txBox="1"/>
          <p:nvPr/>
        </p:nvSpPr>
        <p:spPr>
          <a:xfrm>
            <a:off x="883444" y="1586368"/>
            <a:ext cx="73771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a merge conflict look like?</a:t>
            </a:r>
            <a:endParaRPr/>
          </a:p>
        </p:txBody>
      </p:sp>
      <p:pic>
        <p:nvPicPr>
          <p:cNvPr descr="Lab 03:" id="448" name="Google Shape;4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2819400"/>
            <a:ext cx="8763000" cy="303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  <p:sp>
        <p:nvSpPr>
          <p:cNvPr id="455" name="Google Shape;455;p33"/>
          <p:cNvSpPr txBox="1"/>
          <p:nvPr>
            <p:ph idx="1" type="body"/>
          </p:nvPr>
        </p:nvSpPr>
        <p:spPr>
          <a:xfrm>
            <a:off x="410122" y="1444593"/>
            <a:ext cx="4648200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Resolve the conflict and commit the result.</a:t>
            </a:r>
            <a:endParaRPr/>
          </a:p>
        </p:txBody>
      </p:sp>
      <p:pic>
        <p:nvPicPr>
          <p:cNvPr descr="Server Icon (Graphic) by ahlangraphic · Creative Fabrica" id="456" name="Google Shape;4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457" name="Google Shape;4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3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459" name="Google Shape;459;p33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460" name="Google Shape;46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3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462" name="Google Shape;462;p33"/>
          <p:cNvSpPr txBox="1"/>
          <p:nvPr/>
        </p:nvSpPr>
        <p:spPr>
          <a:xfrm>
            <a:off x="3544787" y="5478353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463" name="Google Shape;4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3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465" name="Google Shape;46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3"/>
          <p:cNvSpPr txBox="1"/>
          <p:nvPr/>
        </p:nvSpPr>
        <p:spPr>
          <a:xfrm>
            <a:off x="5787192" y="2416180"/>
            <a:ext cx="918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7;</a:t>
            </a:r>
            <a:endParaRPr/>
          </a:p>
        </p:txBody>
      </p:sp>
      <p:pic>
        <p:nvPicPr>
          <p:cNvPr descr="Is Png A Vector File, Is Png A Vector Fi #2028493 - PNG Images - PNGio" id="467" name="Google Shape;4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3"/>
          <p:cNvSpPr txBox="1"/>
          <p:nvPr/>
        </p:nvSpPr>
        <p:spPr>
          <a:xfrm>
            <a:off x="3544787" y="4424774"/>
            <a:ext cx="968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1;</a:t>
            </a:r>
            <a:endParaRPr/>
          </a:p>
        </p:txBody>
      </p:sp>
      <p:sp>
        <p:nvSpPr>
          <p:cNvPr id="469" name="Google Shape;469;p33"/>
          <p:cNvSpPr txBox="1"/>
          <p:nvPr/>
        </p:nvSpPr>
        <p:spPr>
          <a:xfrm>
            <a:off x="5900947" y="35047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470" name="Google Shape;470;p33"/>
          <p:cNvSpPr/>
          <p:nvPr/>
        </p:nvSpPr>
        <p:spPr>
          <a:xfrm rot="-2027656">
            <a:off x="4559868" y="3509569"/>
            <a:ext cx="996908" cy="419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3"/>
          <p:cNvSpPr txBox="1"/>
          <p:nvPr/>
        </p:nvSpPr>
        <p:spPr>
          <a:xfrm>
            <a:off x="807427" y="4410670"/>
            <a:ext cx="18473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 –m “resolve conflict 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  <p:sp>
        <p:nvSpPr>
          <p:cNvPr id="478" name="Google Shape;478;p34"/>
          <p:cNvSpPr txBox="1"/>
          <p:nvPr>
            <p:ph idx="1" type="body"/>
          </p:nvPr>
        </p:nvSpPr>
        <p:spPr>
          <a:xfrm>
            <a:off x="76200" y="1419871"/>
            <a:ext cx="5315977" cy="213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How to resolve merge conflicts?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Choose one of the changes and commit your conflict resolve strategy.</a:t>
            </a:r>
            <a:endParaRPr/>
          </a:p>
        </p:txBody>
      </p:sp>
      <p:pic>
        <p:nvPicPr>
          <p:cNvPr descr="Server Icon (Graphic) by ahlangraphic · Creative Fabrica" id="479" name="Google Shape;4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469" y="1828800"/>
            <a:ext cx="2590800" cy="1724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480" name="Google Shape;48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4"/>
          <p:cNvSpPr txBox="1"/>
          <p:nvPr/>
        </p:nvSpPr>
        <p:spPr>
          <a:xfrm>
            <a:off x="5787192" y="2416180"/>
            <a:ext cx="9184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482" name="Google Shape;482;p34"/>
          <p:cNvSpPr txBox="1"/>
          <p:nvPr/>
        </p:nvSpPr>
        <p:spPr>
          <a:xfrm>
            <a:off x="5559138" y="1275795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on Gitlab servers</a:t>
            </a:r>
            <a:endParaRPr/>
          </a:p>
        </p:txBody>
      </p:sp>
      <p:pic>
        <p:nvPicPr>
          <p:cNvPr descr="Laptop PNG, Laptop Transparent Background - FreeIconsPNG" id="483" name="Google Shape;48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244" y="3962400"/>
            <a:ext cx="2632105" cy="15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4"/>
          <p:cNvSpPr txBox="1"/>
          <p:nvPr/>
        </p:nvSpPr>
        <p:spPr>
          <a:xfrm>
            <a:off x="549992" y="5541663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485" name="Google Shape;485;p34"/>
          <p:cNvSpPr txBox="1"/>
          <p:nvPr/>
        </p:nvSpPr>
        <p:spPr>
          <a:xfrm>
            <a:off x="3544787" y="5478353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pic>
        <p:nvPicPr>
          <p:cNvPr descr="Is Png A Vector File, Is Png A Vector Fi #2028493 - PNG Images - PNGio" id="486" name="Google Shape;48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4"/>
          <p:cNvSpPr txBox="1"/>
          <p:nvPr/>
        </p:nvSpPr>
        <p:spPr>
          <a:xfrm>
            <a:off x="3544787" y="4424774"/>
            <a:ext cx="96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</p:txBody>
      </p:sp>
      <p:pic>
        <p:nvPicPr>
          <p:cNvPr descr="Is Png A Vector File, Is Png A Vector Fi #2028493 - PNG Images - PNGio" id="488" name="Google Shape;4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138" y="198656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4"/>
          <p:cNvSpPr txBox="1"/>
          <p:nvPr/>
        </p:nvSpPr>
        <p:spPr>
          <a:xfrm>
            <a:off x="5787192" y="2416180"/>
            <a:ext cx="918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1;</a:t>
            </a:r>
            <a:endParaRPr/>
          </a:p>
        </p:txBody>
      </p:sp>
      <p:pic>
        <p:nvPicPr>
          <p:cNvPr descr="Is Png A Vector File, Is Png A Vector Fi #2028493 - PNG Images - PNGio" id="490" name="Google Shape;49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844" y="3995159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4"/>
          <p:cNvSpPr txBox="1"/>
          <p:nvPr/>
        </p:nvSpPr>
        <p:spPr>
          <a:xfrm>
            <a:off x="3544787" y="4424774"/>
            <a:ext cx="9689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 = 1;</a:t>
            </a:r>
            <a:endParaRPr/>
          </a:p>
        </p:txBody>
      </p:sp>
      <p:sp>
        <p:nvSpPr>
          <p:cNvPr id="492" name="Google Shape;492;p34"/>
          <p:cNvSpPr txBox="1"/>
          <p:nvPr/>
        </p:nvSpPr>
        <p:spPr>
          <a:xfrm>
            <a:off x="5900947" y="3504769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test.java</a:t>
            </a:r>
            <a:endParaRPr/>
          </a:p>
        </p:txBody>
      </p:sp>
      <p:sp>
        <p:nvSpPr>
          <p:cNvPr id="493" name="Google Shape;493;p34"/>
          <p:cNvSpPr/>
          <p:nvPr/>
        </p:nvSpPr>
        <p:spPr>
          <a:xfrm rot="-2027656">
            <a:off x="4559868" y="3509569"/>
            <a:ext cx="996908" cy="419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4"/>
          <p:cNvSpPr txBox="1"/>
          <p:nvPr/>
        </p:nvSpPr>
        <p:spPr>
          <a:xfrm>
            <a:off x="807427" y="4486457"/>
            <a:ext cx="1847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/>
          </a:p>
        </p:txBody>
      </p:sp>
      <p:sp>
        <p:nvSpPr>
          <p:cNvPr id="495" name="Google Shape;495;p34"/>
          <p:cNvSpPr txBox="1"/>
          <p:nvPr/>
        </p:nvSpPr>
        <p:spPr>
          <a:xfrm>
            <a:off x="5643511" y="4846458"/>
            <a:ext cx="2362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RESOLVED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502" name="Google Shape;502;p35"/>
          <p:cNvSpPr txBox="1"/>
          <p:nvPr>
            <p:ph idx="1" type="body"/>
          </p:nvPr>
        </p:nvSpPr>
        <p:spPr>
          <a:xfrm>
            <a:off x="303770" y="1419870"/>
            <a:ext cx="5088407" cy="26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log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Shows the history of commits.</a:t>
            </a:r>
            <a:endParaRPr/>
          </a:p>
        </p:txBody>
      </p:sp>
      <p:pic>
        <p:nvPicPr>
          <p:cNvPr id="503" name="Google Shape;5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3200400"/>
            <a:ext cx="5715000" cy="296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510" name="Google Shape;510;p36"/>
          <p:cNvSpPr txBox="1"/>
          <p:nvPr>
            <p:ph idx="1" type="body"/>
          </p:nvPr>
        </p:nvSpPr>
        <p:spPr>
          <a:xfrm>
            <a:off x="303770" y="1419870"/>
            <a:ext cx="5088407" cy="26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reset --hard &lt;commit&gt;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Reverts code back to a previous commit</a:t>
            </a:r>
            <a:endParaRPr/>
          </a:p>
        </p:txBody>
      </p:sp>
      <p:pic>
        <p:nvPicPr>
          <p:cNvPr descr="Is Png A Vector File, Is Png A Vector Fi #2028493 - PNG Images - PNGio" id="511" name="Google Shape;5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225599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6"/>
          <p:cNvSpPr txBox="1"/>
          <p:nvPr/>
        </p:nvSpPr>
        <p:spPr>
          <a:xfrm>
            <a:off x="838200" y="4216199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513" name="Google Shape;5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3212068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6"/>
          <p:cNvSpPr txBox="1"/>
          <p:nvPr/>
        </p:nvSpPr>
        <p:spPr>
          <a:xfrm>
            <a:off x="4076700" y="4216199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</a:t>
            </a:r>
            <a:endParaRPr/>
          </a:p>
        </p:txBody>
      </p:sp>
      <p:pic>
        <p:nvPicPr>
          <p:cNvPr descr="Is Png A Vector File, Is Png A Vector Fi #2028493 - PNG Images - PNGio" id="515" name="Google Shape;5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3225599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6"/>
          <p:cNvSpPr txBox="1"/>
          <p:nvPr/>
        </p:nvSpPr>
        <p:spPr>
          <a:xfrm>
            <a:off x="7239000" y="4216199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</a:t>
            </a: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2362200" y="4216199"/>
            <a:ext cx="1295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5562600" y="4216199"/>
            <a:ext cx="1295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762000" y="54218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7896c15</a:t>
            </a:r>
            <a:endParaRPr/>
          </a:p>
        </p:txBody>
      </p:sp>
      <p:sp>
        <p:nvSpPr>
          <p:cNvPr id="520" name="Google Shape;520;p36"/>
          <p:cNvSpPr txBox="1"/>
          <p:nvPr/>
        </p:nvSpPr>
        <p:spPr>
          <a:xfrm>
            <a:off x="3962400" y="5411186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97a23813</a:t>
            </a:r>
            <a:endParaRPr/>
          </a:p>
        </p:txBody>
      </p:sp>
      <p:sp>
        <p:nvSpPr>
          <p:cNvPr id="521" name="Google Shape;521;p36"/>
          <p:cNvSpPr txBox="1"/>
          <p:nvPr/>
        </p:nvSpPr>
        <p:spPr>
          <a:xfrm>
            <a:off x="7162800" y="5404503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2d0b06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95288" y="228600"/>
            <a:ext cx="8229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can Git do?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 Png A Vector File, Is Png A Vector Fi #2028493 - PNG Images - PNGio" id="38" name="Google Shape;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590800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/>
        </p:nvSpPr>
        <p:spPr>
          <a:xfrm>
            <a:off x="838200" y="3581400"/>
            <a:ext cx="114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40" name="Google Shape;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577269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/>
          <p:nvPr/>
        </p:nvSpPr>
        <p:spPr>
          <a:xfrm>
            <a:off x="4076700" y="3581400"/>
            <a:ext cx="11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</a:t>
            </a:r>
            <a:endParaRPr/>
          </a:p>
        </p:txBody>
      </p:sp>
      <p:pic>
        <p:nvPicPr>
          <p:cNvPr descr="Is Png A Vector File, Is Png A Vector Fi #2028493 - PNG Images - PNGio" id="42" name="Google Shape;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2590800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/>
        </p:nvSpPr>
        <p:spPr>
          <a:xfrm>
            <a:off x="7239000" y="3581400"/>
            <a:ext cx="11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2362200" y="3581400"/>
            <a:ext cx="1295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5562600" y="3581400"/>
            <a:ext cx="1295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1524000" y="1626414"/>
            <a:ext cx="62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changes in your code</a:t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762000" y="4787069"/>
            <a:ext cx="19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file</a:t>
            </a:r>
            <a:endParaRPr/>
          </a:p>
        </p:txBody>
      </p:sp>
      <p:sp>
        <p:nvSpPr>
          <p:cNvPr id="48" name="Google Shape;48;p10"/>
          <p:cNvSpPr txBox="1"/>
          <p:nvPr/>
        </p:nvSpPr>
        <p:spPr>
          <a:xfrm>
            <a:off x="3962400" y="4776387"/>
            <a:ext cx="19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line</a:t>
            </a:r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7162800" y="4769704"/>
            <a:ext cx="19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528" name="Google Shape;528;p37"/>
          <p:cNvSpPr txBox="1"/>
          <p:nvPr>
            <p:ph idx="1" type="body"/>
          </p:nvPr>
        </p:nvSpPr>
        <p:spPr>
          <a:xfrm>
            <a:off x="303770" y="1419870"/>
            <a:ext cx="5088407" cy="26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reset --hard </a:t>
            </a:r>
            <a:r>
              <a:rPr lang="en-US" sz="2800"/>
              <a:t>97a23813</a:t>
            </a:r>
            <a:endParaRPr sz="3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Reverts code back to a previous commit</a:t>
            </a:r>
            <a:endParaRPr/>
          </a:p>
        </p:txBody>
      </p:sp>
      <p:pic>
        <p:nvPicPr>
          <p:cNvPr descr="Is Png A Vector File, Is Png A Vector Fi #2028493 - PNG Images - PNGio" id="529" name="Google Shape;5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225599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7"/>
          <p:cNvSpPr txBox="1"/>
          <p:nvPr/>
        </p:nvSpPr>
        <p:spPr>
          <a:xfrm>
            <a:off x="838200" y="4216199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531" name="Google Shape;5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3212068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7"/>
          <p:cNvSpPr txBox="1"/>
          <p:nvPr/>
        </p:nvSpPr>
        <p:spPr>
          <a:xfrm>
            <a:off x="4076700" y="4216199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</a:t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2362200" y="4216199"/>
            <a:ext cx="1295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762000" y="54218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7896c15</a:t>
            </a:r>
            <a:endParaRPr/>
          </a:p>
        </p:txBody>
      </p:sp>
      <p:sp>
        <p:nvSpPr>
          <p:cNvPr id="535" name="Google Shape;535;p37"/>
          <p:cNvSpPr txBox="1"/>
          <p:nvPr/>
        </p:nvSpPr>
        <p:spPr>
          <a:xfrm>
            <a:off x="3962400" y="5411186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line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8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Branching</a:t>
            </a:r>
            <a:endParaRPr/>
          </a:p>
        </p:txBody>
      </p:sp>
      <p:sp>
        <p:nvSpPr>
          <p:cNvPr id="542" name="Google Shape;542;p38"/>
          <p:cNvSpPr txBox="1"/>
          <p:nvPr>
            <p:ph idx="1" type="body"/>
          </p:nvPr>
        </p:nvSpPr>
        <p:spPr>
          <a:xfrm>
            <a:off x="303770" y="1419870"/>
            <a:ext cx="5088407" cy="26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Branch is a version of the repository.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Each branch has its own commit history.</a:t>
            </a:r>
            <a:endParaRPr/>
          </a:p>
        </p:txBody>
      </p:sp>
      <p:pic>
        <p:nvPicPr>
          <p:cNvPr descr="Git Branch | Atlassian Git Tutorial" id="543" name="Google Shape;5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866" y="4267200"/>
            <a:ext cx="6632268" cy="192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/>
          <p:nvPr>
            <p:ph type="title"/>
          </p:nvPr>
        </p:nvSpPr>
        <p:spPr>
          <a:xfrm>
            <a:off x="457200" y="2286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Branching</a:t>
            </a:r>
            <a:endParaRPr/>
          </a:p>
        </p:txBody>
      </p:sp>
      <p:sp>
        <p:nvSpPr>
          <p:cNvPr id="550" name="Google Shape;550;p39"/>
          <p:cNvSpPr txBox="1"/>
          <p:nvPr>
            <p:ph idx="1" type="body"/>
          </p:nvPr>
        </p:nvSpPr>
        <p:spPr>
          <a:xfrm>
            <a:off x="76200" y="1295400"/>
            <a:ext cx="6248400" cy="2847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branch</a:t>
            </a:r>
            <a:endParaRPr/>
          </a:p>
          <a:p>
            <a:pPr indent="0" lvl="0" marL="0" rtl="0" algn="l">
              <a:spcBef>
                <a:spcPts val="140"/>
              </a:spcBef>
              <a:spcAft>
                <a:spcPts val="0"/>
              </a:spcAft>
              <a:buClr>
                <a:srgbClr val="C00000"/>
              </a:buClr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Shows all branches.</a:t>
            </a:r>
            <a:endParaRPr/>
          </a:p>
          <a:p>
            <a:pPr indent="0" lvl="0" marL="0" rtl="0" algn="l">
              <a:spcBef>
                <a:spcPts val="180"/>
              </a:spcBef>
              <a:spcAft>
                <a:spcPts val="0"/>
              </a:spcAft>
              <a:buClr>
                <a:srgbClr val="C00000"/>
              </a:buClr>
              <a:buSzPts val="9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git branch &lt;branch_name&gt; to create a new branch</a:t>
            </a:r>
            <a:endParaRPr/>
          </a:p>
          <a:p>
            <a:pPr indent="0" lvl="0" marL="0" rtl="0" algn="l">
              <a:spcBef>
                <a:spcPts val="180"/>
              </a:spcBef>
              <a:spcAft>
                <a:spcPts val="0"/>
              </a:spcAft>
              <a:buClr>
                <a:srgbClr val="C00000"/>
              </a:buClr>
              <a:buSzPts val="9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git checkout &lt;branch_name&gt; to switch to a different branch</a:t>
            </a:r>
            <a:endParaRPr/>
          </a:p>
        </p:txBody>
      </p:sp>
      <p:pic>
        <p:nvPicPr>
          <p:cNvPr descr="Is Png A Vector File, Is Png A Vector Fi #2028493 - PNG Images - PNGio" id="551" name="Google Shape;5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99" y="3692478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9"/>
          <p:cNvSpPr txBox="1"/>
          <p:nvPr/>
        </p:nvSpPr>
        <p:spPr>
          <a:xfrm>
            <a:off x="799868" y="4194544"/>
            <a:ext cx="1143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905000" y="4135965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 Png A Vector File, Is Png A Vector Fi #2028493 - PNG Images - PNGio" id="554" name="Google Shape;5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987" y="3685530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9"/>
          <p:cNvSpPr txBox="1"/>
          <p:nvPr/>
        </p:nvSpPr>
        <p:spPr>
          <a:xfrm>
            <a:off x="2971800" y="4123620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3;</a:t>
            </a:r>
            <a:endParaRPr/>
          </a:p>
        </p:txBody>
      </p:sp>
      <p:sp>
        <p:nvSpPr>
          <p:cNvPr id="556" name="Google Shape;556;p39"/>
          <p:cNvSpPr txBox="1"/>
          <p:nvPr/>
        </p:nvSpPr>
        <p:spPr>
          <a:xfrm>
            <a:off x="-16319" y="5091241"/>
            <a:ext cx="1799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1</a:t>
            </a:r>
            <a:endParaRPr/>
          </a:p>
        </p:txBody>
      </p:sp>
      <p:sp>
        <p:nvSpPr>
          <p:cNvPr id="557" name="Google Shape;557;p39"/>
          <p:cNvSpPr txBox="1"/>
          <p:nvPr/>
        </p:nvSpPr>
        <p:spPr>
          <a:xfrm>
            <a:off x="2585053" y="4858354"/>
            <a:ext cx="12539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2</a:t>
            </a:r>
            <a:endParaRPr/>
          </a:p>
        </p:txBody>
      </p:sp>
      <p:cxnSp>
        <p:nvCxnSpPr>
          <p:cNvPr id="558" name="Google Shape;558;p39"/>
          <p:cNvCxnSpPr/>
          <p:nvPr/>
        </p:nvCxnSpPr>
        <p:spPr>
          <a:xfrm flipH="1" rot="10800000">
            <a:off x="152400" y="4296152"/>
            <a:ext cx="8458200" cy="2234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59" name="Google Shape;559;p39"/>
          <p:cNvSpPr txBox="1"/>
          <p:nvPr/>
        </p:nvSpPr>
        <p:spPr>
          <a:xfrm>
            <a:off x="8099052" y="394137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cxnSp>
        <p:nvCxnSpPr>
          <p:cNvPr id="560" name="Google Shape;560;p39"/>
          <p:cNvCxnSpPr/>
          <p:nvPr/>
        </p:nvCxnSpPr>
        <p:spPr>
          <a:xfrm flipH="1" rot="10800000">
            <a:off x="152400" y="6078964"/>
            <a:ext cx="8458200" cy="2234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1" name="Google Shape;561;p39"/>
          <p:cNvSpPr txBox="1"/>
          <p:nvPr/>
        </p:nvSpPr>
        <p:spPr>
          <a:xfrm>
            <a:off x="8099052" y="5724186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/>
          </a:p>
        </p:txBody>
      </p:sp>
      <p:pic>
        <p:nvPicPr>
          <p:cNvPr descr="Is Png A Vector File, Is Png A Vector Fi #2028493 - PNG Images - PNGio" id="562" name="Google Shape;5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670" y="5551018"/>
            <a:ext cx="1205669" cy="1205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563" name="Google Shape;5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774" y="5576835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9"/>
          <p:cNvSpPr/>
          <p:nvPr/>
        </p:nvSpPr>
        <p:spPr>
          <a:xfrm rot="3649611">
            <a:off x="1406429" y="5026235"/>
            <a:ext cx="741939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422327" y="6287549"/>
            <a:ext cx="1799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2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66" name="Google Shape;566;p39"/>
          <p:cNvSpPr txBox="1"/>
          <p:nvPr/>
        </p:nvSpPr>
        <p:spPr>
          <a:xfrm>
            <a:off x="2769869" y="6222916"/>
            <a:ext cx="1799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2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567" name="Google Shape;567;p39"/>
          <p:cNvSpPr txBox="1"/>
          <p:nvPr/>
        </p:nvSpPr>
        <p:spPr>
          <a:xfrm>
            <a:off x="1953986" y="6017383"/>
            <a:ext cx="1143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568" name="Google Shape;568;p39"/>
          <p:cNvSpPr txBox="1"/>
          <p:nvPr/>
        </p:nvSpPr>
        <p:spPr>
          <a:xfrm>
            <a:off x="4141156" y="6078964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d = 1</a:t>
            </a: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3153166" y="5940327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 Png A Vector File, Is Png A Vector Fi #2028493 - PNG Images - PNGio" id="570" name="Google Shape;5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818" y="3691472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9"/>
          <p:cNvSpPr txBox="1"/>
          <p:nvPr/>
        </p:nvSpPr>
        <p:spPr>
          <a:xfrm>
            <a:off x="4921631" y="4129562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3;</a:t>
            </a:r>
            <a:endParaRPr/>
          </a:p>
        </p:txBody>
      </p:sp>
      <p:pic>
        <p:nvPicPr>
          <p:cNvPr descr="Is Png A Vector File, Is Png A Vector Fi #2028493 - PNG Images - PNGio" id="572" name="Google Shape;5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7947" y="3679240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9"/>
          <p:cNvSpPr txBox="1"/>
          <p:nvPr/>
        </p:nvSpPr>
        <p:spPr>
          <a:xfrm>
            <a:off x="7034760" y="4117330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3;</a:t>
            </a:r>
            <a:endParaRPr/>
          </a:p>
        </p:txBody>
      </p:sp>
      <p:sp>
        <p:nvSpPr>
          <p:cNvPr id="574" name="Google Shape;574;p39"/>
          <p:cNvSpPr/>
          <p:nvPr/>
        </p:nvSpPr>
        <p:spPr>
          <a:xfrm>
            <a:off x="3988320" y="4157221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9"/>
          <p:cNvSpPr/>
          <p:nvPr/>
        </p:nvSpPr>
        <p:spPr>
          <a:xfrm>
            <a:off x="6060408" y="4156737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9"/>
          <p:cNvSpPr txBox="1"/>
          <p:nvPr/>
        </p:nvSpPr>
        <p:spPr>
          <a:xfrm>
            <a:off x="4641085" y="4850614"/>
            <a:ext cx="9224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3</a:t>
            </a:r>
            <a:endParaRPr/>
          </a:p>
        </p:txBody>
      </p:sp>
      <p:sp>
        <p:nvSpPr>
          <p:cNvPr id="577" name="Google Shape;577;p39"/>
          <p:cNvSpPr txBox="1"/>
          <p:nvPr/>
        </p:nvSpPr>
        <p:spPr>
          <a:xfrm>
            <a:off x="6619443" y="4872218"/>
            <a:ext cx="1211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/>
          <p:nvPr>
            <p:ph type="title"/>
          </p:nvPr>
        </p:nvSpPr>
        <p:spPr>
          <a:xfrm>
            <a:off x="457200" y="179626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Branching</a:t>
            </a:r>
            <a:endParaRPr/>
          </a:p>
        </p:txBody>
      </p:sp>
      <p:sp>
        <p:nvSpPr>
          <p:cNvPr id="584" name="Google Shape;584;p40"/>
          <p:cNvSpPr txBox="1"/>
          <p:nvPr>
            <p:ph idx="1" type="body"/>
          </p:nvPr>
        </p:nvSpPr>
        <p:spPr>
          <a:xfrm>
            <a:off x="141747" y="1624816"/>
            <a:ext cx="6248400" cy="1775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git merge</a:t>
            </a:r>
            <a:endParaRPr/>
          </a:p>
          <a:p>
            <a:pPr indent="0" lvl="0" marL="0" rtl="0" algn="l">
              <a:spcBef>
                <a:spcPts val="180"/>
              </a:spcBef>
              <a:spcAft>
                <a:spcPts val="0"/>
              </a:spcAft>
              <a:buClr>
                <a:srgbClr val="C00000"/>
              </a:buClr>
              <a:buSzPts val="9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git merge &lt;branch_name&gt;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Merges current branch with &lt;branch_name&gt; </a:t>
            </a:r>
            <a:endParaRPr/>
          </a:p>
        </p:txBody>
      </p:sp>
      <p:pic>
        <p:nvPicPr>
          <p:cNvPr descr="Is Png A Vector File, Is Png A Vector Fi #2028493 - PNG Images - PNGio" id="585" name="Google Shape;5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99" y="3366038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0"/>
          <p:cNvSpPr txBox="1"/>
          <p:nvPr/>
        </p:nvSpPr>
        <p:spPr>
          <a:xfrm>
            <a:off x="799868" y="3868104"/>
            <a:ext cx="1143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1905000" y="3809525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 Png A Vector File, Is Png A Vector Fi #2028493 - PNG Images - PNGio" id="588" name="Google Shape;5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987" y="3359090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0"/>
          <p:cNvSpPr txBox="1"/>
          <p:nvPr/>
        </p:nvSpPr>
        <p:spPr>
          <a:xfrm>
            <a:off x="2971800" y="3797180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3;</a:t>
            </a:r>
            <a:endParaRPr/>
          </a:p>
        </p:txBody>
      </p:sp>
      <p:sp>
        <p:nvSpPr>
          <p:cNvPr id="590" name="Google Shape;590;p40"/>
          <p:cNvSpPr txBox="1"/>
          <p:nvPr/>
        </p:nvSpPr>
        <p:spPr>
          <a:xfrm>
            <a:off x="-16319" y="4764801"/>
            <a:ext cx="1799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1</a:t>
            </a:r>
            <a:endParaRPr/>
          </a:p>
        </p:txBody>
      </p:sp>
      <p:sp>
        <p:nvSpPr>
          <p:cNvPr id="591" name="Google Shape;591;p40"/>
          <p:cNvSpPr txBox="1"/>
          <p:nvPr/>
        </p:nvSpPr>
        <p:spPr>
          <a:xfrm>
            <a:off x="2585053" y="4531914"/>
            <a:ext cx="12539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2</a:t>
            </a:r>
            <a:endParaRPr/>
          </a:p>
        </p:txBody>
      </p:sp>
      <p:cxnSp>
        <p:nvCxnSpPr>
          <p:cNvPr id="592" name="Google Shape;592;p40"/>
          <p:cNvCxnSpPr/>
          <p:nvPr/>
        </p:nvCxnSpPr>
        <p:spPr>
          <a:xfrm flipH="1" rot="10800000">
            <a:off x="152400" y="3969712"/>
            <a:ext cx="8458200" cy="2234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93" name="Google Shape;593;p40"/>
          <p:cNvSpPr txBox="1"/>
          <p:nvPr/>
        </p:nvSpPr>
        <p:spPr>
          <a:xfrm>
            <a:off x="8099052" y="361493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cxnSp>
        <p:nvCxnSpPr>
          <p:cNvPr id="594" name="Google Shape;594;p40"/>
          <p:cNvCxnSpPr/>
          <p:nvPr/>
        </p:nvCxnSpPr>
        <p:spPr>
          <a:xfrm flipH="1" rot="10800000">
            <a:off x="152400" y="5752524"/>
            <a:ext cx="8458200" cy="2234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95" name="Google Shape;595;p40"/>
          <p:cNvSpPr txBox="1"/>
          <p:nvPr/>
        </p:nvSpPr>
        <p:spPr>
          <a:xfrm>
            <a:off x="8099052" y="5397746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/>
          </a:p>
        </p:txBody>
      </p:sp>
      <p:pic>
        <p:nvPicPr>
          <p:cNvPr descr="Is Png A Vector File, Is Png A Vector Fi #2028493 - PNG Images - PNGio" id="596" name="Google Shape;59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670" y="5224578"/>
            <a:ext cx="1205669" cy="1205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 Png A Vector File, Is Png A Vector Fi #2028493 - PNG Images - PNGio" id="597" name="Google Shape;5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774" y="5250395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0"/>
          <p:cNvSpPr/>
          <p:nvPr/>
        </p:nvSpPr>
        <p:spPr>
          <a:xfrm rot="3649611">
            <a:off x="1406429" y="4699795"/>
            <a:ext cx="741939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422327" y="5961109"/>
            <a:ext cx="1799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2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600" name="Google Shape;600;p40"/>
          <p:cNvSpPr txBox="1"/>
          <p:nvPr/>
        </p:nvSpPr>
        <p:spPr>
          <a:xfrm>
            <a:off x="2769869" y="5896476"/>
            <a:ext cx="17992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2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01" name="Google Shape;601;p40"/>
          <p:cNvSpPr txBox="1"/>
          <p:nvPr/>
        </p:nvSpPr>
        <p:spPr>
          <a:xfrm>
            <a:off x="1953986" y="5690943"/>
            <a:ext cx="1143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602" name="Google Shape;602;p40"/>
          <p:cNvSpPr txBox="1"/>
          <p:nvPr/>
        </p:nvSpPr>
        <p:spPr>
          <a:xfrm>
            <a:off x="4141156" y="5752524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d = 1</a:t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3153166" y="5613887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 Png A Vector File, Is Png A Vector Fi #2028493 - PNG Images - PNGio" id="604" name="Google Shape;6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023" y="3372573"/>
            <a:ext cx="1205669" cy="120566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0"/>
          <p:cNvSpPr/>
          <p:nvPr/>
        </p:nvSpPr>
        <p:spPr>
          <a:xfrm>
            <a:off x="4159938" y="3809525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0"/>
          <p:cNvSpPr/>
          <p:nvPr/>
        </p:nvSpPr>
        <p:spPr>
          <a:xfrm rot="-3128073">
            <a:off x="4681520" y="4771959"/>
            <a:ext cx="6858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0"/>
          <p:cNvSpPr txBox="1"/>
          <p:nvPr/>
        </p:nvSpPr>
        <p:spPr>
          <a:xfrm>
            <a:off x="5274877" y="3754709"/>
            <a:ext cx="1143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d = 1;</a:t>
            </a:r>
            <a:endParaRPr/>
          </a:p>
        </p:txBody>
      </p:sp>
      <p:sp>
        <p:nvSpPr>
          <p:cNvPr id="608" name="Google Shape;608;p40"/>
          <p:cNvSpPr txBox="1"/>
          <p:nvPr/>
        </p:nvSpPr>
        <p:spPr>
          <a:xfrm>
            <a:off x="5175853" y="4531914"/>
            <a:ext cx="12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200">
                <a:solidFill>
                  <a:schemeClr val="dk1"/>
                </a:solidFill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 txBox="1"/>
          <p:nvPr>
            <p:ph type="title"/>
          </p:nvPr>
        </p:nvSpPr>
        <p:spPr>
          <a:xfrm>
            <a:off x="457200" y="179626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Commands</a:t>
            </a:r>
            <a:endParaRPr/>
          </a:p>
        </p:txBody>
      </p:sp>
      <p:sp>
        <p:nvSpPr>
          <p:cNvPr id="615" name="Google Shape;615;p41"/>
          <p:cNvSpPr txBox="1"/>
          <p:nvPr>
            <p:ph idx="1" type="body"/>
          </p:nvPr>
        </p:nvSpPr>
        <p:spPr>
          <a:xfrm>
            <a:off x="609600" y="1624816"/>
            <a:ext cx="6248400" cy="4318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None/>
            </a:pPr>
            <a:r>
              <a:rPr lang="en-US" sz="3000"/>
              <a:t>Summary of commands</a:t>
            </a:r>
            <a:endParaRPr/>
          </a:p>
          <a:p>
            <a:pPr indent="0" lvl="0" marL="0" rtl="0" algn="l">
              <a:spcBef>
                <a:spcPts val="180"/>
              </a:spcBef>
              <a:spcAft>
                <a:spcPts val="0"/>
              </a:spcAft>
              <a:buClr>
                <a:srgbClr val="C00000"/>
              </a:buClr>
              <a:buSzPts val="9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clone &lt;url&gt;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add &lt;filename&gt;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commit –m “commit message”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status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push &lt;remote&gt; &lt;branch&gt;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pull &lt;remote&gt; &lt;branch&gt;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log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reset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branch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git merge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95288" y="228600"/>
            <a:ext cx="8229600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can Git do?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883444" y="1586368"/>
            <a:ext cx="73771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Synchronizes code between contributors</a:t>
            </a:r>
            <a:endParaRPr/>
          </a:p>
        </p:txBody>
      </p:sp>
      <p:pic>
        <p:nvPicPr>
          <p:cNvPr descr="Laptop PNG, Laptop Transparent Background - FreeIconsPNG"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94" y="4730828"/>
            <a:ext cx="3421682" cy="205300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1498735" y="4305031"/>
            <a:ext cx="2057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Collaborator 1</a:t>
            </a:r>
            <a:endParaRPr/>
          </a:p>
        </p:txBody>
      </p:sp>
      <p:pic>
        <p:nvPicPr>
          <p:cNvPr descr="Server Icon (Graphic) by ahlangraphic · Creative Fabrica" id="58" name="Google Shape;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4688" y="2044689"/>
            <a:ext cx="2590800" cy="172422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3390900" y="3481629"/>
            <a:ext cx="2362200" cy="374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Gitlab Servers</a:t>
            </a:r>
            <a:endParaRPr/>
          </a:p>
        </p:txBody>
      </p:sp>
      <p:pic>
        <p:nvPicPr>
          <p:cNvPr descr="Is Png A Vector File, Is Png A Vector Fi #2028493 - PNG Images - PNGio" id="60" name="Google Shape;6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7234" y="2182901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/>
        </p:nvSpPr>
        <p:spPr>
          <a:xfrm>
            <a:off x="2919412" y="2632069"/>
            <a:ext cx="838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</p:txBody>
      </p:sp>
      <p:pic>
        <p:nvPicPr>
          <p:cNvPr descr="Laptop PNG, Laptop Transparent Background - FreeIconsPNG"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4758587"/>
            <a:ext cx="3421682" cy="205300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/>
        </p:nvSpPr>
        <p:spPr>
          <a:xfrm>
            <a:off x="5928273" y="4305031"/>
            <a:ext cx="17169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Collaborator 2</a:t>
            </a:r>
            <a:endParaRPr/>
          </a:p>
        </p:txBody>
      </p:sp>
      <p:pic>
        <p:nvPicPr>
          <p:cNvPr descr="Is Png A Vector File, Is Png A Vector Fi #2028493 - PNG Images - PNGio" id="64" name="Google Shape;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956" y="4971984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2218134" y="5421152"/>
            <a:ext cx="838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</p:txBody>
      </p:sp>
      <p:pic>
        <p:nvPicPr>
          <p:cNvPr descr="Is Png A Vector File, Is Png A Vector Fi #2028493 - PNG Images - PNGio" id="66" name="Google Shape;6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1836" y="5027651"/>
            <a:ext cx="140255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/>
        </p:nvSpPr>
        <p:spPr>
          <a:xfrm>
            <a:off x="6464014" y="5476819"/>
            <a:ext cx="838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95288" y="228600"/>
            <a:ext cx="8229600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can Git do?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883444" y="1586368"/>
            <a:ext cx="73771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changes without losing the original</a:t>
            </a:r>
            <a:endParaRPr/>
          </a:p>
        </p:txBody>
      </p:sp>
      <p:pic>
        <p:nvPicPr>
          <p:cNvPr descr="Is Png A Vector File, Is Png A Vector Fi #2028493 - PNG Images - PNGio"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552700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/>
        </p:nvSpPr>
        <p:spPr>
          <a:xfrm>
            <a:off x="762000" y="324433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76" name="Google Shape;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717635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/>
          <p:nvPr/>
        </p:nvSpPr>
        <p:spPr>
          <a:xfrm>
            <a:off x="3948112" y="5409269"/>
            <a:ext cx="106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doStuff()</a:t>
            </a:r>
            <a:endParaRPr/>
          </a:p>
        </p:txBody>
      </p:sp>
      <p:pic>
        <p:nvPicPr>
          <p:cNvPr descr="Is Png A Vector File, Is Png A Vector Fi #2028493 - PNG Images - PNGio" id="78" name="Google Shape;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2552700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/>
        </p:nvSpPr>
        <p:spPr>
          <a:xfrm>
            <a:off x="6691312" y="3244334"/>
            <a:ext cx="106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doStuff()</a:t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 rot="1816284">
            <a:off x="2095500" y="4398152"/>
            <a:ext cx="1447800" cy="6535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 rot="-2288112">
            <a:off x="5196240" y="4455067"/>
            <a:ext cx="1447800" cy="6535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 rot="-2247847">
            <a:off x="5538058" y="5054352"/>
            <a:ext cx="1395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95288" y="228600"/>
            <a:ext cx="8229600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can Git do?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83444" y="1586368"/>
            <a:ext cx="73771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changes without losing the original</a:t>
            </a:r>
            <a:endParaRPr/>
          </a:p>
        </p:txBody>
      </p:sp>
      <p:pic>
        <p:nvPicPr>
          <p:cNvPr descr="Is Png A Vector File, Is Png A Vector Fi #2028493 - PNG Images - PNGio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552700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62000" y="324433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717635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3948112" y="5409269"/>
            <a:ext cx="106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doStuff()</a:t>
            </a:r>
            <a:endParaRPr/>
          </a:p>
        </p:txBody>
      </p:sp>
      <p:pic>
        <p:nvPicPr>
          <p:cNvPr descr="Is Png A Vector File, Is Png A Vector Fi #2028493 - PNG Images - PNGio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2552700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691312" y="324433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rot="1816284">
            <a:off x="2095500" y="4398152"/>
            <a:ext cx="1447800" cy="6535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334000" y="5409269"/>
            <a:ext cx="1521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work</a:t>
            </a:r>
            <a:endParaRPr/>
          </a:p>
        </p:txBody>
      </p:sp>
      <p:cxnSp>
        <p:nvCxnSpPr>
          <p:cNvPr id="97" name="Google Shape;97;p13"/>
          <p:cNvCxnSpPr/>
          <p:nvPr/>
        </p:nvCxnSpPr>
        <p:spPr>
          <a:xfrm>
            <a:off x="3429000" y="4495800"/>
            <a:ext cx="2066141" cy="1974435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3"/>
          <p:cNvCxnSpPr/>
          <p:nvPr/>
        </p:nvCxnSpPr>
        <p:spPr>
          <a:xfrm flipH="1" rot="10800000">
            <a:off x="3466834" y="4537586"/>
            <a:ext cx="1981731" cy="1890861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3"/>
          <p:cNvSpPr/>
          <p:nvPr/>
        </p:nvSpPr>
        <p:spPr>
          <a:xfrm>
            <a:off x="2280532" y="3102233"/>
            <a:ext cx="4044067" cy="6535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395288" y="228600"/>
            <a:ext cx="8229600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can Git do?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83444" y="1586368"/>
            <a:ext cx="73771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Revert back to old versions of code</a:t>
            </a:r>
            <a:endParaRPr/>
          </a:p>
        </p:txBody>
      </p:sp>
      <p:pic>
        <p:nvPicPr>
          <p:cNvPr descr="Is Png A Vector File, Is Png A Vector Fi #2028493 - PNG Images - PNGio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590800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838200" y="3581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577269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4076700" y="35814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</a:t>
            </a:r>
            <a:endParaRPr/>
          </a:p>
        </p:txBody>
      </p:sp>
      <p:pic>
        <p:nvPicPr>
          <p:cNvPr descr="Is Png A Vector File, Is Png A Vector Fi #2028493 - PNG Images - PNGio"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2590800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7239000" y="35814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362200" y="3581400"/>
            <a:ext cx="1295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562600" y="3581400"/>
            <a:ext cx="1295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762000" y="4787069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file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3962400" y="4776387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line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7162800" y="4769704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395288" y="228600"/>
            <a:ext cx="8229600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can Git do?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83444" y="1586368"/>
            <a:ext cx="73771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Revert back to old versions of code</a:t>
            </a:r>
            <a:endParaRPr/>
          </a:p>
        </p:txBody>
      </p:sp>
      <p:pic>
        <p:nvPicPr>
          <p:cNvPr descr="Is Png A Vector File, Is Png A Vector Fi #2028493 - PNG Images - PNGio"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590800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838200" y="35814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</p:txBody>
      </p:sp>
      <p:pic>
        <p:nvPicPr>
          <p:cNvPr descr="Is Png A Vector File, Is Png A Vector Fi #2028493 - PNG Images - PNGio"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577269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4076700" y="35814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6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2362200" y="3581400"/>
            <a:ext cx="1295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62000" y="4787069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file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962400" y="4776387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95288" y="228600"/>
            <a:ext cx="8229600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can Git do?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883444" y="1586368"/>
            <a:ext cx="73771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526256" y="2390082"/>
            <a:ext cx="809148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track of changes in your code.</a:t>
            </a:r>
            <a:endParaRPr/>
          </a:p>
          <a:p>
            <a:pPr indent="-266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Synchronizes code between collaborators</a:t>
            </a:r>
            <a:endParaRPr/>
          </a:p>
          <a:p>
            <a:pPr indent="-266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changes to code without losing original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Revert back to old versions of your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