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57" r:id="rId3"/>
    <p:sldId id="259" r:id="rId4"/>
    <p:sldId id="258" r:id="rId5"/>
    <p:sldId id="260" r:id="rId6"/>
    <p:sldId id="261" r:id="rId7"/>
    <p:sldId id="264" r:id="rId8"/>
    <p:sldId id="263" r:id="rId9"/>
    <p:sldId id="262" r:id="rId10"/>
    <p:sldId id="267" r:id="rId11"/>
    <p:sldId id="266" r:id="rId12"/>
    <p:sldId id="265" r:id="rId13"/>
    <p:sldId id="268" r:id="rId14"/>
    <p:sldId id="269" r:id="rId15"/>
    <p:sldId id="270" r:id="rId16"/>
    <p:sldId id="271" r:id="rId17"/>
    <p:sldId id="275" r:id="rId18"/>
    <p:sldId id="274" r:id="rId19"/>
    <p:sldId id="273" r:id="rId20"/>
    <p:sldId id="272" r:id="rId21"/>
    <p:sldId id="276" r:id="rId22"/>
    <p:sldId id="278" r:id="rId23"/>
    <p:sldId id="277" r:id="rId24"/>
    <p:sldId id="281"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58FF7BE5-E40D-4294-84DE-258B4D5320AE}">
          <p14:sldIdLst>
            <p14:sldId id="256"/>
            <p14:sldId id="257"/>
            <p14:sldId id="259"/>
            <p14:sldId id="258"/>
            <p14:sldId id="260"/>
            <p14:sldId id="261"/>
            <p14:sldId id="264"/>
            <p14:sldId id="263"/>
            <p14:sldId id="262"/>
            <p14:sldId id="267"/>
            <p14:sldId id="266"/>
            <p14:sldId id="265"/>
            <p14:sldId id="268"/>
            <p14:sldId id="269"/>
          </p14:sldIdLst>
        </p14:section>
        <p14:section name="2.GunOdev" id="{5B4520D2-6CB1-4795-BBFB-ED98349F8044}">
          <p14:sldIdLst>
            <p14:sldId id="270"/>
            <p14:sldId id="271"/>
            <p14:sldId id="275"/>
            <p14:sldId id="274"/>
            <p14:sldId id="273"/>
            <p14:sldId id="272"/>
            <p14:sldId id="276"/>
            <p14:sldId id="278"/>
            <p14:sldId id="277"/>
            <p14:sldId id="281"/>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pPr algn="r"/>
            <a:fld id="{53BEF823-48A5-43FC-BE03-E79964288B41}" type="datetimeFigureOut">
              <a:rPr lang="en-US" smtClean="0"/>
              <a:pPr algn="r"/>
              <a:t>5/24/2022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pPr algn="l"/>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pPr algn="ctr"/>
            <a:fld id="{D79E6812-DF0E-4B88-AFAA-EAC7168F54C0}" type="slidenum">
              <a:rPr lang="en-US" smtClean="0"/>
              <a:pPr algn="ct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98697634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5/24/2022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663821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5/24/2022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65540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5/24/2022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62195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pPr algn="r"/>
            <a:fld id="{53BEF823-48A5-43FC-BE03-E79964288B41}" type="datetimeFigureOut">
              <a:rPr lang="en-US" smtClean="0"/>
              <a:pPr algn="r"/>
              <a:t>5/24/2022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pPr algn="l"/>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algn="ctr"/>
            <a:fld id="{D79E6812-DF0E-4B88-AFAA-EAC7168F54C0}" type="slidenum">
              <a:rPr lang="en-US" smtClean="0"/>
              <a:pPr algn="ct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16387067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5/24/2022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8758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pPr algn="r"/>
            <a:fld id="{53BEF823-48A5-43FC-BE03-E79964288B41}" type="datetimeFigureOut">
              <a:rPr lang="en-US" smtClean="0"/>
              <a:pPr algn="r"/>
              <a:t>5/24/2022</a:t>
            </a:fld>
            <a:endParaRPr lang="en-US" dirty="0"/>
          </a:p>
        </p:txBody>
      </p:sp>
      <p:sp>
        <p:nvSpPr>
          <p:cNvPr id="8" name="Footer Placeholder 7"/>
          <p:cNvSpPr>
            <a:spLocks noGrp="1"/>
          </p:cNvSpPr>
          <p:nvPr>
            <p:ph type="ftr" sz="quarter" idx="11"/>
          </p:nvPr>
        </p:nvSpPr>
        <p:spPr/>
        <p:txBody>
          <a:bodyPr/>
          <a:lstStyle/>
          <a:p>
            <a:pPr algn="l"/>
            <a:endParaRPr lang="en-US" dirty="0"/>
          </a:p>
        </p:txBody>
      </p:sp>
      <p:sp>
        <p:nvSpPr>
          <p:cNvPr id="9" name="Slide Number Placeholder 8"/>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9249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pPr algn="r"/>
            <a:fld id="{53BEF823-48A5-43FC-BE03-E79964288B41}" type="datetimeFigureOut">
              <a:rPr lang="en-US" smtClean="0"/>
              <a:pPr algn="r"/>
              <a:t>5/24/2022</a:t>
            </a:fld>
            <a:endParaRPr lang="en-US" dirty="0"/>
          </a:p>
        </p:txBody>
      </p:sp>
      <p:sp>
        <p:nvSpPr>
          <p:cNvPr id="4" name="Footer Placeholder 3"/>
          <p:cNvSpPr>
            <a:spLocks noGrp="1"/>
          </p:cNvSpPr>
          <p:nvPr>
            <p:ph type="ftr" sz="quarter" idx="11"/>
          </p:nvPr>
        </p:nvSpPr>
        <p:spPr/>
        <p:txBody>
          <a:bodyPr/>
          <a:lstStyle/>
          <a:p>
            <a:pPr algn="l"/>
            <a:endParaRPr lang="en-US" dirty="0"/>
          </a:p>
        </p:txBody>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0616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53BEF823-48A5-43FC-BE03-E79964288B41}" type="datetimeFigureOut">
              <a:rPr lang="en-US" smtClean="0"/>
              <a:pPr algn="r"/>
              <a:t>5/24/2022</a:t>
            </a:fld>
            <a:endParaRPr lang="en-US" dirty="0"/>
          </a:p>
        </p:txBody>
      </p:sp>
      <p:sp>
        <p:nvSpPr>
          <p:cNvPr id="3" name="Footer Placeholder 2"/>
          <p:cNvSpPr>
            <a:spLocks noGrp="1"/>
          </p:cNvSpPr>
          <p:nvPr>
            <p:ph type="ftr" sz="quarter" idx="11"/>
          </p:nvPr>
        </p:nvSpPr>
        <p:spPr/>
        <p:txBody>
          <a:bodyPr/>
          <a:lstStyle/>
          <a:p>
            <a:pPr algn="l"/>
            <a:endParaRPr lang="en-US" dirty="0"/>
          </a:p>
        </p:txBody>
      </p:sp>
      <p:sp>
        <p:nvSpPr>
          <p:cNvPr id="4" name="Slide Number Placeholder 3"/>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48759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algn="r"/>
            <a:fld id="{53BEF823-48A5-43FC-BE03-E79964288B41}" type="datetimeFigureOut">
              <a:rPr lang="en-US" smtClean="0"/>
              <a:pPr algn="r"/>
              <a:t>5/24/2022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algn="l"/>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algn="ctr"/>
            <a:fld id="{D79E6812-DF0E-4B88-AFAA-EAC7168F54C0}" type="slidenum">
              <a:rPr lang="en-US" smtClean="0"/>
              <a:pPr algn="ct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8343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algn="r"/>
            <a:fld id="{53BEF823-48A5-43FC-BE03-E79964288B41}" type="datetimeFigureOut">
              <a:rPr lang="en-US" smtClean="0"/>
              <a:pPr algn="r"/>
              <a:t>5/24/2022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algn="l"/>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algn="ctr"/>
            <a:fld id="{D79E6812-DF0E-4B88-AFAA-EAC7168F54C0}" type="slidenum">
              <a:rPr lang="en-US" smtClean="0"/>
              <a:pPr algn="ct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0539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pPr algn="r"/>
            <a:fld id="{53BEF823-48A5-43FC-BE03-E79964288B41}" type="datetimeFigureOut">
              <a:rPr lang="en-US" smtClean="0"/>
              <a:pPr algn="r"/>
              <a:t>5/24/2022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pPr algn="l"/>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algn="ctr"/>
            <a:fld id="{D79E6812-DF0E-4B88-AFAA-EAC7168F54C0}" type="slidenum">
              <a:rPr lang="en-US" smtClean="0"/>
              <a:pPr algn="ct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5917880"/>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indir.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aramamotoru.com/uniform-resource-identifier-nedir-uri-nedi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twitter.com/iz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49C976-6F74-46FE-94E7-5767E4AC7D14}"/>
              </a:ext>
            </a:extLst>
          </p:cNvPr>
          <p:cNvSpPr>
            <a:spLocks noGrp="1"/>
          </p:cNvSpPr>
          <p:nvPr>
            <p:ph type="ctrTitle"/>
          </p:nvPr>
        </p:nvSpPr>
        <p:spPr>
          <a:xfrm>
            <a:off x="5978914" y="893935"/>
            <a:ext cx="5364937" cy="3339390"/>
          </a:xfrm>
        </p:spPr>
        <p:txBody>
          <a:bodyPr anchor="ctr">
            <a:normAutofit/>
          </a:bodyPr>
          <a:lstStyle/>
          <a:p>
            <a:r>
              <a:rPr lang="tr-TR" sz="6000" dirty="0"/>
              <a:t>Barış Aktaş</a:t>
            </a:r>
          </a:p>
        </p:txBody>
      </p:sp>
      <p:sp>
        <p:nvSpPr>
          <p:cNvPr id="3" name="Alt Başlık 2">
            <a:extLst>
              <a:ext uri="{FF2B5EF4-FFF2-40B4-BE49-F238E27FC236}">
                <a16:creationId xmlns:a16="http://schemas.microsoft.com/office/drawing/2014/main" id="{2AFADD76-5D27-43A3-A352-64F9DE9755C3}"/>
              </a:ext>
            </a:extLst>
          </p:cNvPr>
          <p:cNvSpPr>
            <a:spLocks noGrp="1"/>
          </p:cNvSpPr>
          <p:nvPr>
            <p:ph type="subTitle" idx="1"/>
          </p:nvPr>
        </p:nvSpPr>
        <p:spPr>
          <a:xfrm>
            <a:off x="5702469" y="3834811"/>
            <a:ext cx="5364936" cy="1937868"/>
          </a:xfrm>
        </p:spPr>
        <p:txBody>
          <a:bodyPr anchor="t">
            <a:normAutofit lnSpcReduction="10000"/>
          </a:bodyPr>
          <a:lstStyle/>
          <a:p>
            <a:pPr marL="342900" indent="-342900" algn="l">
              <a:buFont typeface="Wingdings" panose="05000000000000000000" pitchFamily="2" charset="2"/>
              <a:buChar char="§"/>
            </a:pPr>
            <a:r>
              <a:rPr lang="tr-TR" dirty="0"/>
              <a:t>URL ve URI nedir? </a:t>
            </a:r>
          </a:p>
          <a:p>
            <a:pPr marL="342900" indent="-342900" algn="l">
              <a:buFont typeface="Wingdings" panose="05000000000000000000" pitchFamily="2" charset="2"/>
              <a:buChar char="§"/>
            </a:pPr>
            <a:r>
              <a:rPr lang="tr-TR" dirty="0"/>
              <a:t>HTTP yapısı</a:t>
            </a:r>
          </a:p>
          <a:p>
            <a:pPr marL="342900" indent="-342900" algn="l">
              <a:buFont typeface="Wingdings" panose="05000000000000000000" pitchFamily="2" charset="2"/>
              <a:buChar char="§"/>
            </a:pPr>
            <a:r>
              <a:rPr lang="tr-TR" dirty="0" err="1"/>
              <a:t>Npm</a:t>
            </a:r>
            <a:r>
              <a:rPr lang="tr-TR" dirty="0"/>
              <a:t> nedir?</a:t>
            </a:r>
          </a:p>
          <a:p>
            <a:pPr marL="342900" indent="-342900" algn="l">
              <a:buFont typeface="Wingdings" panose="05000000000000000000" pitchFamily="2" charset="2"/>
              <a:buChar char="§"/>
            </a:pPr>
            <a:r>
              <a:rPr lang="tr-TR" dirty="0"/>
              <a:t>Node.js nedir?</a:t>
            </a:r>
          </a:p>
          <a:p>
            <a:pPr marL="342900" indent="-342900" algn="l">
              <a:buFont typeface="Wingdings" panose="05000000000000000000" pitchFamily="2" charset="2"/>
              <a:buChar char="§"/>
            </a:pPr>
            <a:r>
              <a:rPr lang="tr-TR" dirty="0"/>
              <a:t>Neden J8 </a:t>
            </a:r>
          </a:p>
          <a:p>
            <a:endParaRPr lang="tr-TR" dirty="0"/>
          </a:p>
        </p:txBody>
      </p:sp>
      <p:pic>
        <p:nvPicPr>
          <p:cNvPr id="4" name="Picture 3" descr="Kusursuz bir tasarım oluşturmak için renkli üçgenler">
            <a:extLst>
              <a:ext uri="{FF2B5EF4-FFF2-40B4-BE49-F238E27FC236}">
                <a16:creationId xmlns:a16="http://schemas.microsoft.com/office/drawing/2014/main" id="{C39FBB9C-7C86-5380-8555-FE36D8A9A3C1}"/>
              </a:ext>
            </a:extLst>
          </p:cNvPr>
          <p:cNvPicPr>
            <a:picLocks noChangeAspect="1"/>
          </p:cNvPicPr>
          <p:nvPr/>
        </p:nvPicPr>
        <p:blipFill rotWithShape="1">
          <a:blip r:embed="rId2"/>
          <a:srcRect l="25439" r="21331" b="1"/>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spTree>
    <p:extLst>
      <p:ext uri="{BB962C8B-B14F-4D97-AF65-F5344CB8AC3E}">
        <p14:creationId xmlns:p14="http://schemas.microsoft.com/office/powerpoint/2010/main" val="2532186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B81281-593E-422A-A81E-E1EEE0DF2F7D}"/>
              </a:ext>
            </a:extLst>
          </p:cNvPr>
          <p:cNvSpPr>
            <a:spLocks noGrp="1"/>
          </p:cNvSpPr>
          <p:nvPr>
            <p:ph type="title"/>
          </p:nvPr>
        </p:nvSpPr>
        <p:spPr/>
        <p:txBody>
          <a:bodyPr/>
          <a:lstStyle/>
          <a:p>
            <a:r>
              <a:rPr lang="tr-TR" dirty="0" err="1"/>
              <a:t>Npm</a:t>
            </a:r>
            <a:r>
              <a:rPr lang="tr-TR" dirty="0"/>
              <a:t> Nasıl Çalışır?</a:t>
            </a:r>
          </a:p>
        </p:txBody>
      </p:sp>
      <p:sp>
        <p:nvSpPr>
          <p:cNvPr id="3" name="İçerik Yer Tutucusu 2">
            <a:extLst>
              <a:ext uri="{FF2B5EF4-FFF2-40B4-BE49-F238E27FC236}">
                <a16:creationId xmlns:a16="http://schemas.microsoft.com/office/drawing/2014/main" id="{9A05D496-596B-47C7-B157-B383A2AB3A4D}"/>
              </a:ext>
            </a:extLst>
          </p:cNvPr>
          <p:cNvSpPr>
            <a:spLocks noGrp="1"/>
          </p:cNvSpPr>
          <p:nvPr>
            <p:ph idx="1"/>
          </p:nvPr>
        </p:nvSpPr>
        <p:spPr/>
        <p:txBody>
          <a:bodyPr/>
          <a:lstStyle/>
          <a:p>
            <a:pPr algn="l">
              <a:buFont typeface="Arial" panose="020B0604020202020204" pitchFamily="34" charset="0"/>
              <a:buChar char="•"/>
            </a:pPr>
            <a:r>
              <a:rPr lang="tr-TR" b="0" i="0" dirty="0">
                <a:solidFill>
                  <a:srgbClr val="36344D"/>
                </a:solidFill>
                <a:effectLst/>
                <a:latin typeface="Muli"/>
              </a:rPr>
              <a:t>Açık kaynaklı Node.js ürünlerinin yayınlaması için yaygın biçimde kullanılan bir depodur. Yani </a:t>
            </a:r>
            <a:r>
              <a:rPr lang="tr-TR" b="0" i="0" dirty="0" err="1">
                <a:solidFill>
                  <a:srgbClr val="36344D"/>
                </a:solidFill>
                <a:effectLst/>
                <a:latin typeface="Muli"/>
              </a:rPr>
              <a:t>npm</a:t>
            </a:r>
            <a:r>
              <a:rPr lang="tr-TR" b="0" i="0" dirty="0">
                <a:solidFill>
                  <a:srgbClr val="36344D"/>
                </a:solidFill>
                <a:effectLst/>
                <a:latin typeface="Muli"/>
              </a:rPr>
              <a:t> herkesin bir şeyler yayınlama yapabileceği ve </a:t>
            </a:r>
            <a:r>
              <a:rPr lang="tr-TR" b="0" i="0" dirty="0" err="1">
                <a:solidFill>
                  <a:srgbClr val="36344D"/>
                </a:solidFill>
                <a:effectLst/>
                <a:latin typeface="Muli"/>
              </a:rPr>
              <a:t>JavaScript’de</a:t>
            </a:r>
            <a:r>
              <a:rPr lang="tr-TR" b="0" i="0" dirty="0">
                <a:solidFill>
                  <a:srgbClr val="36344D"/>
                </a:solidFill>
                <a:effectLst/>
                <a:latin typeface="Muli"/>
              </a:rPr>
              <a:t> yazılmış araçları paylaşabileceği online bir platformdur.</a:t>
            </a:r>
          </a:p>
          <a:p>
            <a:pPr algn="l">
              <a:buFont typeface="Arial" panose="020B0604020202020204" pitchFamily="34" charset="0"/>
              <a:buChar char="•"/>
            </a:pPr>
            <a:r>
              <a:rPr lang="tr-TR" dirty="0" err="1">
                <a:solidFill>
                  <a:srgbClr val="36344D"/>
                </a:solidFill>
                <a:latin typeface="Muli"/>
              </a:rPr>
              <a:t>N</a:t>
            </a:r>
            <a:r>
              <a:rPr lang="tr-TR" b="0" i="0" dirty="0" err="1">
                <a:solidFill>
                  <a:srgbClr val="36344D"/>
                </a:solidFill>
                <a:effectLst/>
                <a:latin typeface="Muli"/>
              </a:rPr>
              <a:t>pm</a:t>
            </a:r>
            <a:r>
              <a:rPr lang="tr-TR" b="0" i="0" dirty="0">
                <a:solidFill>
                  <a:srgbClr val="36344D"/>
                </a:solidFill>
                <a:effectLst/>
                <a:latin typeface="Muli"/>
              </a:rPr>
              <a:t>, tarayıcılar ve sunucular gibi online platformlarla etkileşime geçmeye yardımcı olan bir komut satırı aracıdır. Bu araç bir proje gerçekleştirmek için gereken paket yüklemek ve kaldırmakta, sürüm ve bağımlılık yönetiminde yardımcı olur.</a:t>
            </a:r>
          </a:p>
          <a:p>
            <a:r>
              <a:rPr lang="tr-TR" dirty="0" err="1">
                <a:solidFill>
                  <a:srgbClr val="36344D"/>
                </a:solidFill>
                <a:latin typeface="Muli"/>
              </a:rPr>
              <a:t>N</a:t>
            </a:r>
            <a:r>
              <a:rPr lang="tr-TR" b="0" i="0" dirty="0" err="1">
                <a:solidFill>
                  <a:srgbClr val="36344D"/>
                </a:solidFill>
                <a:effectLst/>
                <a:latin typeface="Muli"/>
              </a:rPr>
              <a:t>pm</a:t>
            </a:r>
            <a:r>
              <a:rPr lang="tr-TR" b="0" i="0" dirty="0">
                <a:solidFill>
                  <a:srgbClr val="36344D"/>
                </a:solidFill>
                <a:effectLst/>
                <a:latin typeface="Muli"/>
              </a:rPr>
              <a:t> komut satırı aracı </a:t>
            </a:r>
            <a:r>
              <a:rPr lang="tr-TR" b="0" i="0" dirty="0" err="1">
                <a:solidFill>
                  <a:srgbClr val="36344D"/>
                </a:solidFill>
                <a:effectLst/>
                <a:latin typeface="Muli"/>
              </a:rPr>
              <a:t>node.js’nin</a:t>
            </a:r>
            <a:r>
              <a:rPr lang="tr-TR" b="0" i="0" dirty="0">
                <a:solidFill>
                  <a:srgbClr val="36344D"/>
                </a:solidFill>
                <a:effectLst/>
                <a:latin typeface="Muli"/>
              </a:rPr>
              <a:t> düzgün biçimde çalışmasını sağlar.</a:t>
            </a:r>
            <a:endParaRPr lang="tr-TR" dirty="0"/>
          </a:p>
        </p:txBody>
      </p:sp>
    </p:spTree>
    <p:extLst>
      <p:ext uri="{BB962C8B-B14F-4D97-AF65-F5344CB8AC3E}">
        <p14:creationId xmlns:p14="http://schemas.microsoft.com/office/powerpoint/2010/main" val="490157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F34899-E0AA-48A7-840E-1265F41F07A2}"/>
              </a:ext>
            </a:extLst>
          </p:cNvPr>
          <p:cNvSpPr>
            <a:spLocks noGrp="1"/>
          </p:cNvSpPr>
          <p:nvPr>
            <p:ph type="title"/>
          </p:nvPr>
        </p:nvSpPr>
        <p:spPr/>
        <p:txBody>
          <a:bodyPr/>
          <a:lstStyle/>
          <a:p>
            <a:r>
              <a:rPr lang="tr-TR" dirty="0"/>
              <a:t>Node.js Nedir</a:t>
            </a:r>
          </a:p>
        </p:txBody>
      </p:sp>
      <p:sp>
        <p:nvSpPr>
          <p:cNvPr id="3" name="İçerik Yer Tutucusu 2">
            <a:extLst>
              <a:ext uri="{FF2B5EF4-FFF2-40B4-BE49-F238E27FC236}">
                <a16:creationId xmlns:a16="http://schemas.microsoft.com/office/drawing/2014/main" id="{98BE0DE7-53AF-40DD-A95C-DB5AC29D1044}"/>
              </a:ext>
            </a:extLst>
          </p:cNvPr>
          <p:cNvSpPr>
            <a:spLocks noGrp="1"/>
          </p:cNvSpPr>
          <p:nvPr>
            <p:ph idx="1"/>
          </p:nvPr>
        </p:nvSpPr>
        <p:spPr/>
        <p:txBody>
          <a:bodyPr/>
          <a:lstStyle/>
          <a:p>
            <a:r>
              <a:rPr lang="tr-TR" dirty="0"/>
              <a:t>Node.js, </a:t>
            </a:r>
            <a:r>
              <a:rPr lang="tr-TR" dirty="0" err="1"/>
              <a:t>JavaScript</a:t>
            </a:r>
            <a:r>
              <a:rPr lang="tr-TR" dirty="0"/>
              <a:t> ile server </a:t>
            </a:r>
            <a:r>
              <a:rPr lang="tr-TR" dirty="0" err="1"/>
              <a:t>side</a:t>
            </a:r>
            <a:r>
              <a:rPr lang="tr-TR" dirty="0"/>
              <a:t> uygulamalar yazabileceğimiz, </a:t>
            </a:r>
            <a:r>
              <a:rPr lang="tr-TR" dirty="0" err="1"/>
              <a:t>Joyent</a:t>
            </a:r>
            <a:r>
              <a:rPr lang="tr-TR" dirty="0"/>
              <a:t> tarafından 2009 yılında geliştirilmeye başlanmış bir </a:t>
            </a:r>
            <a:r>
              <a:rPr lang="tr-TR" dirty="0" err="1"/>
              <a:t>Javascript</a:t>
            </a:r>
            <a:r>
              <a:rPr lang="tr-TR" dirty="0"/>
              <a:t> Runtime platformudur.</a:t>
            </a:r>
          </a:p>
          <a:p>
            <a:r>
              <a:rPr lang="tr-TR" dirty="0" err="1"/>
              <a:t>Node</a:t>
            </a:r>
            <a:r>
              <a:rPr lang="tr-TR" dirty="0"/>
              <a:t> </a:t>
            </a:r>
            <a:r>
              <a:rPr lang="tr-TR" dirty="0" err="1"/>
              <a:t>js</a:t>
            </a:r>
            <a:r>
              <a:rPr lang="tr-TR" dirty="0"/>
              <a:t>, V8 isimli bir </a:t>
            </a:r>
            <a:r>
              <a:rPr lang="tr-TR" dirty="0" err="1"/>
              <a:t>javascript</a:t>
            </a:r>
            <a:r>
              <a:rPr lang="tr-TR" dirty="0"/>
              <a:t> motoru üzerinde çalışır. </a:t>
            </a:r>
          </a:p>
          <a:p>
            <a:r>
              <a:rPr lang="tr-TR" dirty="0"/>
              <a:t>V8, Google tarafından geliştirilen, </a:t>
            </a:r>
            <a:r>
              <a:rPr lang="tr-TR" dirty="0" err="1"/>
              <a:t>Chrome</a:t>
            </a:r>
            <a:r>
              <a:rPr lang="tr-TR" dirty="0"/>
              <a:t> web browserlarının da üzerinde çalıştığı C, C++ ve </a:t>
            </a:r>
            <a:r>
              <a:rPr lang="tr-TR" dirty="0" err="1"/>
              <a:t>javascript</a:t>
            </a:r>
            <a:r>
              <a:rPr lang="tr-TR" dirty="0"/>
              <a:t> dilleri ile kodlanan açık kaynak kodlu bir motordur.</a:t>
            </a:r>
          </a:p>
        </p:txBody>
      </p:sp>
    </p:spTree>
    <p:extLst>
      <p:ext uri="{BB962C8B-B14F-4D97-AF65-F5344CB8AC3E}">
        <p14:creationId xmlns:p14="http://schemas.microsoft.com/office/powerpoint/2010/main" val="3949693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9CD76B-4CE2-4CD8-B4A6-56B92055D908}"/>
              </a:ext>
            </a:extLst>
          </p:cNvPr>
          <p:cNvSpPr>
            <a:spLocks noGrp="1"/>
          </p:cNvSpPr>
          <p:nvPr>
            <p:ph type="title"/>
          </p:nvPr>
        </p:nvSpPr>
        <p:spPr/>
        <p:txBody>
          <a:bodyPr/>
          <a:lstStyle/>
          <a:p>
            <a:r>
              <a:rPr lang="tr-TR" dirty="0"/>
              <a:t>Node.js</a:t>
            </a:r>
          </a:p>
        </p:txBody>
      </p:sp>
      <p:sp>
        <p:nvSpPr>
          <p:cNvPr id="3" name="İçerik Yer Tutucusu 2">
            <a:extLst>
              <a:ext uri="{FF2B5EF4-FFF2-40B4-BE49-F238E27FC236}">
                <a16:creationId xmlns:a16="http://schemas.microsoft.com/office/drawing/2014/main" id="{765D45E1-88CB-4F1C-B885-C1C8FF1F11DE}"/>
              </a:ext>
            </a:extLst>
          </p:cNvPr>
          <p:cNvSpPr>
            <a:spLocks noGrp="1"/>
          </p:cNvSpPr>
          <p:nvPr>
            <p:ph idx="1"/>
          </p:nvPr>
        </p:nvSpPr>
        <p:spPr/>
        <p:txBody>
          <a:bodyPr/>
          <a:lstStyle/>
          <a:p>
            <a:r>
              <a:rPr lang="tr-TR" dirty="0"/>
              <a:t>Node.js, </a:t>
            </a:r>
            <a:r>
              <a:rPr lang="tr-TR" dirty="0" err="1"/>
              <a:t>JavaScript</a:t>
            </a:r>
            <a:r>
              <a:rPr lang="tr-TR" dirty="0"/>
              <a:t> ile yazılmış bir programı çalıştırmak için gerekli olan her şeyi içerir. </a:t>
            </a:r>
          </a:p>
          <a:p>
            <a:r>
              <a:rPr lang="tr-TR" dirty="0" err="1"/>
              <a:t>Node.js’in</a:t>
            </a:r>
            <a:r>
              <a:rPr lang="tr-TR" dirty="0"/>
              <a:t> en önemli özelliği asenkron yapıda çalışması ve </a:t>
            </a:r>
            <a:r>
              <a:rPr lang="tr-TR" dirty="0" err="1"/>
              <a:t>non-blocking</a:t>
            </a:r>
            <a:r>
              <a:rPr lang="tr-TR" dirty="0"/>
              <a:t> olması.</a:t>
            </a:r>
          </a:p>
        </p:txBody>
      </p:sp>
    </p:spTree>
    <p:extLst>
      <p:ext uri="{BB962C8B-B14F-4D97-AF65-F5344CB8AC3E}">
        <p14:creationId xmlns:p14="http://schemas.microsoft.com/office/powerpoint/2010/main" val="2720357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12110B-750A-4FE1-A1AD-60EA1568952F}"/>
              </a:ext>
            </a:extLst>
          </p:cNvPr>
          <p:cNvSpPr>
            <a:spLocks noGrp="1"/>
          </p:cNvSpPr>
          <p:nvPr>
            <p:ph type="title"/>
          </p:nvPr>
        </p:nvSpPr>
        <p:spPr/>
        <p:txBody>
          <a:bodyPr/>
          <a:lstStyle/>
          <a:p>
            <a:r>
              <a:rPr lang="tr-TR" dirty="0"/>
              <a:t>Neden J8 ?</a:t>
            </a:r>
          </a:p>
        </p:txBody>
      </p:sp>
      <p:sp>
        <p:nvSpPr>
          <p:cNvPr id="3" name="İçerik Yer Tutucusu 2">
            <a:extLst>
              <a:ext uri="{FF2B5EF4-FFF2-40B4-BE49-F238E27FC236}">
                <a16:creationId xmlns:a16="http://schemas.microsoft.com/office/drawing/2014/main" id="{24AE509F-282B-489D-9612-0BDCE841ED6D}"/>
              </a:ext>
            </a:extLst>
          </p:cNvPr>
          <p:cNvSpPr>
            <a:spLocks noGrp="1"/>
          </p:cNvSpPr>
          <p:nvPr>
            <p:ph idx="1"/>
          </p:nvPr>
        </p:nvSpPr>
        <p:spPr/>
        <p:txBody>
          <a:bodyPr/>
          <a:lstStyle/>
          <a:p>
            <a:r>
              <a:rPr lang="tr-TR" dirty="0"/>
              <a:t>Java 8, sözdizimi değişiklikleri, yeni yöntemler ,türler ve yeni dil özelliklerini kullanmasanız bile uygulamanıza yardımcı olacak gizli değişikliklerle Java için büyük bir sürümdür. Java 7 artık </a:t>
            </a:r>
            <a:r>
              <a:rPr lang="tr-TR" dirty="0" err="1"/>
              <a:t>Oracle</a:t>
            </a:r>
            <a:r>
              <a:rPr lang="tr-TR" dirty="0"/>
              <a:t> tarafından desteklenmiyor, bu nedenle kuruluşlar Java 8'e geçmeye zorlanıyor.</a:t>
            </a:r>
          </a:p>
          <a:p>
            <a:r>
              <a:rPr lang="tr-TR" dirty="0"/>
              <a:t>Java 8'in işiniz, mevcut uygulamanız ve üretkenliklerini artırmak isteyen geliştiriciler için birçok faydası var.</a:t>
            </a:r>
          </a:p>
        </p:txBody>
      </p:sp>
    </p:spTree>
    <p:extLst>
      <p:ext uri="{BB962C8B-B14F-4D97-AF65-F5344CB8AC3E}">
        <p14:creationId xmlns:p14="http://schemas.microsoft.com/office/powerpoint/2010/main" val="3347630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D52D67-B0CE-453E-8FD1-49B5997779FC}"/>
              </a:ext>
            </a:extLst>
          </p:cNvPr>
          <p:cNvSpPr>
            <a:spLocks noGrp="1"/>
          </p:cNvSpPr>
          <p:nvPr>
            <p:ph type="title"/>
          </p:nvPr>
        </p:nvSpPr>
        <p:spPr/>
        <p:txBody>
          <a:bodyPr/>
          <a:lstStyle/>
          <a:p>
            <a:r>
              <a:rPr lang="tr-TR" dirty="0"/>
              <a:t>Neden J8 ?</a:t>
            </a:r>
          </a:p>
        </p:txBody>
      </p:sp>
      <p:sp>
        <p:nvSpPr>
          <p:cNvPr id="3" name="İçerik Yer Tutucusu 2">
            <a:extLst>
              <a:ext uri="{FF2B5EF4-FFF2-40B4-BE49-F238E27FC236}">
                <a16:creationId xmlns:a16="http://schemas.microsoft.com/office/drawing/2014/main" id="{F2CB1715-AC56-4545-85EB-BFD187B2DD28}"/>
              </a:ext>
            </a:extLst>
          </p:cNvPr>
          <p:cNvSpPr>
            <a:spLocks noGrp="1"/>
          </p:cNvSpPr>
          <p:nvPr>
            <p:ph idx="1"/>
          </p:nvPr>
        </p:nvSpPr>
        <p:spPr/>
        <p:txBody>
          <a:bodyPr/>
          <a:lstStyle/>
          <a:p>
            <a:r>
              <a:rPr lang="tr-TR" dirty="0"/>
              <a:t>Daha hızlı</a:t>
            </a:r>
          </a:p>
          <a:p>
            <a:r>
              <a:rPr lang="tr-TR" dirty="0"/>
              <a:t>Daha az kod satırı</a:t>
            </a:r>
          </a:p>
          <a:p>
            <a:r>
              <a:rPr lang="tr-TR" dirty="0" err="1"/>
              <a:t>Lambda</a:t>
            </a:r>
            <a:r>
              <a:rPr lang="tr-TR" dirty="0"/>
              <a:t> ifadeleri</a:t>
            </a:r>
          </a:p>
          <a:p>
            <a:r>
              <a:rPr lang="tr-TR" dirty="0"/>
              <a:t>Yeni </a:t>
            </a:r>
            <a:r>
              <a:rPr lang="tr-TR" dirty="0" err="1"/>
              <a:t>methodlar</a:t>
            </a:r>
            <a:endParaRPr lang="tr-TR" dirty="0"/>
          </a:p>
          <a:p>
            <a:r>
              <a:rPr lang="tr-TR" dirty="0" err="1"/>
              <a:t>Streams</a:t>
            </a:r>
            <a:r>
              <a:rPr lang="tr-TR" dirty="0"/>
              <a:t> API</a:t>
            </a:r>
          </a:p>
          <a:p>
            <a:r>
              <a:rPr lang="tr-TR" dirty="0"/>
              <a:t>Daha az </a:t>
            </a:r>
            <a:r>
              <a:rPr lang="tr-TR" dirty="0" err="1"/>
              <a:t>Null</a:t>
            </a:r>
            <a:r>
              <a:rPr lang="tr-TR" dirty="0"/>
              <a:t> </a:t>
            </a:r>
            <a:r>
              <a:rPr lang="tr-TR" dirty="0" err="1"/>
              <a:t>Pointer</a:t>
            </a:r>
            <a:r>
              <a:rPr lang="tr-TR" dirty="0"/>
              <a:t> hataları</a:t>
            </a:r>
          </a:p>
        </p:txBody>
      </p:sp>
    </p:spTree>
    <p:extLst>
      <p:ext uri="{BB962C8B-B14F-4D97-AF65-F5344CB8AC3E}">
        <p14:creationId xmlns:p14="http://schemas.microsoft.com/office/powerpoint/2010/main" val="1461135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6C72E8-8489-4C88-B6F3-D8BE0BC3473A}"/>
              </a:ext>
            </a:extLst>
          </p:cNvPr>
          <p:cNvSpPr>
            <a:spLocks noGrp="1"/>
          </p:cNvSpPr>
          <p:nvPr>
            <p:ph type="title"/>
          </p:nvPr>
        </p:nvSpPr>
        <p:spPr/>
        <p:txBody>
          <a:bodyPr/>
          <a:lstStyle/>
          <a:p>
            <a:r>
              <a:rPr lang="tr-TR" dirty="0"/>
              <a:t>HTML NEDİR?</a:t>
            </a:r>
          </a:p>
        </p:txBody>
      </p:sp>
      <p:sp>
        <p:nvSpPr>
          <p:cNvPr id="3" name="İçerik Yer Tutucusu 2">
            <a:extLst>
              <a:ext uri="{FF2B5EF4-FFF2-40B4-BE49-F238E27FC236}">
                <a16:creationId xmlns:a16="http://schemas.microsoft.com/office/drawing/2014/main" id="{3419FD15-0FDF-4939-99E5-4D63370F4737}"/>
              </a:ext>
            </a:extLst>
          </p:cNvPr>
          <p:cNvSpPr>
            <a:spLocks noGrp="1"/>
          </p:cNvSpPr>
          <p:nvPr>
            <p:ph idx="1"/>
          </p:nvPr>
        </p:nvSpPr>
        <p:spPr/>
        <p:txBody>
          <a:bodyPr/>
          <a:lstStyle/>
          <a:p>
            <a:r>
              <a:rPr lang="tr-TR" dirty="0"/>
              <a:t>HTML, web tasarımcılarına sayfalar ve uygulamalar için yapı profilleri, bağlantılar, blok alıntılar, paragraflar ve başlıklar oluşturmalarında yardımcıdır. Bu konuda basit kod yapıları olan etiketler ve nitelikler kullanılarak web sayfaları şekillendirilebilir. HTML için aslında bir web sitesinin iskeleti denilebilir. Yani HTML kodları olmadan web sitesi kodlanamaz</a:t>
            </a:r>
          </a:p>
        </p:txBody>
      </p:sp>
    </p:spTree>
    <p:extLst>
      <p:ext uri="{BB962C8B-B14F-4D97-AF65-F5344CB8AC3E}">
        <p14:creationId xmlns:p14="http://schemas.microsoft.com/office/powerpoint/2010/main" val="2376479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1A578D-5BC8-4157-98D9-738048F00F42}"/>
              </a:ext>
            </a:extLst>
          </p:cNvPr>
          <p:cNvSpPr>
            <a:spLocks noGrp="1"/>
          </p:cNvSpPr>
          <p:nvPr>
            <p:ph type="title"/>
          </p:nvPr>
        </p:nvSpPr>
        <p:spPr/>
        <p:txBody>
          <a:bodyPr/>
          <a:lstStyle/>
          <a:p>
            <a:r>
              <a:rPr lang="tr-TR" dirty="0"/>
              <a:t>HTML5</a:t>
            </a:r>
          </a:p>
        </p:txBody>
      </p:sp>
      <p:sp>
        <p:nvSpPr>
          <p:cNvPr id="3" name="İçerik Yer Tutucusu 2">
            <a:extLst>
              <a:ext uri="{FF2B5EF4-FFF2-40B4-BE49-F238E27FC236}">
                <a16:creationId xmlns:a16="http://schemas.microsoft.com/office/drawing/2014/main" id="{502B65FB-19D0-44E4-82CA-69068B7B06D9}"/>
              </a:ext>
            </a:extLst>
          </p:cNvPr>
          <p:cNvSpPr>
            <a:spLocks noGrp="1"/>
          </p:cNvSpPr>
          <p:nvPr>
            <p:ph idx="1"/>
          </p:nvPr>
        </p:nvSpPr>
        <p:spPr/>
        <p:txBody>
          <a:bodyPr/>
          <a:lstStyle/>
          <a:p>
            <a:r>
              <a:rPr lang="tr-TR" dirty="0"/>
              <a:t>HTML5, bir web sayfası hazırlayabilmek için kullanılan ve uzun zamandır varlığını sürdüren kodlama dillerinden biridir. HTML5, açılımı yapıldığında </a:t>
            </a:r>
            <a:r>
              <a:rPr lang="tr-TR" dirty="0" err="1"/>
              <a:t>Hiper</a:t>
            </a:r>
            <a:r>
              <a:rPr lang="tr-TR" dirty="0"/>
              <a:t> Metin İşaretleme Dili anlamına gelmektedir. Günümüzde web </a:t>
            </a:r>
            <a:r>
              <a:rPr lang="tr-TR" dirty="0" err="1"/>
              <a:t>masterlara</a:t>
            </a:r>
            <a:r>
              <a:rPr lang="tr-TR" dirty="0"/>
              <a:t> büyük kolaylık sağlayan bu işaretleme dili sayesinde kullanıcı deneyimi son derece yüksek puanlara varan web sayfaları hazırlamak mümkün olabilmektedir. Bu işaretleme dili üzerine düşüldüğünde kısa sürede öğrenilebilen işaretleme dilleri arasında yer almaktadır.</a:t>
            </a:r>
          </a:p>
        </p:txBody>
      </p:sp>
    </p:spTree>
    <p:extLst>
      <p:ext uri="{BB962C8B-B14F-4D97-AF65-F5344CB8AC3E}">
        <p14:creationId xmlns:p14="http://schemas.microsoft.com/office/powerpoint/2010/main" val="490546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E57DFD-9C1B-4171-A784-9F1A61C0544A}"/>
              </a:ext>
            </a:extLst>
          </p:cNvPr>
          <p:cNvSpPr>
            <a:spLocks noGrp="1"/>
          </p:cNvSpPr>
          <p:nvPr>
            <p:ph type="title"/>
          </p:nvPr>
        </p:nvSpPr>
        <p:spPr/>
        <p:txBody>
          <a:bodyPr/>
          <a:lstStyle/>
          <a:p>
            <a:r>
              <a:rPr lang="tr-TR" dirty="0"/>
              <a:t>HTML5</a:t>
            </a:r>
          </a:p>
        </p:txBody>
      </p:sp>
      <p:sp>
        <p:nvSpPr>
          <p:cNvPr id="3" name="İçerik Yer Tutucusu 2">
            <a:extLst>
              <a:ext uri="{FF2B5EF4-FFF2-40B4-BE49-F238E27FC236}">
                <a16:creationId xmlns:a16="http://schemas.microsoft.com/office/drawing/2014/main" id="{78C1076B-2ED1-40CF-9DB9-B459A17E8717}"/>
              </a:ext>
            </a:extLst>
          </p:cNvPr>
          <p:cNvSpPr>
            <a:spLocks noGrp="1"/>
          </p:cNvSpPr>
          <p:nvPr>
            <p:ph idx="1"/>
          </p:nvPr>
        </p:nvSpPr>
        <p:spPr/>
        <p:txBody>
          <a:bodyPr/>
          <a:lstStyle/>
          <a:p>
            <a:r>
              <a:rPr lang="tr-TR" dirty="0"/>
              <a:t>HTML5 ile dinamik web sayfaları </a:t>
            </a:r>
            <a:r>
              <a:rPr lang="tr-TR" dirty="0" err="1"/>
              <a:t>oluşturulabilinirken</a:t>
            </a:r>
            <a:r>
              <a:rPr lang="tr-TR" dirty="0"/>
              <a:t> aynı zamanda belli komutlar vererek yeni nesil ekranlara uyum sağlanmasına da yardımcı olunmaktadır. HTML ile geliştirilmiş bir web sayfası bilgisayar monitöründeki görüntüsünün dışında mobil cihazlarda farklı bir görünüme kavuşur. Bu durum ise işaretlemeyi yapan kişi tarafından yazılan kodlar ile mümkün olabilmektedir. </a:t>
            </a:r>
          </a:p>
        </p:txBody>
      </p:sp>
    </p:spTree>
    <p:extLst>
      <p:ext uri="{BB962C8B-B14F-4D97-AF65-F5344CB8AC3E}">
        <p14:creationId xmlns:p14="http://schemas.microsoft.com/office/powerpoint/2010/main" val="3387019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E8EA36-A011-4E8E-B0F6-B1FDD30D2928}"/>
              </a:ext>
            </a:extLst>
          </p:cNvPr>
          <p:cNvSpPr>
            <a:spLocks noGrp="1"/>
          </p:cNvSpPr>
          <p:nvPr>
            <p:ph type="title"/>
          </p:nvPr>
        </p:nvSpPr>
        <p:spPr/>
        <p:txBody>
          <a:bodyPr/>
          <a:lstStyle/>
          <a:p>
            <a:r>
              <a:rPr lang="tr-TR" dirty="0"/>
              <a:t>HTML5</a:t>
            </a:r>
          </a:p>
        </p:txBody>
      </p:sp>
      <p:sp>
        <p:nvSpPr>
          <p:cNvPr id="3" name="İçerik Yer Tutucusu 2">
            <a:extLst>
              <a:ext uri="{FF2B5EF4-FFF2-40B4-BE49-F238E27FC236}">
                <a16:creationId xmlns:a16="http://schemas.microsoft.com/office/drawing/2014/main" id="{0CEC28D8-1849-4D06-ACE4-0E9854DA8E4D}"/>
              </a:ext>
            </a:extLst>
          </p:cNvPr>
          <p:cNvSpPr>
            <a:spLocks noGrp="1"/>
          </p:cNvSpPr>
          <p:nvPr>
            <p:ph idx="1"/>
          </p:nvPr>
        </p:nvSpPr>
        <p:spPr/>
        <p:txBody>
          <a:bodyPr/>
          <a:lstStyle/>
          <a:p>
            <a:r>
              <a:rPr lang="tr-TR" dirty="0"/>
              <a:t>Dinamik bir yapısı olması nedeniyle de günümüzde sıklıkla tercih edilmektedir. Özellikle eklenti ya da yama gibi ekstralara ihtiyaç duyulmaması nedeniyle de kullanıcı deneyimini en üst safhalara çıkartmaktadır. Yeni nesil web sayfaları hazırlamak için HTML5 en çok tercih edilen işaretleme dillerinden biridir. Bu nedenle de web tasarımcılar halen bu dili kullanmaya devam etmektedir.</a:t>
            </a:r>
          </a:p>
        </p:txBody>
      </p:sp>
    </p:spTree>
    <p:extLst>
      <p:ext uri="{BB962C8B-B14F-4D97-AF65-F5344CB8AC3E}">
        <p14:creationId xmlns:p14="http://schemas.microsoft.com/office/powerpoint/2010/main" val="1515093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1A594F-D970-4318-B641-560BE77B2FC2}"/>
              </a:ext>
            </a:extLst>
          </p:cNvPr>
          <p:cNvSpPr>
            <a:spLocks noGrp="1"/>
          </p:cNvSpPr>
          <p:nvPr>
            <p:ph type="title"/>
          </p:nvPr>
        </p:nvSpPr>
        <p:spPr/>
        <p:txBody>
          <a:bodyPr/>
          <a:lstStyle/>
          <a:p>
            <a:r>
              <a:rPr lang="tr-TR" dirty="0"/>
              <a:t>HTML VE HTML5 ARASINDAKİ FARKLAR</a:t>
            </a:r>
          </a:p>
        </p:txBody>
      </p:sp>
      <p:sp>
        <p:nvSpPr>
          <p:cNvPr id="3" name="İçerik Yer Tutucusu 2">
            <a:extLst>
              <a:ext uri="{FF2B5EF4-FFF2-40B4-BE49-F238E27FC236}">
                <a16:creationId xmlns:a16="http://schemas.microsoft.com/office/drawing/2014/main" id="{19B7BC6C-7BEA-470D-8E85-2A26BE50234A}"/>
              </a:ext>
            </a:extLst>
          </p:cNvPr>
          <p:cNvSpPr>
            <a:spLocks noGrp="1"/>
          </p:cNvSpPr>
          <p:nvPr>
            <p:ph idx="1"/>
          </p:nvPr>
        </p:nvSpPr>
        <p:spPr/>
        <p:txBody>
          <a:bodyPr/>
          <a:lstStyle/>
          <a:p>
            <a:r>
              <a:rPr lang="tr-TR" dirty="0"/>
              <a:t>HTML5 detaylı işleme modelleri içerir.</a:t>
            </a:r>
          </a:p>
          <a:p>
            <a:r>
              <a:rPr lang="tr-TR" dirty="0"/>
              <a:t>HTML5 standart yazım dilini ilerletir.</a:t>
            </a:r>
          </a:p>
          <a:p>
            <a:r>
              <a:rPr lang="tr-TR" dirty="0"/>
              <a:t>HTML5 web uygulamaları için </a:t>
            </a:r>
            <a:r>
              <a:rPr lang="tr-TR" dirty="0" err="1"/>
              <a:t>API'lar</a:t>
            </a:r>
            <a:r>
              <a:rPr lang="tr-TR" dirty="0"/>
              <a:t> sunar.</a:t>
            </a:r>
          </a:p>
          <a:p>
            <a:r>
              <a:rPr lang="tr-TR" dirty="0"/>
              <a:t>HTML5 ek yazılıma ihtiyaç duymadan multimedya ve grafik görüntüleri oynatabilir.</a:t>
            </a:r>
          </a:p>
          <a:p>
            <a:r>
              <a:rPr lang="tr-TR" dirty="0"/>
              <a:t>HTML5 JS </a:t>
            </a:r>
            <a:r>
              <a:rPr lang="tr-TR" dirty="0" err="1"/>
              <a:t>GeoLocation</a:t>
            </a:r>
            <a:r>
              <a:rPr lang="tr-TR" dirty="0"/>
              <a:t> API ile </a:t>
            </a:r>
            <a:r>
              <a:rPr lang="tr-TR" dirty="0" err="1"/>
              <a:t>lokasyon</a:t>
            </a:r>
            <a:r>
              <a:rPr lang="tr-TR" dirty="0"/>
              <a:t> belirleyebilir.</a:t>
            </a:r>
          </a:p>
          <a:p>
            <a:r>
              <a:rPr lang="tr-TR" dirty="0"/>
              <a:t>HTML5 detaylı </a:t>
            </a:r>
            <a:r>
              <a:rPr lang="tr-TR" dirty="0" err="1"/>
              <a:t>parsin</a:t>
            </a:r>
            <a:r>
              <a:rPr lang="tr-TR" dirty="0"/>
              <a:t> kuralları içerir.</a:t>
            </a:r>
          </a:p>
        </p:txBody>
      </p:sp>
    </p:spTree>
    <p:extLst>
      <p:ext uri="{BB962C8B-B14F-4D97-AF65-F5344CB8AC3E}">
        <p14:creationId xmlns:p14="http://schemas.microsoft.com/office/powerpoint/2010/main" val="3064541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4FC4C3-4703-49B3-A212-A97B1DBF3C62}"/>
              </a:ext>
            </a:extLst>
          </p:cNvPr>
          <p:cNvSpPr>
            <a:spLocks noGrp="1"/>
          </p:cNvSpPr>
          <p:nvPr>
            <p:ph type="title"/>
          </p:nvPr>
        </p:nvSpPr>
        <p:spPr/>
        <p:txBody>
          <a:bodyPr/>
          <a:lstStyle/>
          <a:p>
            <a:r>
              <a:rPr lang="tr-TR" dirty="0"/>
              <a:t>     URL </a:t>
            </a:r>
            <a:br>
              <a:rPr lang="tr-TR" dirty="0"/>
            </a:br>
            <a:endParaRPr lang="tr-TR" dirty="0"/>
          </a:p>
        </p:txBody>
      </p:sp>
      <p:sp>
        <p:nvSpPr>
          <p:cNvPr id="3" name="İçerik Yer Tutucusu 2">
            <a:extLst>
              <a:ext uri="{FF2B5EF4-FFF2-40B4-BE49-F238E27FC236}">
                <a16:creationId xmlns:a16="http://schemas.microsoft.com/office/drawing/2014/main" id="{DBAADEE1-981B-46F3-8A72-B163A2F61BFD}"/>
              </a:ext>
            </a:extLst>
          </p:cNvPr>
          <p:cNvSpPr>
            <a:spLocks noGrp="1"/>
          </p:cNvSpPr>
          <p:nvPr>
            <p:ph idx="1"/>
          </p:nvPr>
        </p:nvSpPr>
        <p:spPr/>
        <p:txBody>
          <a:bodyPr/>
          <a:lstStyle/>
          <a:p>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Uniform</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Resource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Locator’ın</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kısaltılmış hali olan URL, Türkçe haliyle ir örnek Kaynak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Konumlayıcı</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veya Tekdüzen Kaynak Bulucu şeklinde karşımıza çıkabilir. Aslında gayet basit tanımlı olan URL, internet üzerinde kaynağın yerine işaret eden standart bir formata uygun karakter dizisidir. Örneğin </a:t>
            </a:r>
            <a:r>
              <a:rPr lang="tr-TR" sz="1800" u="sng" dirty="0">
                <a:solidFill>
                  <a:srgbClr val="F45511"/>
                </a:solidFill>
                <a:effectLst/>
                <a:latin typeface="Verdana" panose="020B0604030504040204" pitchFamily="34" charset="0"/>
                <a:ea typeface="Calibri" panose="020F0502020204030204" pitchFamily="34" charset="0"/>
                <a:cs typeface="Times New Roman" panose="02020603050405020304" pitchFamily="18" charset="0"/>
                <a:hlinkClick r:id="rId2"/>
              </a:rPr>
              <a:t>https://indir.com/</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bir URL’dir.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643563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74237B-6717-4B60-A6EE-056A16502C87}"/>
              </a:ext>
            </a:extLst>
          </p:cNvPr>
          <p:cNvSpPr>
            <a:spLocks noGrp="1"/>
          </p:cNvSpPr>
          <p:nvPr>
            <p:ph type="title"/>
          </p:nvPr>
        </p:nvSpPr>
        <p:spPr/>
        <p:txBody>
          <a:bodyPr/>
          <a:lstStyle/>
          <a:p>
            <a:r>
              <a:rPr lang="tr-TR" dirty="0"/>
              <a:t>HTML VE HTML5 ARASINDAKİ FARKLAR</a:t>
            </a:r>
          </a:p>
        </p:txBody>
      </p:sp>
      <p:sp>
        <p:nvSpPr>
          <p:cNvPr id="3" name="İçerik Yer Tutucusu 2">
            <a:extLst>
              <a:ext uri="{FF2B5EF4-FFF2-40B4-BE49-F238E27FC236}">
                <a16:creationId xmlns:a16="http://schemas.microsoft.com/office/drawing/2014/main" id="{E4CE209D-FB62-451E-96D1-11B15306ECF6}"/>
              </a:ext>
            </a:extLst>
          </p:cNvPr>
          <p:cNvSpPr>
            <a:spLocks noGrp="1"/>
          </p:cNvSpPr>
          <p:nvPr>
            <p:ph idx="1"/>
          </p:nvPr>
        </p:nvSpPr>
        <p:spPr/>
        <p:txBody>
          <a:bodyPr/>
          <a:lstStyle/>
          <a:p>
            <a:r>
              <a:rPr lang="tr-TR" dirty="0"/>
              <a:t>HTML5 HTML ve HTML4 ile uyumludur.</a:t>
            </a:r>
          </a:p>
          <a:p>
            <a:r>
              <a:rPr lang="tr-TR" dirty="0"/>
              <a:t>HTML5 XML </a:t>
            </a:r>
            <a:r>
              <a:rPr lang="tr-TR" dirty="0" err="1"/>
              <a:t>sintaksı</a:t>
            </a:r>
            <a:r>
              <a:rPr lang="tr-TR" dirty="0"/>
              <a:t> kullanılabilir.</a:t>
            </a:r>
          </a:p>
          <a:p>
            <a:r>
              <a:rPr lang="tr-TR" dirty="0"/>
              <a:t>HTML5'in yeni özellikleri HTML,CSS,DOM ve JS üzerine kuruludur.</a:t>
            </a:r>
          </a:p>
          <a:p>
            <a:r>
              <a:rPr lang="tr-TR" dirty="0"/>
              <a:t>HTML5 cihazdan bağımsızdır.</a:t>
            </a:r>
          </a:p>
          <a:p>
            <a:r>
              <a:rPr lang="tr-TR" dirty="0"/>
              <a:t>HTML5 çizim için </a:t>
            </a:r>
            <a:r>
              <a:rPr lang="tr-TR" dirty="0" err="1"/>
              <a:t>Canvas</a:t>
            </a:r>
            <a:r>
              <a:rPr lang="tr-TR" dirty="0"/>
              <a:t> elemanına sahiptir.</a:t>
            </a:r>
          </a:p>
        </p:txBody>
      </p:sp>
    </p:spTree>
    <p:extLst>
      <p:ext uri="{BB962C8B-B14F-4D97-AF65-F5344CB8AC3E}">
        <p14:creationId xmlns:p14="http://schemas.microsoft.com/office/powerpoint/2010/main" val="2734395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2686C8-3245-43A8-99D7-E69145E28E15}"/>
              </a:ext>
            </a:extLst>
          </p:cNvPr>
          <p:cNvSpPr>
            <a:spLocks noGrp="1"/>
          </p:cNvSpPr>
          <p:nvPr>
            <p:ph type="title"/>
          </p:nvPr>
        </p:nvSpPr>
        <p:spPr/>
        <p:txBody>
          <a:bodyPr/>
          <a:lstStyle/>
          <a:p>
            <a:r>
              <a:rPr lang="tr-TR" dirty="0"/>
              <a:t>SEMATİC ELEMENTS</a:t>
            </a:r>
          </a:p>
        </p:txBody>
      </p:sp>
      <p:sp>
        <p:nvSpPr>
          <p:cNvPr id="3" name="İçerik Yer Tutucusu 2">
            <a:extLst>
              <a:ext uri="{FF2B5EF4-FFF2-40B4-BE49-F238E27FC236}">
                <a16:creationId xmlns:a16="http://schemas.microsoft.com/office/drawing/2014/main" id="{D677BD0A-5508-4A06-9258-BABF10251713}"/>
              </a:ext>
            </a:extLst>
          </p:cNvPr>
          <p:cNvSpPr>
            <a:spLocks noGrp="1"/>
          </p:cNvSpPr>
          <p:nvPr>
            <p:ph idx="1"/>
          </p:nvPr>
        </p:nvSpPr>
        <p:spPr/>
        <p:txBody>
          <a:bodyPr/>
          <a:lstStyle/>
          <a:p>
            <a:r>
              <a:rPr lang="tr-TR" dirty="0"/>
              <a:t>Semantik Elementler kısaca anlamı olan elementler. Anlamdan kasıt semantik bir element hem tarayıcıya hem de geliştiriciye kendisinin anlamını açıkça belirten element demektir. Daha basit açıklamak gerekirse &lt;form&gt;, &lt;</a:t>
            </a:r>
            <a:r>
              <a:rPr lang="tr-TR" dirty="0" err="1"/>
              <a:t>table</a:t>
            </a:r>
            <a:r>
              <a:rPr lang="tr-TR" dirty="0"/>
              <a:t>&gt;, ve &lt;</a:t>
            </a:r>
            <a:r>
              <a:rPr lang="tr-TR" dirty="0" err="1"/>
              <a:t>img</a:t>
            </a:r>
            <a:r>
              <a:rPr lang="tr-TR" dirty="0"/>
              <a:t>&gt; elementleri içeriği açıkça belirtirler yani birer semantik elementtirler.</a:t>
            </a:r>
          </a:p>
        </p:txBody>
      </p:sp>
    </p:spTree>
    <p:extLst>
      <p:ext uri="{BB962C8B-B14F-4D97-AF65-F5344CB8AC3E}">
        <p14:creationId xmlns:p14="http://schemas.microsoft.com/office/powerpoint/2010/main" val="2143390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1BCC0B-AC96-4E93-992C-A97F2823F67E}"/>
              </a:ext>
            </a:extLst>
          </p:cNvPr>
          <p:cNvSpPr>
            <a:spLocks noGrp="1"/>
          </p:cNvSpPr>
          <p:nvPr>
            <p:ph type="title"/>
          </p:nvPr>
        </p:nvSpPr>
        <p:spPr/>
        <p:txBody>
          <a:bodyPr/>
          <a:lstStyle/>
          <a:p>
            <a:r>
              <a:rPr lang="tr-TR" dirty="0"/>
              <a:t>NON-SEMANTİC ELEMENTS</a:t>
            </a:r>
          </a:p>
        </p:txBody>
      </p:sp>
      <p:sp>
        <p:nvSpPr>
          <p:cNvPr id="3" name="İçerik Yer Tutucusu 2">
            <a:extLst>
              <a:ext uri="{FF2B5EF4-FFF2-40B4-BE49-F238E27FC236}">
                <a16:creationId xmlns:a16="http://schemas.microsoft.com/office/drawing/2014/main" id="{8CC9D3D1-659C-4444-99A0-8B0CF51F1EF8}"/>
              </a:ext>
            </a:extLst>
          </p:cNvPr>
          <p:cNvSpPr>
            <a:spLocks noGrp="1"/>
          </p:cNvSpPr>
          <p:nvPr>
            <p:ph idx="1"/>
          </p:nvPr>
        </p:nvSpPr>
        <p:spPr/>
        <p:txBody>
          <a:bodyPr/>
          <a:lstStyle/>
          <a:p>
            <a:r>
              <a:rPr lang="tr-TR" dirty="0" err="1"/>
              <a:t>Semantic</a:t>
            </a:r>
            <a:r>
              <a:rPr lang="tr-TR" dirty="0"/>
              <a:t> elementlerin aksine </a:t>
            </a:r>
            <a:r>
              <a:rPr lang="tr-TR" dirty="0" err="1"/>
              <a:t>non-semantic</a:t>
            </a:r>
            <a:r>
              <a:rPr lang="tr-TR" dirty="0"/>
              <a:t> elementler içeriği hakkında geliştiricilere bir anlam ifade etmezler.</a:t>
            </a:r>
          </a:p>
          <a:p>
            <a:r>
              <a:rPr lang="tr-TR" dirty="0"/>
              <a:t>Semantik olmayan etiketler : &lt;div&gt; ve &lt;</a:t>
            </a:r>
            <a:r>
              <a:rPr lang="tr-TR" dirty="0" err="1"/>
              <a:t>span</a:t>
            </a:r>
            <a:r>
              <a:rPr lang="tr-TR" dirty="0"/>
              <a:t>&gt; – İçeriği ile ilgili bilgi vermiyor.</a:t>
            </a:r>
          </a:p>
          <a:p>
            <a:endParaRPr lang="tr-TR" dirty="0"/>
          </a:p>
          <a:p>
            <a:r>
              <a:rPr lang="tr-TR" dirty="0"/>
              <a:t>Semantik etiketler : &lt;form&gt;, &lt;</a:t>
            </a:r>
            <a:r>
              <a:rPr lang="tr-TR" dirty="0" err="1"/>
              <a:t>table</a:t>
            </a:r>
            <a:r>
              <a:rPr lang="tr-TR" dirty="0"/>
              <a:t>&gt; veya HTML5 &lt;</a:t>
            </a:r>
            <a:r>
              <a:rPr lang="tr-TR" dirty="0" err="1"/>
              <a:t>article</a:t>
            </a:r>
            <a:r>
              <a:rPr lang="tr-TR" dirty="0"/>
              <a:t>&gt; – İçerik ile ilgili bilgi veriyor.</a:t>
            </a:r>
          </a:p>
          <a:p>
            <a:r>
              <a:rPr lang="tr-TR" dirty="0"/>
              <a:t>HTML5 ile birlikte gelen semantik etiketleri tüm yeni tarayıcılar destekler.</a:t>
            </a:r>
          </a:p>
        </p:txBody>
      </p:sp>
    </p:spTree>
    <p:extLst>
      <p:ext uri="{BB962C8B-B14F-4D97-AF65-F5344CB8AC3E}">
        <p14:creationId xmlns:p14="http://schemas.microsoft.com/office/powerpoint/2010/main" val="3417133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FC46A1-C36E-4261-8DE3-2C0D4FEC51B6}"/>
              </a:ext>
            </a:extLst>
          </p:cNvPr>
          <p:cNvSpPr>
            <a:spLocks noGrp="1"/>
          </p:cNvSpPr>
          <p:nvPr>
            <p:ph type="title"/>
          </p:nvPr>
        </p:nvSpPr>
        <p:spPr/>
        <p:txBody>
          <a:bodyPr/>
          <a:lstStyle/>
          <a:p>
            <a:r>
              <a:rPr lang="tr-TR" dirty="0"/>
              <a:t>TABLE </a:t>
            </a:r>
            <a:r>
              <a:rPr lang="tr-TR" dirty="0" err="1"/>
              <a:t>colspan</a:t>
            </a:r>
            <a:r>
              <a:rPr lang="tr-TR" dirty="0"/>
              <a:t> </a:t>
            </a:r>
          </a:p>
        </p:txBody>
      </p:sp>
      <p:sp>
        <p:nvSpPr>
          <p:cNvPr id="3" name="İçerik Yer Tutucusu 2">
            <a:extLst>
              <a:ext uri="{FF2B5EF4-FFF2-40B4-BE49-F238E27FC236}">
                <a16:creationId xmlns:a16="http://schemas.microsoft.com/office/drawing/2014/main" id="{D6F70D50-E783-4672-AA23-7C511CD0C1B0}"/>
              </a:ext>
            </a:extLst>
          </p:cNvPr>
          <p:cNvSpPr>
            <a:spLocks noGrp="1"/>
          </p:cNvSpPr>
          <p:nvPr>
            <p:ph idx="1"/>
          </p:nvPr>
        </p:nvSpPr>
        <p:spPr/>
        <p:txBody>
          <a:bodyPr/>
          <a:lstStyle/>
          <a:p>
            <a:r>
              <a:rPr lang="tr-TR" dirty="0"/>
              <a:t>HTML hücreleri yatay olarak genişletmek istediğimiz zaman </a:t>
            </a:r>
            <a:r>
              <a:rPr lang="tr-TR" dirty="0" err="1"/>
              <a:t>colspan</a:t>
            </a:r>
            <a:r>
              <a:rPr lang="tr-TR" dirty="0"/>
              <a:t> kullanırız.  </a:t>
            </a:r>
            <a:r>
              <a:rPr lang="tr-TR" dirty="0" err="1"/>
              <a:t>colspan</a:t>
            </a:r>
            <a:r>
              <a:rPr lang="tr-TR" dirty="0"/>
              <a:t> ek niteliği içerisine kaç hücrelik birleştirme yapmak istediğimizi yazarız.</a:t>
            </a:r>
          </a:p>
        </p:txBody>
      </p:sp>
    </p:spTree>
    <p:extLst>
      <p:ext uri="{BB962C8B-B14F-4D97-AF65-F5344CB8AC3E}">
        <p14:creationId xmlns:p14="http://schemas.microsoft.com/office/powerpoint/2010/main" val="426290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969C4A-8513-46E5-950C-69CF128F64F4}"/>
              </a:ext>
            </a:extLst>
          </p:cNvPr>
          <p:cNvSpPr>
            <a:spLocks noGrp="1"/>
          </p:cNvSpPr>
          <p:nvPr>
            <p:ph type="title"/>
          </p:nvPr>
        </p:nvSpPr>
        <p:spPr/>
        <p:txBody>
          <a:bodyPr/>
          <a:lstStyle/>
          <a:p>
            <a:r>
              <a:rPr lang="tr-TR" dirty="0" err="1"/>
              <a:t>Colspan</a:t>
            </a:r>
            <a:r>
              <a:rPr lang="tr-TR" dirty="0"/>
              <a:t> </a:t>
            </a:r>
            <a:r>
              <a:rPr lang="tr-TR" dirty="0" err="1"/>
              <a:t>Örnekği</a:t>
            </a:r>
            <a:endParaRPr lang="tr-TR" dirty="0"/>
          </a:p>
        </p:txBody>
      </p:sp>
      <p:pic>
        <p:nvPicPr>
          <p:cNvPr id="5" name="İçerik Yer Tutucusu 4">
            <a:extLst>
              <a:ext uri="{FF2B5EF4-FFF2-40B4-BE49-F238E27FC236}">
                <a16:creationId xmlns:a16="http://schemas.microsoft.com/office/drawing/2014/main" id="{E979DB5D-C1F9-42D7-81A9-298BFA5C36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25523" y="2278252"/>
            <a:ext cx="1762125" cy="1066800"/>
          </a:xfrm>
        </p:spPr>
      </p:pic>
      <p:pic>
        <p:nvPicPr>
          <p:cNvPr id="7" name="Resim 6">
            <a:extLst>
              <a:ext uri="{FF2B5EF4-FFF2-40B4-BE49-F238E27FC236}">
                <a16:creationId xmlns:a16="http://schemas.microsoft.com/office/drawing/2014/main" id="{BB528996-8DB6-452F-A3DD-2855F022F4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6440" y="1761892"/>
            <a:ext cx="3096057" cy="3334215"/>
          </a:xfrm>
          <a:prstGeom prst="rect">
            <a:avLst/>
          </a:prstGeom>
        </p:spPr>
      </p:pic>
    </p:spTree>
    <p:extLst>
      <p:ext uri="{BB962C8B-B14F-4D97-AF65-F5344CB8AC3E}">
        <p14:creationId xmlns:p14="http://schemas.microsoft.com/office/powerpoint/2010/main" val="776696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2751B3-4255-4331-A168-E7C0626050B2}"/>
              </a:ext>
            </a:extLst>
          </p:cNvPr>
          <p:cNvSpPr>
            <a:spLocks noGrp="1"/>
          </p:cNvSpPr>
          <p:nvPr>
            <p:ph type="title"/>
          </p:nvPr>
        </p:nvSpPr>
        <p:spPr/>
        <p:txBody>
          <a:bodyPr/>
          <a:lstStyle/>
          <a:p>
            <a:r>
              <a:rPr lang="tr-TR" dirty="0" err="1"/>
              <a:t>Rowspan</a:t>
            </a:r>
            <a:r>
              <a:rPr lang="tr-TR" dirty="0"/>
              <a:t> Örneği</a:t>
            </a:r>
          </a:p>
        </p:txBody>
      </p:sp>
      <p:pic>
        <p:nvPicPr>
          <p:cNvPr id="5" name="İçerik Yer Tutucusu 4">
            <a:extLst>
              <a:ext uri="{FF2B5EF4-FFF2-40B4-BE49-F238E27FC236}">
                <a16:creationId xmlns:a16="http://schemas.microsoft.com/office/drawing/2014/main" id="{AD449003-D181-4BE0-9508-25F996D676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41449" y="2713849"/>
            <a:ext cx="3743325" cy="1704975"/>
          </a:xfrm>
        </p:spPr>
      </p:pic>
      <p:pic>
        <p:nvPicPr>
          <p:cNvPr id="7" name="Resim 6">
            <a:extLst>
              <a:ext uri="{FF2B5EF4-FFF2-40B4-BE49-F238E27FC236}">
                <a16:creationId xmlns:a16="http://schemas.microsoft.com/office/drawing/2014/main" id="{8E057C06-5332-4193-8E80-3699A7F93E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3122" y="1595210"/>
            <a:ext cx="4820323" cy="4858428"/>
          </a:xfrm>
          <a:prstGeom prst="rect">
            <a:avLst/>
          </a:prstGeom>
        </p:spPr>
      </p:pic>
    </p:spTree>
    <p:extLst>
      <p:ext uri="{BB962C8B-B14F-4D97-AF65-F5344CB8AC3E}">
        <p14:creationId xmlns:p14="http://schemas.microsoft.com/office/powerpoint/2010/main" val="3381195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84E5DA-776E-4246-A0AA-7A2325C99666}"/>
              </a:ext>
            </a:extLst>
          </p:cNvPr>
          <p:cNvSpPr>
            <a:spLocks noGrp="1"/>
          </p:cNvSpPr>
          <p:nvPr>
            <p:ph type="title"/>
          </p:nvPr>
        </p:nvSpPr>
        <p:spPr/>
        <p:txBody>
          <a:bodyPr/>
          <a:lstStyle/>
          <a:p>
            <a:r>
              <a:rPr lang="tr-TR" dirty="0"/>
              <a:t>URL </a:t>
            </a:r>
            <a:br>
              <a:rPr lang="tr-TR" dirty="0"/>
            </a:br>
            <a:endParaRPr lang="tr-TR" dirty="0"/>
          </a:p>
        </p:txBody>
      </p:sp>
      <p:sp>
        <p:nvSpPr>
          <p:cNvPr id="3" name="İçerik Yer Tutucusu 2">
            <a:extLst>
              <a:ext uri="{FF2B5EF4-FFF2-40B4-BE49-F238E27FC236}">
                <a16:creationId xmlns:a16="http://schemas.microsoft.com/office/drawing/2014/main" id="{AA3653E4-B3BC-4E0E-AEC8-01DC3C442C2D}"/>
              </a:ext>
            </a:extLst>
          </p:cNvPr>
          <p:cNvSpPr>
            <a:spLocks noGrp="1"/>
          </p:cNvSpPr>
          <p:nvPr>
            <p:ph idx="1"/>
          </p:nvPr>
        </p:nvSpPr>
        <p:spPr/>
        <p:txBody>
          <a:bodyPr/>
          <a:lstStyle/>
          <a:p>
            <a:r>
              <a:rPr lang="tr-TR" dirty="0"/>
              <a:t>Web sitesi alan adı</a:t>
            </a:r>
          </a:p>
          <a:p>
            <a:r>
              <a:rPr lang="tr-TR" dirty="0"/>
              <a:t>Bulunduğu sayfanın kategorisini</a:t>
            </a:r>
          </a:p>
          <a:p>
            <a:r>
              <a:rPr lang="tr-TR" dirty="0"/>
              <a:t>Web sayfasının içeriğini içeren bilgileri barındırır.</a:t>
            </a:r>
          </a:p>
        </p:txBody>
      </p:sp>
    </p:spTree>
    <p:extLst>
      <p:ext uri="{BB962C8B-B14F-4D97-AF65-F5344CB8AC3E}">
        <p14:creationId xmlns:p14="http://schemas.microsoft.com/office/powerpoint/2010/main" val="4245112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427829-B62C-4D41-BE38-ACAC17957509}"/>
              </a:ext>
            </a:extLst>
          </p:cNvPr>
          <p:cNvSpPr>
            <a:spLocks noGrp="1"/>
          </p:cNvSpPr>
          <p:nvPr>
            <p:ph type="title"/>
          </p:nvPr>
        </p:nvSpPr>
        <p:spPr/>
        <p:txBody>
          <a:bodyPr/>
          <a:lstStyle/>
          <a:p>
            <a:r>
              <a:rPr lang="tr-TR" dirty="0"/>
              <a:t>URI</a:t>
            </a:r>
          </a:p>
        </p:txBody>
      </p:sp>
      <p:sp>
        <p:nvSpPr>
          <p:cNvPr id="3" name="İçerik Yer Tutucusu 2">
            <a:extLst>
              <a:ext uri="{FF2B5EF4-FFF2-40B4-BE49-F238E27FC236}">
                <a16:creationId xmlns:a16="http://schemas.microsoft.com/office/drawing/2014/main" id="{47CE5197-02DE-4D91-A2C1-DFCBCAF0FAFF}"/>
              </a:ext>
            </a:extLst>
          </p:cNvPr>
          <p:cNvSpPr>
            <a:spLocks noGrp="1"/>
          </p:cNvSpPr>
          <p:nvPr>
            <p:ph idx="1"/>
          </p:nvPr>
        </p:nvSpPr>
        <p:spPr/>
        <p:txBody>
          <a:bodyPr/>
          <a:lstStyle/>
          <a:p>
            <a:r>
              <a:rPr lang="tr-TR" sz="1800" b="1"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URI: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Uniform</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Resource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Identifier’in</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kısaltılmış hali olan URI, internet üzerinde bir kaynağın tam yerine işaret eden (resim veya belge) standart formata uygun bir karakter dizisidir. Kısaca bir URL’nin altında bulunan kaynağın tam yoluna işaret eder. Örneğin </a:t>
            </a:r>
            <a:r>
              <a:rPr lang="tr-TR" sz="1800" u="none" strike="noStrike" dirty="0">
                <a:solidFill>
                  <a:srgbClr val="F45511"/>
                </a:solidFill>
                <a:effectLst/>
                <a:latin typeface="Verdana" panose="020B0604030504040204" pitchFamily="34" charset="0"/>
                <a:ea typeface="Calibri" panose="020F0502020204030204" pitchFamily="34" charset="0"/>
                <a:cs typeface="Times New Roman" panose="02020603050405020304" pitchFamily="18" charset="0"/>
                <a:hlinkClick r:id="rId2"/>
              </a:rPr>
              <a:t>https://www.aramamotoru.com/uniform-resource-identifier-nedir-uri-nedir/</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bir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URI’dir</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463642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843F7C-A7DE-40C5-9734-C05EA355B306}"/>
              </a:ext>
            </a:extLst>
          </p:cNvPr>
          <p:cNvSpPr>
            <a:spLocks noGrp="1"/>
          </p:cNvSpPr>
          <p:nvPr>
            <p:ph type="title"/>
          </p:nvPr>
        </p:nvSpPr>
        <p:spPr/>
        <p:txBody>
          <a:bodyPr/>
          <a:lstStyle/>
          <a:p>
            <a:r>
              <a:rPr lang="tr-TR" dirty="0"/>
              <a:t>URI ve URL Farkı</a:t>
            </a:r>
          </a:p>
        </p:txBody>
      </p:sp>
      <p:sp>
        <p:nvSpPr>
          <p:cNvPr id="3" name="İçerik Yer Tutucusu 2">
            <a:extLst>
              <a:ext uri="{FF2B5EF4-FFF2-40B4-BE49-F238E27FC236}">
                <a16:creationId xmlns:a16="http://schemas.microsoft.com/office/drawing/2014/main" id="{BAD55E6F-3D2E-4C0C-AA3F-21FCE94797EF}"/>
              </a:ext>
            </a:extLst>
          </p:cNvPr>
          <p:cNvSpPr>
            <a:spLocks noGrp="1"/>
          </p:cNvSpPr>
          <p:nvPr>
            <p:ph idx="1"/>
          </p:nvPr>
        </p:nvSpPr>
        <p:spPr/>
        <p:txBody>
          <a:bodyPr/>
          <a:lstStyle/>
          <a:p>
            <a:r>
              <a:rPr lang="tr-TR" dirty="0"/>
              <a:t>Örneğin bir kargo belirli bir kişiye gönderilecek.</a:t>
            </a:r>
          </a:p>
          <a:p>
            <a:r>
              <a:rPr lang="tr-TR" dirty="0"/>
              <a:t>URI isim soy isim ve adres bilgileri içerirken URL sadece isim ve soy isimi içerir.</a:t>
            </a:r>
          </a:p>
          <a:p>
            <a:r>
              <a:rPr lang="tr-TR" dirty="0"/>
              <a:t>Yani URI benim tam konumumu gösterir.</a:t>
            </a:r>
          </a:p>
          <a:p>
            <a:endParaRPr lang="tr-TR" dirty="0"/>
          </a:p>
        </p:txBody>
      </p:sp>
    </p:spTree>
    <p:extLst>
      <p:ext uri="{BB962C8B-B14F-4D97-AF65-F5344CB8AC3E}">
        <p14:creationId xmlns:p14="http://schemas.microsoft.com/office/powerpoint/2010/main" val="3708359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F16393-8887-4418-BDCF-D13859858D9D}"/>
              </a:ext>
            </a:extLst>
          </p:cNvPr>
          <p:cNvSpPr>
            <a:spLocks noGrp="1"/>
          </p:cNvSpPr>
          <p:nvPr>
            <p:ph type="title"/>
          </p:nvPr>
        </p:nvSpPr>
        <p:spPr/>
        <p:txBody>
          <a:bodyPr/>
          <a:lstStyle/>
          <a:p>
            <a:r>
              <a:rPr lang="tr-TR" dirty="0"/>
              <a:t>HTTP NEDİR?</a:t>
            </a:r>
          </a:p>
        </p:txBody>
      </p:sp>
      <p:sp>
        <p:nvSpPr>
          <p:cNvPr id="3" name="İçerik Yer Tutucusu 2">
            <a:extLst>
              <a:ext uri="{FF2B5EF4-FFF2-40B4-BE49-F238E27FC236}">
                <a16:creationId xmlns:a16="http://schemas.microsoft.com/office/drawing/2014/main" id="{73BD693C-80B2-478E-83BA-BABBBD7B7443}"/>
              </a:ext>
            </a:extLst>
          </p:cNvPr>
          <p:cNvSpPr>
            <a:spLocks noGrp="1"/>
          </p:cNvSpPr>
          <p:nvPr>
            <p:ph idx="1"/>
          </p:nvPr>
        </p:nvSpPr>
        <p:spPr/>
        <p:txBody>
          <a:bodyPr/>
          <a:lstStyle/>
          <a:p>
            <a:r>
              <a:rPr lang="tr-TR" dirty="0"/>
              <a:t>HTTP, </a:t>
            </a:r>
            <a:r>
              <a:rPr lang="tr-TR" dirty="0" err="1"/>
              <a:t>Hypertext</a:t>
            </a:r>
            <a:r>
              <a:rPr lang="tr-TR" dirty="0"/>
              <a:t> Transfer Protokol’ün kısaltmasıdır. Tarayıcının adres çubuğundaki bir URL'den önce gelir, çünkü HTTP, istemci ile web sunucusu arasındaki iletişim için kullanılan genel protokol standardıdır. Bu protokol, istemci tarafında web sunucusu verilerinin doğru görüntülenmesi için temel gereksinimdir.</a:t>
            </a:r>
          </a:p>
        </p:txBody>
      </p:sp>
    </p:spTree>
    <p:extLst>
      <p:ext uri="{BB962C8B-B14F-4D97-AF65-F5344CB8AC3E}">
        <p14:creationId xmlns:p14="http://schemas.microsoft.com/office/powerpoint/2010/main" val="2234775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1360FC-662F-4993-9339-D36BBAF8C842}"/>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5E8A7F61-6132-449B-AE65-FA7D6D95BEFE}"/>
              </a:ext>
            </a:extLst>
          </p:cNvPr>
          <p:cNvSpPr>
            <a:spLocks noGrp="1"/>
          </p:cNvSpPr>
          <p:nvPr>
            <p:ph idx="1"/>
          </p:nvPr>
        </p:nvSpPr>
        <p:spPr/>
        <p:txBody>
          <a:bodyPr/>
          <a:lstStyle/>
          <a:p>
            <a:r>
              <a:rPr lang="tr-TR" b="0" i="0" dirty="0">
                <a:solidFill>
                  <a:srgbClr val="212529"/>
                </a:solidFill>
                <a:effectLst/>
                <a:latin typeface="Open Sans" panose="020B0606030504020204" pitchFamily="34" charset="0"/>
              </a:rPr>
              <a:t>Web sayfalarının görüntülenmesini sağlayan protokoldür. HTTP, kullanıcının bilgisayarı ve sunucu(server) arasındaki veri alışverişinin kurallarını belirler.</a:t>
            </a:r>
          </a:p>
          <a:p>
            <a:r>
              <a:rPr lang="tr-TR" b="0" i="0" dirty="0">
                <a:solidFill>
                  <a:srgbClr val="212529"/>
                </a:solidFill>
                <a:effectLst/>
                <a:latin typeface="Open Sans" panose="020B0606030504020204" pitchFamily="34" charset="0"/>
              </a:rPr>
              <a:t>Bu protokolü kullanmak için tarayıcı kullanılır.</a:t>
            </a:r>
            <a:endParaRPr lang="tr-TR" dirty="0">
              <a:solidFill>
                <a:srgbClr val="212529"/>
              </a:solidFill>
              <a:latin typeface="Open Sans" panose="020B0606030504020204" pitchFamily="34" charset="0"/>
            </a:endParaRPr>
          </a:p>
          <a:p>
            <a:endParaRPr lang="tr-TR" dirty="0"/>
          </a:p>
        </p:txBody>
      </p:sp>
    </p:spTree>
    <p:extLst>
      <p:ext uri="{BB962C8B-B14F-4D97-AF65-F5344CB8AC3E}">
        <p14:creationId xmlns:p14="http://schemas.microsoft.com/office/powerpoint/2010/main" val="963880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1077D7-2CE0-4642-9890-52BD0C3891DB}"/>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CBB7F40B-8084-42F7-AA67-74C30D2FFD95}"/>
              </a:ext>
            </a:extLst>
          </p:cNvPr>
          <p:cNvSpPr>
            <a:spLocks noGrp="1"/>
          </p:cNvSpPr>
          <p:nvPr>
            <p:ph idx="1"/>
          </p:nvPr>
        </p:nvSpPr>
        <p:spPr/>
        <p:txBody>
          <a:bodyPr/>
          <a:lstStyle/>
          <a:p>
            <a:r>
              <a:rPr lang="tr-TR" dirty="0"/>
              <a:t>Http, içermiş olduğu protokol kurallarına göre kullanıcıların erişim sağlamak istedikleri adrese bir komut gönderir ve kullanıcılar da bu komutlar aracılığı ile giriş yapmaya çalıştıkları web sitesi adresine bağlanırlar. </a:t>
            </a:r>
          </a:p>
          <a:p>
            <a:r>
              <a:rPr lang="tr-TR" dirty="0"/>
              <a:t>Serverlar ve kullanıcılar ilişkisinde akış sağlayan bilgilerin nasıl aktarılacağını ve ne şekilde aktarılacağını belirleyen birtakım kurallar vardır. Bu düzeni sağlama görevini http bağlantısı yapmaktadır.</a:t>
            </a:r>
          </a:p>
        </p:txBody>
      </p:sp>
    </p:spTree>
    <p:extLst>
      <p:ext uri="{BB962C8B-B14F-4D97-AF65-F5344CB8AC3E}">
        <p14:creationId xmlns:p14="http://schemas.microsoft.com/office/powerpoint/2010/main" val="446529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5FDF29-B50A-416A-8309-1327A97A498A}"/>
              </a:ext>
            </a:extLst>
          </p:cNvPr>
          <p:cNvSpPr>
            <a:spLocks noGrp="1"/>
          </p:cNvSpPr>
          <p:nvPr>
            <p:ph type="title"/>
          </p:nvPr>
        </p:nvSpPr>
        <p:spPr/>
        <p:txBody>
          <a:bodyPr/>
          <a:lstStyle/>
          <a:p>
            <a:r>
              <a:rPr lang="tr-TR" dirty="0" err="1"/>
              <a:t>Npm</a:t>
            </a:r>
            <a:r>
              <a:rPr lang="tr-TR" dirty="0"/>
              <a:t> Nedir?</a:t>
            </a:r>
          </a:p>
        </p:txBody>
      </p:sp>
      <p:sp>
        <p:nvSpPr>
          <p:cNvPr id="3" name="İçerik Yer Tutucusu 2">
            <a:extLst>
              <a:ext uri="{FF2B5EF4-FFF2-40B4-BE49-F238E27FC236}">
                <a16:creationId xmlns:a16="http://schemas.microsoft.com/office/drawing/2014/main" id="{631F68F8-91C8-454E-8460-79FCAB3BB813}"/>
              </a:ext>
            </a:extLst>
          </p:cNvPr>
          <p:cNvSpPr>
            <a:spLocks noGrp="1"/>
          </p:cNvSpPr>
          <p:nvPr>
            <p:ph idx="1"/>
          </p:nvPr>
        </p:nvSpPr>
        <p:spPr/>
        <p:txBody>
          <a:bodyPr/>
          <a:lstStyle/>
          <a:p>
            <a:pPr algn="l"/>
            <a:r>
              <a:rPr lang="tr-TR" b="0" i="0" dirty="0" err="1">
                <a:solidFill>
                  <a:srgbClr val="292929"/>
                </a:solidFill>
                <a:effectLst/>
                <a:latin typeface="charter"/>
              </a:rPr>
              <a:t>Npm</a:t>
            </a:r>
            <a:r>
              <a:rPr lang="tr-TR" b="0" i="0" dirty="0">
                <a:solidFill>
                  <a:srgbClr val="292929"/>
                </a:solidFill>
                <a:effectLst/>
                <a:latin typeface="charter"/>
              </a:rPr>
              <a:t>; </a:t>
            </a:r>
            <a:r>
              <a:rPr lang="tr-TR" b="1" i="0" dirty="0" err="1">
                <a:solidFill>
                  <a:srgbClr val="292929"/>
                </a:solidFill>
                <a:effectLst/>
                <a:latin typeface="charter"/>
              </a:rPr>
              <a:t>N</a:t>
            </a:r>
            <a:r>
              <a:rPr lang="tr-TR" b="0" i="0" dirty="0" err="1">
                <a:solidFill>
                  <a:srgbClr val="292929"/>
                </a:solidFill>
                <a:effectLst/>
                <a:latin typeface="charter"/>
              </a:rPr>
              <a:t>ode</a:t>
            </a:r>
            <a:r>
              <a:rPr lang="tr-TR" b="0" i="0" dirty="0">
                <a:solidFill>
                  <a:srgbClr val="292929"/>
                </a:solidFill>
                <a:effectLst/>
                <a:latin typeface="charter"/>
              </a:rPr>
              <a:t> </a:t>
            </a:r>
            <a:r>
              <a:rPr lang="tr-TR" b="1" i="0" dirty="0" err="1">
                <a:solidFill>
                  <a:srgbClr val="292929"/>
                </a:solidFill>
                <a:effectLst/>
                <a:latin typeface="charter"/>
              </a:rPr>
              <a:t>P</a:t>
            </a:r>
            <a:r>
              <a:rPr lang="tr-TR" b="0" i="0" dirty="0" err="1">
                <a:solidFill>
                  <a:srgbClr val="292929"/>
                </a:solidFill>
                <a:effectLst/>
                <a:latin typeface="charter"/>
              </a:rPr>
              <a:t>ackage</a:t>
            </a:r>
            <a:r>
              <a:rPr lang="tr-TR" b="0" i="0" dirty="0">
                <a:solidFill>
                  <a:srgbClr val="292929"/>
                </a:solidFill>
                <a:effectLst/>
                <a:latin typeface="charter"/>
              </a:rPr>
              <a:t> </a:t>
            </a:r>
            <a:r>
              <a:rPr lang="tr-TR" b="1" i="0" dirty="0">
                <a:solidFill>
                  <a:srgbClr val="292929"/>
                </a:solidFill>
                <a:effectLst/>
                <a:latin typeface="charter"/>
              </a:rPr>
              <a:t>M</a:t>
            </a:r>
            <a:r>
              <a:rPr lang="tr-TR" b="0" i="0" dirty="0">
                <a:solidFill>
                  <a:srgbClr val="292929"/>
                </a:solidFill>
                <a:effectLst/>
                <a:latin typeface="charter"/>
              </a:rPr>
              <a:t>anager ya da </a:t>
            </a:r>
            <a:r>
              <a:rPr lang="tr-TR" b="0" i="0" dirty="0" err="1">
                <a:solidFill>
                  <a:srgbClr val="292929"/>
                </a:solidFill>
                <a:effectLst/>
                <a:latin typeface="charter"/>
              </a:rPr>
              <a:t>Node</a:t>
            </a:r>
            <a:r>
              <a:rPr lang="tr-TR" b="0" i="0" dirty="0">
                <a:solidFill>
                  <a:srgbClr val="292929"/>
                </a:solidFill>
                <a:effectLst/>
                <a:latin typeface="charter"/>
              </a:rPr>
              <a:t> </a:t>
            </a:r>
            <a:r>
              <a:rPr lang="tr-TR" b="0" i="0" dirty="0" err="1">
                <a:solidFill>
                  <a:srgbClr val="292929"/>
                </a:solidFill>
                <a:effectLst/>
                <a:latin typeface="charter"/>
              </a:rPr>
              <a:t>Packaged</a:t>
            </a:r>
            <a:r>
              <a:rPr lang="tr-TR" b="0" i="0" dirty="0">
                <a:solidFill>
                  <a:srgbClr val="292929"/>
                </a:solidFill>
                <a:effectLst/>
                <a:latin typeface="charter"/>
              </a:rPr>
              <a:t> </a:t>
            </a:r>
            <a:r>
              <a:rPr lang="tr-TR" b="0" i="0" dirty="0" err="1">
                <a:solidFill>
                  <a:srgbClr val="292929"/>
                </a:solidFill>
                <a:effectLst/>
                <a:latin typeface="charter"/>
              </a:rPr>
              <a:t>Modules</a:t>
            </a:r>
            <a:r>
              <a:rPr lang="tr-TR" b="0" i="0" dirty="0">
                <a:solidFill>
                  <a:srgbClr val="292929"/>
                </a:solidFill>
                <a:effectLst/>
                <a:latin typeface="charter"/>
              </a:rPr>
              <a:t> olarak da denmektedir. </a:t>
            </a:r>
            <a:r>
              <a:rPr lang="tr-TR" b="0" i="0" u="sng" dirty="0">
                <a:solidFill>
                  <a:srgbClr val="292929"/>
                </a:solidFill>
                <a:effectLst/>
                <a:latin typeface="charter"/>
                <a:hlinkClick r:id="rId2"/>
              </a:rPr>
              <a:t>Isaac Z. </a:t>
            </a:r>
            <a:r>
              <a:rPr lang="tr-TR" b="0" i="0" u="sng" dirty="0" err="1">
                <a:solidFill>
                  <a:srgbClr val="292929"/>
                </a:solidFill>
                <a:effectLst/>
                <a:latin typeface="charter"/>
                <a:hlinkClick r:id="rId2"/>
              </a:rPr>
              <a:t>Schlueter</a:t>
            </a:r>
            <a:r>
              <a:rPr lang="tr-TR" b="0" i="0" dirty="0">
                <a:solidFill>
                  <a:srgbClr val="292929"/>
                </a:solidFill>
                <a:effectLst/>
                <a:latin typeface="charter"/>
              </a:rPr>
              <a:t> tarafından tamamen </a:t>
            </a:r>
            <a:r>
              <a:rPr lang="tr-TR" b="0" i="0" dirty="0" err="1">
                <a:solidFill>
                  <a:srgbClr val="292929"/>
                </a:solidFill>
                <a:effectLst/>
                <a:latin typeface="charter"/>
              </a:rPr>
              <a:t>javascript</a:t>
            </a:r>
            <a:r>
              <a:rPr lang="tr-TR" b="0" i="0" dirty="0">
                <a:solidFill>
                  <a:srgbClr val="292929"/>
                </a:solidFill>
                <a:effectLst/>
                <a:latin typeface="charter"/>
              </a:rPr>
              <a:t> dili kullanılarak geliştirilmiştir.</a:t>
            </a:r>
          </a:p>
          <a:p>
            <a:pPr algn="l"/>
            <a:r>
              <a:rPr lang="tr-TR" b="0" i="0" dirty="0" err="1">
                <a:solidFill>
                  <a:srgbClr val="292929"/>
                </a:solidFill>
                <a:effectLst/>
                <a:latin typeface="charter"/>
              </a:rPr>
              <a:t>Npm</a:t>
            </a:r>
            <a:r>
              <a:rPr lang="tr-TR" b="0" i="0" dirty="0">
                <a:solidFill>
                  <a:srgbClr val="292929"/>
                </a:solidFill>
                <a:effectLst/>
                <a:latin typeface="charter"/>
              </a:rPr>
              <a:t> temel olarak 3. parti yazılımları yüklemeyi sağlayan bir araçtır.</a:t>
            </a:r>
          </a:p>
          <a:p>
            <a:endParaRPr lang="tr-TR" dirty="0"/>
          </a:p>
        </p:txBody>
      </p:sp>
    </p:spTree>
    <p:extLst>
      <p:ext uri="{BB962C8B-B14F-4D97-AF65-F5344CB8AC3E}">
        <p14:creationId xmlns:p14="http://schemas.microsoft.com/office/powerpoint/2010/main" val="3043336722"/>
      </p:ext>
    </p:extLst>
  </p:cSld>
  <p:clrMapOvr>
    <a:masterClrMapping/>
  </p:clrMapOvr>
</p:sld>
</file>

<file path=ppt/theme/theme1.xml><?xml version="1.0" encoding="utf-8"?>
<a:theme xmlns:a="http://schemas.openxmlformats.org/drawingml/2006/main" name="Kırpma">
  <a:themeElements>
    <a:clrScheme name="Kırpma">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Kırpma">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ırpma">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TM10001105[[fn=kırpılmış]]</Template>
  <TotalTime>1213</TotalTime>
  <Words>1074</Words>
  <Application>Microsoft Office PowerPoint</Application>
  <PresentationFormat>Geniş ekran</PresentationFormat>
  <Paragraphs>83</Paragraphs>
  <Slides>25</Slides>
  <Notes>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25</vt:i4>
      </vt:variant>
    </vt:vector>
  </HeadingPairs>
  <TitlesOfParts>
    <vt:vector size="34" baseType="lpstr">
      <vt:lpstr>Arial</vt:lpstr>
      <vt:lpstr>Calibri</vt:lpstr>
      <vt:lpstr>charter</vt:lpstr>
      <vt:lpstr>Franklin Gothic Book</vt:lpstr>
      <vt:lpstr>Muli</vt:lpstr>
      <vt:lpstr>Open Sans</vt:lpstr>
      <vt:lpstr>Verdana</vt:lpstr>
      <vt:lpstr>Wingdings</vt:lpstr>
      <vt:lpstr>Kırpma</vt:lpstr>
      <vt:lpstr>Barış Aktaş</vt:lpstr>
      <vt:lpstr>     URL  </vt:lpstr>
      <vt:lpstr>URL  </vt:lpstr>
      <vt:lpstr>URI</vt:lpstr>
      <vt:lpstr>URI ve URL Farkı</vt:lpstr>
      <vt:lpstr>HTTP NEDİR?</vt:lpstr>
      <vt:lpstr>HTTP</vt:lpstr>
      <vt:lpstr>HTTP</vt:lpstr>
      <vt:lpstr>Npm Nedir?</vt:lpstr>
      <vt:lpstr>Npm Nasıl Çalışır?</vt:lpstr>
      <vt:lpstr>Node.js Nedir</vt:lpstr>
      <vt:lpstr>Node.js</vt:lpstr>
      <vt:lpstr>Neden J8 ?</vt:lpstr>
      <vt:lpstr>Neden J8 ?</vt:lpstr>
      <vt:lpstr>HTML NEDİR?</vt:lpstr>
      <vt:lpstr>HTML5</vt:lpstr>
      <vt:lpstr>HTML5</vt:lpstr>
      <vt:lpstr>HTML5</vt:lpstr>
      <vt:lpstr>HTML VE HTML5 ARASINDAKİ FARKLAR</vt:lpstr>
      <vt:lpstr>HTML VE HTML5 ARASINDAKİ FARKLAR</vt:lpstr>
      <vt:lpstr>SEMATİC ELEMENTS</vt:lpstr>
      <vt:lpstr>NON-SEMANTİC ELEMENTS</vt:lpstr>
      <vt:lpstr>TABLE colspan </vt:lpstr>
      <vt:lpstr>Colspan Örnekği</vt:lpstr>
      <vt:lpstr>Rowspan Örneği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Barış Aktaş</dc:title>
  <dc:creator>barış aktaş</dc:creator>
  <cp:lastModifiedBy>barış aktaş</cp:lastModifiedBy>
  <cp:revision>2</cp:revision>
  <dcterms:created xsi:type="dcterms:W3CDTF">2022-05-23T15:43:01Z</dcterms:created>
  <dcterms:modified xsi:type="dcterms:W3CDTF">2022-05-24T16:58:28Z</dcterms:modified>
</cp:coreProperties>
</file>