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8c1345e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8c1345e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8c1345e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8c1345ea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8c1345e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8c1345e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8c1345ea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8c1345ea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8c1345ea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08c1345ea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8c1345ea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8c1345ea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astrobiology.nasa.gov/news/hydrothermal-vent-experiments-bring-enceladus-to-earth/"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science.nasa.gov/science-research/planetary-science/astrobiology/nasa-life-signs-could-survive-near-surfaces-of-enceladus-and-europ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sz="3400"/>
              <a:t>Beyond Sunlight: An Aquatic Chemosynthetic World</a:t>
            </a:r>
            <a:endParaRPr sz="3400"/>
          </a:p>
          <a:p>
            <a:pPr marL="0" lvl="0" indent="0" algn="l" rtl="0">
              <a:spcBef>
                <a:spcPts val="0"/>
              </a:spcBef>
              <a:spcAft>
                <a:spcPts val="0"/>
              </a:spcAft>
              <a:buNone/>
            </a:pPr>
            <a:r>
              <a:rPr lang="tr" sz="3400"/>
              <a:t>Project “Hello Ocean”</a:t>
            </a:r>
            <a:endParaRPr sz="3400"/>
          </a:p>
        </p:txBody>
      </p:sp>
      <p:sp>
        <p:nvSpPr>
          <p:cNvPr id="87" name="Google Shape;87;p13"/>
          <p:cNvSpPr txBox="1">
            <a:spLocks noGrp="1"/>
          </p:cNvSpPr>
          <p:nvPr>
            <p:ph type="subTitle" idx="1"/>
          </p:nvPr>
        </p:nvSpPr>
        <p:spPr>
          <a:xfrm>
            <a:off x="729450" y="2775625"/>
            <a:ext cx="7688100" cy="17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000"/>
              <a:t>NASA Space Apps 2024 Challenge</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tr" sz="2000"/>
              <a:t>Team Members:</a:t>
            </a:r>
            <a:endParaRPr sz="2000"/>
          </a:p>
          <a:p>
            <a:pPr marL="457200" lvl="0" indent="-355600" algn="l" rtl="0">
              <a:spcBef>
                <a:spcPts val="0"/>
              </a:spcBef>
              <a:spcAft>
                <a:spcPts val="0"/>
              </a:spcAft>
              <a:buSzPts val="2000"/>
              <a:buChar char="●"/>
            </a:pPr>
            <a:r>
              <a:rPr lang="tr" sz="2000"/>
              <a:t>Baris Gunay</a:t>
            </a:r>
            <a:endParaRPr sz="2000"/>
          </a:p>
          <a:p>
            <a:pPr marL="457200" lvl="0" indent="-355600" algn="l" rtl="0">
              <a:spcBef>
                <a:spcPts val="0"/>
              </a:spcBef>
              <a:spcAft>
                <a:spcPts val="0"/>
              </a:spcAft>
              <a:buSzPts val="2000"/>
              <a:buChar char="●"/>
            </a:pPr>
            <a:r>
              <a:rPr lang="tr" sz="2000"/>
              <a:t>Ismail Kaan Sonmez</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80010" lvl="0" algn="l" rtl="0">
              <a:spcBef>
                <a:spcPts val="0"/>
              </a:spcBef>
              <a:spcAft>
                <a:spcPts val="0"/>
              </a:spcAft>
              <a:buSzPct val="100000"/>
            </a:pPr>
            <a:r>
              <a:rPr lang="en-US" dirty="0"/>
              <a:t>1. </a:t>
            </a:r>
            <a:r>
              <a:rPr lang="tr" dirty="0"/>
              <a:t>Problem Statement</a:t>
            </a:r>
            <a:endParaRPr dirty="0"/>
          </a:p>
        </p:txBody>
      </p:sp>
      <p:sp>
        <p:nvSpPr>
          <p:cNvPr id="93" name="Google Shape;93;p14"/>
          <p:cNvSpPr txBox="1">
            <a:spLocks noGrp="1"/>
          </p:cNvSpPr>
          <p:nvPr>
            <p:ph type="body" idx="1"/>
          </p:nvPr>
        </p:nvSpPr>
        <p:spPr>
          <a:xfrm>
            <a:off x="727650" y="1338425"/>
            <a:ext cx="7688700" cy="3576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tr" sz="1500" dirty="0"/>
              <a:t>This challenge explores how life can thrive in environments without sunlight, particularly through chemosynthesis, where organisms rely on chemical energy instead of photosynthesis.</a:t>
            </a:r>
            <a:br>
              <a:rPr lang="tr" sz="1500" dirty="0"/>
            </a:br>
            <a:endParaRPr sz="1500" dirty="0"/>
          </a:p>
          <a:p>
            <a:pPr marL="457200" lvl="0" indent="-323850" algn="l" rtl="0">
              <a:spcBef>
                <a:spcPts val="0"/>
              </a:spcBef>
              <a:spcAft>
                <a:spcPts val="0"/>
              </a:spcAft>
              <a:buSzPts val="1500"/>
              <a:buChar char="●"/>
            </a:pPr>
            <a:r>
              <a:rPr lang="tr" sz="1500" dirty="0"/>
              <a:t>Studies suggest that hydrothermal vents, like those found on Earth's ocean floor, could serve as energy sources for life in environments without sunlight, such as the subsurface oceans on icy moons like Enceladus and Europa. On Earth, chemosynthetic organisms thrive in deep-sea environments by converting chemical compounds like hydrogen sulfide into energy, a process independent of sunlight [1], [2]. </a:t>
            </a:r>
            <a:br>
              <a:rPr lang="tr" sz="1500" dirty="0"/>
            </a:br>
            <a:endParaRPr sz="1500" dirty="0"/>
          </a:p>
          <a:p>
            <a:pPr marL="457200" lvl="0" indent="-323850" algn="l" rtl="0">
              <a:spcBef>
                <a:spcPts val="0"/>
              </a:spcBef>
              <a:spcAft>
                <a:spcPts val="0"/>
              </a:spcAft>
              <a:buSzPts val="1500"/>
              <a:buChar char="●"/>
            </a:pPr>
            <a:r>
              <a:rPr lang="tr" sz="1500" dirty="0"/>
              <a:t>Our objective is to simulate the interactions of life forms </a:t>
            </a:r>
            <a:r>
              <a:rPr lang="tr" sz="1500" i="1" dirty="0"/>
              <a:t>(autotroph</a:t>
            </a:r>
            <a:r>
              <a:rPr lang="en-US" sz="1500" i="1" dirty="0" err="1"/>
              <a:t>ic</a:t>
            </a:r>
            <a:r>
              <a:rPr lang="tr" sz="1500" i="1" dirty="0"/>
              <a:t> and heterotroph</a:t>
            </a:r>
            <a:r>
              <a:rPr lang="en-US" sz="1500" i="1" dirty="0" err="1"/>
              <a:t>ic</a:t>
            </a:r>
            <a:r>
              <a:rPr lang="tr" sz="1500" i="1" dirty="0"/>
              <a:t> bacteria) </a:t>
            </a:r>
            <a:r>
              <a:rPr lang="tr" sz="1500" dirty="0"/>
              <a:t>in a chemosynthetic ecosystem fueled by </a:t>
            </a:r>
            <a:r>
              <a:rPr lang="tr" sz="1500" i="1" dirty="0"/>
              <a:t>hydrothermal vents</a:t>
            </a:r>
            <a:r>
              <a:rPr lang="tr" sz="1500" dirty="0"/>
              <a:t>.</a:t>
            </a:r>
            <a:endParaRPr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2.</a:t>
            </a:r>
            <a:r>
              <a:rPr lang="en-US" dirty="0"/>
              <a:t> </a:t>
            </a:r>
            <a:r>
              <a:rPr lang="tr" dirty="0"/>
              <a:t>Scientific Background</a:t>
            </a:r>
            <a:endParaRPr dirty="0"/>
          </a:p>
        </p:txBody>
      </p:sp>
      <p:sp>
        <p:nvSpPr>
          <p:cNvPr id="99" name="Google Shape;99;p15"/>
          <p:cNvSpPr txBox="1">
            <a:spLocks noGrp="1"/>
          </p:cNvSpPr>
          <p:nvPr>
            <p:ph type="body" idx="1"/>
          </p:nvPr>
        </p:nvSpPr>
        <p:spPr>
          <a:xfrm>
            <a:off x="727650" y="1394975"/>
            <a:ext cx="7688700" cy="34257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tr" sz="1500" b="1" dirty="0"/>
              <a:t>Chemosynthesis:</a:t>
            </a:r>
            <a:r>
              <a:rPr lang="tr" sz="1500" dirty="0"/>
              <a:t> Life forms like bacteria can thrive by converting chemical energy from inorganic compounds such as hydrogen sulfide (H₂S) into organic compounds, without needing sunlight. This process is key to life in deep-sea environments on Earth and could also sustain life on other ocean worlds [1], [2].</a:t>
            </a:r>
            <a:br>
              <a:rPr lang="tr" sz="1500" dirty="0"/>
            </a:br>
            <a:endParaRPr sz="1500" dirty="0"/>
          </a:p>
          <a:p>
            <a:pPr marL="457200" lvl="0" indent="-323850" algn="l" rtl="0">
              <a:spcBef>
                <a:spcPts val="0"/>
              </a:spcBef>
              <a:spcAft>
                <a:spcPts val="0"/>
              </a:spcAft>
              <a:buSzPts val="1500"/>
              <a:buChar char="●"/>
            </a:pPr>
            <a:r>
              <a:rPr lang="tr" sz="1500" b="1" dirty="0"/>
              <a:t>Hydrothermal Vents:</a:t>
            </a:r>
            <a:r>
              <a:rPr lang="tr" sz="1500" dirty="0"/>
              <a:t> Hydrothermal vents on moons like Europa and Enceladus release chemicals that could serve as energy sources for chemosynthetic organisms, similar to Earth’s deep-sea ecosystems [1].</a:t>
            </a:r>
            <a:br>
              <a:rPr lang="tr" sz="1500" dirty="0"/>
            </a:br>
            <a:endParaRPr sz="1500" dirty="0"/>
          </a:p>
          <a:p>
            <a:pPr marL="457200" lvl="0" indent="-323850" algn="l" rtl="0">
              <a:spcBef>
                <a:spcPts val="0"/>
              </a:spcBef>
              <a:spcAft>
                <a:spcPts val="0"/>
              </a:spcAft>
              <a:buSzPts val="1500"/>
              <a:buChar char="●"/>
            </a:pPr>
            <a:r>
              <a:rPr lang="tr" sz="1500" b="1" dirty="0"/>
              <a:t>Life Forms in the Simulation:</a:t>
            </a:r>
            <a:endParaRPr sz="1500" b="1" dirty="0"/>
          </a:p>
          <a:p>
            <a:pPr marL="457200" lvl="0" indent="-323850" algn="l" rtl="0">
              <a:spcBef>
                <a:spcPts val="0"/>
              </a:spcBef>
              <a:spcAft>
                <a:spcPts val="0"/>
              </a:spcAft>
              <a:buSzPts val="1500"/>
              <a:buChar char="-"/>
            </a:pPr>
            <a:r>
              <a:rPr lang="tr" sz="1500" b="1" dirty="0"/>
              <a:t>Autotrophs:</a:t>
            </a:r>
            <a:r>
              <a:rPr lang="tr" sz="1500" dirty="0"/>
              <a:t> Organisms that produce their own energy using chemical reactions.</a:t>
            </a:r>
            <a:endParaRPr sz="1500" dirty="0"/>
          </a:p>
          <a:p>
            <a:pPr marL="457200" lvl="0" indent="-323850" algn="l" rtl="0">
              <a:spcBef>
                <a:spcPts val="0"/>
              </a:spcBef>
              <a:spcAft>
                <a:spcPts val="0"/>
              </a:spcAft>
              <a:buSzPts val="1500"/>
              <a:buChar char="-"/>
            </a:pPr>
            <a:r>
              <a:rPr lang="tr" sz="1500" b="1" dirty="0"/>
              <a:t>Heterotrophs:</a:t>
            </a:r>
            <a:r>
              <a:rPr lang="tr" sz="1500" dirty="0"/>
              <a:t> Organisms that consume autotrophs or other organic material for energy.</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3.</a:t>
            </a:r>
            <a:r>
              <a:rPr lang="en-US" dirty="0"/>
              <a:t> </a:t>
            </a:r>
            <a:r>
              <a:rPr lang="tr" dirty="0"/>
              <a:t>Simulation Design</a:t>
            </a:r>
            <a:endParaRPr dirty="0"/>
          </a:p>
        </p:txBody>
      </p:sp>
      <p:sp>
        <p:nvSpPr>
          <p:cNvPr id="105" name="Google Shape;105;p16"/>
          <p:cNvSpPr txBox="1">
            <a:spLocks noGrp="1"/>
          </p:cNvSpPr>
          <p:nvPr>
            <p:ph type="body" idx="1"/>
          </p:nvPr>
        </p:nvSpPr>
        <p:spPr>
          <a:xfrm>
            <a:off x="727650" y="1394975"/>
            <a:ext cx="7688700" cy="3355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tr" sz="1500"/>
              <a:t>We designed a 2D virtual ocean world with a grid that tracks chemical concentrations, and the coordinates of autotrophs and heterotrophs.</a:t>
            </a:r>
            <a:br>
              <a:rPr lang="tr" sz="1500"/>
            </a:br>
            <a:endParaRPr sz="1500"/>
          </a:p>
          <a:p>
            <a:pPr marL="457200" lvl="0" indent="-323850" algn="l" rtl="0">
              <a:spcBef>
                <a:spcPts val="0"/>
              </a:spcBef>
              <a:spcAft>
                <a:spcPts val="0"/>
              </a:spcAft>
              <a:buSzPts val="1500"/>
              <a:buChar char="●"/>
            </a:pPr>
            <a:r>
              <a:rPr lang="tr" sz="1500" b="1"/>
              <a:t>Key Features:</a:t>
            </a:r>
            <a:endParaRPr sz="1500" b="1"/>
          </a:p>
          <a:p>
            <a:pPr marL="457200" lvl="0" indent="-323850" algn="l" rtl="0">
              <a:spcBef>
                <a:spcPts val="0"/>
              </a:spcBef>
              <a:spcAft>
                <a:spcPts val="0"/>
              </a:spcAft>
              <a:buSzPts val="1500"/>
              <a:buChar char="-"/>
            </a:pPr>
            <a:r>
              <a:rPr lang="tr" sz="1500"/>
              <a:t>Hydrothermal vents are placed randomly to release chemicals.</a:t>
            </a:r>
            <a:endParaRPr sz="1500"/>
          </a:p>
          <a:p>
            <a:pPr marL="457200" lvl="0" indent="-323850" algn="l" rtl="0">
              <a:spcBef>
                <a:spcPts val="0"/>
              </a:spcBef>
              <a:spcAft>
                <a:spcPts val="0"/>
              </a:spcAft>
              <a:buSzPts val="1500"/>
              <a:buChar char="-"/>
            </a:pPr>
            <a:r>
              <a:rPr lang="tr" sz="1500"/>
              <a:t>Life forms wander around the grid to find food.</a:t>
            </a:r>
            <a:endParaRPr sz="1500"/>
          </a:p>
          <a:p>
            <a:pPr marL="457200" lvl="0" indent="-323850" algn="l" rtl="0">
              <a:spcBef>
                <a:spcPts val="0"/>
              </a:spcBef>
              <a:spcAft>
                <a:spcPts val="0"/>
              </a:spcAft>
              <a:buSzPts val="1500"/>
              <a:buChar char="-"/>
            </a:pPr>
            <a:r>
              <a:rPr lang="tr" sz="1500"/>
              <a:t>Autotrophs consume these chemicals and reproduce, while heterotrophs consume autotrophs.</a:t>
            </a:r>
            <a:endParaRPr sz="1500"/>
          </a:p>
          <a:p>
            <a:pPr marL="457200" lvl="0" indent="-323850" algn="l" rtl="0">
              <a:spcBef>
                <a:spcPts val="0"/>
              </a:spcBef>
              <a:spcAft>
                <a:spcPts val="0"/>
              </a:spcAft>
              <a:buSzPts val="1500"/>
              <a:buChar char="-"/>
            </a:pPr>
            <a:r>
              <a:rPr lang="tr" sz="1500"/>
              <a:t>Chemical diffusion simulates the spread of energy sources.</a:t>
            </a:r>
            <a:br>
              <a:rPr lang="tr" sz="1500"/>
            </a:br>
            <a:endParaRPr sz="1500"/>
          </a:p>
          <a:p>
            <a:pPr marL="457200" lvl="0" indent="-323850" algn="l" rtl="0">
              <a:spcBef>
                <a:spcPts val="0"/>
              </a:spcBef>
              <a:spcAft>
                <a:spcPts val="0"/>
              </a:spcAft>
              <a:buSzPts val="1500"/>
              <a:buChar char="●"/>
            </a:pPr>
            <a:r>
              <a:rPr lang="tr" sz="1500" b="1"/>
              <a:t>Visualization:</a:t>
            </a:r>
            <a:r>
              <a:rPr lang="tr" sz="1500"/>
              <a:t> The simulation displays chemical concentration and organism distribution (autotrophs and heterotrophs) on heatmaps.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4.</a:t>
            </a:r>
            <a:r>
              <a:rPr lang="en-US" dirty="0"/>
              <a:t> </a:t>
            </a:r>
            <a:r>
              <a:rPr lang="tr" dirty="0"/>
              <a:t>Technical Implementation with Python</a:t>
            </a:r>
            <a:endParaRPr dirty="0"/>
          </a:p>
        </p:txBody>
      </p:sp>
      <p:sp>
        <p:nvSpPr>
          <p:cNvPr id="111" name="Google Shape;111;p17"/>
          <p:cNvSpPr txBox="1">
            <a:spLocks noGrp="1"/>
          </p:cNvSpPr>
          <p:nvPr>
            <p:ph type="body" idx="1"/>
          </p:nvPr>
        </p:nvSpPr>
        <p:spPr>
          <a:xfrm>
            <a:off x="262300" y="1402250"/>
            <a:ext cx="5889000" cy="3355200"/>
          </a:xfrm>
          <a:prstGeom prst="rect">
            <a:avLst/>
          </a:prstGeom>
        </p:spPr>
        <p:txBody>
          <a:bodyPr spcFirstLastPara="1" wrap="square" lIns="91425" tIns="91425" rIns="91425" bIns="91425" anchor="t" anchorCtr="0">
            <a:normAutofit fontScale="92500" lnSpcReduction="10000"/>
          </a:bodyPr>
          <a:lstStyle/>
          <a:p>
            <a:pPr marL="457200" lvl="0" indent="-316706" algn="l" rtl="0">
              <a:spcBef>
                <a:spcPts val="0"/>
              </a:spcBef>
              <a:spcAft>
                <a:spcPts val="0"/>
              </a:spcAft>
              <a:buSzPct val="100000"/>
              <a:buChar char="●"/>
            </a:pPr>
            <a:r>
              <a:rPr lang="tr" sz="1500" b="1"/>
              <a:t>Important classes include:</a:t>
            </a:r>
            <a:endParaRPr sz="1500" b="1"/>
          </a:p>
          <a:p>
            <a:pPr marL="457200" lvl="0" indent="-316706" algn="l" rtl="0">
              <a:spcBef>
                <a:spcPts val="0"/>
              </a:spcBef>
              <a:spcAft>
                <a:spcPts val="0"/>
              </a:spcAft>
              <a:buSzPct val="100000"/>
              <a:buChar char="-"/>
            </a:pPr>
            <a:r>
              <a:rPr lang="tr" sz="1500" b="1"/>
              <a:t>OceanWorld</a:t>
            </a:r>
            <a:r>
              <a:rPr lang="tr" sz="1500"/>
              <a:t>: Manages the chemical grid and lifeform interactions.</a:t>
            </a:r>
            <a:endParaRPr sz="1500"/>
          </a:p>
          <a:p>
            <a:pPr marL="457200" lvl="0" indent="-316706" algn="l" rtl="0">
              <a:spcBef>
                <a:spcPts val="0"/>
              </a:spcBef>
              <a:spcAft>
                <a:spcPts val="0"/>
              </a:spcAft>
              <a:buSzPct val="100000"/>
              <a:buChar char="-"/>
            </a:pPr>
            <a:r>
              <a:rPr lang="tr" sz="1500" b="1"/>
              <a:t>HydrothermalVent</a:t>
            </a:r>
            <a:r>
              <a:rPr lang="tr" sz="1500"/>
              <a:t>: Releases chemical energy.</a:t>
            </a:r>
            <a:endParaRPr sz="1500"/>
          </a:p>
          <a:p>
            <a:pPr marL="457200" lvl="0" indent="-316706" algn="l" rtl="0">
              <a:spcBef>
                <a:spcPts val="0"/>
              </a:spcBef>
              <a:spcAft>
                <a:spcPts val="0"/>
              </a:spcAft>
              <a:buSzPct val="100000"/>
              <a:buChar char="-"/>
            </a:pPr>
            <a:r>
              <a:rPr lang="tr" sz="1500" b="1"/>
              <a:t>Autotroph and Heterotroph</a:t>
            </a:r>
            <a:r>
              <a:rPr lang="tr" sz="1500"/>
              <a:t>: Represent life forms that either metabolize chemical energy or consume other organisms.</a:t>
            </a:r>
            <a:br>
              <a:rPr lang="tr" sz="1500"/>
            </a:br>
            <a:endParaRPr sz="1500"/>
          </a:p>
          <a:p>
            <a:pPr marL="457200" lvl="0" indent="-316706" algn="l" rtl="0">
              <a:spcBef>
                <a:spcPts val="0"/>
              </a:spcBef>
              <a:spcAft>
                <a:spcPts val="0"/>
              </a:spcAft>
              <a:buSzPct val="100000"/>
              <a:buChar char="●"/>
            </a:pPr>
            <a:r>
              <a:rPr lang="tr" sz="1500" b="1"/>
              <a:t>Key Processes:</a:t>
            </a:r>
            <a:endParaRPr sz="1500" b="1"/>
          </a:p>
          <a:p>
            <a:pPr marL="457200" lvl="0" indent="-316706" algn="l" rtl="0">
              <a:spcBef>
                <a:spcPts val="0"/>
              </a:spcBef>
              <a:spcAft>
                <a:spcPts val="0"/>
              </a:spcAft>
              <a:buSzPct val="100000"/>
              <a:buChar char="-"/>
            </a:pPr>
            <a:r>
              <a:rPr lang="tr" sz="1500" b="1"/>
              <a:t>Chemical Diffusion: </a:t>
            </a:r>
            <a:r>
              <a:rPr lang="tr" sz="1500"/>
              <a:t>The simulation uses a </a:t>
            </a:r>
            <a:r>
              <a:rPr lang="tr" sz="1500" b="1"/>
              <a:t>diffusion model</a:t>
            </a:r>
            <a:r>
              <a:rPr lang="tr" sz="1500"/>
              <a:t> to spread chemical concentrations across the grid, allowing autotrophs to access energy.</a:t>
            </a:r>
            <a:endParaRPr sz="1500"/>
          </a:p>
          <a:p>
            <a:pPr marL="457200" lvl="0" indent="-316706" algn="l" rtl="0">
              <a:spcBef>
                <a:spcPts val="0"/>
              </a:spcBef>
              <a:spcAft>
                <a:spcPts val="0"/>
              </a:spcAft>
              <a:buSzPct val="100000"/>
              <a:buChar char="-"/>
            </a:pPr>
            <a:r>
              <a:rPr lang="tr" sz="1500" b="1"/>
              <a:t>Lifeform Behavior: Autotrophs</a:t>
            </a:r>
            <a:r>
              <a:rPr lang="tr" sz="1500"/>
              <a:t> metabolize chemicals from the environment, gaining energy and reproducing under favorable conditions, while </a:t>
            </a:r>
            <a:r>
              <a:rPr lang="tr" sz="1500" b="1"/>
              <a:t>heterotrophs</a:t>
            </a:r>
            <a:r>
              <a:rPr lang="tr" sz="1500"/>
              <a:t> consume autotrophs to survive and reproduce.</a:t>
            </a:r>
            <a:endParaRPr sz="1500"/>
          </a:p>
        </p:txBody>
      </p:sp>
      <p:sp>
        <p:nvSpPr>
          <p:cNvPr id="112" name="Google Shape;112;p17"/>
          <p:cNvSpPr txBox="1">
            <a:spLocks noGrp="1"/>
          </p:cNvSpPr>
          <p:nvPr>
            <p:ph type="body" idx="1"/>
          </p:nvPr>
        </p:nvSpPr>
        <p:spPr>
          <a:xfrm>
            <a:off x="5954900" y="4337650"/>
            <a:ext cx="3080700" cy="439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tr" sz="1100" i="1"/>
              <a:t>UI for experimenting with simulation parameters</a:t>
            </a:r>
            <a:endParaRPr sz="1100" i="1"/>
          </a:p>
        </p:txBody>
      </p:sp>
      <p:pic>
        <p:nvPicPr>
          <p:cNvPr id="113" name="Google Shape;113;p17"/>
          <p:cNvPicPr preferRelativeResize="0"/>
          <p:nvPr/>
        </p:nvPicPr>
        <p:blipFill>
          <a:blip r:embed="rId3">
            <a:alphaModFix/>
          </a:blip>
          <a:stretch>
            <a:fillRect/>
          </a:stretch>
        </p:blipFill>
        <p:spPr>
          <a:xfrm>
            <a:off x="6151300" y="1243226"/>
            <a:ext cx="2687900" cy="31289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5.</a:t>
            </a:r>
            <a:r>
              <a:rPr lang="en-US" dirty="0"/>
              <a:t> </a:t>
            </a:r>
            <a:r>
              <a:rPr lang="tr" dirty="0"/>
              <a:t>Results</a:t>
            </a:r>
            <a:endParaRPr dirty="0"/>
          </a:p>
        </p:txBody>
      </p:sp>
      <p:sp>
        <p:nvSpPr>
          <p:cNvPr id="119" name="Google Shape;119;p18"/>
          <p:cNvSpPr txBox="1">
            <a:spLocks noGrp="1"/>
          </p:cNvSpPr>
          <p:nvPr>
            <p:ph type="body" idx="1"/>
          </p:nvPr>
        </p:nvSpPr>
        <p:spPr>
          <a:xfrm>
            <a:off x="348500" y="1394975"/>
            <a:ext cx="3701400" cy="34983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tr" sz="1500"/>
              <a:t>The simulation demonstrates how chemosynthetic life forms can thrive in an ocean world without sunlight.</a:t>
            </a:r>
            <a:br>
              <a:rPr lang="tr" sz="1500"/>
            </a:br>
            <a:endParaRPr sz="1500"/>
          </a:p>
          <a:p>
            <a:pPr marL="457200" lvl="0" indent="-323850" algn="l" rtl="0">
              <a:spcBef>
                <a:spcPts val="0"/>
              </a:spcBef>
              <a:spcAft>
                <a:spcPts val="0"/>
              </a:spcAft>
              <a:buSzPts val="1500"/>
              <a:buChar char="●"/>
            </a:pPr>
            <a:r>
              <a:rPr lang="tr" sz="1500" b="1"/>
              <a:t>Key Findings:</a:t>
            </a:r>
            <a:endParaRPr sz="1500" b="1"/>
          </a:p>
          <a:p>
            <a:pPr marL="457200" lvl="0" indent="-323850" algn="l" rtl="0">
              <a:spcBef>
                <a:spcPts val="0"/>
              </a:spcBef>
              <a:spcAft>
                <a:spcPts val="0"/>
              </a:spcAft>
              <a:buSzPts val="1500"/>
              <a:buChar char="-"/>
            </a:pPr>
            <a:r>
              <a:rPr lang="tr" sz="1500"/>
              <a:t>Autotrophs survive and reproduce as long as chemical concentrations from hydrothermal vents are sufficient.</a:t>
            </a:r>
            <a:endParaRPr sz="1500"/>
          </a:p>
          <a:p>
            <a:pPr marL="457200" lvl="0" indent="-323850" algn="l" rtl="0">
              <a:spcBef>
                <a:spcPts val="0"/>
              </a:spcBef>
              <a:spcAft>
                <a:spcPts val="0"/>
              </a:spcAft>
              <a:buSzPts val="1500"/>
              <a:buChar char="-"/>
            </a:pPr>
            <a:r>
              <a:rPr lang="tr" sz="1500"/>
              <a:t>Heterotrophs rely on autotrophs for survival, creating a balanced ecosystem.</a:t>
            </a:r>
            <a:endParaRPr sz="1500"/>
          </a:p>
        </p:txBody>
      </p:sp>
      <p:sp>
        <p:nvSpPr>
          <p:cNvPr id="120" name="Google Shape;120;p18"/>
          <p:cNvSpPr txBox="1">
            <a:spLocks noGrp="1"/>
          </p:cNvSpPr>
          <p:nvPr>
            <p:ph type="body" idx="1"/>
          </p:nvPr>
        </p:nvSpPr>
        <p:spPr>
          <a:xfrm>
            <a:off x="6452625" y="731875"/>
            <a:ext cx="2367900" cy="214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tr" sz="1600" i="1" dirty="0"/>
              <a:t>Results of a simulation can be seen in the graphs.</a:t>
            </a:r>
            <a:br>
              <a:rPr lang="tr" sz="1600" dirty="0"/>
            </a:br>
            <a:br>
              <a:rPr lang="tr" sz="1600" dirty="0"/>
            </a:br>
            <a:r>
              <a:rPr lang="tr" sz="1600" dirty="0"/>
              <a:t>Notice how autotrophs cluster around hydrothermal vents, while heterotroph</a:t>
            </a:r>
            <a:r>
              <a:rPr lang="en-US" sz="1600" dirty="0"/>
              <a:t>s</a:t>
            </a:r>
            <a:r>
              <a:rPr lang="tr" sz="1600" dirty="0"/>
              <a:t> cluster around autotrophs.</a:t>
            </a:r>
            <a:endParaRPr sz="1600" dirty="0"/>
          </a:p>
        </p:txBody>
      </p:sp>
      <p:pic>
        <p:nvPicPr>
          <p:cNvPr id="121" name="Google Shape;121;p18"/>
          <p:cNvPicPr preferRelativeResize="0"/>
          <p:nvPr/>
        </p:nvPicPr>
        <p:blipFill>
          <a:blip r:embed="rId3">
            <a:alphaModFix/>
          </a:blip>
          <a:stretch>
            <a:fillRect/>
          </a:stretch>
        </p:blipFill>
        <p:spPr>
          <a:xfrm>
            <a:off x="3948200" y="504175"/>
            <a:ext cx="2367900" cy="2367900"/>
          </a:xfrm>
          <a:prstGeom prst="rect">
            <a:avLst/>
          </a:prstGeom>
          <a:noFill/>
          <a:ln>
            <a:noFill/>
          </a:ln>
        </p:spPr>
      </p:pic>
      <p:pic>
        <p:nvPicPr>
          <p:cNvPr id="122" name="Google Shape;122;p18"/>
          <p:cNvPicPr preferRelativeResize="0"/>
          <p:nvPr/>
        </p:nvPicPr>
        <p:blipFill>
          <a:blip r:embed="rId4">
            <a:alphaModFix/>
          </a:blip>
          <a:stretch>
            <a:fillRect/>
          </a:stretch>
        </p:blipFill>
        <p:spPr>
          <a:xfrm>
            <a:off x="4049900" y="2872075"/>
            <a:ext cx="4629445" cy="227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650" y="56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6.</a:t>
            </a:r>
            <a:r>
              <a:rPr lang="en-US" dirty="0"/>
              <a:t> </a:t>
            </a:r>
            <a:r>
              <a:rPr lang="tr" dirty="0"/>
              <a:t>Conclusion, Future Work &amp; References</a:t>
            </a:r>
            <a:endParaRPr dirty="0"/>
          </a:p>
        </p:txBody>
      </p:sp>
      <p:sp>
        <p:nvSpPr>
          <p:cNvPr id="128" name="Google Shape;128;p19"/>
          <p:cNvSpPr txBox="1">
            <a:spLocks noGrp="1"/>
          </p:cNvSpPr>
          <p:nvPr>
            <p:ph type="body" idx="1"/>
          </p:nvPr>
        </p:nvSpPr>
        <p:spPr>
          <a:xfrm>
            <a:off x="342275" y="1323325"/>
            <a:ext cx="4100400" cy="3548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tr" sz="1500" b="1"/>
              <a:t>Conclusion: </a:t>
            </a:r>
            <a:r>
              <a:rPr lang="tr" sz="1500"/>
              <a:t>Our simulation shows that, although much more difficult and unstable since the main energy sources are scattered around, chemosynthesis could sustain life in environments without sunlight, much like the conditions in ocean worlds such as Europa.</a:t>
            </a:r>
            <a:br>
              <a:rPr lang="tr" sz="1500"/>
            </a:br>
            <a:endParaRPr sz="1500"/>
          </a:p>
          <a:p>
            <a:pPr marL="457200" lvl="0" indent="-323850" algn="l" rtl="0">
              <a:spcBef>
                <a:spcPts val="0"/>
              </a:spcBef>
              <a:spcAft>
                <a:spcPts val="0"/>
              </a:spcAft>
              <a:buSzPts val="1500"/>
              <a:buChar char="●"/>
            </a:pPr>
            <a:r>
              <a:rPr lang="tr" sz="1500" b="1"/>
              <a:t>Future Work: </a:t>
            </a:r>
            <a:r>
              <a:rPr lang="tr" sz="1500"/>
              <a:t>The simulation can be further expanded with implementations such as a bigger ecosystem with different chemical sources, or even evolution-like behaviour using machine learning algorithms [3].</a:t>
            </a:r>
            <a:endParaRPr sz="1500"/>
          </a:p>
        </p:txBody>
      </p:sp>
      <p:sp>
        <p:nvSpPr>
          <p:cNvPr id="129" name="Google Shape;129;p19"/>
          <p:cNvSpPr txBox="1">
            <a:spLocks noGrp="1"/>
          </p:cNvSpPr>
          <p:nvPr>
            <p:ph type="body" idx="1"/>
          </p:nvPr>
        </p:nvSpPr>
        <p:spPr>
          <a:xfrm>
            <a:off x="4442675" y="1323325"/>
            <a:ext cx="4486200" cy="3548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tr" sz="1500"/>
              <a:t>[1] C. Q. Choi, “Hydrothermal Vent Experiments Bring Enceladus to Earth,” </a:t>
            </a:r>
            <a:r>
              <a:rPr lang="tr" sz="1500" i="1"/>
              <a:t>Astrobiology at NASA</a:t>
            </a:r>
            <a:r>
              <a:rPr lang="tr" sz="1500"/>
              <a:t>, Dec. 2017. Available: </a:t>
            </a:r>
            <a:r>
              <a:rPr lang="tr" sz="1500" u="sng">
                <a:solidFill>
                  <a:schemeClr val="hlink"/>
                </a:solidFill>
                <a:hlinkClick r:id="rId3"/>
              </a:rPr>
              <a:t>https://astrobiology.nasa.gov/news/hydrothermal-vent-experiments-bring-enceladus-to-earth/</a:t>
            </a:r>
            <a:endParaRPr sz="1500"/>
          </a:p>
          <a:p>
            <a:pPr marL="0" lvl="0" indent="0" algn="l" rtl="0">
              <a:spcBef>
                <a:spcPts val="1200"/>
              </a:spcBef>
              <a:spcAft>
                <a:spcPts val="1200"/>
              </a:spcAft>
              <a:buNone/>
            </a:pPr>
            <a:r>
              <a:rPr lang="tr" sz="1500"/>
              <a:t>[2] NASA Science, “Life Signs Could Survive Near Surfaces of Enceladus and Europa,” </a:t>
            </a:r>
            <a:r>
              <a:rPr lang="tr" sz="1500" i="1"/>
              <a:t>NASA Science</a:t>
            </a:r>
            <a:r>
              <a:rPr lang="tr" sz="1500"/>
              <a:t>, Jul. 2024. Available: </a:t>
            </a:r>
            <a:r>
              <a:rPr lang="tr" sz="1500" u="sng">
                <a:solidFill>
                  <a:schemeClr val="hlink"/>
                </a:solidFill>
                <a:hlinkClick r:id="rId4"/>
              </a:rPr>
              <a:t>https://science.nasa.gov/science-research/planetary-science/astrobiology/nasa-life-signs-could-survive-near-surfaces-of-enceladus-and-europa/</a:t>
            </a:r>
            <a:r>
              <a:rPr lang="tr" sz="1500"/>
              <a:t>.</a:t>
            </a:r>
            <a:br>
              <a:rPr lang="tr" sz="1500"/>
            </a:br>
            <a:br>
              <a:rPr lang="tr" sz="1500"/>
            </a:br>
            <a:r>
              <a:rPr lang="tr" sz="1500"/>
              <a:t>[3]  V. Da Poian, B. Theiling, L. Clough, B. McKinney, J. Major, J. Chen, and S. Hörst, "Exploratory data analysis (EDA) machine learning approaches for ocean world analog mass spectrometry," </a:t>
            </a:r>
            <a:r>
              <a:rPr lang="tr" sz="1500" i="1"/>
              <a:t>Frontiers in Astronomy and Space Sciences</a:t>
            </a:r>
            <a:r>
              <a:rPr lang="tr" sz="1500"/>
              <a:t>, vol. 10, no. 1134141, May 2023. DOI: 10.3389/fspas.2023.1134141.</a:t>
            </a:r>
            <a:endParaRPr sz="15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Ekran Gösterisi (16:9)</PresentationFormat>
  <Paragraphs>45</Paragraphs>
  <Slides>7</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Raleway</vt:lpstr>
      <vt:lpstr>Lato</vt:lpstr>
      <vt:lpstr>Streamline</vt:lpstr>
      <vt:lpstr>Beyond Sunlight: An Aquatic Chemosynthetic World Project “Hello Ocean”</vt:lpstr>
      <vt:lpstr>1. Problem Statement</vt:lpstr>
      <vt:lpstr>2. Scientific Background</vt:lpstr>
      <vt:lpstr>3. Simulation Design</vt:lpstr>
      <vt:lpstr>4. Technical Implementation with Python</vt:lpstr>
      <vt:lpstr>5. Results</vt:lpstr>
      <vt:lpstr>6. Conclusion, Future Work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İsmail Kaan SÖNMEZ</cp:lastModifiedBy>
  <cp:revision>1</cp:revision>
  <dcterms:modified xsi:type="dcterms:W3CDTF">2024-10-06T20:36:35Z</dcterms:modified>
</cp:coreProperties>
</file>