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3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9" r:id="rId24"/>
    <p:sldId id="276" r:id="rId25"/>
    <p:sldId id="280" r:id="rId26"/>
    <p:sldId id="282" r:id="rId27"/>
    <p:sldId id="281" r:id="rId28"/>
    <p:sldId id="284" r:id="rId29"/>
    <p:sldId id="283" r:id="rId30"/>
  </p:sldIdLst>
  <p:sldSz cx="9144000" cy="6858000" type="screen4x3"/>
  <p:notesSz cx="6858000" cy="9144000"/>
  <p:custDataLst>
    <p:tags r:id="rId3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5DFFFF"/>
    <a:srgbClr val="00DBD6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9" autoAdjust="0"/>
    <p:restoredTop sz="88056" autoAdjust="0"/>
  </p:normalViewPr>
  <p:slideViewPr>
    <p:cSldViewPr>
      <p:cViewPr varScale="1">
        <p:scale>
          <a:sx n="117" d="100"/>
          <a:sy n="117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3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01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7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6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команды должны реализовывать интерфейс </a:t>
            </a:r>
            <a:r>
              <a:rPr lang="en-US" dirty="0" err="1"/>
              <a:t>ICommand</a:t>
            </a:r>
            <a:r>
              <a:rPr lang="ru-RU" dirty="0"/>
              <a:t> с методом </a:t>
            </a:r>
            <a:r>
              <a:rPr lang="en-US" dirty="0"/>
              <a:t>Execute</a:t>
            </a:r>
          </a:p>
          <a:p>
            <a:r>
              <a:rPr lang="ru-RU" dirty="0"/>
              <a:t>Примеры конкретных команд:</a:t>
            </a:r>
          </a:p>
          <a:p>
            <a:pPr lvl="1"/>
            <a:r>
              <a:rPr lang="ru-RU" dirty="0"/>
              <a:t>Включить робота</a:t>
            </a:r>
          </a:p>
          <a:p>
            <a:pPr lvl="1"/>
            <a:r>
              <a:rPr lang="ru-RU" dirty="0"/>
              <a:t>Выключить робота</a:t>
            </a:r>
          </a:p>
          <a:p>
            <a:pPr lvl="1"/>
            <a:r>
              <a:rPr lang="ru-RU" dirty="0"/>
              <a:t>Задать роботу определенное направление движения</a:t>
            </a:r>
          </a:p>
          <a:p>
            <a:pPr lvl="1"/>
            <a:r>
              <a:rPr lang="ru-RU" dirty="0"/>
              <a:t>Остановить робота</a:t>
            </a:r>
          </a:p>
          <a:p>
            <a:pPr lvl="1"/>
            <a:r>
              <a:rPr lang="ru-RU" dirty="0"/>
              <a:t>Включить свет в помещении</a:t>
            </a:r>
          </a:p>
        </p:txBody>
      </p:sp>
    </p:spTree>
    <p:extLst>
      <p:ext uri="{BB962C8B-B14F-4D97-AF65-F5344CB8AC3E}">
        <p14:creationId xmlns:p14="http://schemas.microsoft.com/office/powerpoint/2010/main" val="33369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5265" y="1494259"/>
            <a:ext cx="3326507" cy="2785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1357" y="4221088"/>
            <a:ext cx="3470523" cy="23439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093221" y="-12848"/>
            <a:ext cx="3223195" cy="27349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124797" y="3356991"/>
            <a:ext cx="3119611" cy="246969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3908" y="32667"/>
            <a:ext cx="3347864" cy="1401317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-12848"/>
            <a:ext cx="3923928" cy="691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m_robot.TurnOff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76056" y="-12848"/>
            <a:ext cx="4044528" cy="6011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m_robot.Walk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m_robot.Stop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3617894" y="358005"/>
            <a:ext cx="1188132" cy="387424"/>
          </a:xfrm>
          <a:prstGeom prst="borderCallout1">
            <a:avLst>
              <a:gd name="adj1" fmla="val 36938"/>
              <a:gd name="adj2" fmla="val -2821"/>
              <a:gd name="adj3" fmla="val 45640"/>
              <a:gd name="adj4" fmla="val -458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Интерфейс команды</a:t>
            </a:r>
          </a:p>
        </p:txBody>
      </p:sp>
      <p:grpSp>
        <p:nvGrpSpPr>
          <p:cNvPr id="37" name="Группа 36"/>
          <p:cNvGrpSpPr/>
          <p:nvPr/>
        </p:nvGrpSpPr>
        <p:grpSpPr>
          <a:xfrm>
            <a:off x="2419599" y="358005"/>
            <a:ext cx="2800473" cy="3924027"/>
            <a:chOff x="2419599" y="358005"/>
            <a:chExt cx="2800473" cy="3924027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419599" y="2873770"/>
              <a:ext cx="2304256" cy="57606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Классы конкретных команд управления роботом</a:t>
              </a:r>
            </a:p>
          </p:txBody>
        </p:sp>
        <p:cxnSp>
          <p:nvCxnSpPr>
            <p:cNvPr id="19" name="Прямая соединительная линия 18"/>
            <p:cNvCxnSpPr>
              <a:stCxn id="17" idx="0"/>
            </p:cNvCxnSpPr>
            <p:nvPr/>
          </p:nvCxnSpPr>
          <p:spPr>
            <a:xfrm flipH="1" flipV="1">
              <a:off x="2699792" y="1797470"/>
              <a:ext cx="871935" cy="10763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17" idx="0"/>
            </p:cNvCxnSpPr>
            <p:nvPr/>
          </p:nvCxnSpPr>
          <p:spPr>
            <a:xfrm flipV="1">
              <a:off x="3571727" y="358005"/>
              <a:ext cx="1648345" cy="25157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7" idx="2"/>
            </p:cNvCxnSpPr>
            <p:nvPr/>
          </p:nvCxnSpPr>
          <p:spPr>
            <a:xfrm flipH="1">
              <a:off x="2928157" y="3449834"/>
              <a:ext cx="643570" cy="83219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7" idx="3"/>
            </p:cNvCxnSpPr>
            <p:nvPr/>
          </p:nvCxnSpPr>
          <p:spPr>
            <a:xfrm>
              <a:off x="4723855" y="3161802"/>
              <a:ext cx="400942" cy="195189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1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556792"/>
            <a:ext cx="2880320" cy="100811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4797152"/>
            <a:ext cx="2376264" cy="92414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92740"/>
            <a:ext cx="435597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4625876" y="1568748"/>
            <a:ext cx="4266604" cy="852140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Каждая Команда может быть связана с произвольным Получателем (не обязательно с роботом.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3171168" y="5042684"/>
            <a:ext cx="2592288" cy="433083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для выхода из меню</a:t>
            </a:r>
          </a:p>
        </p:txBody>
      </p:sp>
    </p:spTree>
    <p:extLst>
      <p:ext uri="{BB962C8B-B14F-4D97-AF65-F5344CB8AC3E}">
        <p14:creationId xmlns:p14="http://schemas.microsoft.com/office/powerpoint/2010/main" val="197728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Создает команды</a:t>
            </a:r>
          </a:p>
          <a:p>
            <a:pPr lvl="1"/>
            <a:r>
              <a:rPr lang="ru-RU" dirty="0"/>
              <a:t>Каждая команда связывается с соответствующим Получателем и, возможно, </a:t>
            </a:r>
            <a:r>
              <a:rPr lang="ru-RU" dirty="0" err="1"/>
              <a:t>параметризуется</a:t>
            </a:r>
            <a:endParaRPr lang="ru-RU" dirty="0"/>
          </a:p>
          <a:p>
            <a:r>
              <a:rPr lang="ru-RU" dirty="0"/>
              <a:t>Настраивает систему распознавания речи, связывая фразы с командами управления роботом</a:t>
            </a:r>
          </a:p>
          <a:p>
            <a:r>
              <a:rPr lang="ru-RU" dirty="0"/>
              <a:t>Запускает систему распознавания речи</a:t>
            </a:r>
          </a:p>
        </p:txBody>
      </p:sp>
    </p:spTree>
    <p:extLst>
      <p:ext uri="{BB962C8B-B14F-4D97-AF65-F5344CB8AC3E}">
        <p14:creationId xmlns:p14="http://schemas.microsoft.com/office/powerpoint/2010/main" val="9568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497680"/>
            <a:ext cx="1358205" cy="17621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53901" y="709612"/>
            <a:ext cx="1153418" cy="200025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53900" y="1084770"/>
            <a:ext cx="5902275" cy="34963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51521" y="4696458"/>
            <a:ext cx="4392488" cy="9694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41202" y="6165304"/>
            <a:ext cx="1234454" cy="3600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9496" y="0"/>
            <a:ext cx="89289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CTurnOnCommand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1979712" y="387361"/>
            <a:ext cx="1078830" cy="220638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Получатель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1763688" y="736599"/>
            <a:ext cx="1052537" cy="232841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Инициатор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6500314" y="969440"/>
            <a:ext cx="2643686" cy="648262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Обучаем Инициатора командам управления роботом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4971296" y="4756261"/>
            <a:ext cx="3705160" cy="648262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роли Получателя Команда может использовать любой объект. Даже Инициатор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4960977" y="6213706"/>
            <a:ext cx="3058035" cy="240758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Передаем управление Инициатору</a:t>
            </a:r>
          </a:p>
        </p:txBody>
      </p:sp>
    </p:spTree>
    <p:extLst>
      <p:ext uri="{BB962C8B-B14F-4D97-AF65-F5344CB8AC3E}">
        <p14:creationId xmlns:p14="http://schemas.microsoft.com/office/powerpoint/2010/main" val="23290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4" grpId="0" animBg="1"/>
      <p:bldP spid="6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7664" y="0"/>
            <a:ext cx="396044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robot should be turned on first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am waiting for your commands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a pleasure to serve you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command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endParaRPr lang="ru-RU" sz="13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6176" y="33265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Паттерн «Команда»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28092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Альтернативные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команд в виде классов и интерфейсов – классическая реализация</a:t>
            </a:r>
          </a:p>
          <a:p>
            <a:pPr lvl="1"/>
            <a:r>
              <a:rPr lang="ru-RU" dirty="0"/>
              <a:t>Для каждого типа команды требуется создавать класс, реализующий интерфейс </a:t>
            </a:r>
            <a:r>
              <a:rPr lang="en-US" dirty="0" err="1"/>
              <a:t>ICommand</a:t>
            </a:r>
            <a:endParaRPr lang="en-US" dirty="0"/>
          </a:p>
          <a:p>
            <a:r>
              <a:rPr lang="ru-RU" dirty="0"/>
              <a:t>В языках с поддержкой функционального программирования роль команды могут выполнять функциональные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313166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7664" y="1289387"/>
            <a:ext cx="2304256" cy="220301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220072" y="4781307"/>
            <a:ext cx="1152128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33264" y="6165304"/>
            <a:ext cx="1637305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63848" y="2527809"/>
            <a:ext cx="2952909" cy="65146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251520" y="620688"/>
            <a:ext cx="3329880" cy="268312"/>
            <a:chOff x="251520" y="620688"/>
            <a:chExt cx="3329880" cy="26831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51520" y="620688"/>
              <a:ext cx="3329880" cy="26831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949450" y="620688"/>
              <a:ext cx="615950" cy="268312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3428" y="0"/>
            <a:ext cx="4352548" cy="667875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()&gt;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Run();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Exit();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command(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shortcut;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description;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211960" y="2425541"/>
            <a:ext cx="47723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5351179" y="32417"/>
            <a:ext cx="3633153" cy="2393123"/>
            <a:chOff x="5351179" y="32417"/>
            <a:chExt cx="3633153" cy="2393123"/>
          </a:xfrm>
        </p:grpSpPr>
        <p:sp>
          <p:nvSpPr>
            <p:cNvPr id="7" name="Выноска 1 6"/>
            <p:cNvSpPr/>
            <p:nvPr/>
          </p:nvSpPr>
          <p:spPr>
            <a:xfrm>
              <a:off x="5351179" y="32417"/>
              <a:ext cx="3633153" cy="2393123"/>
            </a:xfrm>
            <a:prstGeom prst="borderCallout1">
              <a:avLst>
                <a:gd name="adj1" fmla="val 22228"/>
                <a:gd name="adj2" fmla="val -461"/>
                <a:gd name="adj3" fmla="val 30300"/>
                <a:gd name="adj4" fmla="val -50301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Вместо указателя на </a:t>
              </a:r>
              <a:r>
                <a:rPr lang="en-US" sz="1400" dirty="0" err="1"/>
                <a:t>ICommand</a:t>
              </a:r>
              <a:r>
                <a:rPr lang="en-US" sz="1400" dirty="0"/>
                <a:t> </a:t>
              </a:r>
              <a:r>
                <a:rPr lang="ru-RU" sz="1400" dirty="0"/>
                <a:t>используется функциональный объект, аналогичный методу </a:t>
              </a:r>
              <a:r>
                <a:rPr lang="en-US" sz="1400" dirty="0"/>
                <a:t>Execute() </a:t>
              </a:r>
              <a:r>
                <a:rPr lang="ru-RU" sz="1400" dirty="0"/>
                <a:t>интерфейса </a:t>
              </a:r>
              <a:r>
                <a:rPr lang="en-US" sz="1400" dirty="0" err="1"/>
                <a:t>ICommand</a:t>
              </a:r>
              <a:endParaRPr lang="ru-RU" sz="1400" dirty="0"/>
            </a:p>
            <a:p>
              <a:endParaRPr lang="en-US" sz="14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496050" y="1600200"/>
              <a:ext cx="447675" cy="24765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7686676" y="1600200"/>
              <a:ext cx="228600" cy="257175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9563" y="871353"/>
              <a:ext cx="3456384" cy="1475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= 0;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~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=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default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dirty="0"/>
            </a:p>
          </p:txBody>
        </p:sp>
      </p:grpSp>
      <p:sp>
        <p:nvSpPr>
          <p:cNvPr id="21" name="Выноска 1 20"/>
          <p:cNvSpPr/>
          <p:nvPr/>
        </p:nvSpPr>
        <p:spPr>
          <a:xfrm>
            <a:off x="2070569" y="3335307"/>
            <a:ext cx="2141391" cy="435635"/>
          </a:xfrm>
          <a:prstGeom prst="borderCallout1">
            <a:avLst>
              <a:gd name="adj1" fmla="val 1955"/>
              <a:gd name="adj2" fmla="val -2228"/>
              <a:gd name="adj3" fmla="val -55726"/>
              <a:gd name="adj4" fmla="val -220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Остаются без изменений</a:t>
            </a:r>
          </a:p>
        </p:txBody>
      </p:sp>
      <p:sp>
        <p:nvSpPr>
          <p:cNvPr id="23" name="Выноска 1 22"/>
          <p:cNvSpPr/>
          <p:nvPr/>
        </p:nvSpPr>
        <p:spPr>
          <a:xfrm>
            <a:off x="1744886" y="6514584"/>
            <a:ext cx="2213400" cy="320197"/>
          </a:xfrm>
          <a:prstGeom prst="borderCallout1">
            <a:avLst>
              <a:gd name="adj1" fmla="val 1955"/>
              <a:gd name="adj2" fmla="val -2228"/>
              <a:gd name="adj3" fmla="val -29548"/>
              <a:gd name="adj4" fmla="val -252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  <p:sp>
        <p:nvSpPr>
          <p:cNvPr id="25" name="Выноска 1 24"/>
          <p:cNvSpPr/>
          <p:nvPr/>
        </p:nvSpPr>
        <p:spPr>
          <a:xfrm>
            <a:off x="7010641" y="4786445"/>
            <a:ext cx="1963347" cy="386645"/>
          </a:xfrm>
          <a:prstGeom prst="borderCallout1">
            <a:avLst>
              <a:gd name="adj1" fmla="val 46298"/>
              <a:gd name="adj2" fmla="val -3198"/>
              <a:gd name="adj3" fmla="val 64065"/>
              <a:gd name="adj4" fmla="val -383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Вызов функции вместо метода интерфейса</a:t>
            </a:r>
          </a:p>
        </p:txBody>
      </p:sp>
      <p:sp>
        <p:nvSpPr>
          <p:cNvPr id="30" name="Выноска 1 29"/>
          <p:cNvSpPr/>
          <p:nvPr/>
        </p:nvSpPr>
        <p:spPr>
          <a:xfrm>
            <a:off x="3674986" y="1847850"/>
            <a:ext cx="1423941" cy="498907"/>
          </a:xfrm>
          <a:prstGeom prst="borderCallout1">
            <a:avLst>
              <a:gd name="adj1" fmla="val -16603"/>
              <a:gd name="adj2" fmla="val 9930"/>
              <a:gd name="adj3" fmla="val -74153"/>
              <a:gd name="adj4" fmla="val -133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</p:spTree>
    <p:extLst>
      <p:ext uri="{BB962C8B-B14F-4D97-AF65-F5344CB8AC3E}">
        <p14:creationId xmlns:p14="http://schemas.microsoft.com/office/powerpoint/2010/main" val="36666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22" grpId="0" animBg="1"/>
      <p:bldP spid="20" grpId="0" animBg="1"/>
      <p:bldP spid="21" grpId="0" animBg="1"/>
      <p:bldP spid="23" grpId="0" animBg="1"/>
      <p:bldP spid="25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Группа 31"/>
          <p:cNvGrpSpPr/>
          <p:nvPr/>
        </p:nvGrpSpPr>
        <p:grpSpPr>
          <a:xfrm>
            <a:off x="434340" y="3826078"/>
            <a:ext cx="4842509" cy="250622"/>
            <a:chOff x="434340" y="3826078"/>
            <a:chExt cx="4842509" cy="250622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4340" y="3826078"/>
              <a:ext cx="4842509" cy="25062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115616" y="3854675"/>
              <a:ext cx="576064" cy="19342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888505" y="3840189"/>
              <a:ext cx="451247" cy="207913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616987" y="3847431"/>
              <a:ext cx="514853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3265059" y="3847431"/>
              <a:ext cx="1916541" cy="20791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251520" y="1052735"/>
            <a:ext cx="4752528" cy="64807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10540" y="1916833"/>
            <a:ext cx="2981340" cy="24724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07504" y="0"/>
            <a:ext cx="5760640" cy="698652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</a:p>
          <a:p>
            <a:pPr>
              <a:spcAft>
                <a:spcPts val="0"/>
              </a:spcAft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robot.TurnOn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::Stop,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580112" y="764704"/>
            <a:ext cx="3096344" cy="433364"/>
          </a:xfrm>
          <a:prstGeom prst="borderCallout1">
            <a:avLst>
              <a:gd name="adj1" fmla="val 36938"/>
              <a:gd name="adj2" fmla="val -2821"/>
              <a:gd name="adj3" fmla="val 103455"/>
              <a:gd name="adj4" fmla="val -2300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Лямбда-выражение в роли Команды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5724922" y="1474839"/>
            <a:ext cx="3167558" cy="975865"/>
          </a:xfrm>
          <a:prstGeom prst="borderCallout1">
            <a:avLst>
              <a:gd name="adj1" fmla="val 36938"/>
              <a:gd name="adj2" fmla="val -2821"/>
              <a:gd name="adj3" fmla="val 64875"/>
              <a:gd name="adj4" fmla="val -6851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Функциональный объект, при помощи </a:t>
            </a:r>
            <a:r>
              <a:rPr lang="en-US" sz="1400" dirty="0"/>
              <a:t>bind()</a:t>
            </a:r>
            <a:r>
              <a:rPr lang="ru-RU" sz="1400" dirty="0"/>
              <a:t> связанный с методом </a:t>
            </a:r>
            <a:r>
              <a:rPr lang="en-US" sz="1400" b="1" dirty="0" err="1"/>
              <a:t>CRobot:TurnOff</a:t>
            </a:r>
            <a:r>
              <a:rPr lang="en-US" sz="1400" b="1" dirty="0"/>
              <a:t>()</a:t>
            </a:r>
            <a:r>
              <a:rPr lang="ru-RU" sz="1400" b="1" dirty="0"/>
              <a:t> </a:t>
            </a:r>
            <a:r>
              <a:rPr lang="ru-RU" sz="1400" dirty="0"/>
              <a:t>объекта</a:t>
            </a:r>
            <a:r>
              <a:rPr lang="en-US" sz="1400" dirty="0"/>
              <a:t> </a:t>
            </a:r>
            <a:r>
              <a:rPr lang="en-US" sz="1400" b="1" dirty="0"/>
              <a:t>robot</a:t>
            </a:r>
            <a:endParaRPr lang="ru-RU" sz="1400" b="1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5688124" y="2564836"/>
            <a:ext cx="3384376" cy="4192487"/>
            <a:chOff x="5688124" y="2564836"/>
            <a:chExt cx="3384376" cy="4192487"/>
          </a:xfrm>
        </p:grpSpPr>
        <p:sp>
          <p:nvSpPr>
            <p:cNvPr id="9" name="Выноска 1 8"/>
            <p:cNvSpPr/>
            <p:nvPr/>
          </p:nvSpPr>
          <p:spPr>
            <a:xfrm>
              <a:off x="5688124" y="2564836"/>
              <a:ext cx="3384376" cy="4192487"/>
            </a:xfrm>
            <a:prstGeom prst="borderCallout1">
              <a:avLst>
                <a:gd name="adj1" fmla="val 43653"/>
                <a:gd name="adj2" fmla="val -693"/>
                <a:gd name="adj3" fmla="val 35156"/>
                <a:gd name="adj4" fmla="val -1309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Создаем функциональный объект команды, связанный с методом </a:t>
              </a:r>
              <a:r>
                <a:rPr lang="en-US" sz="1400" b="1" dirty="0" err="1"/>
                <a:t>CRobot</a:t>
              </a:r>
              <a:r>
                <a:rPr lang="en-US" sz="1400" b="1" dirty="0"/>
                <a:t>::Walk</a:t>
              </a:r>
              <a:r>
                <a:rPr lang="ru-RU" sz="1400" b="1" dirty="0"/>
                <a:t>() </a:t>
              </a:r>
              <a:r>
                <a:rPr lang="ru-RU" sz="1400" dirty="0"/>
                <a:t>объекта </a:t>
              </a:r>
              <a:r>
                <a:rPr lang="en-US" sz="1400" b="1" dirty="0"/>
                <a:t>robot</a:t>
              </a:r>
              <a:r>
                <a:rPr lang="ru-RU" sz="1400" dirty="0"/>
                <a:t>, вызываемым с параметром </a:t>
              </a:r>
              <a:r>
                <a:rPr lang="en-US" sz="1400" b="1" dirty="0" err="1"/>
                <a:t>WalkDirection</a:t>
              </a:r>
              <a:r>
                <a:rPr lang="en-US" sz="1400" b="1" dirty="0"/>
                <a:t>::North</a:t>
              </a:r>
              <a:endParaRPr lang="ru-RU" sz="1400" b="1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724128" y="3764674"/>
              <a:ext cx="3348372" cy="2982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: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: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,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override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m_robot.Walk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6936500" y="4342672"/>
              <a:ext cx="461814" cy="168796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935280" y="6141720"/>
              <a:ext cx="508928" cy="195847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6696965" y="5598081"/>
              <a:ext cx="365823" cy="212169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6622449" y="6135686"/>
              <a:ext cx="583214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095749" y="5598081"/>
              <a:ext cx="583214" cy="207913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7596336" y="4342672"/>
              <a:ext cx="432048" cy="168797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6223422" y="4727792"/>
              <a:ext cx="1174892" cy="168797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6218964" y="4548943"/>
              <a:ext cx="1809419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6218965" y="4912211"/>
              <a:ext cx="1758224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7090238" y="5631350"/>
              <a:ext cx="882187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5949019" y="6356577"/>
              <a:ext cx="1935349" cy="141373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698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8284" y="2996953"/>
            <a:ext cx="3661668" cy="50405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5496" y="2132856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"Classic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"Functional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"q"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Program"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Поддержка вложенных меню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5004048" y="1735782"/>
            <a:ext cx="3816424" cy="794148"/>
          </a:xfrm>
          <a:prstGeom prst="borderCallout1">
            <a:avLst>
              <a:gd name="adj1" fmla="val 36938"/>
              <a:gd name="adj2" fmla="val -2821"/>
              <a:gd name="adj3" fmla="val 170327"/>
              <a:gd name="adj4" fmla="val -2404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передаёт управление в дочернее меню, а потом напоминает инструкции от текущего</a:t>
            </a:r>
          </a:p>
        </p:txBody>
      </p:sp>
    </p:spTree>
    <p:extLst>
      <p:ext uri="{BB962C8B-B14F-4D97-AF65-F5344CB8AC3E}">
        <p14:creationId xmlns:p14="http://schemas.microsoft.com/office/powerpoint/2010/main" val="347004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«Команда»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Инкапсулирует запрос в виде объекта, содержащего:</a:t>
            </a:r>
          </a:p>
          <a:p>
            <a:pPr lvl="1"/>
            <a:r>
              <a:rPr lang="ru-RU" dirty="0"/>
              <a:t>Получатель запроса</a:t>
            </a:r>
          </a:p>
          <a:p>
            <a:pPr lvl="1"/>
            <a:r>
              <a:rPr lang="ru-RU" dirty="0"/>
              <a:t>Набор действий, которые должен выполнить получатель</a:t>
            </a:r>
          </a:p>
          <a:p>
            <a:pPr lvl="1"/>
            <a:r>
              <a:rPr lang="ru-RU" dirty="0"/>
              <a:t>Параметры запросов</a:t>
            </a:r>
          </a:p>
          <a:p>
            <a:r>
              <a:rPr lang="ru-RU" dirty="0"/>
              <a:t>Возможности:</a:t>
            </a:r>
          </a:p>
          <a:p>
            <a:pPr lvl="1"/>
            <a:r>
              <a:rPr lang="ru-RU" dirty="0"/>
              <a:t>Отмена и повтор действий</a:t>
            </a:r>
          </a:p>
          <a:p>
            <a:pPr lvl="1"/>
            <a:r>
              <a:rPr lang="ru-RU" dirty="0"/>
              <a:t>Регистрация запросов</a:t>
            </a:r>
          </a:p>
          <a:p>
            <a:pPr lvl="1"/>
            <a:r>
              <a:rPr lang="ru-RU" dirty="0"/>
              <a:t>Отложенное выполнение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957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составных операций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Составная команда (Макрокоманда)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Возможно создать составную команду, содержащую внутри себя другие команды</a:t>
            </a:r>
          </a:p>
          <a:p>
            <a:pPr lvl="1"/>
            <a:r>
              <a:rPr lang="ru-RU" dirty="0"/>
              <a:t>Сложное действие, составленное из более простых</a:t>
            </a:r>
          </a:p>
          <a:p>
            <a:r>
              <a:rPr lang="ru-RU" dirty="0"/>
              <a:t>Выполнение макрокоманды</a:t>
            </a:r>
          </a:p>
          <a:p>
            <a:pPr lvl="1"/>
            <a:r>
              <a:rPr lang="ru-RU" dirty="0"/>
              <a:t>Выполняет последовательно вложенные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42784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операций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изменения в редактируемом документе могут быть нежелательны</a:t>
            </a:r>
          </a:p>
          <a:p>
            <a:pPr lvl="1"/>
            <a:r>
              <a:rPr lang="ru-RU" dirty="0"/>
              <a:t>Случайное удаление фрагмента текста</a:t>
            </a:r>
          </a:p>
          <a:p>
            <a:pPr lvl="1"/>
            <a:r>
              <a:rPr lang="ru-RU" dirty="0"/>
              <a:t>Изменение форматирования документа</a:t>
            </a:r>
          </a:p>
          <a:p>
            <a:r>
              <a:rPr lang="ru-RU" dirty="0"/>
              <a:t>Правилом хорошего тона – дать возможность отмены операций редактирования</a:t>
            </a:r>
          </a:p>
          <a:p>
            <a:pPr lvl="1"/>
            <a:r>
              <a:rPr lang="ru-RU" dirty="0"/>
              <a:t>Содержимое документа возвращается к одному из предыдущих состояний</a:t>
            </a:r>
          </a:p>
          <a:p>
            <a:r>
              <a:rPr lang="ru-RU" dirty="0"/>
              <a:t>Одно из возможных решений предлагает паттерн «Команда»</a:t>
            </a:r>
          </a:p>
        </p:txBody>
      </p:sp>
    </p:spTree>
    <p:extLst>
      <p:ext uri="{BB962C8B-B14F-4D97-AF65-F5344CB8AC3E}">
        <p14:creationId xmlns:p14="http://schemas.microsoft.com/office/powerpoint/2010/main" val="67483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Обратимость операций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каждой операции Получатель должен предоставлять обратную</a:t>
            </a:r>
          </a:p>
          <a:p>
            <a:pPr lvl="1"/>
            <a:r>
              <a:rPr lang="ru-RU" dirty="0"/>
              <a:t>Ввод текста – удаление введенного текста</a:t>
            </a:r>
          </a:p>
          <a:p>
            <a:pPr lvl="1"/>
            <a:r>
              <a:rPr lang="ru-RU" dirty="0"/>
              <a:t>Удаление выделенного текста – восстановление удаленного текста и выделения</a:t>
            </a:r>
          </a:p>
          <a:p>
            <a:pPr lvl="1"/>
            <a:r>
              <a:rPr lang="ru-RU" dirty="0"/>
              <a:t>Рисование фигуры на холсте – восстановление изображения</a:t>
            </a:r>
          </a:p>
          <a:p>
            <a:pPr lvl="1"/>
            <a:r>
              <a:rPr lang="ru-RU" dirty="0"/>
              <a:t>Включение света – выключение света</a:t>
            </a:r>
          </a:p>
        </p:txBody>
      </p:sp>
    </p:spTree>
    <p:extLst>
      <p:ext uri="{BB962C8B-B14F-4D97-AF65-F5344CB8AC3E}">
        <p14:creationId xmlns:p14="http://schemas.microsoft.com/office/powerpoint/2010/main" val="11240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Поддержка отмены в интерфейсе </a:t>
            </a:r>
            <a:r>
              <a:rPr lang="en-US" dirty="0" err="1"/>
              <a:t>ICommand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Помимо метода </a:t>
            </a:r>
            <a:r>
              <a:rPr lang="en-US" dirty="0"/>
              <a:t>Execute()</a:t>
            </a:r>
            <a:r>
              <a:rPr lang="ru-RU" dirty="0"/>
              <a:t> предоставляется метод </a:t>
            </a:r>
            <a:r>
              <a:rPr lang="en-US" dirty="0" err="1"/>
              <a:t>Unexecute</a:t>
            </a:r>
            <a:r>
              <a:rPr lang="en-US" dirty="0"/>
              <a:t>()</a:t>
            </a:r>
            <a:r>
              <a:rPr lang="ru-RU" dirty="0"/>
              <a:t>, выполняющий отмену команды</a:t>
            </a:r>
          </a:p>
          <a:p>
            <a:r>
              <a:rPr lang="ru-RU" dirty="0"/>
              <a:t>Команде может потребоваться хранить дополнительные данные, нужные для отмены действия</a:t>
            </a:r>
          </a:p>
          <a:p>
            <a:pPr lvl="1"/>
            <a:r>
              <a:rPr lang="ru-RU" dirty="0"/>
              <a:t>В этом может помочь паттерн Хранитель (</a:t>
            </a:r>
            <a:r>
              <a:rPr lang="en-US" dirty="0"/>
              <a:t>Memento)</a:t>
            </a:r>
            <a:endParaRPr lang="ru-RU" dirty="0"/>
          </a:p>
          <a:p>
            <a:r>
              <a:rPr lang="ru-RU" dirty="0"/>
              <a:t>Отмена макрокоманды</a:t>
            </a:r>
          </a:p>
          <a:p>
            <a:pPr lvl="1"/>
            <a:r>
              <a:rPr lang="ru-RU" dirty="0"/>
              <a:t>Отменяет действие команд (в обратном порядке)</a:t>
            </a:r>
          </a:p>
        </p:txBody>
      </p:sp>
    </p:spTree>
    <p:extLst>
      <p:ext uri="{BB962C8B-B14F-4D97-AF65-F5344CB8AC3E}">
        <p14:creationId xmlns:p14="http://schemas.microsoft.com/office/powerpoint/2010/main" val="30773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Управление историей изменений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Хранит список выполненных команд</a:t>
            </a:r>
            <a:r>
              <a:rPr lang="en-US" dirty="0"/>
              <a:t> </a:t>
            </a:r>
            <a:r>
              <a:rPr lang="ru-RU" dirty="0"/>
              <a:t>и позицию текущей команды</a:t>
            </a:r>
          </a:p>
          <a:p>
            <a:r>
              <a:rPr lang="ru-RU" dirty="0"/>
              <a:t>Отмененные команды заменяются новыми, создавая новую версию истории</a:t>
            </a:r>
          </a:p>
        </p:txBody>
      </p:sp>
      <p:pic>
        <p:nvPicPr>
          <p:cNvPr id="11" name="Объект 3"/>
          <p:cNvPicPr>
            <a:picLocks noGrp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4" r="-31" b="-2075"/>
          <a:stretch>
            <a:fillRect/>
          </a:stretch>
        </p:blipFill>
        <p:spPr bwMode="auto">
          <a:xfrm>
            <a:off x="4648200" y="3021298"/>
            <a:ext cx="4038600" cy="212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2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1" y="47733"/>
            <a:ext cx="8577057" cy="676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Интеллектуальность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Крайности, которых следует избегать</a:t>
            </a:r>
          </a:p>
          <a:p>
            <a:pPr lvl="1"/>
            <a:r>
              <a:rPr lang="ru-RU" dirty="0"/>
              <a:t>Команда просто является посредником между Получателем и действиями, необходимыми для выполнения запроса</a:t>
            </a:r>
          </a:p>
          <a:p>
            <a:pPr lvl="1"/>
            <a:r>
              <a:rPr lang="ru-RU" dirty="0"/>
              <a:t>Команда всё реализует самостоятельно, не обращаясь к Получателю</a:t>
            </a:r>
          </a:p>
          <a:p>
            <a:r>
              <a:rPr lang="ru-RU" dirty="0"/>
              <a:t>Получатель – единственный объект, знающий как выполнять операции</a:t>
            </a:r>
          </a:p>
          <a:p>
            <a:pPr lvl="1"/>
            <a:r>
              <a:rPr lang="ru-RU" smtClean="0"/>
              <a:t>Назначение команды </a:t>
            </a:r>
            <a:r>
              <a:rPr lang="ru-RU" dirty="0"/>
              <a:t>– помочь клиентам делегировать свои запросы Получателю</a:t>
            </a:r>
          </a:p>
        </p:txBody>
      </p:sp>
    </p:spTree>
    <p:extLst>
      <p:ext uri="{BB962C8B-B14F-4D97-AF65-F5344CB8AC3E}">
        <p14:creationId xmlns:p14="http://schemas.microsoft.com/office/powerpoint/2010/main" val="31429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Прочие области применения паттерна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Асинхронный вызов методов</a:t>
            </a:r>
          </a:p>
          <a:p>
            <a:pPr lvl="1"/>
            <a:r>
              <a:rPr lang="ru-RU" dirty="0"/>
              <a:t>Команда помещается в очередь в одном потоке</a:t>
            </a:r>
          </a:p>
          <a:p>
            <a:pPr lvl="1"/>
            <a:r>
              <a:rPr lang="ru-RU" dirty="0"/>
              <a:t>Исполняется в другом</a:t>
            </a:r>
          </a:p>
          <a:p>
            <a:r>
              <a:rPr lang="ru-RU" dirty="0" err="1"/>
              <a:t>Журналирование</a:t>
            </a:r>
            <a:r>
              <a:rPr lang="ru-RU" dirty="0"/>
              <a:t> операций</a:t>
            </a:r>
          </a:p>
          <a:p>
            <a:pPr lvl="1"/>
            <a:r>
              <a:rPr lang="ru-RU" dirty="0"/>
              <a:t>Команды предоставляют возможность своей </a:t>
            </a:r>
            <a:r>
              <a:rPr lang="ru-RU" dirty="0" err="1"/>
              <a:t>сериализации</a:t>
            </a:r>
            <a:r>
              <a:rPr lang="ru-RU" dirty="0"/>
              <a:t> и </a:t>
            </a:r>
            <a:r>
              <a:rPr lang="ru-RU" dirty="0" err="1"/>
              <a:t>десериализации</a:t>
            </a:r>
            <a:endParaRPr lang="ru-RU" dirty="0"/>
          </a:p>
          <a:p>
            <a:pPr lvl="1"/>
            <a:r>
              <a:rPr lang="ru-RU" dirty="0"/>
              <a:t>Восстановление после сбоя</a:t>
            </a:r>
          </a:p>
        </p:txBody>
      </p:sp>
    </p:spTree>
    <p:extLst>
      <p:ext uri="{BB962C8B-B14F-4D97-AF65-F5344CB8AC3E}">
        <p14:creationId xmlns:p14="http://schemas.microsoft.com/office/powerpoint/2010/main" val="15765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55" y="2423798"/>
            <a:ext cx="7613964" cy="369553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1605495"/>
            <a:ext cx="19797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Клиент. Отвечает за создание конкретной команды и назначение Получателя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2582" y="1648787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Инициатор. Хранит команду и в определенный момент выполняет её, вызывая </a:t>
            </a:r>
            <a:r>
              <a:rPr lang="en-US" sz="1400" dirty="0"/>
              <a:t>Execute()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214670" y="1544298"/>
            <a:ext cx="3475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Команда. Объявляет интерфейс, общий для всех команд. Помимо </a:t>
            </a:r>
            <a:r>
              <a:rPr lang="en-US" sz="1400" dirty="0"/>
              <a:t>Execute() </a:t>
            </a:r>
            <a:r>
              <a:rPr lang="ru-RU" sz="1400" dirty="0"/>
              <a:t>может объявлять и другие методы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" y="5665618"/>
            <a:ext cx="24117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Получатель. Умеет исполнять операции, необходимые для запроса</a:t>
            </a:r>
          </a:p>
          <a:p>
            <a:r>
              <a:rPr lang="ru-RU" sz="1400" dirty="0"/>
              <a:t>В роли Получателя может выступать любой класс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8948" y="5800001"/>
            <a:ext cx="3934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Конкретная команда. Связывает операции с Получателем. Инициатор выдает запрос, вызывая </a:t>
            </a:r>
            <a:r>
              <a:rPr lang="en-US" sz="1400" dirty="0"/>
              <a:t>Execute()</a:t>
            </a:r>
            <a:r>
              <a:rPr lang="ru-RU" sz="1400" dirty="0"/>
              <a:t>. </a:t>
            </a:r>
            <a:r>
              <a:rPr lang="en-US" sz="1400" dirty="0" err="1"/>
              <a:t>ConcreteCommand</a:t>
            </a:r>
            <a:r>
              <a:rPr lang="ru-RU" sz="1400" dirty="0"/>
              <a:t> выполняет его, активизируя операции Получателя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4248" y="4005064"/>
            <a:ext cx="2339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/>
              <a:t>Execute </a:t>
            </a:r>
            <a:r>
              <a:rPr lang="ru-RU" sz="1400" dirty="0"/>
              <a:t>выполняет операции над Получателем, необходимые для выполнения запроса</a:t>
            </a:r>
          </a:p>
        </p:txBody>
      </p:sp>
      <p:sp>
        <p:nvSpPr>
          <p:cNvPr id="16" name="Полилиния 15"/>
          <p:cNvSpPr/>
          <p:nvPr/>
        </p:nvSpPr>
        <p:spPr>
          <a:xfrm>
            <a:off x="1447800" y="2286000"/>
            <a:ext cx="152861" cy="495300"/>
          </a:xfrm>
          <a:custGeom>
            <a:avLst/>
            <a:gdLst>
              <a:gd name="connsiteX0" fmla="*/ 38100 w 152861"/>
              <a:gd name="connsiteY0" fmla="*/ 0 h 495300"/>
              <a:gd name="connsiteX1" fmla="*/ 152400 w 152861"/>
              <a:gd name="connsiteY1" fmla="*/ 266700 h 495300"/>
              <a:gd name="connsiteX2" fmla="*/ 0 w 152861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61" h="495300">
                <a:moveTo>
                  <a:pt x="38100" y="0"/>
                </a:moveTo>
                <a:cubicBezTo>
                  <a:pt x="98425" y="92075"/>
                  <a:pt x="158750" y="184150"/>
                  <a:pt x="152400" y="266700"/>
                </a:cubicBezTo>
                <a:cubicBezTo>
                  <a:pt x="146050" y="349250"/>
                  <a:pt x="59267" y="425450"/>
                  <a:pt x="0" y="4953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1024532" y="5270500"/>
            <a:ext cx="791568" cy="393700"/>
          </a:xfrm>
          <a:custGeom>
            <a:avLst/>
            <a:gdLst>
              <a:gd name="connsiteX0" fmla="*/ 4168 w 791568"/>
              <a:gd name="connsiteY0" fmla="*/ 393700 h 393700"/>
              <a:gd name="connsiteX1" fmla="*/ 118468 w 791568"/>
              <a:gd name="connsiteY1" fmla="*/ 88900 h 393700"/>
              <a:gd name="connsiteX2" fmla="*/ 791568 w 791568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568" h="393700">
                <a:moveTo>
                  <a:pt x="4168" y="393700"/>
                </a:moveTo>
                <a:cubicBezTo>
                  <a:pt x="-4299" y="274108"/>
                  <a:pt x="-12765" y="154517"/>
                  <a:pt x="118468" y="88900"/>
                </a:cubicBezTo>
                <a:cubicBezTo>
                  <a:pt x="249701" y="23283"/>
                  <a:pt x="520634" y="11641"/>
                  <a:pt x="791568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4418710" y="5080000"/>
            <a:ext cx="419990" cy="723900"/>
          </a:xfrm>
          <a:custGeom>
            <a:avLst/>
            <a:gdLst>
              <a:gd name="connsiteX0" fmla="*/ 331090 w 419990"/>
              <a:gd name="connsiteY0" fmla="*/ 723900 h 723900"/>
              <a:gd name="connsiteX1" fmla="*/ 890 w 419990"/>
              <a:gd name="connsiteY1" fmla="*/ 431800 h 723900"/>
              <a:gd name="connsiteX2" fmla="*/ 419990 w 419990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990" h="723900">
                <a:moveTo>
                  <a:pt x="331090" y="723900"/>
                </a:moveTo>
                <a:cubicBezTo>
                  <a:pt x="158581" y="638175"/>
                  <a:pt x="-13927" y="552450"/>
                  <a:pt x="890" y="431800"/>
                </a:cubicBezTo>
                <a:cubicBezTo>
                  <a:pt x="15707" y="311150"/>
                  <a:pt x="217848" y="155575"/>
                  <a:pt x="41999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7543800" y="4953000"/>
            <a:ext cx="279400" cy="609600"/>
          </a:xfrm>
          <a:custGeom>
            <a:avLst/>
            <a:gdLst>
              <a:gd name="connsiteX0" fmla="*/ 279400 w 279400"/>
              <a:gd name="connsiteY0" fmla="*/ 0 h 609600"/>
              <a:gd name="connsiteX1" fmla="*/ 203200 w 279400"/>
              <a:gd name="connsiteY1" fmla="*/ 368300 h 609600"/>
              <a:gd name="connsiteX2" fmla="*/ 0 w 2794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609600">
                <a:moveTo>
                  <a:pt x="279400" y="0"/>
                </a:moveTo>
                <a:cubicBezTo>
                  <a:pt x="264583" y="133350"/>
                  <a:pt x="249767" y="266700"/>
                  <a:pt x="203200" y="368300"/>
                </a:cubicBezTo>
                <a:cubicBezTo>
                  <a:pt x="156633" y="469900"/>
                  <a:pt x="78316" y="539750"/>
                  <a:pt x="0" y="609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6629400" y="2400300"/>
            <a:ext cx="660400" cy="546100"/>
          </a:xfrm>
          <a:custGeom>
            <a:avLst/>
            <a:gdLst>
              <a:gd name="connsiteX0" fmla="*/ 660400 w 660400"/>
              <a:gd name="connsiteY0" fmla="*/ 0 h 546100"/>
              <a:gd name="connsiteX1" fmla="*/ 342900 w 660400"/>
              <a:gd name="connsiteY1" fmla="*/ 393700 h 546100"/>
              <a:gd name="connsiteX2" fmla="*/ 0 w 660400"/>
              <a:gd name="connsiteY2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546100">
                <a:moveTo>
                  <a:pt x="660400" y="0"/>
                </a:moveTo>
                <a:cubicBezTo>
                  <a:pt x="556683" y="151341"/>
                  <a:pt x="452967" y="302683"/>
                  <a:pt x="342900" y="393700"/>
                </a:cubicBezTo>
                <a:cubicBezTo>
                  <a:pt x="232833" y="484717"/>
                  <a:pt x="116416" y="515408"/>
                  <a:pt x="0" y="5461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4215189" y="2190750"/>
            <a:ext cx="279400" cy="482600"/>
          </a:xfrm>
          <a:custGeom>
            <a:avLst/>
            <a:gdLst>
              <a:gd name="connsiteX0" fmla="*/ 279400 w 279400"/>
              <a:gd name="connsiteY0" fmla="*/ 0 h 482600"/>
              <a:gd name="connsiteX1" fmla="*/ 190500 w 279400"/>
              <a:gd name="connsiteY1" fmla="*/ 215900 h 482600"/>
              <a:gd name="connsiteX2" fmla="*/ 0 w 279400"/>
              <a:gd name="connsiteY2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482600">
                <a:moveTo>
                  <a:pt x="279400" y="0"/>
                </a:moveTo>
                <a:cubicBezTo>
                  <a:pt x="258233" y="67733"/>
                  <a:pt x="237067" y="135467"/>
                  <a:pt x="190500" y="215900"/>
                </a:cubicBezTo>
                <a:cubicBezTo>
                  <a:pt x="143933" y="296333"/>
                  <a:pt x="71966" y="389466"/>
                  <a:pt x="0" y="482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–</a:t>
            </a:r>
            <a:r>
              <a:rPr lang="en-US" dirty="0"/>
              <a:t> </a:t>
            </a:r>
            <a:r>
              <a:rPr lang="ru-RU" dirty="0"/>
              <a:t>голосовое управление роботом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64289" y="2877320"/>
            <a:ext cx="1979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Вкл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Выкл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север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юг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запад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Идти на восток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Остановиться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083" y="2338303"/>
            <a:ext cx="1837742" cy="3938019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042" name="ShockwaveFlash1" r:id="rId2" imgW="1828800" imgH="1828800"/>
        </mc:Choice>
        <mc:Fallback>
          <p:control name="ShockwaveFlash1" r:id="rId2" imgW="1828800" imgH="1828800">
            <p:pic>
              <p:nvPicPr>
                <p:cNvPr id="29" name="ShockwaveFlash1"/>
                <p:cNvPicPr>
                  <a:picLocks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3690" y="2507113"/>
                  <a:ext cx="4320480" cy="3600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0205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Получателя</a:t>
            </a:r>
          </a:p>
          <a:p>
            <a:r>
              <a:rPr lang="ru-RU" dirty="0"/>
              <a:t>Предоставляет программный интерфейс для своего управления</a:t>
            </a:r>
          </a:p>
          <a:p>
            <a:pPr lvl="1"/>
            <a:r>
              <a:rPr lang="ru-RU" dirty="0"/>
              <a:t>Включить</a:t>
            </a:r>
          </a:p>
          <a:p>
            <a:pPr lvl="1"/>
            <a:r>
              <a:rPr lang="ru-RU" dirty="0"/>
              <a:t>Выключить</a:t>
            </a:r>
          </a:p>
          <a:p>
            <a:pPr lvl="1"/>
            <a:r>
              <a:rPr lang="ru-RU" dirty="0"/>
              <a:t>Идти в направлении одной из сторон света</a:t>
            </a:r>
          </a:p>
          <a:p>
            <a:pPr lvl="1"/>
            <a:r>
              <a:rPr lang="ru-RU" dirty="0"/>
              <a:t>Остановиться</a:t>
            </a:r>
          </a:p>
        </p:txBody>
      </p:sp>
    </p:spTree>
    <p:extLst>
      <p:ext uri="{BB962C8B-B14F-4D97-AF65-F5344CB8AC3E}">
        <p14:creationId xmlns:p14="http://schemas.microsoft.com/office/powerpoint/2010/main" val="25823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22548" y="1772816"/>
            <a:ext cx="5184576" cy="3765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Walk(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Stop();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m_turnedOn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boost::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204864"/>
            <a:ext cx="1837742" cy="39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распознавания речи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Инициатора</a:t>
            </a:r>
          </a:p>
          <a:p>
            <a:r>
              <a:rPr lang="ru-RU" dirty="0"/>
              <a:t>Выполняет распознавание речи</a:t>
            </a:r>
          </a:p>
          <a:p>
            <a:r>
              <a:rPr lang="ru-RU" dirty="0"/>
              <a:t>Ничего не знает о существовании роботов</a:t>
            </a:r>
          </a:p>
          <a:p>
            <a:r>
              <a:rPr lang="ru-RU" dirty="0"/>
              <a:t>Предоставляет </a:t>
            </a:r>
            <a:r>
              <a:rPr lang="en-US" dirty="0"/>
              <a:t>API</a:t>
            </a:r>
            <a:r>
              <a:rPr lang="ru-RU" dirty="0"/>
              <a:t> для связи фразы с произвольным объектом, реализующим интерфейс </a:t>
            </a:r>
            <a:r>
              <a:rPr lang="en-US" dirty="0" err="1"/>
              <a:t>ICommand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3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95536" y="2348880"/>
            <a:ext cx="5688632" cy="129614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620688"/>
            <a:ext cx="6696744" cy="115212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7380312" cy="698652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CMenu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Run()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command)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(command))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"Commands list:\n"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item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Exit()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7043142" y="1773213"/>
            <a:ext cx="2088232" cy="38742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Регистрация команды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6732240" y="3429142"/>
            <a:ext cx="2213054" cy="50391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Обработка команд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9369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72976" y="2564904"/>
            <a:ext cx="2874888" cy="21602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662286"/>
            <a:ext cx="2520281" cy="25261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3789040"/>
            <a:ext cx="5904656" cy="70483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0" y="-18234"/>
            <a:ext cx="6444208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command(move(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shortcut;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description;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</a:p>
          <a:p>
            <a:pPr>
              <a:spcAft>
                <a:spcPts val="0"/>
              </a:spcAft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/>
          </a:p>
        </p:txBody>
      </p:sp>
      <p:sp>
        <p:nvSpPr>
          <p:cNvPr id="3" name="Выноска 1 2"/>
          <p:cNvSpPr/>
          <p:nvPr/>
        </p:nvSpPr>
        <p:spPr>
          <a:xfrm>
            <a:off x="6732240" y="3006102"/>
            <a:ext cx="2411760" cy="576064"/>
          </a:xfrm>
          <a:prstGeom prst="borderCallout1">
            <a:avLst>
              <a:gd name="adj1" fmla="val 36938"/>
              <a:gd name="adj2" fmla="val -2821"/>
              <a:gd name="adj3" fmla="val 150529"/>
              <a:gd name="adj4" fmla="val -20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Ищем команду по образцу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4788024" y="4685503"/>
            <a:ext cx="2592288" cy="576064"/>
          </a:xfrm>
          <a:prstGeom prst="borderCallout1">
            <a:avLst>
              <a:gd name="adj1" fmla="val 36938"/>
              <a:gd name="adj2" fmla="val -2821"/>
              <a:gd name="adj3" fmla="val 33133"/>
              <a:gd name="adj4" fmla="val -6912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Выполняем, если команда распознана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4211960" y="1757571"/>
            <a:ext cx="2304256" cy="576064"/>
          </a:xfrm>
          <a:prstGeom prst="borderCallout1">
            <a:avLst>
              <a:gd name="adj1" fmla="val 72212"/>
              <a:gd name="adj2" fmla="val -1841"/>
              <a:gd name="adj3" fmla="val 145568"/>
              <a:gd name="adj4" fmla="val -340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С каждым элементом меню связан объект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6778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4" grpId="0" animBg="1"/>
      <p:bldP spid="3" grpId="0" animBg="1"/>
      <p:bldP spid="6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b45f514042f2f5ec3abca19a42719690b447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YT_SHOW_AFTER" val="0"/>
  <p:tag name="ISPRING_YT_WEB_ADDRESS" val="http://www.youtube.com/v/5FFRoYhTJQQ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5771</TotalTime>
  <Words>1465</Words>
  <Application>Microsoft Office PowerPoint</Application>
  <PresentationFormat>On-screen Show (4:3)</PresentationFormat>
  <Paragraphs>487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Команда</vt:lpstr>
      <vt:lpstr>Паттерн «Команда»</vt:lpstr>
      <vt:lpstr>Структура паттерна</vt:lpstr>
      <vt:lpstr>Пример – голосовое управление роботом</vt:lpstr>
      <vt:lpstr>Робот</vt:lpstr>
      <vt:lpstr>Робот</vt:lpstr>
      <vt:lpstr>Система распознавания речи</vt:lpstr>
      <vt:lpstr>PowerPoint Presentation</vt:lpstr>
      <vt:lpstr>PowerPoint Presentation</vt:lpstr>
      <vt:lpstr>Команды</vt:lpstr>
      <vt:lpstr>PowerPoint Presentation</vt:lpstr>
      <vt:lpstr>PowerPoint Presentation</vt:lpstr>
      <vt:lpstr>Клиент</vt:lpstr>
      <vt:lpstr>PowerPoint Presentation</vt:lpstr>
      <vt:lpstr>PowerPoint Presentation</vt:lpstr>
      <vt:lpstr>Альтернативные реализации</vt:lpstr>
      <vt:lpstr>PowerPoint Presentation</vt:lpstr>
      <vt:lpstr>PowerPoint Presentation</vt:lpstr>
      <vt:lpstr>Поддержка вложенных меню</vt:lpstr>
      <vt:lpstr>Поддержка составных операций</vt:lpstr>
      <vt:lpstr>Составная команда (Макрокоманда)</vt:lpstr>
      <vt:lpstr>Отмена операций</vt:lpstr>
      <vt:lpstr>Применение</vt:lpstr>
      <vt:lpstr>Обратимость операций</vt:lpstr>
      <vt:lpstr>Поддержка отмены в интерфейсе ICommand</vt:lpstr>
      <vt:lpstr>Управление историей изменений</vt:lpstr>
      <vt:lpstr>PowerPoint Presentation</vt:lpstr>
      <vt:lpstr>Интеллектуальность команд</vt:lpstr>
      <vt:lpstr>Прочие области применения паттерна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288</cp:revision>
  <dcterms:created xsi:type="dcterms:W3CDTF">2016-02-02T19:36:42Z</dcterms:created>
  <dcterms:modified xsi:type="dcterms:W3CDTF">2017-03-11T07:51:25Z</dcterms:modified>
</cp:coreProperties>
</file>