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3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3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9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9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0277D-10AB-4816-9535-C340E7105EB0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15-66B1-48D6-8F85-056ABA0A9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S.O.L.I.D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93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280900" cy="692497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GetCount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dirty="0" smtClean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IList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GetCount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m_list</a:t>
            </a:r>
            <a:r>
              <a:rPr lang="ru-RU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ru-RU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GetCount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248400" y="2806700"/>
            <a:ext cx="4330700" cy="800100"/>
          </a:xfrm>
          <a:prstGeom prst="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Реализация дублирует каждый вставляемый элемент 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16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так с </a:t>
            </a:r>
            <a:r>
              <a:rPr lang="en-US" dirty="0" err="1" smtClean="0"/>
              <a:t>DoubleList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ожидает, что после вызова </a:t>
            </a:r>
            <a:r>
              <a:rPr lang="en-US" dirty="0" smtClean="0"/>
              <a:t>Add</a:t>
            </a:r>
            <a:r>
              <a:rPr lang="ru-RU" dirty="0"/>
              <a:t> </a:t>
            </a:r>
            <a:r>
              <a:rPr lang="ru-RU" dirty="0" smtClean="0"/>
              <a:t>размер списка увеличится на 1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DoubleList</a:t>
            </a:r>
            <a:r>
              <a:rPr lang="en-US" dirty="0" smtClean="0"/>
              <a:t> </a:t>
            </a:r>
            <a:r>
              <a:rPr lang="ru-RU" dirty="0" smtClean="0"/>
              <a:t>нарушает эту реализацию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Использовать отдельный интерфейс с другими контрактами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6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Программирование по контракту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определить ошибочность использования наследования?</a:t>
            </a:r>
          </a:p>
          <a:p>
            <a:pPr lvl="1"/>
            <a:r>
              <a:rPr lang="ru-RU" dirty="0" smtClean="0"/>
              <a:t>Наследуемый объект может заменить родительское </a:t>
            </a:r>
            <a:r>
              <a:rPr lang="ru-RU" b="1" dirty="0" smtClean="0"/>
              <a:t>предусловие</a:t>
            </a:r>
            <a:r>
              <a:rPr lang="ru-RU" dirty="0" smtClean="0"/>
              <a:t> на </a:t>
            </a:r>
            <a:r>
              <a:rPr lang="ru-RU" b="1" dirty="0" smtClean="0"/>
              <a:t>такое же или более слабое</a:t>
            </a:r>
            <a:r>
              <a:rPr lang="ru-RU" dirty="0" smtClean="0"/>
              <a:t> и родительское </a:t>
            </a:r>
            <a:r>
              <a:rPr lang="ru-RU" b="1" dirty="0" smtClean="0"/>
              <a:t>постусловие</a:t>
            </a:r>
            <a:r>
              <a:rPr lang="ru-RU" dirty="0" smtClean="0"/>
              <a:t> на такое же или более сильное</a:t>
            </a:r>
          </a:p>
          <a:p>
            <a:r>
              <a:rPr lang="en-US" dirty="0" err="1" smtClean="0"/>
              <a:t>I</a:t>
            </a:r>
            <a:r>
              <a:rPr lang="en-US" dirty="0" err="1"/>
              <a:t>L</a:t>
            </a:r>
            <a:r>
              <a:rPr lang="en-US" dirty="0" err="1" smtClean="0"/>
              <a:t>ist</a:t>
            </a:r>
            <a:endParaRPr lang="en-US" dirty="0" smtClean="0"/>
          </a:p>
          <a:p>
            <a:pPr lvl="1"/>
            <a:r>
              <a:rPr lang="ru-RU" dirty="0" smtClean="0"/>
              <a:t>Пост-условие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count = </a:t>
            </a:r>
            <a:r>
              <a:rPr lang="en-US" dirty="0" err="1" smtClean="0"/>
              <a:t>oldCount</a:t>
            </a:r>
            <a:r>
              <a:rPr lang="en-US" dirty="0" smtClean="0"/>
              <a:t> + 1</a:t>
            </a:r>
          </a:p>
          <a:p>
            <a:r>
              <a:rPr lang="en-US" dirty="0" err="1" smtClean="0"/>
              <a:t>DoubleList</a:t>
            </a:r>
            <a:endParaRPr lang="en-US" dirty="0" smtClean="0"/>
          </a:p>
          <a:p>
            <a:pPr lvl="1"/>
            <a:r>
              <a:rPr lang="ru-RU" dirty="0" smtClean="0"/>
              <a:t>Пост-условие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count = </a:t>
            </a:r>
            <a:r>
              <a:rPr lang="en-US" dirty="0" err="1" smtClean="0"/>
              <a:t>oldCount</a:t>
            </a:r>
            <a:r>
              <a:rPr lang="en-US" dirty="0" smtClean="0"/>
              <a:t> + 2</a:t>
            </a:r>
            <a:r>
              <a:rPr lang="ru-RU" dirty="0" smtClean="0"/>
              <a:t> (нарушение пост-условия)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3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разделения интерфейса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не должны зависеть от методов, которые они не используют</a:t>
            </a:r>
          </a:p>
          <a:p>
            <a:r>
              <a:rPr lang="ru-RU" dirty="0" smtClean="0"/>
              <a:t>Несколько специализированных интерфейсов лучше одного «толстого»</a:t>
            </a:r>
          </a:p>
          <a:p>
            <a:r>
              <a:rPr lang="ru-RU" dirty="0" smtClean="0"/>
              <a:t>При изменении метода интерфейса не должны меняться клиенты, которые этот метод не используют</a:t>
            </a:r>
          </a:p>
          <a:p>
            <a:r>
              <a:rPr lang="ru-RU" dirty="0" smtClean="0"/>
              <a:t>Если клиенты интерфейса разделены, то и интерфейс должен быть разделён соответствующим образом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05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614146"/>
            <a:ext cx="9066888" cy="5243854"/>
          </a:xfrm>
        </p:spPr>
      </p:pic>
    </p:spTree>
    <p:extLst>
      <p:ext uri="{BB962C8B-B14F-4D97-AF65-F5344CB8AC3E}">
        <p14:creationId xmlns:p14="http://schemas.microsoft.com/office/powerpoint/2010/main" val="8582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2" y="2194433"/>
            <a:ext cx="11996495" cy="24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инверсии зависимости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Модули верхнего уровня не должна зависеть от модулей нижнего уровня. Оба должны зависеть от абстракций</a:t>
            </a:r>
          </a:p>
          <a:p>
            <a:r>
              <a:rPr lang="ru-RU" dirty="0" smtClean="0"/>
              <a:t>Абстракции не должны зависеть от деталей. Детали должны зависеть от абстракций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04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ingle Responsibility Principle</a:t>
            </a:r>
          </a:p>
          <a:p>
            <a:pPr lvl="1"/>
            <a:r>
              <a:rPr lang="ru-RU" dirty="0" smtClean="0"/>
              <a:t>Принцип единственной ответственности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pen/Closed Principle</a:t>
            </a:r>
            <a:endParaRPr lang="ru-RU" dirty="0" smtClean="0"/>
          </a:p>
          <a:p>
            <a:pPr lvl="1"/>
            <a:r>
              <a:rPr lang="ru-RU" dirty="0" smtClean="0"/>
              <a:t>Принцип открытости/закрытости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Substitution Principle</a:t>
            </a:r>
            <a:endParaRPr lang="ru-RU" dirty="0" smtClean="0"/>
          </a:p>
          <a:p>
            <a:pPr lvl="1"/>
            <a:r>
              <a:rPr lang="ru-RU" dirty="0" smtClean="0"/>
              <a:t>Принцип замещения Лисков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nterface Segregation Principle</a:t>
            </a:r>
            <a:endParaRPr lang="ru-RU" dirty="0" smtClean="0"/>
          </a:p>
          <a:p>
            <a:pPr lvl="1"/>
            <a:r>
              <a:rPr lang="ru-RU" dirty="0" smtClean="0"/>
              <a:t>Принцип разделения интерфейса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ependency Inversion Principle</a:t>
            </a:r>
            <a:endParaRPr lang="ru-RU" dirty="0" smtClean="0"/>
          </a:p>
          <a:p>
            <a:pPr lvl="1"/>
            <a:r>
              <a:rPr lang="ru-RU" dirty="0" smtClean="0"/>
              <a:t>Принцип инверсии зависимости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68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единственности ответственности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должно быть больше одной причины для изменения класса</a:t>
            </a:r>
          </a:p>
          <a:p>
            <a:r>
              <a:rPr lang="ru-RU" dirty="0" smtClean="0"/>
              <a:t>Последствия нарушения:</a:t>
            </a:r>
          </a:p>
          <a:p>
            <a:pPr lvl="1"/>
            <a:r>
              <a:rPr lang="ru-RU" dirty="0" smtClean="0"/>
              <a:t>Хрупкость архитектуры</a:t>
            </a:r>
          </a:p>
          <a:p>
            <a:pPr lvl="1"/>
            <a:r>
              <a:rPr lang="ru-RU" dirty="0" smtClean="0"/>
              <a:t>Более частая подверженность ошибкам</a:t>
            </a:r>
          </a:p>
        </p:txBody>
      </p:sp>
    </p:spTree>
    <p:extLst>
      <p:ext uri="{BB962C8B-B14F-4D97-AF65-F5344CB8AC3E}">
        <p14:creationId xmlns:p14="http://schemas.microsoft.com/office/powerpoint/2010/main" val="24953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открытости/закрытости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Программные сущности должны быть открыты для расширения, но закрыты для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32623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00" y="1094403"/>
            <a:ext cx="1145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TODO: </a:t>
            </a:r>
            <a:r>
              <a:rPr lang="ru-RU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Сохранить лог в файле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SMTPMailer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SendMail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"Sending '"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"' to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Отправляем сообщение */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63" y="417536"/>
            <a:ext cx="6050738" cy="6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требований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Потребовалось сохранять </a:t>
            </a:r>
            <a:r>
              <a:rPr lang="en-US" dirty="0" smtClean="0"/>
              <a:t>Log </a:t>
            </a:r>
            <a:r>
              <a:rPr lang="ru-RU" dirty="0" smtClean="0"/>
              <a:t>не в файл а БД</a:t>
            </a:r>
            <a:endParaRPr lang="en-US" dirty="0" smtClean="0"/>
          </a:p>
          <a:p>
            <a:pPr lvl="1"/>
            <a:r>
              <a:rPr lang="en-US" dirty="0" err="1" smtClean="0"/>
              <a:t>DBLogger</a:t>
            </a:r>
            <a:endParaRPr lang="ru-RU" dirty="0" smtClean="0"/>
          </a:p>
          <a:p>
            <a:r>
              <a:rPr lang="ru-RU" dirty="0" smtClean="0"/>
              <a:t>Нельзя изменять класс </a:t>
            </a:r>
            <a:r>
              <a:rPr lang="en-US" dirty="0" smtClean="0"/>
              <a:t>Logger</a:t>
            </a:r>
            <a:endParaRPr lang="ru-RU" dirty="0"/>
          </a:p>
          <a:p>
            <a:pPr lvl="1"/>
            <a:r>
              <a:rPr lang="ru-RU" dirty="0" smtClean="0"/>
              <a:t>его используют другие классы</a:t>
            </a:r>
          </a:p>
          <a:p>
            <a:r>
              <a:rPr lang="ru-RU" dirty="0" smtClean="0"/>
              <a:t>Придётся менять</a:t>
            </a:r>
            <a:r>
              <a:rPr lang="en-US" dirty="0" smtClean="0"/>
              <a:t> </a:t>
            </a:r>
            <a:r>
              <a:rPr lang="en-US" dirty="0" err="1" smtClean="0"/>
              <a:t>SMTPMailer</a:t>
            </a:r>
            <a:r>
              <a:rPr lang="ru-RU" dirty="0" smtClean="0"/>
              <a:t> – плохая затея</a:t>
            </a:r>
          </a:p>
          <a:p>
            <a:pPr lvl="1"/>
            <a:r>
              <a:rPr lang="en-US" dirty="0" err="1" smtClean="0"/>
              <a:t>SMTPMailer</a:t>
            </a:r>
            <a:r>
              <a:rPr lang="ru-RU" dirty="0" smtClean="0"/>
              <a:t> – не отвечает за </a:t>
            </a:r>
            <a:r>
              <a:rPr lang="ru-RU" dirty="0" err="1" smtClean="0"/>
              <a:t>логирование</a:t>
            </a:r>
            <a:r>
              <a:rPr lang="ru-RU" dirty="0" smtClean="0"/>
              <a:t>, почему в него надо вносить изменения?</a:t>
            </a:r>
          </a:p>
          <a:p>
            <a:pPr lvl="1"/>
            <a:r>
              <a:rPr lang="ru-RU" dirty="0" smtClean="0"/>
              <a:t>Нарушен принцип открытости/закрытости</a:t>
            </a:r>
          </a:p>
        </p:txBody>
      </p:sp>
    </p:spTree>
    <p:extLst>
      <p:ext uri="{BB962C8B-B14F-4D97-AF65-F5344CB8AC3E}">
        <p14:creationId xmlns:p14="http://schemas.microsoft.com/office/powerpoint/2010/main" val="12139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74" y="372100"/>
            <a:ext cx="7596826" cy="2202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48690"/>
            <a:ext cx="11290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SMTPMailer2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SMTPMailer2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 }</a:t>
            </a:r>
          </a:p>
          <a:p>
            <a:pPr>
              <a:spcAft>
                <a:spcPts val="0"/>
              </a:spcAft>
            </a:pP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"Sending '"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"' to "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recepient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Отправляем сообщение</a:t>
            </a:r>
            <a:r>
              <a:rPr lang="en-US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m_logger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быть, е</a:t>
            </a:r>
            <a:r>
              <a:rPr lang="en-US" dirty="0" smtClean="0"/>
              <a:t>c</a:t>
            </a:r>
            <a:r>
              <a:rPr lang="ru-RU" dirty="0" smtClean="0"/>
              <a:t>ли </a:t>
            </a:r>
            <a:r>
              <a:rPr lang="en-US" dirty="0" err="1" smtClean="0"/>
              <a:t>DBLogger</a:t>
            </a:r>
            <a:r>
              <a:rPr lang="ru-RU" dirty="0" smtClean="0"/>
              <a:t> и </a:t>
            </a:r>
            <a:r>
              <a:rPr lang="en-US" dirty="0" smtClean="0"/>
              <a:t>Logger</a:t>
            </a:r>
            <a:r>
              <a:rPr lang="ru-RU" dirty="0" smtClean="0"/>
              <a:t> не связаны общим интерфейсом?</a:t>
            </a:r>
          </a:p>
          <a:p>
            <a:pPr lvl="1"/>
            <a:r>
              <a:rPr lang="ru-RU" dirty="0" smtClean="0"/>
              <a:t>Паттерн «Адаптер»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9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замещения Лисков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для каждого объекта </a:t>
            </a:r>
            <a:r>
              <a:rPr lang="en-US" dirty="0" smtClean="0"/>
              <a:t>O1</a:t>
            </a:r>
            <a:r>
              <a:rPr lang="ru-RU" dirty="0" smtClean="0"/>
              <a:t> типа </a:t>
            </a:r>
            <a:r>
              <a:rPr lang="en-US" dirty="0" smtClean="0"/>
              <a:t>S </a:t>
            </a:r>
            <a:r>
              <a:rPr lang="ru-RU" dirty="0" smtClean="0"/>
              <a:t>существует объект </a:t>
            </a:r>
            <a:r>
              <a:rPr lang="en-US" dirty="0" smtClean="0"/>
              <a:t>O2</a:t>
            </a:r>
            <a:r>
              <a:rPr lang="ru-RU" dirty="0" smtClean="0"/>
              <a:t> типа </a:t>
            </a:r>
            <a:r>
              <a:rPr lang="en-US" dirty="0" smtClean="0"/>
              <a:t>T</a:t>
            </a:r>
            <a:r>
              <a:rPr lang="ru-RU" dirty="0" smtClean="0"/>
              <a:t>, который для всех программ определён в терминах </a:t>
            </a:r>
            <a:r>
              <a:rPr lang="en-US" dirty="0" smtClean="0"/>
              <a:t>T</a:t>
            </a:r>
            <a:r>
              <a:rPr lang="ru-RU" dirty="0" smtClean="0"/>
              <a:t>, то поведение </a:t>
            </a:r>
            <a:r>
              <a:rPr lang="en-US" dirty="0" smtClean="0"/>
              <a:t>P </a:t>
            </a:r>
            <a:r>
              <a:rPr lang="ru-RU" dirty="0" smtClean="0"/>
              <a:t>не изменится, если </a:t>
            </a:r>
            <a:r>
              <a:rPr lang="en-US" dirty="0" smtClean="0"/>
              <a:t>O2</a:t>
            </a:r>
            <a:r>
              <a:rPr lang="ru-RU" dirty="0" smtClean="0"/>
              <a:t> зам</a:t>
            </a:r>
            <a:r>
              <a:rPr lang="ru-RU" dirty="0"/>
              <a:t>е</a:t>
            </a:r>
            <a:r>
              <a:rPr lang="ru-RU" dirty="0" smtClean="0"/>
              <a:t>нить на </a:t>
            </a:r>
            <a:r>
              <a:rPr lang="en-US" dirty="0" smtClean="0"/>
              <a:t>O1</a:t>
            </a:r>
            <a:r>
              <a:rPr lang="ru-RU" dirty="0" smtClean="0"/>
              <a:t>, при условии, что </a:t>
            </a:r>
            <a:r>
              <a:rPr lang="en-US" dirty="0" smtClean="0"/>
              <a:t>S</a:t>
            </a:r>
            <a:r>
              <a:rPr lang="ru-RU" dirty="0" smtClean="0"/>
              <a:t> является подтипом </a:t>
            </a:r>
            <a:r>
              <a:rPr lang="en-US" dirty="0" smtClean="0"/>
              <a:t>T</a:t>
            </a:r>
          </a:p>
          <a:p>
            <a:r>
              <a:rPr lang="ru-RU" dirty="0" smtClean="0"/>
              <a:t>Функции, которые используют ссылки на базовые классы, должны иметь возможность использовать объекты производных классов, не зная об этом</a:t>
            </a:r>
          </a:p>
          <a:p>
            <a:r>
              <a:rPr lang="en-US" dirty="0" smtClean="0"/>
              <a:t>Derived classes must be substitutable for their base classes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9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455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Принципы S.O.L.I.D</vt:lpstr>
      <vt:lpstr>S.O.L.I.D.</vt:lpstr>
      <vt:lpstr>Принцип единственности ответственности</vt:lpstr>
      <vt:lpstr>Принцип открытости/закрытости</vt:lpstr>
      <vt:lpstr>PowerPoint Presentation</vt:lpstr>
      <vt:lpstr>Изменение требований</vt:lpstr>
      <vt:lpstr>PowerPoint Presentation</vt:lpstr>
      <vt:lpstr>Вопросы</vt:lpstr>
      <vt:lpstr>Принцип замещения Лисков</vt:lpstr>
      <vt:lpstr>PowerPoint Presentation</vt:lpstr>
      <vt:lpstr>Что не так с DoubleList?</vt:lpstr>
      <vt:lpstr>Программирование по контракту</vt:lpstr>
      <vt:lpstr>Принцип разделения интерфейса</vt:lpstr>
      <vt:lpstr>PowerPoint Presentation</vt:lpstr>
      <vt:lpstr>PowerPoint Presentation</vt:lpstr>
      <vt:lpstr>Принцип инверсии зависимости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S.O.L.I.D</dc:title>
  <dc:creator>Alexey Malov</dc:creator>
  <cp:lastModifiedBy>Alexey Malov</cp:lastModifiedBy>
  <cp:revision>7</cp:revision>
  <dcterms:created xsi:type="dcterms:W3CDTF">2018-05-10T14:29:52Z</dcterms:created>
  <dcterms:modified xsi:type="dcterms:W3CDTF">2018-05-10T15:34:26Z</dcterms:modified>
</cp:coreProperties>
</file>