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0"/>
  </p:sldMasterIdLst>
  <p:notesMasterIdLst>
    <p:notesMasterId r:id="rId30"/>
  </p:notesMasterIdLst>
  <p:sldIdLst>
    <p:sldId id="256" r:id="rId11"/>
    <p:sldId id="262" r:id="rId12"/>
    <p:sldId id="263" r:id="rId13"/>
    <p:sldId id="264" r:id="rId14"/>
    <p:sldId id="265" r:id="rId15"/>
    <p:sldId id="267" r:id="rId16"/>
    <p:sldId id="257" r:id="rId17"/>
    <p:sldId id="258" r:id="rId18"/>
    <p:sldId id="259" r:id="rId19"/>
    <p:sldId id="260" r:id="rId20"/>
    <p:sldId id="261" r:id="rId21"/>
    <p:sldId id="272" r:id="rId22"/>
    <p:sldId id="271" r:id="rId23"/>
    <p:sldId id="273" r:id="rId24"/>
    <p:sldId id="274" r:id="rId25"/>
    <p:sldId id="268" r:id="rId26"/>
    <p:sldId id="269" r:id="rId27"/>
    <p:sldId id="270" r:id="rId28"/>
    <p:sldId id="266" r:id="rId29"/>
  </p:sldIdLst>
  <p:sldSz cx="9144000" cy="6858000" type="screen4x3"/>
  <p:notesSz cx="6858000" cy="9144000"/>
  <p:custDataLst>
    <p:tags r:id="rId3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4C"/>
    <a:srgbClr val="FFFFFF"/>
    <a:srgbClr val="ED0378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94591" autoAdjust="0"/>
  </p:normalViewPr>
  <p:slideViewPr>
    <p:cSldViewPr>
      <p:cViewPr varScale="1">
        <p:scale>
          <a:sx n="106" d="100"/>
          <a:sy n="106" d="100"/>
        </p:scale>
        <p:origin x="1992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9.xml"/><Relationship Id="rId31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customXml" Target="../customXml/item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forthescience.org/books/modelviewcontroller/02_mvc_variations/21_dolphin_mvp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ff798384.asp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haacked.com/archive/2008/06/16/everything-you-wanted-to-know-about-mvc-and-mvp-but.aspx/" TargetMode="External"/><Relationship Id="rId2" Type="http://schemas.openxmlformats.org/officeDocument/2006/relationships/hyperlink" Target="http://forthescience.org/books/modelviewcontroller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rtinfowler.com/eaaDev/ModelViewPresenter.html" TargetMode="External"/><Relationship Id="rId5" Type="http://schemas.openxmlformats.org/officeDocument/2006/relationships/hyperlink" Target="http://martinfowler.com/eaaDev/PassiveScreen.html" TargetMode="External"/><Relationship Id="rId4" Type="http://schemas.openxmlformats.org/officeDocument/2006/relationships/hyperlink" Target="http://martinfowler.com/eaaDev/SupervisingPresenter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hyperlink" Target="http://forthescience.org/books/modelviewcontroller/01_from_smartui_to_traditional_mvc/03_traditional_mvc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forthescience.org/books/modelviewcontroller/02_mvc_variations/17_passive_view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MV*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</a:t>
            </a:r>
            <a:r>
              <a:rPr lang="en-US" dirty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Важно обеспечить хорошее покрытие кода тестами</a:t>
            </a:r>
          </a:p>
          <a:p>
            <a:r>
              <a:rPr lang="ru-RU" dirty="0"/>
              <a:t>Контроллер может функционировать и быть протестирован вне </a:t>
            </a:r>
            <a:r>
              <a:rPr lang="en-US" dirty="0"/>
              <a:t>UI</a:t>
            </a:r>
            <a:r>
              <a:rPr lang="ru-RU" dirty="0"/>
              <a:t>-окружения</a:t>
            </a:r>
          </a:p>
          <a:p>
            <a:pPr lvl="1"/>
            <a:r>
              <a:rPr lang="ru-RU" dirty="0"/>
              <a:t>В качестве </a:t>
            </a:r>
            <a:r>
              <a:rPr lang="en-US" dirty="0"/>
              <a:t>View </a:t>
            </a:r>
            <a:r>
              <a:rPr lang="ru-RU" dirty="0"/>
              <a:t>может быть использован тестовый дублер</a:t>
            </a:r>
          </a:p>
        </p:txBody>
      </p:sp>
    </p:spTree>
    <p:extLst>
      <p:ext uri="{BB962C8B-B14F-4D97-AF65-F5344CB8AC3E}">
        <p14:creationId xmlns:p14="http://schemas.microsoft.com/office/powerpoint/2010/main" val="142343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Тестовые дублеры (</a:t>
            </a:r>
            <a:r>
              <a:rPr lang="en-US" dirty="0"/>
              <a:t>Test Double)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Test stub (</a:t>
            </a:r>
            <a:r>
              <a:rPr lang="ru-RU" dirty="0"/>
              <a:t>заглушка)</a:t>
            </a:r>
            <a:endParaRPr lang="en-US" dirty="0"/>
          </a:p>
          <a:p>
            <a:pPr lvl="1"/>
            <a:r>
              <a:rPr lang="ru-RU" dirty="0"/>
              <a:t>Предоставляет фиксированный набор результатов вызова</a:t>
            </a:r>
          </a:p>
          <a:p>
            <a:pPr lvl="1"/>
            <a:r>
              <a:rPr lang="ru-RU" dirty="0"/>
              <a:t>Может протоколировать информацию о вызовах методов</a:t>
            </a:r>
          </a:p>
          <a:p>
            <a:r>
              <a:rPr lang="en-US" dirty="0"/>
              <a:t>Mock object </a:t>
            </a:r>
            <a:r>
              <a:rPr lang="ru-RU" dirty="0"/>
              <a:t>(фиктивный объект)</a:t>
            </a:r>
          </a:p>
          <a:p>
            <a:r>
              <a:rPr lang="en-US" dirty="0"/>
              <a:t>Test spy</a:t>
            </a:r>
            <a:endParaRPr lang="ru-RU" dirty="0"/>
          </a:p>
          <a:p>
            <a:r>
              <a:rPr lang="en-US" dirty="0"/>
              <a:t>Fake Object</a:t>
            </a:r>
          </a:p>
          <a:p>
            <a:pPr lvl="1"/>
            <a:r>
              <a:rPr lang="ru-RU" dirty="0"/>
              <a:t>Имеет рабочую реализацию, но</a:t>
            </a:r>
            <a:r>
              <a:rPr lang="en-US" dirty="0"/>
              <a:t> </a:t>
            </a:r>
            <a:r>
              <a:rPr lang="ru-RU" dirty="0"/>
              <a:t>«срезает углы», что делает малопригодным в</a:t>
            </a:r>
            <a:r>
              <a:rPr lang="en-US" dirty="0"/>
              <a:t> production</a:t>
            </a:r>
          </a:p>
          <a:p>
            <a:pPr lvl="2"/>
            <a:r>
              <a:rPr lang="ru-RU" dirty="0"/>
              <a:t>БД, находящаяся в памяти</a:t>
            </a:r>
            <a:endParaRPr lang="en-US" dirty="0"/>
          </a:p>
          <a:p>
            <a:r>
              <a:rPr lang="en-US" dirty="0"/>
              <a:t>Dummy object</a:t>
            </a:r>
          </a:p>
          <a:p>
            <a:pPr lvl="1"/>
            <a:r>
              <a:rPr lang="ru-RU" dirty="0"/>
              <a:t>Передается в метод/функцию, но никогда не используется. Как правило, используется как заполнитель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225873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Model-View-Presenter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MVP = </a:t>
            </a:r>
            <a:r>
              <a:rPr lang="en-US" dirty="0" err="1" smtClean="0"/>
              <a:t>SupervisingController</a:t>
            </a:r>
            <a:r>
              <a:rPr lang="en-US" dirty="0" smtClean="0"/>
              <a:t> + </a:t>
            </a:r>
            <a:r>
              <a:rPr lang="en-US" dirty="0" err="1" smtClean="0"/>
              <a:t>PassiveView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9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Model-View-Presenter</a:t>
            </a:r>
            <a:r>
              <a:rPr lang="en-US" dirty="0" smtClean="0"/>
              <a:t> vs MVC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2" t="4626" r="19368" b="40894"/>
          <a:stretch/>
        </p:blipFill>
        <p:spPr>
          <a:xfrm>
            <a:off x="179512" y="1844824"/>
            <a:ext cx="8280920" cy="3622903"/>
          </a:xfrm>
        </p:spPr>
      </p:pic>
    </p:spTree>
    <p:extLst>
      <p:ext uri="{BB962C8B-B14F-4D97-AF65-F5344CB8AC3E}">
        <p14:creationId xmlns:p14="http://schemas.microsoft.com/office/powerpoint/2010/main" val="21176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Хранит визуальное состояние и обновляет его при изменении </a:t>
            </a:r>
            <a:r>
              <a:rPr lang="en-US" dirty="0" smtClean="0"/>
              <a:t>Domain Model</a:t>
            </a:r>
            <a:endParaRPr lang="ru-RU" dirty="0" smtClean="0"/>
          </a:p>
          <a:p>
            <a:r>
              <a:rPr lang="ru-RU" dirty="0" smtClean="0"/>
              <a:t>Конвертирует бизнес-правила в визуальное представление</a:t>
            </a:r>
          </a:p>
          <a:p>
            <a:r>
              <a:rPr lang="ru-RU" dirty="0" smtClean="0"/>
              <a:t>Обрабатывает состояние </a:t>
            </a:r>
            <a:r>
              <a:rPr lang="en-US" dirty="0" smtClean="0"/>
              <a:t>Selection </a:t>
            </a:r>
            <a:r>
              <a:rPr lang="ru-RU" dirty="0" smtClean="0"/>
              <a:t>и применяет действия к выделенной части модели</a:t>
            </a:r>
          </a:p>
          <a:p>
            <a:r>
              <a:rPr lang="ru-RU" dirty="0" smtClean="0"/>
              <a:t>Обрабатывает события от </a:t>
            </a:r>
            <a:r>
              <a:rPr lang="en-US" dirty="0" smtClean="0"/>
              <a:t>View </a:t>
            </a:r>
            <a:r>
              <a:rPr lang="ru-RU" dirty="0" smtClean="0"/>
              <a:t>и модифицирует модель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03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Подход </a:t>
            </a:r>
            <a:r>
              <a:rPr lang="en-US" dirty="0" err="1" smtClean="0"/>
              <a:t>PresenterFirst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Подход к реализации </a:t>
            </a:r>
            <a:r>
              <a:rPr lang="en-US" dirty="0" smtClean="0"/>
              <a:t>MVP</a:t>
            </a:r>
            <a:r>
              <a:rPr lang="ru-RU" dirty="0" smtClean="0"/>
              <a:t>, при котором программист изначально фокусируется на разработке </a:t>
            </a:r>
            <a:r>
              <a:rPr lang="en-US" dirty="0" smtClean="0"/>
              <a:t>Presenter</a:t>
            </a:r>
          </a:p>
          <a:p>
            <a:pPr lvl="1"/>
            <a:r>
              <a:rPr lang="en-US" dirty="0" smtClean="0"/>
              <a:t>Presenter</a:t>
            </a:r>
            <a:r>
              <a:rPr lang="ru-RU" dirty="0" smtClean="0"/>
              <a:t> не имеет состояния (использует</a:t>
            </a:r>
            <a:r>
              <a:rPr lang="en-US" dirty="0" smtClean="0"/>
              <a:t> View </a:t>
            </a:r>
            <a:r>
              <a:rPr lang="ru-RU" dirty="0" smtClean="0"/>
              <a:t>и </a:t>
            </a:r>
            <a:r>
              <a:rPr lang="en-US" dirty="0" smtClean="0"/>
              <a:t>Model)</a:t>
            </a:r>
          </a:p>
          <a:p>
            <a:pPr lvl="2"/>
            <a:r>
              <a:rPr lang="ru-RU" dirty="0" smtClean="0"/>
              <a:t>В этом случае </a:t>
            </a:r>
            <a:r>
              <a:rPr lang="en-US" dirty="0" smtClean="0"/>
              <a:t>Presenter </a:t>
            </a:r>
            <a:r>
              <a:rPr lang="ru-RU" dirty="0" smtClean="0"/>
              <a:t>может вообще не иметь публичных методов</a:t>
            </a:r>
          </a:p>
          <a:p>
            <a:pPr lvl="1"/>
            <a:r>
              <a:rPr lang="ru-RU" dirty="0" smtClean="0"/>
              <a:t>Учитываются пожелания пользователей</a:t>
            </a:r>
            <a:endParaRPr lang="en-US" dirty="0" smtClean="0"/>
          </a:p>
          <a:p>
            <a:pPr lvl="1"/>
            <a:r>
              <a:rPr lang="ru-RU" dirty="0" smtClean="0"/>
              <a:t>В процессе разработки формируются интерфейсы модели и </a:t>
            </a:r>
            <a:r>
              <a:rPr lang="en-US" dirty="0" smtClean="0"/>
              <a:t>View</a:t>
            </a:r>
          </a:p>
          <a:p>
            <a:pPr lvl="1"/>
            <a:r>
              <a:rPr lang="ru-RU" dirty="0" smtClean="0"/>
              <a:t>Требуется тщательное тестирование</a:t>
            </a:r>
          </a:p>
          <a:p>
            <a:pPr lvl="2"/>
            <a:r>
              <a:rPr lang="ru-RU" dirty="0" smtClean="0"/>
              <a:t>При тестировании вместо них передаются </a:t>
            </a:r>
            <a:r>
              <a:rPr lang="en-US" dirty="0" smtClean="0"/>
              <a:t>mock-</a:t>
            </a:r>
            <a:r>
              <a:rPr lang="ru-RU" dirty="0" smtClean="0"/>
              <a:t>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411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77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Model-View-</a:t>
            </a:r>
            <a:r>
              <a:rPr lang="en-US" dirty="0" err="1" smtClean="0">
                <a:hlinkClick r:id="rId2"/>
              </a:rPr>
              <a:t>ViewModel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Модель</a:t>
            </a:r>
            <a:endParaRPr lang="ru-RU" dirty="0"/>
          </a:p>
          <a:p>
            <a:pPr lvl="1"/>
            <a:r>
              <a:rPr lang="ru-RU" dirty="0" smtClean="0"/>
              <a:t>Отвечает за бизнес-сущности, не зависящие от визуального представления, шлет события о своем изменении</a:t>
            </a:r>
          </a:p>
          <a:p>
            <a:r>
              <a:rPr lang="ru-RU" dirty="0" smtClean="0"/>
              <a:t>Представление</a:t>
            </a:r>
          </a:p>
          <a:p>
            <a:pPr lvl="1"/>
            <a:r>
              <a:rPr lang="ru-RU" dirty="0" smtClean="0"/>
              <a:t>Формирует </a:t>
            </a:r>
            <a:r>
              <a:rPr lang="en-US" dirty="0" smtClean="0"/>
              <a:t>UI</a:t>
            </a:r>
            <a:r>
              <a:rPr lang="ru-RU" dirty="0" smtClean="0"/>
              <a:t>, шлет события в ответ на действия пользователя</a:t>
            </a:r>
          </a:p>
          <a:p>
            <a:r>
              <a:rPr lang="ru-RU" dirty="0" smtClean="0"/>
              <a:t>Модель представления</a:t>
            </a:r>
          </a:p>
          <a:p>
            <a:pPr lvl="1"/>
            <a:r>
              <a:rPr lang="ru-RU" dirty="0" smtClean="0"/>
              <a:t>Извлекает данные из модели и превращает в формат, требуемый </a:t>
            </a:r>
            <a:r>
              <a:rPr lang="en-US" dirty="0" smtClean="0"/>
              <a:t>View</a:t>
            </a:r>
            <a:r>
              <a:rPr lang="ru-RU" dirty="0" smtClean="0"/>
              <a:t>, уведомляет </a:t>
            </a:r>
            <a:r>
              <a:rPr lang="en-US" dirty="0" smtClean="0"/>
              <a:t>View </a:t>
            </a:r>
            <a:r>
              <a:rPr lang="ru-RU" dirty="0" smtClean="0"/>
              <a:t>об изменения в модели, обновляет модель в ответ на события от </a:t>
            </a:r>
            <a:r>
              <a:rPr lang="en-US" dirty="0" smtClean="0"/>
              <a:t>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82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паттерна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64904"/>
            <a:ext cx="8240432" cy="3168351"/>
          </a:xfrm>
        </p:spPr>
      </p:pic>
    </p:spTree>
    <p:extLst>
      <p:ext uri="{BB962C8B-B14F-4D97-AF65-F5344CB8AC3E}">
        <p14:creationId xmlns:p14="http://schemas.microsoft.com/office/powerpoint/2010/main" val="390746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Ссылки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Understanding Model-View-Controller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Everything </a:t>
            </a:r>
            <a:r>
              <a:rPr lang="en-US" dirty="0" smtClean="0">
                <a:hlinkClick r:id="rId3"/>
              </a:rPr>
              <a:t>you wanted to know about MVC and MVP but were afraid to ask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Supervising Controller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Passive View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Retirement note for MVP pattern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149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(Model)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Управляет данными, логикой приложения</a:t>
            </a:r>
          </a:p>
          <a:p>
            <a:r>
              <a:rPr lang="ru-RU" dirty="0"/>
              <a:t>Виды</a:t>
            </a:r>
          </a:p>
          <a:p>
            <a:pPr lvl="1"/>
            <a:r>
              <a:rPr lang="ru-RU" dirty="0"/>
              <a:t>Пассивная модель</a:t>
            </a:r>
          </a:p>
          <a:p>
            <a:pPr lvl="2"/>
            <a:r>
              <a:rPr lang="ru-RU" dirty="0"/>
              <a:t>Лишь хранит данные</a:t>
            </a:r>
          </a:p>
          <a:p>
            <a:pPr lvl="2"/>
            <a:r>
              <a:rPr lang="ru-RU" dirty="0"/>
              <a:t>Не имеет способов воздействия на контроллер/представление</a:t>
            </a:r>
          </a:p>
          <a:p>
            <a:pPr lvl="1"/>
            <a:r>
              <a:rPr lang="ru-RU" dirty="0"/>
              <a:t>Активная модель</a:t>
            </a:r>
          </a:p>
          <a:p>
            <a:pPr lvl="2"/>
            <a:r>
              <a:rPr lang="ru-RU" dirty="0"/>
              <a:t>Оповещает представления о произошедших в ней изменениях</a:t>
            </a:r>
          </a:p>
          <a:p>
            <a:pPr lvl="2"/>
            <a:r>
              <a:rPr lang="ru-RU" dirty="0"/>
              <a:t>Классическое понимание модели в </a:t>
            </a:r>
            <a:r>
              <a:rPr lang="en-US" dirty="0"/>
              <a:t>MVC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121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Приложение для вычисления корней </a:t>
            </a:r>
            <a:r>
              <a:rPr lang="ru-RU" smtClean="0"/>
              <a:t>квадратного уравнения</a:t>
            </a:r>
            <a:endParaRPr lang="ru-RU"/>
          </a:p>
        </p:txBody>
      </p:sp>
      <p:pic>
        <p:nvPicPr>
          <p:cNvPr id="29" name="Content Placeholder 2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32040" y="2996952"/>
            <a:ext cx="3914705" cy="211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7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62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Traditional MVC</a:t>
            </a:r>
            <a:endParaRPr lang="ru-R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5696" y="1988840"/>
            <a:ext cx="5673695" cy="448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6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6632"/>
            <a:ext cx="7920880" cy="644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3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View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66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Passive View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</a:t>
            </a:r>
            <a:r>
              <a:rPr lang="ru-RU" dirty="0"/>
              <a:t>занимается визуализацией</a:t>
            </a:r>
          </a:p>
          <a:p>
            <a:r>
              <a:rPr lang="en-US" dirty="0"/>
              <a:t>Controller – </a:t>
            </a:r>
            <a:r>
              <a:rPr lang="ru-RU" dirty="0"/>
              <a:t>выполняет обработку пользовательских «жестов»</a:t>
            </a:r>
          </a:p>
          <a:p>
            <a:r>
              <a:rPr lang="ru-RU" dirty="0"/>
              <a:t>Отсутствие каких-либо связей между моделью и представлением</a:t>
            </a:r>
          </a:p>
        </p:txBody>
      </p:sp>
    </p:spTree>
    <p:extLst>
      <p:ext uri="{BB962C8B-B14F-4D97-AF65-F5344CB8AC3E}">
        <p14:creationId xmlns:p14="http://schemas.microsoft.com/office/powerpoint/2010/main" val="428341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pic>
        <p:nvPicPr>
          <p:cNvPr id="6" name="Picture 2" descr="Fig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33" y="1988840"/>
            <a:ext cx="6925933" cy="388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12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6462c7c5bf8940b8d66dc7ef7945a1af9add8d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1B9DC17B-761D-47FA-A3C0-E53584C6A4A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1DD6387-A549-483B-9966-FFE705E0180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4EBA524-2760-42B5-B6ED-80AA7A8E66F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25F175B-3530-4A4B-926B-CB7170700CB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A8016BC2-1C33-498E-A9F9-5B817A65B8A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F525B19-BA52-4B0B-AC85-084E0FF3E37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09A7D8BD-D412-472A-9605-CA2D1018391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0C7AE7B-513B-452E-8E39-1FB70E99A50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AE8ECFE-A746-4CED-8EC6-FB25DA17D2C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7434</TotalTime>
  <Words>352</Words>
  <Application>Microsoft Office PowerPoint</Application>
  <PresentationFormat>On-screen Show (4:3)</PresentationFormat>
  <Paragraphs>68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Wingdings</vt:lpstr>
      <vt:lpstr>Wingdings 2</vt:lpstr>
      <vt:lpstr>Wingdings 3</vt:lpstr>
      <vt:lpstr>Модульная</vt:lpstr>
      <vt:lpstr>MV*</vt:lpstr>
      <vt:lpstr>Модель (Model)</vt:lpstr>
      <vt:lpstr>Пример</vt:lpstr>
      <vt:lpstr>Model-View-Controller</vt:lpstr>
      <vt:lpstr>Traditional MVC</vt:lpstr>
      <vt:lpstr>PowerPoint Presentation</vt:lpstr>
      <vt:lpstr>Passive View</vt:lpstr>
      <vt:lpstr>Passive View</vt:lpstr>
      <vt:lpstr>Структура паттерна</vt:lpstr>
      <vt:lpstr>Применение</vt:lpstr>
      <vt:lpstr>Тестовые дублеры (Test Double)</vt:lpstr>
      <vt:lpstr>Model-View-Presenter</vt:lpstr>
      <vt:lpstr>Model-View-Presenter vs MVC</vt:lpstr>
      <vt:lpstr>Presenter</vt:lpstr>
      <vt:lpstr>Подход PresenterFirst</vt:lpstr>
      <vt:lpstr>MVVM</vt:lpstr>
      <vt:lpstr>Model-View-ViewModel</vt:lpstr>
      <vt:lpstr>Структура паттерна</vt:lpstr>
      <vt:lpstr>Ссылки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651</cp:revision>
  <dcterms:created xsi:type="dcterms:W3CDTF">2016-02-02T19:36:42Z</dcterms:created>
  <dcterms:modified xsi:type="dcterms:W3CDTF">2017-05-11T15:55:31Z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