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66" r:id="rId11"/>
    <p:sldId id="2146847063" r:id="rId12"/>
    <p:sldId id="267" r:id="rId13"/>
    <p:sldId id="2146847064" r:id="rId14"/>
    <p:sldId id="2146847065" r:id="rId15"/>
    <p:sldId id="2146847066" r:id="rId16"/>
    <p:sldId id="2146847067" r:id="rId17"/>
    <p:sldId id="268" r:id="rId18"/>
    <p:sldId id="2146847055" r:id="rId19"/>
    <p:sldId id="269" r:id="rId20"/>
    <p:sldId id="2146847059" r:id="rId21"/>
    <p:sldId id="2146847060" r:id="rId22"/>
    <p:sldId id="214684706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watson-assistant" TargetMode="External"/><Relationship Id="rId2" Type="http://schemas.openxmlformats.org/officeDocument/2006/relationships/hyperlink" Target="https://github.com/Bariyashaikh/IBM_skillbuild_inetrnsh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ibm.com/docs/watsonx-ai" TargetMode="External"/><Relationship Id="rId4" Type="http://schemas.openxmlformats.org/officeDocument/2006/relationships/hyperlink" Target="https://cloud.ibm.com/docs/cloud-object-storag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PLANNER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6615" y="391870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BARIYA SHAIKH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GENBA SOPANRAO MOZE COLLEGE OF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BACHELOR OF ENGINEERING -IT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4853A-257E-618F-8A25-860F84A4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C8C2EC-6D0D-1D64-34FD-F0F0F0EB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E6DB7F-4FDC-D40A-2C4F-AF1FD90A2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014" y="1301750"/>
            <a:ext cx="5959971" cy="4673600"/>
          </a:xfrm>
        </p:spPr>
      </p:pic>
    </p:spTree>
    <p:extLst>
      <p:ext uri="{BB962C8B-B14F-4D97-AF65-F5344CB8AC3E}">
        <p14:creationId xmlns:p14="http://schemas.microsoft.com/office/powerpoint/2010/main" val="131248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8158-FCE1-4950-8A82-D11E21B32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53852F-550C-9B72-031E-846427A5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4D207-D1A7-E332-55F3-6DDBE81E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C3673-9AD7-AC44-40A9-BD329D37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1" y="1251673"/>
            <a:ext cx="11319575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FE450-383E-807C-725D-11B994CF0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5B829B-0100-7518-AD40-4A31565A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E3AD36-450D-A684-9680-691DCAA9A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0317" y="1253624"/>
            <a:ext cx="5195860" cy="4854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361C4F-70AF-2014-A372-6D502FAF2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0" y="1285167"/>
            <a:ext cx="5255074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5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6BC4A-9E7C-7C9E-75B0-5E1F80D77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CF7516-D0F0-FEF2-D85E-85CE050A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305FA8-E623-9389-794F-81C05009F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339135"/>
            <a:ext cx="11029950" cy="4995677"/>
          </a:xfrm>
        </p:spPr>
      </p:pic>
    </p:spTree>
    <p:extLst>
      <p:ext uri="{BB962C8B-B14F-4D97-AF65-F5344CB8AC3E}">
        <p14:creationId xmlns:p14="http://schemas.microsoft.com/office/powerpoint/2010/main" val="135008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The AI-powered Travel Planner Agent successfully automates the process of trip planning. It provides travelers with </a:t>
            </a:r>
            <a:r>
              <a:rPr lang="en-US" sz="2200" b="1" dirty="0"/>
              <a:t>optimized, personalized, and adaptable itineraries</a:t>
            </a:r>
            <a:r>
              <a:rPr lang="en-US" sz="2200" dirty="0"/>
              <a:t>, improving overall efficiency and travel satisfaction. The system not only saves time but also ensures better decision-making by considering real-time data and user preferences.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2FED7E-99F3-D973-0B77-C2306A5F15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21295"/>
            <a:ext cx="8618000" cy="343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b="1" dirty="0"/>
              <a:t>Multilingual support</a:t>
            </a:r>
            <a:r>
              <a:rPr lang="en-US" sz="2200" dirty="0"/>
              <a:t> for global travelers.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/>
              <a:t>Voice-activated assistant</a:t>
            </a:r>
            <a:r>
              <a:rPr lang="en-US" sz="2200" dirty="0"/>
              <a:t> for hands-free planning.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/>
              <a:t>Integration with AR/VR</a:t>
            </a:r>
            <a:r>
              <a:rPr lang="en-US" sz="2200" dirty="0"/>
              <a:t> for immersive previews of destinations.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/>
              <a:t>Budget optimization using financial AI tools.</a:t>
            </a: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/>
              <a:t>Expansion into business travel management and concierge services.</a:t>
            </a:r>
            <a:endParaRPr lang="en-US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/>
              <a:t>Collaboration features</a:t>
            </a:r>
            <a:r>
              <a:rPr lang="en-US" sz="2200" dirty="0"/>
              <a:t> for group travel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D7306AF-CF73-097E-C35C-0424D6863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07636"/>
            <a:ext cx="877272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GitHub Link: </a:t>
            </a:r>
            <a:r>
              <a:rPr lang="en-US" sz="1800" dirty="0">
                <a:hlinkClick r:id="rId2"/>
              </a:rPr>
              <a:t>https://github.com/Bariyashaikh/IBM_skillbuild_inetrnship</a:t>
            </a:r>
            <a:endParaRPr lang="en-US" sz="1800" dirty="0"/>
          </a:p>
          <a:p>
            <a:r>
              <a:rPr lang="en-US" sz="1800" dirty="0"/>
              <a:t>IBM Watson Assistant Documentation: </a:t>
            </a:r>
            <a:r>
              <a:rPr lang="en-US" sz="1800" dirty="0">
                <a:hlinkClick r:id="rId3"/>
              </a:rPr>
              <a:t>https://cloud.ibm.com/docs/watson-assistant</a:t>
            </a:r>
            <a:endParaRPr lang="en-US" sz="1800" dirty="0"/>
          </a:p>
          <a:p>
            <a:r>
              <a:rPr lang="en-US" sz="1800" dirty="0"/>
              <a:t>IBM Cloud Object Storage Guide: </a:t>
            </a:r>
            <a:r>
              <a:rPr lang="en-US" sz="1800" dirty="0">
                <a:hlinkClick r:id="rId4"/>
              </a:rPr>
              <a:t>https://cloud.ibm.com/docs/cloud-object-storage</a:t>
            </a:r>
            <a:endParaRPr lang="en-US" sz="1800" dirty="0"/>
          </a:p>
          <a:p>
            <a:r>
              <a:rPr lang="en-US" sz="1800" dirty="0"/>
              <a:t>IBM Watsonx.ai Studio Overview: </a:t>
            </a:r>
            <a:r>
              <a:rPr lang="en-US" sz="1800" dirty="0">
                <a:hlinkClick r:id="rId5"/>
              </a:rPr>
              <a:t>https://cloud.ibm.com/docs/watsonx-ai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4C422D-FDAC-98AF-83EC-692F96244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331" y="1301750"/>
            <a:ext cx="6233337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030F2-D0B9-8417-C132-F7BAFD37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998" y="1301750"/>
            <a:ext cx="6224003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FE642-0532-92B6-166E-D22EDD408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613" y="1301750"/>
            <a:ext cx="6058774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Planning a trip involves several challenges, such as searching for destinations, transportation, accommodations, and activities. This process is time-consuming and often overwhelming due to the vast amount of information available. A Travel Planner Agent is needed to simplify this process by using AI to generate personalized itineraries, provide real-time recommendations, and ensure a smooth travel experience while considering user preferences, budget, and constraints.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C7377-48CC-EBF9-003F-F8CA3E37E1E4}"/>
              </a:ext>
            </a:extLst>
          </p:cNvPr>
          <p:cNvSpPr txBox="1"/>
          <p:nvPr/>
        </p:nvSpPr>
        <p:spPr>
          <a:xfrm>
            <a:off x="527901" y="1348033"/>
            <a:ext cx="111142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Gather historical and real-time data on destinations, accommodations, and transport options.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Integrate </a:t>
            </a:r>
            <a:r>
              <a:rPr lang="en-US" b="1" dirty="0"/>
              <a:t>IBM Weather Company APIs</a:t>
            </a:r>
            <a:r>
              <a:rPr lang="en-US" dirty="0"/>
              <a:t> for weather updates.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 </a:t>
            </a:r>
            <a:r>
              <a:rPr lang="en-US" b="1" dirty="0"/>
              <a:t>Google Maps API</a:t>
            </a:r>
            <a:r>
              <a:rPr lang="en-US" dirty="0"/>
              <a:t> for location, routes, and travel time.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Collect user preferences like budget, duration, travel style, and activities.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Clean and organize travel-related data for easy access.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Extract key features such as cost, location ratings, weather conditions, and transport availability.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Categorize activities and destinations based on user preferences.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Model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Using </a:t>
            </a:r>
            <a:r>
              <a:rPr lang="en-US" b="1" dirty="0"/>
              <a:t>IBM Granite Foundation Models</a:t>
            </a:r>
            <a:r>
              <a:rPr lang="en-US" dirty="0"/>
              <a:t> and </a:t>
            </a:r>
            <a:r>
              <a:rPr lang="en-US" b="1" dirty="0"/>
              <a:t>Watson Assistant</a:t>
            </a:r>
            <a:r>
              <a:rPr lang="en-US" dirty="0"/>
              <a:t>, the system: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Interprets natural language queries from users.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Generates personalized itineraries including travel, stay, and activities.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Optimizes plans using weather, time, and cost constraints.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Provides real-time suggestions for modifications.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87584-819F-9920-CECA-98C5FEC17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B29E62-4EC7-6AEF-8E6B-FD7821F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29A34-50A4-B30D-8FA7-5F49AB82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46917-638D-EEAB-9DDB-FCE129CE8C30}"/>
              </a:ext>
            </a:extLst>
          </p:cNvPr>
          <p:cNvSpPr txBox="1"/>
          <p:nvPr/>
        </p:nvSpPr>
        <p:spPr>
          <a:xfrm>
            <a:off x="591794" y="1489584"/>
            <a:ext cx="112650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Hosted on </a:t>
            </a:r>
            <a:r>
              <a:rPr lang="en-US" b="1" dirty="0"/>
              <a:t>IBM Cloud Lite</a:t>
            </a:r>
            <a:r>
              <a:rPr lang="en-US" dirty="0"/>
              <a:t> for easy scalability.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Integrated chatbot interface with IBM Watson Assistant for smooth user interaction.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Accessible across devices with fast and reliable responses.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Continuous feedback collection from users.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Metrics: travel plan accuracy, personalization level, and user satisfaction.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Real-world testing with different user groups (individual travelers, agencies, corporates).</a:t>
            </a:r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Efficient and Optimized Travel Plans</a:t>
            </a:r>
            <a:r>
              <a:rPr lang="en-US" dirty="0"/>
              <a:t> generated in minutes.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Reduced planning time</a:t>
            </a:r>
            <a:r>
              <a:rPr lang="en-US" dirty="0"/>
              <a:t> from hours to minutes.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Enhanced satisfaction</a:t>
            </a:r>
            <a:r>
              <a:rPr lang="en-US" dirty="0"/>
              <a:t> with tailored itineraries.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Dynamic adaptability</a:t>
            </a:r>
            <a:r>
              <a:rPr lang="en-US" dirty="0"/>
              <a:t> for real-time changes during trips.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0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System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Frontend:</a:t>
            </a:r>
            <a:r>
              <a:rPr lang="en-US" sz="1800" dirty="0"/>
              <a:t> React.js for building an interactive user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Backend:</a:t>
            </a:r>
            <a:r>
              <a:rPr lang="en-US" sz="1800" dirty="0"/>
              <a:t> Node.js with Express.js for handling requests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Database:</a:t>
            </a:r>
            <a:r>
              <a:rPr lang="en-US" sz="1800" dirty="0"/>
              <a:t> MongoDB / IBM Cloud DB for storing user input and generated itineraries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Cloud Platform:</a:t>
            </a:r>
            <a:r>
              <a:rPr lang="en-US" sz="1800" dirty="0"/>
              <a:t> IBM Cloud Lite for hosting and scalability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AI Services:</a:t>
            </a:r>
            <a:r>
              <a:rPr lang="en-US" sz="1800" dirty="0"/>
              <a:t> IBM Granite AI models with RAG for data retrieval and itinerary generation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Libraries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Frontend:</a:t>
            </a:r>
            <a:r>
              <a:rPr lang="en-US" sz="1800" dirty="0"/>
              <a:t> Tailwind CSS (for styling), Axios (for API calls)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Backend:</a:t>
            </a:r>
            <a:r>
              <a:rPr lang="en-US" sz="1800" dirty="0"/>
              <a:t> Express.js, Mongoose (for database integration)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AI/NLP:</a:t>
            </a:r>
            <a:r>
              <a:rPr lang="en-US" sz="1800" dirty="0"/>
              <a:t> IBM Watson SDK, </a:t>
            </a:r>
            <a:r>
              <a:rPr lang="en-US" sz="1800" dirty="0" err="1"/>
              <a:t>LangChain</a:t>
            </a:r>
            <a:r>
              <a:rPr lang="en-US" sz="1800" dirty="0"/>
              <a:t> (for RAG orchestration)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/>
              <a:t>Utility:</a:t>
            </a:r>
            <a:r>
              <a:rPr lang="en-US" sz="1800" dirty="0"/>
              <a:t> JSON handling libraries, </a:t>
            </a:r>
            <a:r>
              <a:rPr lang="en-US" sz="1800" dirty="0" err="1"/>
              <a:t>dotenv</a:t>
            </a:r>
            <a:r>
              <a:rPr lang="en-US" sz="1800" dirty="0"/>
              <a:t> for environment management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7BC4E4-49A2-B8CD-83B4-E4C23E350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967" y="1492878"/>
            <a:ext cx="11465833" cy="514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Uses </a:t>
            </a:r>
            <a:r>
              <a:rPr lang="en-US" sz="1600" b="1" dirty="0"/>
              <a:t>RAG (Retrieval-Augmented Generation)</a:t>
            </a:r>
            <a:r>
              <a:rPr lang="en-US" sz="1600" dirty="0"/>
              <a:t> with </a:t>
            </a:r>
            <a:r>
              <a:rPr lang="en-US" sz="1600" b="1" dirty="0"/>
              <a:t>IBM Granite AI</a:t>
            </a:r>
            <a:r>
              <a:rPr lang="en-US" sz="1600" dirty="0"/>
              <a:t> for accurate and context-aware itineraries.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Data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User Preferences:</a:t>
            </a:r>
            <a:r>
              <a:rPr lang="en-US" sz="1600" dirty="0"/>
              <a:t> Budget, dates, destination type,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External Sources:</a:t>
            </a:r>
            <a:r>
              <a:rPr lang="en-US" sz="1600" dirty="0"/>
              <a:t> IBM Weather APIs (weather), Google Maps API (routes), accommodation &amp; travel databases, review platforms.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Training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Fine-tuned on </a:t>
            </a:r>
            <a:r>
              <a:rPr lang="en-US" sz="1600" b="1" dirty="0"/>
              <a:t>travel datasets</a:t>
            </a:r>
            <a:r>
              <a:rPr lang="en-US" sz="16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Generation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Retrieves and filters data based on user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Generates a </a:t>
            </a:r>
            <a:r>
              <a:rPr lang="en-US" sz="1600" b="1" dirty="0"/>
              <a:t>day-wise optimized itinerary</a:t>
            </a:r>
            <a:r>
              <a:rPr lang="en-US" sz="1600" dirty="0"/>
              <a:t> with transport, stay, and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Balances </a:t>
            </a:r>
            <a:r>
              <a:rPr lang="en-US" sz="1600" b="1" dirty="0"/>
              <a:t>budget, comfort, and time efficiency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real-time adjustments if conditions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F9FE-BFFB-E41C-BC7E-349766374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4AFB2D-E1C7-0883-C96F-C8190BCD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98ECD7-A5BF-D448-0182-18313E3D29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967" y="1492878"/>
            <a:ext cx="1146583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Frontend:</a:t>
            </a:r>
            <a:r>
              <a:rPr lang="en-US" sz="1600" dirty="0"/>
              <a:t> React.js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Backend:</a:t>
            </a:r>
            <a:r>
              <a:rPr lang="en-US" sz="1600" dirty="0"/>
              <a:t> Node.js with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Database:</a:t>
            </a:r>
            <a:r>
              <a:rPr lang="en-US" sz="1600" dirty="0"/>
              <a:t> MongoDB / IBM Cloud 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Hosting:</a:t>
            </a:r>
            <a:r>
              <a:rPr lang="en-US" sz="1600" dirty="0"/>
              <a:t> IBM Cloud Lite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5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Efficient and Optimized Travel Plans</a:t>
            </a:r>
            <a:r>
              <a:rPr lang="en-US" sz="2400" dirty="0"/>
              <a:t> generated in minutes.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Reduced planning time</a:t>
            </a:r>
            <a:r>
              <a:rPr lang="en-US" sz="2400" dirty="0"/>
              <a:t> from hours to minutes.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Enhanced satisfaction</a:t>
            </a:r>
            <a:r>
              <a:rPr lang="en-US" sz="2400" dirty="0"/>
              <a:t> with tailored itineraries.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1" dirty="0"/>
              <a:t>Dynamic adaptability</a:t>
            </a:r>
            <a:r>
              <a:rPr lang="en-US" sz="2400" dirty="0"/>
              <a:t> for real-time changes during trips.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90</TotalTime>
  <Words>822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TRAVEL PLANNER AGENT</vt:lpstr>
      <vt:lpstr>OUTLINE</vt:lpstr>
      <vt:lpstr>Problem Statement</vt:lpstr>
      <vt:lpstr>Proposed Solution</vt:lpstr>
      <vt:lpstr>Proposed Solution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Jasmeen Shaikh</cp:lastModifiedBy>
  <cp:revision>26</cp:revision>
  <dcterms:created xsi:type="dcterms:W3CDTF">2021-05-26T16:50:10Z</dcterms:created>
  <dcterms:modified xsi:type="dcterms:W3CDTF">2025-08-02T08:53:06Z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