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6"/>
  </p:notesMasterIdLst>
  <p:handoutMasterIdLst>
    <p:handoutMasterId r:id="rId27"/>
  </p:handoutMasterIdLst>
  <p:sldIdLst>
    <p:sldId id="279" r:id="rId2"/>
    <p:sldId id="341" r:id="rId3"/>
    <p:sldId id="365" r:id="rId4"/>
    <p:sldId id="366" r:id="rId5"/>
    <p:sldId id="367" r:id="rId6"/>
    <p:sldId id="385" r:id="rId7"/>
    <p:sldId id="368" r:id="rId8"/>
    <p:sldId id="369" r:id="rId9"/>
    <p:sldId id="370" r:id="rId10"/>
    <p:sldId id="371" r:id="rId11"/>
    <p:sldId id="372" r:id="rId12"/>
    <p:sldId id="373" r:id="rId13"/>
    <p:sldId id="386" r:id="rId14"/>
    <p:sldId id="374" r:id="rId15"/>
    <p:sldId id="375" r:id="rId16"/>
    <p:sldId id="376" r:id="rId17"/>
    <p:sldId id="377" r:id="rId18"/>
    <p:sldId id="378" r:id="rId19"/>
    <p:sldId id="379" r:id="rId20"/>
    <p:sldId id="380" r:id="rId21"/>
    <p:sldId id="381" r:id="rId22"/>
    <p:sldId id="382" r:id="rId23"/>
    <p:sldId id="383" r:id="rId24"/>
    <p:sldId id="384" r:id="rId25"/>
  </p:sldIdLst>
  <p:sldSz cx="9144000" cy="6858000" type="screen4x3"/>
  <p:notesSz cx="9144000" cy="6858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660"/>
  </p:normalViewPr>
  <p:slideViewPr>
    <p:cSldViewPr snapToGrid="0" snapToObjects="1">
      <p:cViewPr varScale="1">
        <p:scale>
          <a:sx n="67" d="100"/>
          <a:sy n="67" d="100"/>
        </p:scale>
        <p:origin x="1398" y="5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8" d="100"/>
          <a:sy n="88" d="100"/>
        </p:scale>
        <p:origin x="-3870" y="-12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213EC6-ED9B-4F60-9128-7D171CBEDCD7}" type="datetimeFigureOut">
              <a:rPr lang="en-GB" smtClean="0"/>
              <a:t>12/09/2018</a:t>
            </a:fld>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4D10F76-03B0-46A3-B71E-AF85A60F79B9}" type="slidenum">
              <a:rPr lang="en-GB" smtClean="0"/>
              <a:t>‹#›</a:t>
            </a:fld>
            <a:endParaRPr lang="en-GB"/>
          </a:p>
        </p:txBody>
      </p:sp>
    </p:spTree>
    <p:extLst>
      <p:ext uri="{BB962C8B-B14F-4D97-AF65-F5344CB8AC3E}">
        <p14:creationId xmlns:p14="http://schemas.microsoft.com/office/powerpoint/2010/main" val="1342986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2EDF53E-890D-44DE-A4AE-B1892A474589}" type="datetimeFigureOut">
              <a:rPr lang="en-GB" smtClean="0"/>
              <a:t>12/09/2018</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0D50A91-63C8-4D7B-85D2-F060DC7089E4}" type="slidenum">
              <a:rPr lang="en-GB" smtClean="0"/>
              <a:t>‹#›</a:t>
            </a:fld>
            <a:endParaRPr lang="en-GB"/>
          </a:p>
        </p:txBody>
      </p:sp>
    </p:spTree>
    <p:extLst>
      <p:ext uri="{BB962C8B-B14F-4D97-AF65-F5344CB8AC3E}">
        <p14:creationId xmlns:p14="http://schemas.microsoft.com/office/powerpoint/2010/main" val="379813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487674"/>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487674"/>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423714"/>
            <a:ext cx="5727146" cy="1842001"/>
          </a:xfrm>
        </p:spPr>
        <p:txBody>
          <a:bodyPr anchor="t">
            <a:noAutofit/>
          </a:bodyPr>
          <a:lstStyle>
            <a:lvl1pPr algn="l">
              <a:lnSpc>
                <a:spcPct val="80000"/>
              </a:lnSpc>
              <a:defRPr sz="700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3405901"/>
            <a:ext cx="3086100" cy="1655762"/>
          </a:xfrm>
        </p:spPr>
        <p:txBody>
          <a:bodyPr>
            <a:normAutofit/>
          </a:bodyPr>
          <a:lstStyle>
            <a:lvl1pPr marL="0" indent="0" algn="l">
              <a:buNone/>
              <a:defRPr sz="2300"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Right Triangle 6"/>
          <p:cNvSpPr/>
          <p:nvPr/>
        </p:nvSpPr>
        <p:spPr>
          <a:xfrm rot="16200000">
            <a:off x="6000750" y="3714750"/>
            <a:ext cx="3592286"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6" y="508082"/>
            <a:ext cx="955119" cy="365125"/>
          </a:xfrm>
          <a:prstGeom prst="rect">
            <a:avLst/>
          </a:prstGeom>
        </p:spPr>
        <p:txBody>
          <a:bodyPr/>
          <a:lstStyle>
            <a:lvl1pPr>
              <a:defRPr sz="900">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pPr>
                <a:defRPr/>
              </a:pPr>
              <a:t>9/12/2018</a:t>
            </a:fld>
            <a:endParaRPr lang="en-US"/>
          </a:p>
        </p:txBody>
      </p:sp>
      <p:sp>
        <p:nvSpPr>
          <p:cNvPr id="17" name="Footer Placeholder 3"/>
          <p:cNvSpPr>
            <a:spLocks noGrp="1"/>
          </p:cNvSpPr>
          <p:nvPr>
            <p:ph type="ftr" sz="quarter" idx="11"/>
          </p:nvPr>
        </p:nvSpPr>
        <p:spPr>
          <a:xfrm>
            <a:off x="1359454" y="508082"/>
            <a:ext cx="3086100" cy="365125"/>
          </a:xfrm>
          <a:prstGeom prst="rect">
            <a:avLst/>
          </a:prstGeom>
        </p:spPr>
        <p:txBody>
          <a:bodyPr/>
          <a:lstStyle>
            <a:lvl1pPr algn="l">
              <a:defRPr sz="900">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5795138"/>
            <a:ext cx="1333028" cy="864000"/>
          </a:xfrm>
          <a:prstGeom prst="rect">
            <a:avLst/>
          </a:prstGeom>
        </p:spPr>
      </p:pic>
    </p:spTree>
    <p:extLst>
      <p:ext uri="{BB962C8B-B14F-4D97-AF65-F5344CB8AC3E}">
        <p14:creationId xmlns:p14="http://schemas.microsoft.com/office/powerpoint/2010/main" val="4550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4" y="274638"/>
            <a:ext cx="8079453"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600200"/>
            <a:ext cx="2170849" cy="452596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1138638"/>
          </a:xfrm>
          <a:prstGeom prst="rect">
            <a:avLst/>
          </a:prstGeom>
        </p:spPr>
      </p:pic>
      <p:sp>
        <p:nvSpPr>
          <p:cNvPr id="17" name="TextBox 16"/>
          <p:cNvSpPr txBox="1"/>
          <p:nvPr userDrawn="1"/>
        </p:nvSpPr>
        <p:spPr>
          <a:xfrm>
            <a:off x="457200" y="6398024"/>
            <a:ext cx="8229598" cy="246221"/>
          </a:xfrm>
          <a:prstGeom prst="rect">
            <a:avLst/>
          </a:prstGeom>
          <a:noFill/>
        </p:spPr>
        <p:txBody>
          <a:bodyPr wrap="square" rtlCol="0">
            <a:spAutoFit/>
          </a:bodyPr>
          <a:lstStyle/>
          <a:p>
            <a:pPr algn="just"/>
            <a:r>
              <a:rPr lang="en-GB" sz="1000" dirty="0" smtClean="0"/>
              <a:t>Author: Ed </a:t>
            </a:r>
            <a:r>
              <a:rPr lang="en-GB" sz="1000" dirty="0" smtClean="0"/>
              <a:t>Kirkham &amp; NHM Caldwell</a:t>
            </a:r>
            <a:r>
              <a:rPr lang="en-GB" sz="1000" dirty="0" smtClean="0"/>
              <a:t>				</a:t>
            </a:r>
            <a:r>
              <a:rPr lang="en-GB" sz="1000" dirty="0" smtClean="0"/>
              <a:t>CF 2A </a:t>
            </a:r>
            <a:r>
              <a:rPr lang="en-GB" sz="1000" dirty="0" smtClean="0"/>
              <a:t>Binary </a:t>
            </a:r>
            <a:r>
              <a:rPr lang="en-GB" sz="1000" dirty="0" smtClean="0"/>
              <a:t>Basics</a:t>
            </a:r>
            <a:r>
              <a:rPr lang="en-GB" sz="1000" dirty="0" smtClean="0"/>
              <a:t>					       Slide </a:t>
            </a:r>
            <a:fld id="{20D2CC2F-AEC5-4A12-B1F8-F8535F002FCB}" type="slidenum">
              <a:rPr lang="en-GB" sz="1000" smtClean="0"/>
              <a:pPr algn="just"/>
              <a:t>‹#›</a:t>
            </a:fld>
            <a:r>
              <a:rPr lang="en-GB" sz="1000" dirty="0" smtClean="0"/>
              <a:t> </a:t>
            </a:r>
            <a:endParaRPr lang="en-GB"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4" y="274638"/>
            <a:ext cx="8079453"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8229597"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1138638"/>
          </a:xfrm>
          <a:prstGeom prst="rect">
            <a:avLst/>
          </a:prstGeom>
        </p:spPr>
      </p:pic>
      <p:sp>
        <p:nvSpPr>
          <p:cNvPr id="15" name="TextBox 14"/>
          <p:cNvSpPr txBox="1"/>
          <p:nvPr userDrawn="1"/>
        </p:nvSpPr>
        <p:spPr>
          <a:xfrm>
            <a:off x="457200" y="6398024"/>
            <a:ext cx="8229598" cy="246221"/>
          </a:xfrm>
          <a:prstGeom prst="rect">
            <a:avLst/>
          </a:prstGeom>
          <a:noFill/>
        </p:spPr>
        <p:txBody>
          <a:bodyPr wrap="square" rtlCol="0">
            <a:spAutoFit/>
          </a:bodyPr>
          <a:lstStyle/>
          <a:p>
            <a:pPr algn="just"/>
            <a:r>
              <a:rPr lang="en-GB" sz="1000" dirty="0" smtClean="0"/>
              <a:t>Author: Ed Kirkham &amp; NHM Caldwell				CF 2A Binary Basics	</a:t>
            </a:r>
            <a:r>
              <a:rPr lang="en-GB" sz="1000" dirty="0" smtClean="0"/>
              <a:t>				       Slide </a:t>
            </a:r>
            <a:fld id="{20D2CC2F-AEC5-4A12-B1F8-F8535F002FCB}" type="slidenum">
              <a:rPr lang="en-GB" sz="1000" smtClean="0"/>
              <a:pPr algn="just"/>
              <a:t>‹#›</a:t>
            </a:fld>
            <a:r>
              <a:rPr lang="en-GB" sz="1000" dirty="0" smtClean="0"/>
              <a:t> </a:t>
            </a:r>
            <a:endParaRPr lang="en-GB" sz="1000" dirty="0"/>
          </a:p>
        </p:txBody>
      </p:sp>
    </p:spTree>
    <p:extLst>
      <p:ext uri="{BB962C8B-B14F-4D97-AF65-F5344CB8AC3E}">
        <p14:creationId xmlns:p14="http://schemas.microsoft.com/office/powerpoint/2010/main" val="417755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607344" y="274638"/>
            <a:ext cx="8079453"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4" name="Content Placeholder 2"/>
          <p:cNvSpPr>
            <a:spLocks noGrp="1"/>
          </p:cNvSpPr>
          <p:nvPr>
            <p:ph idx="1"/>
          </p:nvPr>
        </p:nvSpPr>
        <p:spPr>
          <a:xfrm>
            <a:off x="457200" y="1600200"/>
            <a:ext cx="8229597"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1138638"/>
          </a:xfrm>
          <a:prstGeom prst="rect">
            <a:avLst/>
          </a:prstGeom>
        </p:spPr>
      </p:pic>
      <p:sp>
        <p:nvSpPr>
          <p:cNvPr id="6" name="TextBox 5"/>
          <p:cNvSpPr txBox="1"/>
          <p:nvPr userDrawn="1"/>
        </p:nvSpPr>
        <p:spPr>
          <a:xfrm>
            <a:off x="457200" y="6398024"/>
            <a:ext cx="8229598" cy="246221"/>
          </a:xfrm>
          <a:prstGeom prst="rect">
            <a:avLst/>
          </a:prstGeom>
          <a:noFill/>
        </p:spPr>
        <p:txBody>
          <a:bodyPr wrap="square" rtlCol="0">
            <a:spAutoFit/>
          </a:bodyPr>
          <a:lstStyle/>
          <a:p>
            <a:pPr algn="just"/>
            <a:r>
              <a:rPr lang="en-GB" sz="1000" dirty="0" smtClean="0"/>
              <a:t>Author: Ed Kirkham &amp; NHM Caldwell				CF 2A Binary Basics	</a:t>
            </a:r>
            <a:r>
              <a:rPr lang="en-GB" sz="1000" dirty="0" smtClean="0"/>
              <a:t>					       Slide </a:t>
            </a:r>
            <a:fld id="{20D2CC2F-AEC5-4A12-B1F8-F8535F002FCB}" type="slidenum">
              <a:rPr lang="en-GB" sz="1000" smtClean="0"/>
              <a:pPr algn="just"/>
              <a:t>‹#›</a:t>
            </a:fld>
            <a:r>
              <a:rPr lang="en-GB" sz="1000" dirty="0" smtClean="0"/>
              <a:t> </a:t>
            </a:r>
            <a:endParaRPr lang="en-GB" sz="1000" dirty="0"/>
          </a:p>
        </p:txBody>
      </p:sp>
    </p:spTree>
    <p:extLst>
      <p:ext uri="{BB962C8B-B14F-4D97-AF65-F5344CB8AC3E}">
        <p14:creationId xmlns:p14="http://schemas.microsoft.com/office/powerpoint/2010/main" val="2499771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63326"/>
            <a:ext cx="7886700" cy="968662"/>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628650" y="2109193"/>
            <a:ext cx="7886700" cy="406777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048026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Sharp Sans No1 Book" pitchFamily="50"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rgbClr val="666666"/>
          </a:solidFill>
          <a:latin typeface="Graphik Regular" panose="020B0503030202060203" pitchFamily="34" charset="0"/>
          <a:ea typeface="Sharp Sans No1 Book" pitchFamily="50" charset="0"/>
          <a:cs typeface="Sharp Sans No1 Book" pitchFamily="5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harp Sans No1 Book" pitchFamily="50" charset="0"/>
          <a:ea typeface="Sharp Sans No1 Book" pitchFamily="50" charset="0"/>
          <a:cs typeface="Sharp Sans No1 Book" pitchFamily="5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harp Sans No1 Book" pitchFamily="50" charset="0"/>
          <a:ea typeface="Sharp Sans No1 Book" pitchFamily="50" charset="0"/>
          <a:cs typeface="Sharp Sans No1 Book"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59454" y="1423714"/>
            <a:ext cx="6727271" cy="1842001"/>
          </a:xfrm>
        </p:spPr>
        <p:txBody>
          <a:bodyPr/>
          <a:lstStyle/>
          <a:p>
            <a:r>
              <a:rPr lang="en-GB" dirty="0" smtClean="0"/>
              <a:t>Computing Fundamentals</a:t>
            </a:r>
            <a:r>
              <a:rPr lang="en-GB" dirty="0">
                <a:latin typeface="Arial" panose="020B0604020202020204" pitchFamily="34" charset="0"/>
                <a:cs typeface="Arial" panose="020B0604020202020204" pitchFamily="34" charset="0"/>
              </a:rPr>
              <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1359453" y="3405901"/>
            <a:ext cx="4787959" cy="1655762"/>
          </a:xfrm>
        </p:spPr>
        <p:txBody>
          <a:bodyPr/>
          <a:lstStyle/>
          <a:p>
            <a:endParaRPr lang="en-GB" dirty="0" smtClean="0">
              <a:latin typeface="Arial" panose="020B0604020202020204" pitchFamily="34" charset="0"/>
              <a:cs typeface="Arial" panose="020B0604020202020204" pitchFamily="34" charset="0"/>
            </a:endParaRPr>
          </a:p>
          <a:p>
            <a:endParaRPr lang="en-GB" dirty="0"/>
          </a:p>
          <a:p>
            <a:r>
              <a:rPr lang="en-GB" dirty="0" smtClean="0">
                <a:latin typeface="Arial" panose="020B0604020202020204" pitchFamily="34" charset="0"/>
                <a:cs typeface="Arial" panose="020B0604020202020204" pitchFamily="34" charset="0"/>
              </a:rPr>
              <a:t>Lecture </a:t>
            </a:r>
            <a:r>
              <a:rPr lang="en-GB" dirty="0" smtClean="0"/>
              <a:t>2A</a:t>
            </a:r>
            <a:r>
              <a:rPr lang="en-GB"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Binary Basics</a:t>
            </a:r>
            <a:endParaRPr lang="en-GB" dirty="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GB" dirty="0"/>
              <a:t>University of Suffolk</a:t>
            </a:r>
          </a:p>
        </p:txBody>
      </p:sp>
      <p:sp>
        <p:nvSpPr>
          <p:cNvPr id="7" name="Date Placeholder 7"/>
          <p:cNvSpPr>
            <a:spLocks noGrp="1"/>
          </p:cNvSpPr>
          <p:nvPr>
            <p:ph type="dt" sz="half" idx="10"/>
          </p:nvPr>
        </p:nvSpPr>
        <p:spPr>
          <a:xfrm>
            <a:off x="296526" y="508082"/>
            <a:ext cx="955119" cy="365125"/>
          </a:xfrm>
        </p:spPr>
        <p:txBody>
          <a:bodyPr/>
          <a:lstStyle/>
          <a:p>
            <a:r>
              <a:rPr lang="en-US" dirty="0" smtClean="0"/>
              <a:t>30 Jan 2018</a:t>
            </a:r>
            <a:endParaRPr lang="en-GB" dirty="0"/>
          </a:p>
        </p:txBody>
      </p:sp>
    </p:spTree>
    <p:extLst>
      <p:ext uri="{BB962C8B-B14F-4D97-AF65-F5344CB8AC3E}">
        <p14:creationId xmlns:p14="http://schemas.microsoft.com/office/powerpoint/2010/main" val="3209430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 to Base 10</a:t>
            </a:r>
            <a:endParaRPr lang="en-GB" dirty="0"/>
          </a:p>
        </p:txBody>
      </p:sp>
      <p:graphicFrame>
        <p:nvGraphicFramePr>
          <p:cNvPr id="5" name="Content Placeholder 4"/>
          <p:cNvGraphicFramePr>
            <a:graphicFrameLocks noGrp="1"/>
          </p:cNvGraphicFramePr>
          <p:nvPr>
            <p:ph idx="1"/>
            <p:extLst/>
          </p:nvPr>
        </p:nvGraphicFramePr>
        <p:xfrm>
          <a:off x="607344" y="1311006"/>
          <a:ext cx="2700000" cy="4972235"/>
        </p:xfrm>
        <a:graphic>
          <a:graphicData uri="http://schemas.openxmlformats.org/drawingml/2006/table">
            <a:tbl>
              <a:tblPr firstRow="1" bandRow="1">
                <a:tableStyleId>{5C22544A-7EE6-4342-B048-85BDC9FD1C3A}</a:tableStyleId>
              </a:tblPr>
              <a:tblGrid>
                <a:gridCol w="900000"/>
                <a:gridCol w="900000"/>
                <a:gridCol w="900000"/>
              </a:tblGrid>
              <a:tr h="364235">
                <a:tc>
                  <a:txBody>
                    <a:bodyPr/>
                    <a:lstStyle/>
                    <a:p>
                      <a:pPr algn="ctr"/>
                      <a:r>
                        <a:rPr lang="en-GB" sz="1600" dirty="0" smtClean="0"/>
                        <a:t>Base 10</a:t>
                      </a:r>
                      <a:endParaRPr lang="en-GB" sz="1600" dirty="0"/>
                    </a:p>
                  </a:txBody>
                  <a:tcPr/>
                </a:tc>
                <a:tc>
                  <a:txBody>
                    <a:bodyPr/>
                    <a:lstStyle/>
                    <a:p>
                      <a:pPr algn="ctr"/>
                      <a:r>
                        <a:rPr lang="en-GB" sz="1600" dirty="0" smtClean="0"/>
                        <a:t>Base 2</a:t>
                      </a:r>
                      <a:endParaRPr lang="en-GB" sz="1600" dirty="0"/>
                    </a:p>
                  </a:txBody>
                  <a:tcPr/>
                </a:tc>
                <a:tc>
                  <a:txBody>
                    <a:bodyPr/>
                    <a:lstStyle/>
                    <a:p>
                      <a:pPr algn="ctr"/>
                      <a:r>
                        <a:rPr lang="en-GB" sz="1600" dirty="0" smtClean="0"/>
                        <a:t>Base 16</a:t>
                      </a:r>
                      <a:endParaRPr lang="en-GB" sz="1600" dirty="0"/>
                    </a:p>
                  </a:txBody>
                  <a:tcPr/>
                </a:tc>
              </a:tr>
              <a:tr h="288000">
                <a:tc>
                  <a:txBody>
                    <a:bodyPr/>
                    <a:lstStyle/>
                    <a:p>
                      <a:pPr algn="ctr">
                        <a:lnSpc>
                          <a:spcPts val="1440"/>
                        </a:lnSpc>
                      </a:pPr>
                      <a:r>
                        <a:rPr lang="en-GB" sz="1200" dirty="0" smtClean="0"/>
                        <a:t>0</a:t>
                      </a:r>
                      <a:endParaRPr lang="en-GB" sz="1200" dirty="0"/>
                    </a:p>
                  </a:txBody>
                  <a:tcPr anchor="ctr"/>
                </a:tc>
                <a:tc>
                  <a:txBody>
                    <a:bodyPr/>
                    <a:lstStyle/>
                    <a:p>
                      <a:pPr algn="ctr">
                        <a:lnSpc>
                          <a:spcPts val="1440"/>
                        </a:lnSpc>
                      </a:pPr>
                      <a:r>
                        <a:rPr lang="en-GB" sz="1200" dirty="0" smtClean="0"/>
                        <a:t>0</a:t>
                      </a:r>
                      <a:endParaRPr lang="en-GB" sz="1200" dirty="0"/>
                    </a:p>
                  </a:txBody>
                  <a:tcPr anchor="ctr"/>
                </a:tc>
                <a:tc>
                  <a:txBody>
                    <a:bodyPr/>
                    <a:lstStyle/>
                    <a:p>
                      <a:pPr algn="ctr">
                        <a:lnSpc>
                          <a:spcPts val="1440"/>
                        </a:lnSpc>
                      </a:pPr>
                      <a:r>
                        <a:rPr lang="en-GB" sz="1200" dirty="0" smtClean="0"/>
                        <a:t>0</a:t>
                      </a:r>
                      <a:endParaRPr lang="en-GB" sz="1200" dirty="0"/>
                    </a:p>
                  </a:txBody>
                  <a:tcPr anchor="ctr"/>
                </a:tc>
              </a:tr>
              <a:tr h="28800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a:t>
                      </a:r>
                      <a:endParaRPr lang="en-GB" sz="1200" kern="1200" dirty="0">
                        <a:solidFill>
                          <a:schemeClr val="dk1"/>
                        </a:solidFill>
                        <a:latin typeface="+mn-lt"/>
                        <a:ea typeface="+mn-ea"/>
                        <a:cs typeface="+mn-cs"/>
                      </a:endParaRPr>
                    </a:p>
                  </a:txBody>
                  <a:tcPr anchor="ctr"/>
                </a:tc>
              </a:tr>
              <a:tr h="28800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2</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10</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2</a:t>
                      </a:r>
                      <a:endParaRPr lang="en-GB" sz="1200" kern="1200" dirty="0">
                        <a:solidFill>
                          <a:schemeClr val="dk1"/>
                        </a:solidFill>
                        <a:latin typeface="+mn-lt"/>
                        <a:ea typeface="+mn-ea"/>
                        <a:cs typeface="+mn-cs"/>
                      </a:endParaRPr>
                    </a:p>
                  </a:txBody>
                  <a:tcPr anchor="ctr"/>
                </a:tc>
              </a:tr>
              <a:tr h="28800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3</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3</a:t>
                      </a:r>
                      <a:endParaRPr lang="en-GB" sz="1200" kern="1200" dirty="0">
                        <a:solidFill>
                          <a:schemeClr val="dk1"/>
                        </a:solidFill>
                        <a:latin typeface="+mn-lt"/>
                        <a:ea typeface="+mn-ea"/>
                        <a:cs typeface="+mn-cs"/>
                      </a:endParaRPr>
                    </a:p>
                  </a:txBody>
                  <a:tcPr anchor="ctr"/>
                </a:tc>
              </a:tr>
              <a:tr h="28800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4</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100</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4</a:t>
                      </a:r>
                      <a:endParaRPr lang="en-GB" sz="1200" kern="1200" dirty="0">
                        <a:solidFill>
                          <a:schemeClr val="dk1"/>
                        </a:solidFill>
                        <a:latin typeface="+mn-lt"/>
                        <a:ea typeface="+mn-ea"/>
                        <a:cs typeface="+mn-cs"/>
                      </a:endParaRPr>
                    </a:p>
                  </a:txBody>
                  <a:tcPr anchor="ctr"/>
                </a:tc>
              </a:tr>
              <a:tr h="28800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5</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101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5</a:t>
                      </a:r>
                      <a:endParaRPr lang="en-GB" sz="1200" kern="1200" dirty="0">
                        <a:solidFill>
                          <a:schemeClr val="dk1"/>
                        </a:solidFill>
                        <a:latin typeface="+mn-lt"/>
                        <a:ea typeface="+mn-ea"/>
                        <a:cs typeface="+mn-cs"/>
                      </a:endParaRPr>
                    </a:p>
                  </a:txBody>
                  <a:tcPr anchor="ctr"/>
                </a:tc>
              </a:tr>
              <a:tr h="28800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6</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110</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6</a:t>
                      </a:r>
                      <a:endParaRPr lang="en-GB" sz="1200" kern="1200" dirty="0">
                        <a:solidFill>
                          <a:schemeClr val="dk1"/>
                        </a:solidFill>
                        <a:latin typeface="+mn-lt"/>
                        <a:ea typeface="+mn-ea"/>
                        <a:cs typeface="+mn-cs"/>
                      </a:endParaRPr>
                    </a:p>
                  </a:txBody>
                  <a:tcPr anchor="ctr"/>
                </a:tc>
              </a:tr>
              <a:tr h="28800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7</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111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7</a:t>
                      </a:r>
                      <a:endParaRPr lang="en-GB" sz="1200" kern="1200" dirty="0">
                        <a:solidFill>
                          <a:schemeClr val="dk1"/>
                        </a:solidFill>
                        <a:latin typeface="+mn-lt"/>
                        <a:ea typeface="+mn-ea"/>
                        <a:cs typeface="+mn-cs"/>
                      </a:endParaRPr>
                    </a:p>
                  </a:txBody>
                  <a:tcPr anchor="ctr"/>
                </a:tc>
              </a:tr>
              <a:tr h="288000">
                <a:tc>
                  <a:txBody>
                    <a:bodyPr/>
                    <a:lstStyle/>
                    <a:p>
                      <a:pPr algn="ctr"/>
                      <a:r>
                        <a:rPr lang="en-GB" sz="1200" dirty="0" smtClean="0"/>
                        <a:t>8</a:t>
                      </a:r>
                      <a:endParaRPr lang="en-GB" sz="1200" dirty="0"/>
                    </a:p>
                  </a:txBody>
                  <a:tcPr/>
                </a:tc>
                <a:tc>
                  <a:txBody>
                    <a:bodyPr/>
                    <a:lstStyle/>
                    <a:p>
                      <a:pPr algn="ctr"/>
                      <a:r>
                        <a:rPr lang="en-GB" sz="1200" dirty="0" smtClean="0"/>
                        <a:t>1000</a:t>
                      </a:r>
                      <a:endParaRPr lang="en-GB" sz="1200" dirty="0"/>
                    </a:p>
                  </a:txBody>
                  <a:tcPr/>
                </a:tc>
                <a:tc>
                  <a:txBody>
                    <a:bodyPr/>
                    <a:lstStyle/>
                    <a:p>
                      <a:pPr algn="ctr"/>
                      <a:r>
                        <a:rPr lang="en-GB" sz="1200" dirty="0" smtClean="0"/>
                        <a:t>8</a:t>
                      </a:r>
                      <a:endParaRPr lang="en-GB" sz="1200" dirty="0"/>
                    </a:p>
                  </a:txBody>
                  <a:tcPr/>
                </a:tc>
              </a:tr>
              <a:tr h="288000">
                <a:tc>
                  <a:txBody>
                    <a:bodyPr/>
                    <a:lstStyle/>
                    <a:p>
                      <a:pPr algn="ctr"/>
                      <a:r>
                        <a:rPr lang="en-GB" sz="1200" dirty="0" smtClean="0"/>
                        <a:t>9</a:t>
                      </a:r>
                      <a:endParaRPr lang="en-GB" sz="1200" dirty="0"/>
                    </a:p>
                  </a:txBody>
                  <a:tcPr/>
                </a:tc>
                <a:tc>
                  <a:txBody>
                    <a:bodyPr/>
                    <a:lstStyle/>
                    <a:p>
                      <a:pPr algn="ctr"/>
                      <a:r>
                        <a:rPr lang="en-GB" sz="1200" dirty="0" smtClean="0"/>
                        <a:t>1001</a:t>
                      </a:r>
                      <a:endParaRPr lang="en-GB" sz="1200" dirty="0"/>
                    </a:p>
                  </a:txBody>
                  <a:tcPr/>
                </a:tc>
                <a:tc>
                  <a:txBody>
                    <a:bodyPr/>
                    <a:lstStyle/>
                    <a:p>
                      <a:pPr algn="ctr"/>
                      <a:r>
                        <a:rPr lang="en-GB" sz="1200" dirty="0" smtClean="0"/>
                        <a:t>9</a:t>
                      </a:r>
                      <a:endParaRPr lang="en-GB" sz="1200" dirty="0"/>
                    </a:p>
                  </a:txBody>
                  <a:tcPr/>
                </a:tc>
              </a:tr>
              <a:tr h="288000">
                <a:tc>
                  <a:txBody>
                    <a:bodyPr/>
                    <a:lstStyle/>
                    <a:p>
                      <a:pPr algn="ctr"/>
                      <a:r>
                        <a:rPr lang="en-GB" sz="1200" dirty="0" smtClean="0"/>
                        <a:t>10</a:t>
                      </a:r>
                      <a:endParaRPr lang="en-GB" sz="1200" dirty="0"/>
                    </a:p>
                  </a:txBody>
                  <a:tcPr/>
                </a:tc>
                <a:tc>
                  <a:txBody>
                    <a:bodyPr/>
                    <a:lstStyle/>
                    <a:p>
                      <a:pPr algn="ctr"/>
                      <a:r>
                        <a:rPr lang="en-GB" sz="1200" dirty="0" smtClean="0"/>
                        <a:t>1010</a:t>
                      </a:r>
                      <a:endParaRPr lang="en-GB" sz="1200" dirty="0"/>
                    </a:p>
                  </a:txBody>
                  <a:tcPr/>
                </a:tc>
                <a:tc>
                  <a:txBody>
                    <a:bodyPr/>
                    <a:lstStyle/>
                    <a:p>
                      <a:pPr algn="ctr"/>
                      <a:r>
                        <a:rPr lang="en-GB" sz="1200" dirty="0" smtClean="0"/>
                        <a:t>A</a:t>
                      </a:r>
                      <a:endParaRPr lang="en-GB" sz="1200" dirty="0"/>
                    </a:p>
                  </a:txBody>
                  <a:tcPr/>
                </a:tc>
              </a:tr>
              <a:tr h="288000">
                <a:tc>
                  <a:txBody>
                    <a:bodyPr/>
                    <a:lstStyle/>
                    <a:p>
                      <a:pPr algn="ctr"/>
                      <a:r>
                        <a:rPr lang="en-GB" sz="1200" dirty="0" smtClean="0"/>
                        <a:t>11</a:t>
                      </a:r>
                      <a:endParaRPr lang="en-GB" sz="1200" dirty="0"/>
                    </a:p>
                  </a:txBody>
                  <a:tcPr/>
                </a:tc>
                <a:tc>
                  <a:txBody>
                    <a:bodyPr/>
                    <a:lstStyle/>
                    <a:p>
                      <a:pPr algn="ctr"/>
                      <a:r>
                        <a:rPr lang="en-GB" sz="1200" dirty="0" smtClean="0"/>
                        <a:t>1011</a:t>
                      </a:r>
                      <a:endParaRPr lang="en-GB" sz="1200" dirty="0"/>
                    </a:p>
                  </a:txBody>
                  <a:tcPr/>
                </a:tc>
                <a:tc>
                  <a:txBody>
                    <a:bodyPr/>
                    <a:lstStyle/>
                    <a:p>
                      <a:pPr algn="ctr"/>
                      <a:r>
                        <a:rPr lang="en-GB" sz="1200" dirty="0" smtClean="0"/>
                        <a:t>B</a:t>
                      </a:r>
                      <a:endParaRPr lang="en-GB" sz="1200" dirty="0"/>
                    </a:p>
                  </a:txBody>
                  <a:tcPr/>
                </a:tc>
              </a:tr>
              <a:tr h="288000">
                <a:tc>
                  <a:txBody>
                    <a:bodyPr/>
                    <a:lstStyle/>
                    <a:p>
                      <a:pPr algn="ctr"/>
                      <a:r>
                        <a:rPr lang="en-GB" sz="1200" dirty="0" smtClean="0"/>
                        <a:t>12</a:t>
                      </a:r>
                      <a:endParaRPr lang="en-GB" sz="1200" dirty="0"/>
                    </a:p>
                  </a:txBody>
                  <a:tcPr/>
                </a:tc>
                <a:tc>
                  <a:txBody>
                    <a:bodyPr/>
                    <a:lstStyle/>
                    <a:p>
                      <a:pPr algn="ctr"/>
                      <a:r>
                        <a:rPr lang="en-GB" sz="1200" dirty="0" smtClean="0"/>
                        <a:t>1100</a:t>
                      </a:r>
                      <a:endParaRPr lang="en-GB" sz="1200" dirty="0"/>
                    </a:p>
                  </a:txBody>
                  <a:tcPr/>
                </a:tc>
                <a:tc>
                  <a:txBody>
                    <a:bodyPr/>
                    <a:lstStyle/>
                    <a:p>
                      <a:pPr algn="ctr"/>
                      <a:r>
                        <a:rPr lang="en-GB" sz="1200" dirty="0" smtClean="0"/>
                        <a:t>C</a:t>
                      </a:r>
                      <a:endParaRPr lang="en-GB" sz="1200" dirty="0"/>
                    </a:p>
                  </a:txBody>
                  <a:tcPr/>
                </a:tc>
              </a:tr>
              <a:tr h="288000">
                <a:tc>
                  <a:txBody>
                    <a:bodyPr/>
                    <a:lstStyle/>
                    <a:p>
                      <a:pPr algn="ctr"/>
                      <a:r>
                        <a:rPr lang="en-GB" sz="1200" dirty="0" smtClean="0"/>
                        <a:t>13</a:t>
                      </a:r>
                      <a:endParaRPr lang="en-GB" sz="1200" dirty="0"/>
                    </a:p>
                  </a:txBody>
                  <a:tcPr/>
                </a:tc>
                <a:tc>
                  <a:txBody>
                    <a:bodyPr/>
                    <a:lstStyle/>
                    <a:p>
                      <a:pPr algn="ctr"/>
                      <a:r>
                        <a:rPr lang="en-GB" sz="1200" dirty="0" smtClean="0"/>
                        <a:t>1101</a:t>
                      </a:r>
                      <a:endParaRPr lang="en-GB" sz="1200" dirty="0"/>
                    </a:p>
                  </a:txBody>
                  <a:tcPr/>
                </a:tc>
                <a:tc>
                  <a:txBody>
                    <a:bodyPr/>
                    <a:lstStyle/>
                    <a:p>
                      <a:pPr algn="ctr"/>
                      <a:r>
                        <a:rPr lang="en-GB" sz="1200" dirty="0" smtClean="0"/>
                        <a:t>D</a:t>
                      </a:r>
                      <a:endParaRPr lang="en-GB" sz="1200" dirty="0"/>
                    </a:p>
                  </a:txBody>
                  <a:tcPr/>
                </a:tc>
              </a:tr>
              <a:tr h="288000">
                <a:tc>
                  <a:txBody>
                    <a:bodyPr/>
                    <a:lstStyle/>
                    <a:p>
                      <a:pPr algn="ctr"/>
                      <a:r>
                        <a:rPr lang="en-GB" sz="1200" dirty="0" smtClean="0"/>
                        <a:t>14</a:t>
                      </a:r>
                      <a:endParaRPr lang="en-GB" sz="1200" dirty="0"/>
                    </a:p>
                  </a:txBody>
                  <a:tcPr/>
                </a:tc>
                <a:tc>
                  <a:txBody>
                    <a:bodyPr/>
                    <a:lstStyle/>
                    <a:p>
                      <a:pPr algn="ctr"/>
                      <a:r>
                        <a:rPr lang="en-GB" sz="1200" dirty="0" smtClean="0"/>
                        <a:t>1110</a:t>
                      </a:r>
                      <a:endParaRPr lang="en-GB" sz="1200" dirty="0"/>
                    </a:p>
                  </a:txBody>
                  <a:tcPr/>
                </a:tc>
                <a:tc>
                  <a:txBody>
                    <a:bodyPr/>
                    <a:lstStyle/>
                    <a:p>
                      <a:pPr algn="ctr"/>
                      <a:r>
                        <a:rPr lang="en-GB" sz="1200" dirty="0" smtClean="0"/>
                        <a:t>E</a:t>
                      </a:r>
                      <a:endParaRPr lang="en-GB" sz="1200" dirty="0"/>
                    </a:p>
                  </a:txBody>
                  <a:tcPr/>
                </a:tc>
              </a:tr>
              <a:tr h="288000">
                <a:tc>
                  <a:txBody>
                    <a:bodyPr/>
                    <a:lstStyle/>
                    <a:p>
                      <a:pPr algn="ctr"/>
                      <a:r>
                        <a:rPr lang="en-GB" sz="1200" dirty="0" smtClean="0"/>
                        <a:t>15</a:t>
                      </a:r>
                      <a:endParaRPr lang="en-GB" sz="1200" dirty="0"/>
                    </a:p>
                  </a:txBody>
                  <a:tcPr/>
                </a:tc>
                <a:tc>
                  <a:txBody>
                    <a:bodyPr/>
                    <a:lstStyle/>
                    <a:p>
                      <a:pPr algn="ctr"/>
                      <a:r>
                        <a:rPr lang="en-GB" sz="1200" dirty="0" smtClean="0"/>
                        <a:t>1111</a:t>
                      </a:r>
                      <a:endParaRPr lang="en-GB" sz="1200" dirty="0"/>
                    </a:p>
                  </a:txBody>
                  <a:tcPr/>
                </a:tc>
                <a:tc>
                  <a:txBody>
                    <a:bodyPr/>
                    <a:lstStyle/>
                    <a:p>
                      <a:pPr algn="ctr"/>
                      <a:r>
                        <a:rPr lang="en-GB" sz="1200" dirty="0" smtClean="0"/>
                        <a:t>F</a:t>
                      </a:r>
                      <a:endParaRPr lang="en-GB" sz="1200" dirty="0"/>
                    </a:p>
                  </a:txBody>
                  <a:tcPr/>
                </a:tc>
              </a:tr>
            </a:tbl>
          </a:graphicData>
        </a:graphic>
      </p:graphicFrame>
      <p:sp>
        <p:nvSpPr>
          <p:cNvPr id="4" name="Content Placeholder 3"/>
          <p:cNvSpPr>
            <a:spLocks noGrp="1"/>
          </p:cNvSpPr>
          <p:nvPr>
            <p:ph idx="10"/>
          </p:nvPr>
        </p:nvSpPr>
        <p:spPr>
          <a:xfrm>
            <a:off x="4439797" y="1718631"/>
            <a:ext cx="3767769" cy="4407532"/>
          </a:xfrm>
        </p:spPr>
        <p:txBody>
          <a:bodyPr/>
          <a:lstStyle/>
          <a:p>
            <a:pPr marL="0" indent="0"/>
            <a:r>
              <a:rPr lang="en-GB" dirty="0" smtClean="0"/>
              <a:t>A table can help, but is limited. You don’t have time to do a 256 row table.</a:t>
            </a:r>
          </a:p>
          <a:p>
            <a:pPr marL="0" indent="0"/>
            <a:r>
              <a:rPr lang="en-GB" dirty="0" smtClean="0"/>
              <a:t>Why 256 columns?</a:t>
            </a:r>
          </a:p>
          <a:p>
            <a:pPr marL="0" indent="0"/>
            <a:r>
              <a:rPr lang="en-GB" dirty="0" smtClean="0"/>
              <a:t>Because we need to work in 8 bits, and 2</a:t>
            </a:r>
            <a:r>
              <a:rPr lang="en-GB" baseline="30000" dirty="0" smtClean="0"/>
              <a:t>8</a:t>
            </a:r>
            <a:r>
              <a:rPr lang="en-GB" dirty="0" smtClean="0"/>
              <a:t> = 256.</a:t>
            </a:r>
            <a:endParaRPr lang="en-GB" dirty="0"/>
          </a:p>
        </p:txBody>
      </p:sp>
    </p:spTree>
    <p:extLst>
      <p:ext uri="{BB962C8B-B14F-4D97-AF65-F5344CB8AC3E}">
        <p14:creationId xmlns:p14="http://schemas.microsoft.com/office/powerpoint/2010/main" val="12066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 10 to Binary</a:t>
            </a:r>
            <a:endParaRPr lang="en-GB" dirty="0"/>
          </a:p>
        </p:txBody>
      </p:sp>
      <p:sp>
        <p:nvSpPr>
          <p:cNvPr id="3" name="Content Placeholder 2"/>
          <p:cNvSpPr>
            <a:spLocks noGrp="1"/>
          </p:cNvSpPr>
          <p:nvPr>
            <p:ph idx="1"/>
          </p:nvPr>
        </p:nvSpPr>
        <p:spPr>
          <a:xfrm>
            <a:off x="457200" y="1600201"/>
            <a:ext cx="8229597" cy="790460"/>
          </a:xfrm>
        </p:spPr>
        <p:txBody>
          <a:bodyPr/>
          <a:lstStyle/>
          <a:p>
            <a:pPr marL="0" indent="0">
              <a:spcBef>
                <a:spcPts val="600"/>
              </a:spcBef>
              <a:buNone/>
            </a:pPr>
            <a:r>
              <a:rPr lang="en-GB" dirty="0" smtClean="0"/>
              <a:t>Use repeated division by 2 (because its binary) and look at the remainder. Consider 87</a:t>
            </a:r>
            <a:r>
              <a:rPr lang="en-GB" baseline="-25000" dirty="0" smtClean="0"/>
              <a:t>10</a:t>
            </a:r>
          </a:p>
        </p:txBody>
      </p:sp>
      <p:graphicFrame>
        <p:nvGraphicFramePr>
          <p:cNvPr id="5" name="Table 4"/>
          <p:cNvGraphicFramePr>
            <a:graphicFrameLocks noGrp="1"/>
          </p:cNvGraphicFramePr>
          <p:nvPr>
            <p:extLst/>
          </p:nvPr>
        </p:nvGraphicFramePr>
        <p:xfrm>
          <a:off x="1169205" y="2565241"/>
          <a:ext cx="3270593" cy="2595880"/>
        </p:xfrm>
        <a:graphic>
          <a:graphicData uri="http://schemas.openxmlformats.org/drawingml/2006/table">
            <a:tbl>
              <a:tblPr firstRow="1" bandRow="1">
                <a:tableStyleId>{5C22544A-7EE6-4342-B048-85BDC9FD1C3A}</a:tableStyleId>
              </a:tblPr>
              <a:tblGrid>
                <a:gridCol w="450275"/>
                <a:gridCol w="782198"/>
                <a:gridCol w="462708"/>
                <a:gridCol w="1575412"/>
              </a:tblGrid>
              <a:tr h="370840">
                <a:tc>
                  <a:txBody>
                    <a:bodyPr/>
                    <a:lstStyle/>
                    <a:p>
                      <a:pPr algn="r"/>
                      <a:r>
                        <a:rPr lang="en-GB" b="1" dirty="0" smtClean="0">
                          <a:solidFill>
                            <a:schemeClr val="tx1"/>
                          </a:solidFill>
                        </a:rPr>
                        <a:t>87</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smtClean="0">
                          <a:solidFill>
                            <a:schemeClr val="tx1"/>
                          </a:solidFill>
                        </a:rPr>
                        <a:t>÷  2  = </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43</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smtClean="0">
                          <a:solidFill>
                            <a:schemeClr val="tx1"/>
                          </a:solidFill>
                        </a:rPr>
                        <a:t>remainder 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43</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21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21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10</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10</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5</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5</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2</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0</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smtClean="0">
                          <a:solidFill>
                            <a:schemeClr val="tx1"/>
                          </a:solidFill>
                        </a:rPr>
                        <a:t>remainder 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Straight Arrow Connector 6"/>
          <p:cNvCxnSpPr/>
          <p:nvPr/>
        </p:nvCxnSpPr>
        <p:spPr>
          <a:xfrm flipV="1">
            <a:off x="4647070" y="2847579"/>
            <a:ext cx="11017" cy="2313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2456" y="3341787"/>
            <a:ext cx="1949986" cy="646331"/>
          </a:xfrm>
          <a:prstGeom prst="rect">
            <a:avLst/>
          </a:prstGeom>
          <a:noFill/>
        </p:spPr>
        <p:txBody>
          <a:bodyPr wrap="square" rtlCol="0">
            <a:spAutoFit/>
          </a:bodyPr>
          <a:lstStyle/>
          <a:p>
            <a:r>
              <a:rPr lang="en-GB" dirty="0" smtClean="0"/>
              <a:t>Read this way</a:t>
            </a:r>
          </a:p>
          <a:p>
            <a:r>
              <a:rPr lang="en-GB" dirty="0" smtClean="0"/>
              <a:t>1010111</a:t>
            </a:r>
            <a:r>
              <a:rPr lang="en-GB" baseline="-25000" dirty="0" smtClean="0"/>
              <a:t>2</a:t>
            </a:r>
            <a:endParaRPr lang="en-GB" baseline="-25000" dirty="0"/>
          </a:p>
        </p:txBody>
      </p:sp>
      <p:sp>
        <p:nvSpPr>
          <p:cNvPr id="9" name="Content Placeholder 2"/>
          <p:cNvSpPr>
            <a:spLocks noGrp="1"/>
          </p:cNvSpPr>
          <p:nvPr>
            <p:ph idx="1"/>
          </p:nvPr>
        </p:nvSpPr>
        <p:spPr>
          <a:xfrm>
            <a:off x="457200" y="5278006"/>
            <a:ext cx="8229597" cy="790460"/>
          </a:xfrm>
        </p:spPr>
        <p:txBody>
          <a:bodyPr/>
          <a:lstStyle/>
          <a:p>
            <a:pPr marL="0" indent="0">
              <a:spcBef>
                <a:spcPts val="600"/>
              </a:spcBef>
              <a:buNone/>
            </a:pPr>
            <a:r>
              <a:rPr lang="en-GB" dirty="0" smtClean="0"/>
              <a:t>So  87</a:t>
            </a:r>
            <a:r>
              <a:rPr lang="en-GB" baseline="-25000" dirty="0" smtClean="0"/>
              <a:t>10  </a:t>
            </a:r>
            <a:r>
              <a:rPr lang="en-GB" dirty="0" smtClean="0"/>
              <a:t>=  </a:t>
            </a:r>
            <a:r>
              <a:rPr lang="en-GB" dirty="0"/>
              <a:t>1010111</a:t>
            </a:r>
            <a:r>
              <a:rPr lang="en-GB" baseline="-25000" dirty="0"/>
              <a:t>2</a:t>
            </a:r>
          </a:p>
          <a:p>
            <a:pPr marL="0" indent="0">
              <a:spcBef>
                <a:spcPts val="600"/>
              </a:spcBef>
              <a:buNone/>
            </a:pPr>
            <a:endParaRPr lang="en-GB" dirty="0" smtClean="0"/>
          </a:p>
        </p:txBody>
      </p:sp>
    </p:spTree>
    <p:extLst>
      <p:ext uri="{BB962C8B-B14F-4D97-AF65-F5344CB8AC3E}">
        <p14:creationId xmlns:p14="http://schemas.microsoft.com/office/powerpoint/2010/main" val="427154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459623" y="1495902"/>
          <a:ext cx="7960200" cy="3708400"/>
        </p:xfrm>
        <a:graphic>
          <a:graphicData uri="http://schemas.openxmlformats.org/drawingml/2006/table">
            <a:tbl>
              <a:tblPr firstRow="1" bandRow="1">
                <a:tableStyleId>{5C22544A-7EE6-4342-B048-85BDC9FD1C3A}</a:tableStyleId>
              </a:tblPr>
              <a:tblGrid>
                <a:gridCol w="4127512"/>
                <a:gridCol w="479086"/>
                <a:gridCol w="479086"/>
                <a:gridCol w="479086"/>
                <a:gridCol w="479086"/>
                <a:gridCol w="479086"/>
                <a:gridCol w="479086"/>
                <a:gridCol w="479086"/>
                <a:gridCol w="479086"/>
              </a:tblGrid>
              <a:tr h="370840">
                <a:tc>
                  <a:txBody>
                    <a:bodyPr/>
                    <a:lstStyle/>
                    <a:p>
                      <a:r>
                        <a:rPr lang="en-GB" sz="1600" dirty="0" smtClean="0"/>
                        <a:t>87 &lt; 128,</a:t>
                      </a:r>
                      <a:r>
                        <a:rPr lang="en-GB" sz="1600" baseline="0" dirty="0" smtClean="0"/>
                        <a:t> 128 first column bigger than 87</a:t>
                      </a:r>
                      <a:endParaRPr lang="en-GB" sz="1600" dirty="0"/>
                    </a:p>
                  </a:txBody>
                  <a:tcPr/>
                </a:tc>
                <a:tc>
                  <a:txBody>
                    <a:bodyPr/>
                    <a:lstStyle/>
                    <a:p>
                      <a:pPr algn="ctr"/>
                      <a:r>
                        <a:rPr lang="en-GB" sz="1400" dirty="0" smtClean="0"/>
                        <a:t>128</a:t>
                      </a:r>
                      <a:endParaRPr lang="en-GB" sz="1400" dirty="0"/>
                    </a:p>
                  </a:txBody>
                  <a:tcPr/>
                </a:tc>
                <a:tc>
                  <a:txBody>
                    <a:bodyPr/>
                    <a:lstStyle/>
                    <a:p>
                      <a:pPr algn="ctr"/>
                      <a:r>
                        <a:rPr lang="en-GB" sz="1400" dirty="0" smtClean="0"/>
                        <a:t>64</a:t>
                      </a:r>
                      <a:endParaRPr lang="en-GB" sz="1400" dirty="0"/>
                    </a:p>
                  </a:txBody>
                  <a:tcPr/>
                </a:tc>
                <a:tc>
                  <a:txBody>
                    <a:bodyPr/>
                    <a:lstStyle/>
                    <a:p>
                      <a:pPr algn="ctr"/>
                      <a:r>
                        <a:rPr lang="en-GB" sz="1400" dirty="0" smtClean="0"/>
                        <a:t>32</a:t>
                      </a:r>
                      <a:endParaRPr lang="en-GB" sz="1400" dirty="0"/>
                    </a:p>
                  </a:txBody>
                  <a:tcPr/>
                </a:tc>
                <a:tc>
                  <a:txBody>
                    <a:bodyPr/>
                    <a:lstStyle/>
                    <a:p>
                      <a:pPr algn="ctr"/>
                      <a:r>
                        <a:rPr lang="en-GB" sz="1400" dirty="0" smtClean="0"/>
                        <a:t>16</a:t>
                      </a:r>
                      <a:endParaRPr lang="en-GB" sz="1400" dirty="0"/>
                    </a:p>
                  </a:txBody>
                  <a:tcPr/>
                </a:tc>
                <a:tc>
                  <a:txBody>
                    <a:bodyPr/>
                    <a:lstStyle/>
                    <a:p>
                      <a:pPr algn="ctr"/>
                      <a:r>
                        <a:rPr lang="en-GB" sz="1400" dirty="0" smtClean="0"/>
                        <a:t>8</a:t>
                      </a:r>
                      <a:endParaRPr lang="en-GB" sz="1400" dirty="0"/>
                    </a:p>
                  </a:txBody>
                  <a:tcPr/>
                </a:tc>
                <a:tc>
                  <a:txBody>
                    <a:bodyPr/>
                    <a:lstStyle/>
                    <a:p>
                      <a:pPr algn="ctr"/>
                      <a:r>
                        <a:rPr lang="en-GB" sz="1400" dirty="0" smtClean="0"/>
                        <a:t>4</a:t>
                      </a:r>
                      <a:endParaRPr lang="en-GB" sz="1400" dirty="0"/>
                    </a:p>
                  </a:txBody>
                  <a:tcPr/>
                </a:tc>
                <a:tc>
                  <a:txBody>
                    <a:bodyPr/>
                    <a:lstStyle/>
                    <a:p>
                      <a:pPr algn="ctr"/>
                      <a:r>
                        <a:rPr lang="en-GB" sz="1400" dirty="0" smtClean="0"/>
                        <a:t>2</a:t>
                      </a:r>
                      <a:endParaRPr lang="en-GB" sz="1400" dirty="0"/>
                    </a:p>
                  </a:txBody>
                  <a:tcPr/>
                </a:tc>
                <a:tc>
                  <a:txBody>
                    <a:bodyPr/>
                    <a:lstStyle/>
                    <a:p>
                      <a:pPr algn="ctr"/>
                      <a:r>
                        <a:rPr lang="en-GB" sz="1400" dirty="0" smtClean="0"/>
                        <a:t>1</a:t>
                      </a:r>
                      <a:endParaRPr lang="en-GB" sz="1400" dirty="0"/>
                    </a:p>
                  </a:txBody>
                  <a:tcPr/>
                </a:tc>
              </a:tr>
              <a:tr h="370840">
                <a:tc>
                  <a:txBody>
                    <a:bodyPr/>
                    <a:lstStyle/>
                    <a:p>
                      <a:r>
                        <a:rPr lang="en-GB" sz="1600" dirty="0" smtClean="0"/>
                        <a:t>Place 0 in the first column</a:t>
                      </a:r>
                      <a:endParaRPr lang="en-GB" sz="1600" dirty="0"/>
                    </a:p>
                  </a:txBody>
                  <a:tcPr/>
                </a:tc>
                <a:tc>
                  <a:txBody>
                    <a:bodyPr/>
                    <a:lstStyle/>
                    <a:p>
                      <a:pPr algn="ctr"/>
                      <a:r>
                        <a:rPr lang="en-GB" sz="1400" dirty="0" smtClean="0"/>
                        <a:t>0</a:t>
                      </a:r>
                      <a:endParaRPr lang="en-GB" sz="1400" dirty="0"/>
                    </a:p>
                  </a:txBody>
                  <a:tcPr/>
                </a:tc>
                <a:tc>
                  <a:txBody>
                    <a:bodyPr/>
                    <a:lstStyle/>
                    <a:p>
                      <a:pPr algn="ctr"/>
                      <a:endParaRPr lang="en-GB" sz="1400" dirty="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dirty="0"/>
                    </a:p>
                  </a:txBody>
                  <a:tcPr/>
                </a:tc>
                <a:tc>
                  <a:txBody>
                    <a:bodyPr/>
                    <a:lstStyle/>
                    <a:p>
                      <a:pPr algn="ctr"/>
                      <a:endParaRPr lang="en-GB" sz="1400" dirty="0"/>
                    </a:p>
                  </a:txBody>
                  <a:tcPr/>
                </a:tc>
                <a:tc>
                  <a:txBody>
                    <a:bodyPr/>
                    <a:lstStyle/>
                    <a:p>
                      <a:pPr algn="ctr"/>
                      <a:endParaRPr lang="en-GB" sz="1400" dirty="0"/>
                    </a:p>
                  </a:txBody>
                  <a:tcPr/>
                </a:tc>
              </a:tr>
              <a:tr h="370840">
                <a:tc>
                  <a:txBody>
                    <a:bodyPr/>
                    <a:lstStyle/>
                    <a:p>
                      <a:r>
                        <a:rPr lang="en-GB" sz="1600" dirty="0" smtClean="0"/>
                        <a:t>87 &gt; 64, so place 1 in the column take away 64</a:t>
                      </a:r>
                      <a:endParaRPr lang="en-GB" sz="16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dirty="0"/>
                    </a:p>
                  </a:txBody>
                  <a:tcPr/>
                </a:tc>
                <a:tc>
                  <a:txBody>
                    <a:bodyPr/>
                    <a:lstStyle/>
                    <a:p>
                      <a:pPr algn="ctr"/>
                      <a:endParaRPr lang="en-GB" sz="1400" dirty="0"/>
                    </a:p>
                  </a:txBody>
                  <a:tcPr/>
                </a:tc>
              </a:tr>
              <a:tr h="370840">
                <a:tc>
                  <a:txBody>
                    <a:bodyPr/>
                    <a:lstStyle/>
                    <a:p>
                      <a:r>
                        <a:rPr lang="en-GB" sz="1600" dirty="0" smtClean="0"/>
                        <a:t>23 &lt; 32, so place 0 in the column </a:t>
                      </a:r>
                      <a:endParaRPr lang="en-GB" sz="16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dirty="0"/>
                    </a:p>
                  </a:txBody>
                  <a:tcPr/>
                </a:tc>
                <a:tc>
                  <a:txBody>
                    <a:bodyPr/>
                    <a:lstStyle/>
                    <a:p>
                      <a:pPr algn="ctr"/>
                      <a:endParaRPr lang="en-GB" sz="1400" dirty="0"/>
                    </a:p>
                  </a:txBody>
                  <a:tcPr/>
                </a:tc>
              </a:tr>
              <a:tr h="370840">
                <a:tc>
                  <a:txBody>
                    <a:bodyPr/>
                    <a:lstStyle/>
                    <a:p>
                      <a:r>
                        <a:rPr lang="en-GB" sz="1600" dirty="0" smtClean="0"/>
                        <a:t>23 &gt; 16, so place 1 in the column take away 16</a:t>
                      </a:r>
                      <a:endParaRPr lang="en-GB" sz="16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dirty="0"/>
                    </a:p>
                  </a:txBody>
                  <a:tcPr/>
                </a:tc>
                <a:tc>
                  <a:txBody>
                    <a:bodyPr/>
                    <a:lstStyle/>
                    <a:p>
                      <a:pPr algn="ctr"/>
                      <a:endParaRPr lang="en-GB" sz="14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7 &lt; 8, so place 0 in the column </a:t>
                      </a:r>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endParaRPr lang="en-GB" sz="1400"/>
                    </a:p>
                  </a:txBody>
                  <a:tcPr/>
                </a:tc>
                <a:tc>
                  <a:txBody>
                    <a:bodyPr/>
                    <a:lstStyle/>
                    <a:p>
                      <a:pPr algn="ctr"/>
                      <a:endParaRPr lang="en-GB" sz="1400"/>
                    </a:p>
                  </a:txBody>
                  <a:tcPr/>
                </a:tc>
                <a:tc>
                  <a:txBody>
                    <a:bodyPr/>
                    <a:lstStyle/>
                    <a:p>
                      <a:pPr algn="ctr"/>
                      <a:endParaRPr lang="en-GB" sz="14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7 &gt; 4, so place 1 in the column take away 4</a:t>
                      </a:r>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endParaRPr lang="en-GB" sz="1400"/>
                    </a:p>
                  </a:txBody>
                  <a:tcPr/>
                </a:tc>
                <a:tc>
                  <a:txBody>
                    <a:bodyPr/>
                    <a:lstStyle/>
                    <a:p>
                      <a:pPr algn="ctr"/>
                      <a:endParaRPr lang="en-GB" sz="14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3 &gt; 2, so place 1 in the column take away 2</a:t>
                      </a:r>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tc>
                <a:tc>
                  <a:txBody>
                    <a:bodyPr/>
                    <a:lstStyle/>
                    <a:p>
                      <a:pPr algn="ctr"/>
                      <a:r>
                        <a:rPr lang="en-GB" sz="1400" dirty="0" smtClean="0"/>
                        <a:t>1</a:t>
                      </a:r>
                      <a:endParaRPr lang="en-GB" sz="1400" dirty="0"/>
                    </a:p>
                  </a:txBody>
                  <a:tcPr/>
                </a:tc>
                <a:tc>
                  <a:txBody>
                    <a:bodyPr/>
                    <a:lstStyle/>
                    <a:p>
                      <a:pPr algn="ctr"/>
                      <a:endParaRPr lang="en-GB" sz="14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1 = 1, so place 1 in the column  and stop</a:t>
                      </a:r>
                    </a:p>
                  </a:txBody>
                  <a:tcPr/>
                </a:tc>
                <a:tc>
                  <a:txBody>
                    <a:bodyPr/>
                    <a:lstStyle/>
                    <a:p>
                      <a:pPr algn="ctr"/>
                      <a:r>
                        <a:rPr lang="en-GB" sz="1400" dirty="0" smtClean="0"/>
                        <a:t>0</a:t>
                      </a:r>
                      <a:endParaRPr lang="en-GB" sz="1400" dirty="0"/>
                    </a:p>
                  </a:txBody>
                  <a:tcPr/>
                </a:tc>
                <a:tc>
                  <a:txBody>
                    <a:bodyPr/>
                    <a:lstStyle/>
                    <a:p>
                      <a:pPr algn="ctr"/>
                      <a:r>
                        <a:rPr lang="en-GB" sz="1400" dirty="0" smtClean="0"/>
                        <a:t>1</a:t>
                      </a:r>
                      <a:endParaRPr lang="en-GB" sz="1400" dirty="0"/>
                    </a:p>
                  </a:txBody>
                  <a:tcPr>
                    <a:lnB w="12700" cap="flat" cmpd="sng" algn="ctr">
                      <a:solidFill>
                        <a:schemeClr val="tx1"/>
                      </a:solidFill>
                      <a:prstDash val="solid"/>
                      <a:round/>
                      <a:headEnd type="none" w="med" len="med"/>
                      <a:tailEnd type="none" w="med" len="med"/>
                    </a:lnB>
                  </a:tcPr>
                </a:tc>
                <a:tc>
                  <a:txBody>
                    <a:bodyPr/>
                    <a:lstStyle/>
                    <a:p>
                      <a:pPr algn="ctr"/>
                      <a:r>
                        <a:rPr lang="en-GB" sz="1400" dirty="0" smtClean="0"/>
                        <a:t>0</a:t>
                      </a:r>
                      <a:endParaRPr lang="en-GB" sz="1400" dirty="0"/>
                    </a:p>
                  </a:txBody>
                  <a:tcPr>
                    <a:lnB w="12700" cap="flat" cmpd="sng" algn="ctr">
                      <a:solidFill>
                        <a:schemeClr val="tx1"/>
                      </a:solidFill>
                      <a:prstDash val="solid"/>
                      <a:round/>
                      <a:headEnd type="none" w="med" len="med"/>
                      <a:tailEnd type="none" w="med" len="med"/>
                    </a:lnB>
                  </a:tcPr>
                </a:tc>
                <a:tc>
                  <a:txBody>
                    <a:bodyPr/>
                    <a:lstStyle/>
                    <a:p>
                      <a:pPr algn="ctr"/>
                      <a:r>
                        <a:rPr lang="en-GB" sz="1400" dirty="0" smtClean="0"/>
                        <a:t>1</a:t>
                      </a:r>
                      <a:endParaRPr lang="en-GB" sz="1400" dirty="0"/>
                    </a:p>
                  </a:txBody>
                  <a:tcPr>
                    <a:lnB w="12700" cap="flat" cmpd="sng" algn="ctr">
                      <a:solidFill>
                        <a:schemeClr val="tx1"/>
                      </a:solidFill>
                      <a:prstDash val="solid"/>
                      <a:round/>
                      <a:headEnd type="none" w="med" len="med"/>
                      <a:tailEnd type="none" w="med" len="med"/>
                    </a:lnB>
                  </a:tcPr>
                </a:tc>
                <a:tc>
                  <a:txBody>
                    <a:bodyPr/>
                    <a:lstStyle/>
                    <a:p>
                      <a:pPr algn="ctr"/>
                      <a:r>
                        <a:rPr lang="en-GB" sz="1400" dirty="0" smtClean="0"/>
                        <a:t>0</a:t>
                      </a:r>
                      <a:endParaRPr lang="en-GB" sz="1400" dirty="0"/>
                    </a:p>
                  </a:txBody>
                  <a:tcPr>
                    <a:lnB w="12700" cap="flat" cmpd="sng" algn="ctr">
                      <a:solidFill>
                        <a:schemeClr val="tx1"/>
                      </a:solidFill>
                      <a:prstDash val="solid"/>
                      <a:round/>
                      <a:headEnd type="none" w="med" len="med"/>
                      <a:tailEnd type="none" w="med" len="med"/>
                    </a:lnB>
                  </a:tcPr>
                </a:tc>
                <a:tc>
                  <a:txBody>
                    <a:bodyPr/>
                    <a:lstStyle/>
                    <a:p>
                      <a:pPr algn="ctr"/>
                      <a:r>
                        <a:rPr lang="en-GB" sz="1400" dirty="0" smtClean="0"/>
                        <a:t>1</a:t>
                      </a:r>
                      <a:endParaRPr lang="en-GB" sz="1400" dirty="0"/>
                    </a:p>
                  </a:txBody>
                  <a:tcPr>
                    <a:lnB w="12700" cap="flat" cmpd="sng" algn="ctr">
                      <a:solidFill>
                        <a:schemeClr val="tx1"/>
                      </a:solidFill>
                      <a:prstDash val="solid"/>
                      <a:round/>
                      <a:headEnd type="none" w="med" len="med"/>
                      <a:tailEnd type="none" w="med" len="med"/>
                    </a:lnB>
                  </a:tcPr>
                </a:tc>
                <a:tc>
                  <a:txBody>
                    <a:bodyPr/>
                    <a:lstStyle/>
                    <a:p>
                      <a:pPr algn="ctr"/>
                      <a:r>
                        <a:rPr lang="en-GB" sz="1400" dirty="0" smtClean="0"/>
                        <a:t>1</a:t>
                      </a:r>
                      <a:endParaRPr lang="en-GB" sz="1400" dirty="0"/>
                    </a:p>
                  </a:txBody>
                  <a:tcPr>
                    <a:lnB w="12700" cap="flat" cmpd="sng" algn="ctr">
                      <a:solidFill>
                        <a:schemeClr val="tx1"/>
                      </a:solidFill>
                      <a:prstDash val="solid"/>
                      <a:round/>
                      <a:headEnd type="none" w="med" len="med"/>
                      <a:tailEnd type="none" w="med" len="med"/>
                    </a:lnB>
                  </a:tcPr>
                </a:tc>
                <a:tc>
                  <a:txBody>
                    <a:bodyPr/>
                    <a:lstStyle/>
                    <a:p>
                      <a:pPr algn="ctr"/>
                      <a:r>
                        <a:rPr lang="en-GB" sz="1400" dirty="0" smtClean="0"/>
                        <a:t>1</a:t>
                      </a:r>
                      <a:endParaRPr lang="en-GB" sz="1400" dirty="0"/>
                    </a:p>
                  </a:txBody>
                  <a:tcPr>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smtClean="0"/>
                        <a:t>Ignore leading zero</a:t>
                      </a:r>
                    </a:p>
                  </a:txBody>
                  <a:tcPr/>
                </a:tc>
                <a:tc>
                  <a:txBody>
                    <a:bodyPr/>
                    <a:lstStyle/>
                    <a:p>
                      <a:pPr algn="ct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GB" sz="1400" b="1" dirty="0" smtClean="0">
                          <a:solidFill>
                            <a:schemeClr val="tx1"/>
                          </a:solidFill>
                        </a:rPr>
                        <a:t>1</a:t>
                      </a:r>
                      <a:endParaRPr lang="en-GB" sz="1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smtClean="0">
                          <a:solidFill>
                            <a:schemeClr val="tx1"/>
                          </a:solidFill>
                        </a:rPr>
                        <a:t>0</a:t>
                      </a:r>
                      <a:endParaRPr lang="en-GB" sz="14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smtClean="0">
                          <a:solidFill>
                            <a:schemeClr val="tx1"/>
                          </a:solidFill>
                        </a:rPr>
                        <a:t>1</a:t>
                      </a:r>
                      <a:endParaRPr lang="en-GB" sz="14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smtClean="0">
                          <a:solidFill>
                            <a:schemeClr val="tx1"/>
                          </a:solidFill>
                        </a:rPr>
                        <a:t>0</a:t>
                      </a:r>
                      <a:endParaRPr lang="en-GB" sz="14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smtClean="0">
                          <a:solidFill>
                            <a:schemeClr val="tx1"/>
                          </a:solidFill>
                        </a:rPr>
                        <a:t>1</a:t>
                      </a:r>
                      <a:endParaRPr lang="en-GB" sz="14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smtClean="0">
                          <a:solidFill>
                            <a:schemeClr val="tx1"/>
                          </a:solidFill>
                        </a:rPr>
                        <a:t>1</a:t>
                      </a:r>
                      <a:endParaRPr lang="en-GB" sz="14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smtClean="0">
                          <a:solidFill>
                            <a:schemeClr val="tx1"/>
                          </a:solidFill>
                        </a:rPr>
                        <a:t>1</a:t>
                      </a:r>
                      <a:endParaRPr lang="en-GB" sz="1400" b="1"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rmAutofit/>
          </a:bodyPr>
          <a:lstStyle/>
          <a:p>
            <a:r>
              <a:rPr lang="en-GB" dirty="0"/>
              <a:t>Base 10 to Binary</a:t>
            </a:r>
            <a:br>
              <a:rPr lang="en-GB" dirty="0"/>
            </a:br>
            <a:r>
              <a:rPr lang="en-GB" sz="2200" dirty="0">
                <a:ea typeface="Arial Bold"/>
              </a:rPr>
              <a:t>Alternate </a:t>
            </a:r>
            <a:r>
              <a:rPr lang="en-GB" sz="2200" dirty="0" smtClean="0">
                <a:ea typeface="Arial Bold"/>
              </a:rPr>
              <a:t>Method</a:t>
            </a:r>
            <a:endParaRPr lang="en-GB" dirty="0"/>
          </a:p>
        </p:txBody>
      </p:sp>
      <p:sp>
        <p:nvSpPr>
          <p:cNvPr id="8" name="Content Placeholder 2"/>
          <p:cNvSpPr>
            <a:spLocks noGrp="1"/>
          </p:cNvSpPr>
          <p:nvPr>
            <p:ph idx="1"/>
          </p:nvPr>
        </p:nvSpPr>
        <p:spPr>
          <a:xfrm>
            <a:off x="457200" y="5278006"/>
            <a:ext cx="8229597" cy="790460"/>
          </a:xfrm>
        </p:spPr>
        <p:txBody>
          <a:bodyPr/>
          <a:lstStyle/>
          <a:p>
            <a:pPr marL="0" indent="0">
              <a:spcBef>
                <a:spcPts val="600"/>
              </a:spcBef>
              <a:buNone/>
            </a:pPr>
            <a:r>
              <a:rPr lang="en-GB" dirty="0" smtClean="0"/>
              <a:t>So  87</a:t>
            </a:r>
            <a:r>
              <a:rPr lang="en-GB" baseline="-25000" dirty="0" smtClean="0"/>
              <a:t>10  </a:t>
            </a:r>
            <a:r>
              <a:rPr lang="en-GB" dirty="0" smtClean="0"/>
              <a:t>=  </a:t>
            </a:r>
            <a:r>
              <a:rPr lang="en-GB" dirty="0"/>
              <a:t>1010111</a:t>
            </a:r>
            <a:r>
              <a:rPr lang="en-GB" baseline="-25000" dirty="0"/>
              <a:t>2</a:t>
            </a:r>
          </a:p>
          <a:p>
            <a:pPr marL="0" indent="0">
              <a:spcBef>
                <a:spcPts val="600"/>
              </a:spcBef>
              <a:buNone/>
            </a:pPr>
            <a:endParaRPr lang="en-GB" dirty="0" smtClean="0"/>
          </a:p>
        </p:txBody>
      </p:sp>
    </p:spTree>
    <p:extLst>
      <p:ext uri="{BB962C8B-B14F-4D97-AF65-F5344CB8AC3E}">
        <p14:creationId xmlns:p14="http://schemas.microsoft.com/office/powerpoint/2010/main" val="497576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 10 to Octal</a:t>
            </a:r>
            <a:endParaRPr lang="en-GB" dirty="0"/>
          </a:p>
        </p:txBody>
      </p:sp>
      <p:sp>
        <p:nvSpPr>
          <p:cNvPr id="3" name="Content Placeholder 2"/>
          <p:cNvSpPr>
            <a:spLocks noGrp="1"/>
          </p:cNvSpPr>
          <p:nvPr>
            <p:ph idx="1"/>
          </p:nvPr>
        </p:nvSpPr>
        <p:spPr>
          <a:xfrm>
            <a:off x="457200" y="1600201"/>
            <a:ext cx="8229597" cy="790460"/>
          </a:xfrm>
        </p:spPr>
        <p:txBody>
          <a:bodyPr/>
          <a:lstStyle/>
          <a:p>
            <a:pPr marL="0" indent="0">
              <a:spcBef>
                <a:spcPts val="600"/>
              </a:spcBef>
              <a:buNone/>
            </a:pPr>
            <a:r>
              <a:rPr lang="en-GB" dirty="0" smtClean="0"/>
              <a:t>Use repeated division by 8 (because its octal) and look at the remainder. Consider 87</a:t>
            </a:r>
            <a:r>
              <a:rPr lang="en-GB" baseline="-25000" dirty="0" smtClean="0"/>
              <a:t>10</a:t>
            </a:r>
          </a:p>
        </p:txBody>
      </p:sp>
      <p:graphicFrame>
        <p:nvGraphicFramePr>
          <p:cNvPr id="5" name="Table 4"/>
          <p:cNvGraphicFramePr>
            <a:graphicFrameLocks noGrp="1"/>
          </p:cNvGraphicFramePr>
          <p:nvPr>
            <p:extLst/>
          </p:nvPr>
        </p:nvGraphicFramePr>
        <p:xfrm>
          <a:off x="1169205" y="2565241"/>
          <a:ext cx="3270593" cy="1112520"/>
        </p:xfrm>
        <a:graphic>
          <a:graphicData uri="http://schemas.openxmlformats.org/drawingml/2006/table">
            <a:tbl>
              <a:tblPr firstRow="1" bandRow="1">
                <a:tableStyleId>{5C22544A-7EE6-4342-B048-85BDC9FD1C3A}</a:tableStyleId>
              </a:tblPr>
              <a:tblGrid>
                <a:gridCol w="450275"/>
                <a:gridCol w="782198"/>
                <a:gridCol w="462708"/>
                <a:gridCol w="1575412"/>
              </a:tblGrid>
              <a:tr h="370840">
                <a:tc>
                  <a:txBody>
                    <a:bodyPr/>
                    <a:lstStyle/>
                    <a:p>
                      <a:pPr algn="r"/>
                      <a:r>
                        <a:rPr lang="en-GB" b="1" dirty="0" smtClean="0">
                          <a:solidFill>
                            <a:schemeClr val="tx1"/>
                          </a:solidFill>
                        </a:rPr>
                        <a:t>87</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smtClean="0">
                          <a:solidFill>
                            <a:schemeClr val="tx1"/>
                          </a:solidFill>
                        </a:rPr>
                        <a:t>÷  8  = </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10</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smtClean="0">
                          <a:solidFill>
                            <a:schemeClr val="tx1"/>
                          </a:solidFill>
                        </a:rPr>
                        <a:t>remainder 7</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10</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8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1</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8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0</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Straight Arrow Connector 6"/>
          <p:cNvCxnSpPr/>
          <p:nvPr/>
        </p:nvCxnSpPr>
        <p:spPr>
          <a:xfrm flipV="1">
            <a:off x="4647070" y="2707526"/>
            <a:ext cx="0" cy="76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2456" y="2798335"/>
            <a:ext cx="1949986" cy="646331"/>
          </a:xfrm>
          <a:prstGeom prst="rect">
            <a:avLst/>
          </a:prstGeom>
          <a:noFill/>
        </p:spPr>
        <p:txBody>
          <a:bodyPr wrap="square" rtlCol="0">
            <a:spAutoFit/>
          </a:bodyPr>
          <a:lstStyle/>
          <a:p>
            <a:r>
              <a:rPr lang="en-GB" dirty="0" smtClean="0"/>
              <a:t>Read this way</a:t>
            </a:r>
          </a:p>
          <a:p>
            <a:r>
              <a:rPr lang="en-GB" dirty="0" smtClean="0"/>
              <a:t>127</a:t>
            </a:r>
            <a:r>
              <a:rPr lang="en-GB" baseline="-25000" dirty="0" smtClean="0"/>
              <a:t>8</a:t>
            </a:r>
            <a:endParaRPr lang="en-GB" baseline="-25000" dirty="0"/>
          </a:p>
        </p:txBody>
      </p:sp>
      <p:sp>
        <p:nvSpPr>
          <p:cNvPr id="9" name="Content Placeholder 2"/>
          <p:cNvSpPr>
            <a:spLocks noGrp="1"/>
          </p:cNvSpPr>
          <p:nvPr>
            <p:ph idx="1"/>
          </p:nvPr>
        </p:nvSpPr>
        <p:spPr>
          <a:xfrm>
            <a:off x="457200" y="5278006"/>
            <a:ext cx="8229597" cy="790460"/>
          </a:xfrm>
        </p:spPr>
        <p:txBody>
          <a:bodyPr/>
          <a:lstStyle/>
          <a:p>
            <a:pPr marL="0" indent="0">
              <a:spcBef>
                <a:spcPts val="600"/>
              </a:spcBef>
              <a:buNone/>
            </a:pPr>
            <a:r>
              <a:rPr lang="en-GB" dirty="0" smtClean="0"/>
              <a:t>So  87</a:t>
            </a:r>
            <a:r>
              <a:rPr lang="en-GB" baseline="-25000" dirty="0" smtClean="0"/>
              <a:t>10  </a:t>
            </a:r>
            <a:r>
              <a:rPr lang="en-GB" dirty="0" smtClean="0"/>
              <a:t>=  127</a:t>
            </a:r>
            <a:r>
              <a:rPr lang="en-GB" baseline="-25000" dirty="0" smtClean="0"/>
              <a:t>8</a:t>
            </a:r>
            <a:endParaRPr lang="en-GB" baseline="-25000" dirty="0"/>
          </a:p>
          <a:p>
            <a:pPr marL="0" indent="0">
              <a:spcBef>
                <a:spcPts val="600"/>
              </a:spcBef>
              <a:buNone/>
            </a:pPr>
            <a:endParaRPr lang="en-GB" dirty="0" smtClean="0"/>
          </a:p>
        </p:txBody>
      </p:sp>
    </p:spTree>
    <p:extLst>
      <p:ext uri="{BB962C8B-B14F-4D97-AF65-F5344CB8AC3E}">
        <p14:creationId xmlns:p14="http://schemas.microsoft.com/office/powerpoint/2010/main" val="240752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 10 to Hexadecimal</a:t>
            </a:r>
            <a:endParaRPr lang="en-GB" dirty="0"/>
          </a:p>
        </p:txBody>
      </p:sp>
      <p:sp>
        <p:nvSpPr>
          <p:cNvPr id="3" name="Content Placeholder 2"/>
          <p:cNvSpPr>
            <a:spLocks noGrp="1"/>
          </p:cNvSpPr>
          <p:nvPr>
            <p:ph idx="1"/>
          </p:nvPr>
        </p:nvSpPr>
        <p:spPr>
          <a:xfrm>
            <a:off x="457200" y="1600201"/>
            <a:ext cx="8229597" cy="790460"/>
          </a:xfrm>
        </p:spPr>
        <p:txBody>
          <a:bodyPr/>
          <a:lstStyle/>
          <a:p>
            <a:pPr marL="0" indent="0">
              <a:spcBef>
                <a:spcPts val="600"/>
              </a:spcBef>
              <a:buNone/>
            </a:pPr>
            <a:r>
              <a:rPr lang="en-GB" dirty="0" smtClean="0"/>
              <a:t>Use repeated division by 16 (because its hex) and look at the remainder. Consider 87</a:t>
            </a:r>
            <a:r>
              <a:rPr lang="en-GB" baseline="-25000" dirty="0" smtClean="0"/>
              <a:t>10</a:t>
            </a:r>
          </a:p>
        </p:txBody>
      </p:sp>
      <p:graphicFrame>
        <p:nvGraphicFramePr>
          <p:cNvPr id="5" name="Table 4"/>
          <p:cNvGraphicFramePr>
            <a:graphicFrameLocks noGrp="1"/>
          </p:cNvGraphicFramePr>
          <p:nvPr>
            <p:extLst/>
          </p:nvPr>
        </p:nvGraphicFramePr>
        <p:xfrm>
          <a:off x="1169205" y="2565241"/>
          <a:ext cx="3270593" cy="741680"/>
        </p:xfrm>
        <a:graphic>
          <a:graphicData uri="http://schemas.openxmlformats.org/drawingml/2006/table">
            <a:tbl>
              <a:tblPr firstRow="1" bandRow="1">
                <a:tableStyleId>{5C22544A-7EE6-4342-B048-85BDC9FD1C3A}</a:tableStyleId>
              </a:tblPr>
              <a:tblGrid>
                <a:gridCol w="450275"/>
                <a:gridCol w="782198"/>
                <a:gridCol w="462708"/>
                <a:gridCol w="1575412"/>
              </a:tblGrid>
              <a:tr h="370840">
                <a:tc>
                  <a:txBody>
                    <a:bodyPr/>
                    <a:lstStyle/>
                    <a:p>
                      <a:pPr algn="r"/>
                      <a:r>
                        <a:rPr lang="en-GB" b="1" dirty="0" smtClean="0">
                          <a:solidFill>
                            <a:schemeClr val="tx1"/>
                          </a:solidFill>
                        </a:rPr>
                        <a:t>87</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smtClean="0">
                          <a:solidFill>
                            <a:schemeClr val="tx1"/>
                          </a:solidFill>
                        </a:rPr>
                        <a:t>÷ 16 = </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5</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smtClean="0">
                          <a:solidFill>
                            <a:schemeClr val="tx1"/>
                          </a:solidFill>
                        </a:rPr>
                        <a:t>remainder 7</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r"/>
                      <a:r>
                        <a:rPr lang="en-GB" b="1" dirty="0" smtClean="0">
                          <a:solidFill>
                            <a:schemeClr val="tx1"/>
                          </a:solidFill>
                        </a:rPr>
                        <a:t>5</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 16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GB" b="1" dirty="0" smtClean="0">
                          <a:solidFill>
                            <a:schemeClr val="tx1"/>
                          </a:solidFill>
                        </a:rPr>
                        <a:t>0</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solidFill>
                            <a:schemeClr val="tx1"/>
                          </a:solidFill>
                        </a:rPr>
                        <a:t>remainder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Straight Arrow Connector 6"/>
          <p:cNvCxnSpPr/>
          <p:nvPr/>
        </p:nvCxnSpPr>
        <p:spPr>
          <a:xfrm flipV="1">
            <a:off x="4647070" y="2565241"/>
            <a:ext cx="0" cy="76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2456" y="2626457"/>
            <a:ext cx="1949986" cy="646331"/>
          </a:xfrm>
          <a:prstGeom prst="rect">
            <a:avLst/>
          </a:prstGeom>
          <a:noFill/>
        </p:spPr>
        <p:txBody>
          <a:bodyPr wrap="square" rtlCol="0">
            <a:spAutoFit/>
          </a:bodyPr>
          <a:lstStyle/>
          <a:p>
            <a:r>
              <a:rPr lang="en-GB" dirty="0" smtClean="0"/>
              <a:t>Read this way</a:t>
            </a:r>
          </a:p>
          <a:p>
            <a:r>
              <a:rPr lang="en-GB" dirty="0" smtClean="0"/>
              <a:t>57</a:t>
            </a:r>
            <a:r>
              <a:rPr lang="en-GB" baseline="-25000" dirty="0" smtClean="0"/>
              <a:t>16</a:t>
            </a:r>
            <a:endParaRPr lang="en-GB" baseline="-25000" dirty="0"/>
          </a:p>
        </p:txBody>
      </p:sp>
      <p:sp>
        <p:nvSpPr>
          <p:cNvPr id="9" name="Content Placeholder 2"/>
          <p:cNvSpPr>
            <a:spLocks noGrp="1"/>
          </p:cNvSpPr>
          <p:nvPr>
            <p:ph idx="1"/>
          </p:nvPr>
        </p:nvSpPr>
        <p:spPr>
          <a:xfrm>
            <a:off x="457200" y="5278006"/>
            <a:ext cx="8229597" cy="790460"/>
          </a:xfrm>
        </p:spPr>
        <p:txBody>
          <a:bodyPr/>
          <a:lstStyle/>
          <a:p>
            <a:pPr marL="0" indent="0">
              <a:spcBef>
                <a:spcPts val="600"/>
              </a:spcBef>
              <a:buNone/>
            </a:pPr>
            <a:r>
              <a:rPr lang="en-GB" dirty="0" smtClean="0"/>
              <a:t>So  87</a:t>
            </a:r>
            <a:r>
              <a:rPr lang="en-GB" baseline="-25000" dirty="0" smtClean="0"/>
              <a:t>10  </a:t>
            </a:r>
            <a:r>
              <a:rPr lang="en-GB" dirty="0" smtClean="0"/>
              <a:t>=  57</a:t>
            </a:r>
            <a:r>
              <a:rPr lang="en-GB" baseline="-25000" dirty="0" smtClean="0"/>
              <a:t>16</a:t>
            </a:r>
            <a:endParaRPr lang="en-GB" baseline="-25000" dirty="0"/>
          </a:p>
          <a:p>
            <a:pPr marL="0" indent="0">
              <a:spcBef>
                <a:spcPts val="600"/>
              </a:spcBef>
              <a:buNone/>
            </a:pPr>
            <a:endParaRPr lang="en-GB" dirty="0" smtClean="0"/>
          </a:p>
        </p:txBody>
      </p:sp>
    </p:spTree>
    <p:extLst>
      <p:ext uri="{BB962C8B-B14F-4D97-AF65-F5344CB8AC3E}">
        <p14:creationId xmlns:p14="http://schemas.microsoft.com/office/powerpoint/2010/main" val="281203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 from Base 10</a:t>
            </a:r>
            <a:br>
              <a:rPr lang="en-GB" dirty="0" smtClean="0"/>
            </a:br>
            <a:r>
              <a:rPr lang="en-GB" sz="2400" dirty="0" smtClean="0"/>
              <a:t>Question</a:t>
            </a:r>
            <a:endParaRPr lang="en-GB" dirty="0"/>
          </a:p>
        </p:txBody>
      </p:sp>
      <p:sp>
        <p:nvSpPr>
          <p:cNvPr id="4" name="Content Placeholder 3"/>
          <p:cNvSpPr>
            <a:spLocks noGrp="1"/>
          </p:cNvSpPr>
          <p:nvPr>
            <p:ph idx="1"/>
          </p:nvPr>
        </p:nvSpPr>
        <p:spPr/>
        <p:txBody>
          <a:bodyPr>
            <a:noAutofit/>
          </a:bodyPr>
          <a:lstStyle/>
          <a:p>
            <a:pPr marL="0" indent="0">
              <a:buNone/>
            </a:pPr>
            <a:r>
              <a:rPr lang="en-US" dirty="0"/>
              <a:t>Try this question now.</a:t>
            </a:r>
          </a:p>
          <a:p>
            <a:pPr marL="0" indent="0">
              <a:buNone/>
            </a:pPr>
            <a:endParaRPr lang="en-US" dirty="0"/>
          </a:p>
          <a:p>
            <a:pPr marL="0" indent="0">
              <a:buNone/>
            </a:pPr>
            <a:r>
              <a:rPr lang="en-US" dirty="0" smtClean="0"/>
              <a:t>Convert the following from base 10 to base 2, base 8 and base 16.</a:t>
            </a:r>
          </a:p>
          <a:p>
            <a:pPr marL="457200" indent="-457200">
              <a:buAutoNum type="alphaLcParenR"/>
            </a:pPr>
            <a:r>
              <a:rPr lang="en-US" dirty="0" smtClean="0">
                <a:solidFill>
                  <a:schemeClr val="tx1"/>
                </a:solidFill>
              </a:rPr>
              <a:t>23</a:t>
            </a:r>
            <a:r>
              <a:rPr lang="en-US" baseline="-25000" dirty="0" smtClean="0">
                <a:solidFill>
                  <a:schemeClr val="tx1"/>
                </a:solidFill>
              </a:rPr>
              <a:t> </a:t>
            </a:r>
          </a:p>
          <a:p>
            <a:pPr marL="457200" indent="-457200">
              <a:buAutoNum type="alphaLcParenR"/>
            </a:pPr>
            <a:r>
              <a:rPr lang="en-US" dirty="0" smtClean="0">
                <a:solidFill>
                  <a:schemeClr val="tx1"/>
                </a:solidFill>
              </a:rPr>
              <a:t>42</a:t>
            </a:r>
            <a:endParaRPr lang="en-US" baseline="-25000" dirty="0" smtClean="0">
              <a:solidFill>
                <a:schemeClr val="tx1"/>
              </a:solidFill>
            </a:endParaRPr>
          </a:p>
          <a:p>
            <a:pPr marL="457200" indent="-457200">
              <a:buAutoNum type="alphaLcParenR"/>
            </a:pPr>
            <a:endParaRPr lang="en-GB" dirty="0">
              <a:solidFill>
                <a:schemeClr val="tx1"/>
              </a:solidFill>
            </a:endParaRPr>
          </a:p>
        </p:txBody>
      </p:sp>
    </p:spTree>
    <p:extLst>
      <p:ext uri="{BB962C8B-B14F-4D97-AF65-F5344CB8AC3E}">
        <p14:creationId xmlns:p14="http://schemas.microsoft.com/office/powerpoint/2010/main" val="86080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138475" cy="1143000"/>
          </a:xfrm>
        </p:spPr>
        <p:txBody>
          <a:bodyPr/>
          <a:lstStyle/>
          <a:p>
            <a:r>
              <a:rPr lang="en-GB" dirty="0" smtClean="0">
                <a:ea typeface="Arial Bold"/>
              </a:rPr>
              <a:t>Hexadecimal to binary</a:t>
            </a:r>
          </a:p>
        </p:txBody>
      </p:sp>
      <p:sp>
        <p:nvSpPr>
          <p:cNvPr id="12290" name="Content Placeholder 2"/>
          <p:cNvSpPr>
            <a:spLocks noGrp="1"/>
          </p:cNvSpPr>
          <p:nvPr>
            <p:ph idx="1"/>
          </p:nvPr>
        </p:nvSpPr>
        <p:spPr>
          <a:xfrm>
            <a:off x="2500829" y="1417639"/>
            <a:ext cx="6174819" cy="1656068"/>
          </a:xfrm>
        </p:spPr>
        <p:txBody>
          <a:bodyPr>
            <a:normAutofit/>
          </a:bodyPr>
          <a:lstStyle/>
          <a:p>
            <a:pPr marL="0" indent="0">
              <a:lnSpc>
                <a:spcPct val="90000"/>
              </a:lnSpc>
              <a:buNone/>
            </a:pPr>
            <a:r>
              <a:rPr lang="en-GB" dirty="0" smtClean="0">
                <a:solidFill>
                  <a:schemeClr val="tx1"/>
                </a:solidFill>
              </a:rPr>
              <a:t>There is a connection between binary and hex. Because 2</a:t>
            </a:r>
            <a:r>
              <a:rPr lang="en-GB" baseline="30000" dirty="0" smtClean="0">
                <a:solidFill>
                  <a:schemeClr val="tx1"/>
                </a:solidFill>
              </a:rPr>
              <a:t>4</a:t>
            </a:r>
            <a:r>
              <a:rPr lang="en-GB" dirty="0" smtClean="0">
                <a:solidFill>
                  <a:schemeClr val="tx1"/>
                </a:solidFill>
              </a:rPr>
              <a:t> is 16, we can use 4 binary digits (bits) for each hex digit.</a:t>
            </a:r>
          </a:p>
          <a:p>
            <a:pPr marL="0" indent="0">
              <a:lnSpc>
                <a:spcPct val="90000"/>
              </a:lnSpc>
              <a:buNone/>
            </a:pPr>
            <a:r>
              <a:rPr lang="en-GB" dirty="0" smtClean="0">
                <a:solidFill>
                  <a:schemeClr val="tx1"/>
                </a:solidFill>
              </a:rPr>
              <a:t>So B0D5</a:t>
            </a:r>
            <a:r>
              <a:rPr lang="en-GB" baseline="-25000" dirty="0" smtClean="0">
                <a:solidFill>
                  <a:schemeClr val="tx1"/>
                </a:solidFill>
              </a:rPr>
              <a:t>16 </a:t>
            </a:r>
            <a:r>
              <a:rPr lang="en-GB" dirty="0" smtClean="0">
                <a:solidFill>
                  <a:schemeClr val="tx1"/>
                </a:solidFill>
              </a:rPr>
              <a:t>becomes 1011000011010101</a:t>
            </a:r>
            <a:r>
              <a:rPr lang="en-GB" baseline="-25000" dirty="0" smtClean="0">
                <a:solidFill>
                  <a:schemeClr val="tx1"/>
                </a:solidFill>
              </a:rPr>
              <a:t>2</a:t>
            </a:r>
          </a:p>
          <a:p>
            <a:pPr marL="0" indent="0">
              <a:buNone/>
            </a:pPr>
            <a:endParaRPr lang="en-GB" dirty="0" smtClean="0">
              <a:latin typeface="Arial" charset="0"/>
              <a:cs typeface="Arial" charset="0"/>
            </a:endParaRPr>
          </a:p>
        </p:txBody>
      </p:sp>
      <p:graphicFrame>
        <p:nvGraphicFramePr>
          <p:cNvPr id="5" name="Content Placeholder 4"/>
          <p:cNvGraphicFramePr>
            <a:graphicFrameLocks noGrp="1"/>
          </p:cNvGraphicFramePr>
          <p:nvPr>
            <p:ph idx="1"/>
            <p:extLst/>
          </p:nvPr>
        </p:nvGraphicFramePr>
        <p:xfrm>
          <a:off x="607344" y="1417638"/>
          <a:ext cx="1800000" cy="4683760"/>
        </p:xfrm>
        <a:graphic>
          <a:graphicData uri="http://schemas.openxmlformats.org/drawingml/2006/table">
            <a:tbl>
              <a:tblPr firstRow="1" bandRow="1">
                <a:tableStyleId>{5C22544A-7EE6-4342-B048-85BDC9FD1C3A}</a:tableStyleId>
              </a:tblPr>
              <a:tblGrid>
                <a:gridCol w="900000"/>
                <a:gridCol w="900000"/>
              </a:tblGrid>
              <a:tr h="130038">
                <a:tc>
                  <a:txBody>
                    <a:bodyPr/>
                    <a:lstStyle/>
                    <a:p>
                      <a:pPr algn="ctr"/>
                      <a:r>
                        <a:rPr lang="en-GB" sz="1600" dirty="0" smtClean="0"/>
                        <a:t>Base 2</a:t>
                      </a:r>
                      <a:endParaRPr lang="en-GB" sz="1600" dirty="0"/>
                    </a:p>
                  </a:txBody>
                  <a:tcPr/>
                </a:tc>
                <a:tc>
                  <a:txBody>
                    <a:bodyPr/>
                    <a:lstStyle/>
                    <a:p>
                      <a:pPr algn="ctr"/>
                      <a:r>
                        <a:rPr lang="en-GB" sz="1600" dirty="0" smtClean="0"/>
                        <a:t>Base 16</a:t>
                      </a:r>
                      <a:endParaRPr lang="en-GB" sz="1600" dirty="0"/>
                    </a:p>
                  </a:txBody>
                  <a:tcPr/>
                </a:tc>
              </a:tr>
              <a:tr h="0">
                <a:tc>
                  <a:txBody>
                    <a:bodyPr/>
                    <a:lstStyle/>
                    <a:p>
                      <a:pPr algn="ctr">
                        <a:lnSpc>
                          <a:spcPts val="1440"/>
                        </a:lnSpc>
                      </a:pPr>
                      <a:r>
                        <a:rPr lang="en-GB" sz="1200" dirty="0" smtClean="0"/>
                        <a:t>0000</a:t>
                      </a:r>
                      <a:endParaRPr lang="en-GB" sz="1200" dirty="0"/>
                    </a:p>
                  </a:txBody>
                  <a:tcPr anchor="ctr"/>
                </a:tc>
                <a:tc>
                  <a:txBody>
                    <a:bodyPr/>
                    <a:lstStyle/>
                    <a:p>
                      <a:pPr algn="ctr">
                        <a:lnSpc>
                          <a:spcPts val="1440"/>
                        </a:lnSpc>
                      </a:pPr>
                      <a:r>
                        <a:rPr lang="en-GB" sz="1200" dirty="0" smtClean="0"/>
                        <a:t>0</a:t>
                      </a:r>
                      <a:endParaRPr lang="en-GB" sz="1200" dirty="0"/>
                    </a:p>
                  </a:txBody>
                  <a:tcPr anchor="ctr"/>
                </a:tc>
              </a:tr>
              <a:tr h="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0001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1</a:t>
                      </a:r>
                      <a:endParaRPr lang="en-GB" sz="1200" kern="1200" dirty="0">
                        <a:solidFill>
                          <a:schemeClr val="dk1"/>
                        </a:solidFill>
                        <a:latin typeface="+mn-lt"/>
                        <a:ea typeface="+mn-ea"/>
                        <a:cs typeface="+mn-cs"/>
                      </a:endParaRPr>
                    </a:p>
                  </a:txBody>
                  <a:tcPr anchor="ctr"/>
                </a:tc>
              </a:tr>
              <a:tr h="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0010</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2</a:t>
                      </a:r>
                      <a:endParaRPr lang="en-GB" sz="1200" kern="1200" dirty="0">
                        <a:solidFill>
                          <a:schemeClr val="dk1"/>
                        </a:solidFill>
                        <a:latin typeface="+mn-lt"/>
                        <a:ea typeface="+mn-ea"/>
                        <a:cs typeface="+mn-cs"/>
                      </a:endParaRPr>
                    </a:p>
                  </a:txBody>
                  <a:tcPr anchor="ctr"/>
                </a:tc>
              </a:tr>
              <a:tr h="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0011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3</a:t>
                      </a:r>
                      <a:endParaRPr lang="en-GB" sz="1200" kern="1200" dirty="0">
                        <a:solidFill>
                          <a:schemeClr val="dk1"/>
                        </a:solidFill>
                        <a:latin typeface="+mn-lt"/>
                        <a:ea typeface="+mn-ea"/>
                        <a:cs typeface="+mn-cs"/>
                      </a:endParaRPr>
                    </a:p>
                  </a:txBody>
                  <a:tcPr anchor="ctr"/>
                </a:tc>
              </a:tr>
              <a:tr h="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0100</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4</a:t>
                      </a:r>
                      <a:endParaRPr lang="en-GB" sz="1200" kern="1200" dirty="0">
                        <a:solidFill>
                          <a:schemeClr val="dk1"/>
                        </a:solidFill>
                        <a:latin typeface="+mn-lt"/>
                        <a:ea typeface="+mn-ea"/>
                        <a:cs typeface="+mn-cs"/>
                      </a:endParaRPr>
                    </a:p>
                  </a:txBody>
                  <a:tcPr anchor="ctr"/>
                </a:tc>
              </a:tr>
              <a:tr h="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0101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5</a:t>
                      </a:r>
                      <a:endParaRPr lang="en-GB" sz="1200" kern="1200" dirty="0">
                        <a:solidFill>
                          <a:schemeClr val="dk1"/>
                        </a:solidFill>
                        <a:latin typeface="+mn-lt"/>
                        <a:ea typeface="+mn-ea"/>
                        <a:cs typeface="+mn-cs"/>
                      </a:endParaRPr>
                    </a:p>
                  </a:txBody>
                  <a:tcPr anchor="ctr"/>
                </a:tc>
              </a:tr>
              <a:tr h="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0110</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6</a:t>
                      </a:r>
                      <a:endParaRPr lang="en-GB" sz="1200" kern="1200" dirty="0">
                        <a:solidFill>
                          <a:schemeClr val="dk1"/>
                        </a:solidFill>
                        <a:latin typeface="+mn-lt"/>
                        <a:ea typeface="+mn-ea"/>
                        <a:cs typeface="+mn-cs"/>
                      </a:endParaRPr>
                    </a:p>
                  </a:txBody>
                  <a:tcPr anchor="ctr"/>
                </a:tc>
              </a:tr>
              <a:tr h="0">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0111</a:t>
                      </a:r>
                      <a:endParaRPr lang="en-GB" sz="1200" kern="1200" dirty="0">
                        <a:solidFill>
                          <a:schemeClr val="dk1"/>
                        </a:solidFill>
                        <a:latin typeface="+mn-lt"/>
                        <a:ea typeface="+mn-ea"/>
                        <a:cs typeface="+mn-cs"/>
                      </a:endParaRPr>
                    </a:p>
                  </a:txBody>
                  <a:tcPr anchor="ctr"/>
                </a:tc>
                <a:tc>
                  <a:txBody>
                    <a:bodyPr/>
                    <a:lstStyle/>
                    <a:p>
                      <a:pPr marL="0" algn="ctr" defTabSz="914400" rtl="0" eaLnBrk="1" latinLnBrk="0" hangingPunct="1">
                        <a:lnSpc>
                          <a:spcPts val="1440"/>
                        </a:lnSpc>
                      </a:pPr>
                      <a:r>
                        <a:rPr lang="en-GB" sz="1200" kern="1200" dirty="0" smtClean="0">
                          <a:solidFill>
                            <a:schemeClr val="dk1"/>
                          </a:solidFill>
                          <a:latin typeface="+mn-lt"/>
                          <a:ea typeface="+mn-ea"/>
                          <a:cs typeface="+mn-cs"/>
                        </a:rPr>
                        <a:t>7</a:t>
                      </a:r>
                      <a:endParaRPr lang="en-GB" sz="1200" kern="1200" dirty="0">
                        <a:solidFill>
                          <a:schemeClr val="dk1"/>
                        </a:solidFill>
                        <a:latin typeface="+mn-lt"/>
                        <a:ea typeface="+mn-ea"/>
                        <a:cs typeface="+mn-cs"/>
                      </a:endParaRPr>
                    </a:p>
                  </a:txBody>
                  <a:tcPr anchor="ctr"/>
                </a:tc>
              </a:tr>
              <a:tr h="0">
                <a:tc>
                  <a:txBody>
                    <a:bodyPr/>
                    <a:lstStyle/>
                    <a:p>
                      <a:pPr algn="ctr"/>
                      <a:r>
                        <a:rPr lang="en-GB" sz="1200" dirty="0" smtClean="0"/>
                        <a:t>1000</a:t>
                      </a:r>
                      <a:endParaRPr lang="en-GB" sz="1200" dirty="0"/>
                    </a:p>
                  </a:txBody>
                  <a:tcPr/>
                </a:tc>
                <a:tc>
                  <a:txBody>
                    <a:bodyPr/>
                    <a:lstStyle/>
                    <a:p>
                      <a:pPr algn="ctr"/>
                      <a:r>
                        <a:rPr lang="en-GB" sz="1200" dirty="0" smtClean="0"/>
                        <a:t>8</a:t>
                      </a:r>
                      <a:endParaRPr lang="en-GB" sz="1200" dirty="0"/>
                    </a:p>
                  </a:txBody>
                  <a:tcPr/>
                </a:tc>
              </a:tr>
              <a:tr h="0">
                <a:tc>
                  <a:txBody>
                    <a:bodyPr/>
                    <a:lstStyle/>
                    <a:p>
                      <a:pPr algn="ctr"/>
                      <a:r>
                        <a:rPr lang="en-GB" sz="1200" dirty="0" smtClean="0"/>
                        <a:t>1001</a:t>
                      </a:r>
                      <a:endParaRPr lang="en-GB" sz="1200" dirty="0"/>
                    </a:p>
                  </a:txBody>
                  <a:tcPr/>
                </a:tc>
                <a:tc>
                  <a:txBody>
                    <a:bodyPr/>
                    <a:lstStyle/>
                    <a:p>
                      <a:pPr algn="ctr"/>
                      <a:r>
                        <a:rPr lang="en-GB" sz="1200" dirty="0" smtClean="0"/>
                        <a:t>9</a:t>
                      </a:r>
                      <a:endParaRPr lang="en-GB" sz="1200" dirty="0"/>
                    </a:p>
                  </a:txBody>
                  <a:tcPr/>
                </a:tc>
              </a:tr>
              <a:tr h="0">
                <a:tc>
                  <a:txBody>
                    <a:bodyPr/>
                    <a:lstStyle/>
                    <a:p>
                      <a:pPr algn="ctr"/>
                      <a:r>
                        <a:rPr lang="en-GB" sz="1200" dirty="0" smtClean="0"/>
                        <a:t>1010</a:t>
                      </a:r>
                      <a:endParaRPr lang="en-GB" sz="1200" dirty="0"/>
                    </a:p>
                  </a:txBody>
                  <a:tcPr/>
                </a:tc>
                <a:tc>
                  <a:txBody>
                    <a:bodyPr/>
                    <a:lstStyle/>
                    <a:p>
                      <a:pPr algn="ctr"/>
                      <a:r>
                        <a:rPr lang="en-GB" sz="1200" dirty="0" smtClean="0"/>
                        <a:t>A</a:t>
                      </a:r>
                      <a:endParaRPr lang="en-GB" sz="1200" dirty="0"/>
                    </a:p>
                  </a:txBody>
                  <a:tcPr/>
                </a:tc>
              </a:tr>
              <a:tr h="0">
                <a:tc>
                  <a:txBody>
                    <a:bodyPr/>
                    <a:lstStyle/>
                    <a:p>
                      <a:pPr algn="ctr"/>
                      <a:r>
                        <a:rPr lang="en-GB" sz="1200" dirty="0" smtClean="0"/>
                        <a:t>1011</a:t>
                      </a:r>
                      <a:endParaRPr lang="en-GB" sz="1200" dirty="0"/>
                    </a:p>
                  </a:txBody>
                  <a:tcPr/>
                </a:tc>
                <a:tc>
                  <a:txBody>
                    <a:bodyPr/>
                    <a:lstStyle/>
                    <a:p>
                      <a:pPr algn="ctr"/>
                      <a:r>
                        <a:rPr lang="en-GB" sz="1200" dirty="0" smtClean="0"/>
                        <a:t>B</a:t>
                      </a:r>
                      <a:endParaRPr lang="en-GB" sz="1200" dirty="0"/>
                    </a:p>
                  </a:txBody>
                  <a:tcPr/>
                </a:tc>
              </a:tr>
              <a:tr h="0">
                <a:tc>
                  <a:txBody>
                    <a:bodyPr/>
                    <a:lstStyle/>
                    <a:p>
                      <a:pPr algn="ctr"/>
                      <a:r>
                        <a:rPr lang="en-GB" sz="1200" dirty="0" smtClean="0"/>
                        <a:t>1100</a:t>
                      </a:r>
                      <a:endParaRPr lang="en-GB" sz="1200" dirty="0"/>
                    </a:p>
                  </a:txBody>
                  <a:tcPr/>
                </a:tc>
                <a:tc>
                  <a:txBody>
                    <a:bodyPr/>
                    <a:lstStyle/>
                    <a:p>
                      <a:pPr algn="ctr"/>
                      <a:r>
                        <a:rPr lang="en-GB" sz="1200" dirty="0" smtClean="0"/>
                        <a:t>C</a:t>
                      </a:r>
                      <a:endParaRPr lang="en-GB" sz="1200" dirty="0"/>
                    </a:p>
                  </a:txBody>
                  <a:tcPr/>
                </a:tc>
              </a:tr>
              <a:tr h="0">
                <a:tc>
                  <a:txBody>
                    <a:bodyPr/>
                    <a:lstStyle/>
                    <a:p>
                      <a:pPr algn="ctr"/>
                      <a:r>
                        <a:rPr lang="en-GB" sz="1200" dirty="0" smtClean="0"/>
                        <a:t>1101</a:t>
                      </a:r>
                      <a:endParaRPr lang="en-GB" sz="1200" dirty="0"/>
                    </a:p>
                  </a:txBody>
                  <a:tcPr/>
                </a:tc>
                <a:tc>
                  <a:txBody>
                    <a:bodyPr/>
                    <a:lstStyle/>
                    <a:p>
                      <a:pPr algn="ctr"/>
                      <a:r>
                        <a:rPr lang="en-GB" sz="1200" dirty="0" smtClean="0"/>
                        <a:t>D</a:t>
                      </a:r>
                      <a:endParaRPr lang="en-GB" sz="1200" dirty="0"/>
                    </a:p>
                  </a:txBody>
                  <a:tcPr/>
                </a:tc>
              </a:tr>
              <a:tr h="0">
                <a:tc>
                  <a:txBody>
                    <a:bodyPr/>
                    <a:lstStyle/>
                    <a:p>
                      <a:pPr algn="ctr"/>
                      <a:r>
                        <a:rPr lang="en-GB" sz="1200" dirty="0" smtClean="0"/>
                        <a:t>1110</a:t>
                      </a:r>
                      <a:endParaRPr lang="en-GB" sz="1200" dirty="0"/>
                    </a:p>
                  </a:txBody>
                  <a:tcPr/>
                </a:tc>
                <a:tc>
                  <a:txBody>
                    <a:bodyPr/>
                    <a:lstStyle/>
                    <a:p>
                      <a:pPr algn="ctr"/>
                      <a:r>
                        <a:rPr lang="en-GB" sz="1200" dirty="0" smtClean="0"/>
                        <a:t>E</a:t>
                      </a:r>
                      <a:endParaRPr lang="en-GB" sz="1200" dirty="0"/>
                    </a:p>
                  </a:txBody>
                  <a:tcPr/>
                </a:tc>
              </a:tr>
              <a:tr h="0">
                <a:tc>
                  <a:txBody>
                    <a:bodyPr/>
                    <a:lstStyle/>
                    <a:p>
                      <a:pPr algn="ctr"/>
                      <a:r>
                        <a:rPr lang="en-GB" sz="1200" dirty="0" smtClean="0"/>
                        <a:t>1111</a:t>
                      </a:r>
                      <a:endParaRPr lang="en-GB" sz="1200" dirty="0"/>
                    </a:p>
                  </a:txBody>
                  <a:tcPr/>
                </a:tc>
                <a:tc>
                  <a:txBody>
                    <a:bodyPr/>
                    <a:lstStyle/>
                    <a:p>
                      <a:pPr algn="ctr"/>
                      <a:r>
                        <a:rPr lang="en-GB" sz="1200" dirty="0" smtClean="0"/>
                        <a:t>F</a:t>
                      </a:r>
                      <a:endParaRPr lang="en-GB" sz="1200" dirty="0"/>
                    </a:p>
                  </a:txBody>
                  <a:tcPr/>
                </a:tc>
              </a:tr>
            </a:tbl>
          </a:graphicData>
        </a:graphic>
      </p:graphicFrame>
      <p:graphicFrame>
        <p:nvGraphicFramePr>
          <p:cNvPr id="3" name="Table 2"/>
          <p:cNvGraphicFramePr>
            <a:graphicFrameLocks noGrp="1"/>
          </p:cNvGraphicFramePr>
          <p:nvPr>
            <p:extLst/>
          </p:nvPr>
        </p:nvGraphicFramePr>
        <p:xfrm>
          <a:off x="3068238" y="3073707"/>
          <a:ext cx="5040000" cy="741680"/>
        </p:xfrm>
        <a:graphic>
          <a:graphicData uri="http://schemas.openxmlformats.org/drawingml/2006/table">
            <a:tbl>
              <a:tblPr firstRow="1" bandRow="1">
                <a:tableStyleId>{5C22544A-7EE6-4342-B048-85BDC9FD1C3A}</a:tableStyleId>
              </a:tblPr>
              <a:tblGrid>
                <a:gridCol w="1260000"/>
                <a:gridCol w="1260000"/>
                <a:gridCol w="1260000"/>
                <a:gridCol w="1260000"/>
              </a:tblGrid>
              <a:tr h="370840">
                <a:tc>
                  <a:txBody>
                    <a:bodyPr/>
                    <a:lstStyle/>
                    <a:p>
                      <a:pPr algn="ctr"/>
                      <a:r>
                        <a:rPr lang="en-GB" sz="1400" dirty="0" smtClean="0"/>
                        <a:t>B</a:t>
                      </a:r>
                      <a:endParaRPr lang="en-GB" sz="1400" dirty="0"/>
                    </a:p>
                  </a:txBody>
                  <a:tcPr/>
                </a:tc>
                <a:tc>
                  <a:txBody>
                    <a:bodyPr/>
                    <a:lstStyle/>
                    <a:p>
                      <a:pPr algn="ctr"/>
                      <a:r>
                        <a:rPr lang="en-GB" sz="1400" dirty="0" smtClean="0"/>
                        <a:t>0</a:t>
                      </a:r>
                      <a:endParaRPr lang="en-GB" sz="1400" dirty="0"/>
                    </a:p>
                  </a:txBody>
                  <a:tcPr/>
                </a:tc>
                <a:tc>
                  <a:txBody>
                    <a:bodyPr/>
                    <a:lstStyle/>
                    <a:p>
                      <a:pPr algn="ctr"/>
                      <a:r>
                        <a:rPr lang="en-GB" sz="1400" dirty="0" smtClean="0"/>
                        <a:t>D</a:t>
                      </a:r>
                      <a:endParaRPr lang="en-GB" sz="1400" dirty="0"/>
                    </a:p>
                  </a:txBody>
                  <a:tcPr/>
                </a:tc>
                <a:tc>
                  <a:txBody>
                    <a:bodyPr/>
                    <a:lstStyle/>
                    <a:p>
                      <a:pPr algn="ctr"/>
                      <a:r>
                        <a:rPr lang="en-GB" sz="1400" dirty="0" smtClean="0"/>
                        <a:t>5</a:t>
                      </a:r>
                      <a:endParaRPr lang="en-GB" sz="1400" dirty="0"/>
                    </a:p>
                  </a:txBody>
                  <a:tcPr/>
                </a:tc>
              </a:tr>
              <a:tr h="370840">
                <a:tc>
                  <a:txBody>
                    <a:bodyPr/>
                    <a:lstStyle/>
                    <a:p>
                      <a:pPr algn="ctr"/>
                      <a:r>
                        <a:rPr lang="en-GB" sz="1400" dirty="0" smtClean="0"/>
                        <a:t>1011</a:t>
                      </a:r>
                      <a:endParaRPr lang="en-GB" sz="1400" dirty="0"/>
                    </a:p>
                  </a:txBody>
                  <a:tcPr/>
                </a:tc>
                <a:tc>
                  <a:txBody>
                    <a:bodyPr/>
                    <a:lstStyle/>
                    <a:p>
                      <a:pPr algn="ctr"/>
                      <a:r>
                        <a:rPr lang="en-GB" sz="1400" dirty="0" smtClean="0"/>
                        <a:t>0000</a:t>
                      </a:r>
                      <a:endParaRPr lang="en-GB" sz="1400" dirty="0"/>
                    </a:p>
                  </a:txBody>
                  <a:tcPr/>
                </a:tc>
                <a:tc>
                  <a:txBody>
                    <a:bodyPr/>
                    <a:lstStyle/>
                    <a:p>
                      <a:pPr algn="ctr"/>
                      <a:r>
                        <a:rPr lang="en-GB" sz="1400" dirty="0" smtClean="0"/>
                        <a:t>1101</a:t>
                      </a:r>
                      <a:endParaRPr lang="en-GB" sz="1400" dirty="0"/>
                    </a:p>
                  </a:txBody>
                  <a:tcPr/>
                </a:tc>
                <a:tc>
                  <a:txBody>
                    <a:bodyPr/>
                    <a:lstStyle/>
                    <a:p>
                      <a:pPr algn="ctr"/>
                      <a:r>
                        <a:rPr lang="en-GB" sz="1400" dirty="0" smtClean="0"/>
                        <a:t>0101</a:t>
                      </a:r>
                      <a:endParaRPr lang="en-GB" sz="1400" dirty="0"/>
                    </a:p>
                  </a:txBody>
                  <a:tcPr/>
                </a:tc>
              </a:tr>
            </a:tbl>
          </a:graphicData>
        </a:graphic>
      </p:graphicFrame>
      <p:sp>
        <p:nvSpPr>
          <p:cNvPr id="7" name="Content Placeholder 2"/>
          <p:cNvSpPr>
            <a:spLocks noGrp="1"/>
          </p:cNvSpPr>
          <p:nvPr>
            <p:ph idx="1"/>
          </p:nvPr>
        </p:nvSpPr>
        <p:spPr>
          <a:xfrm>
            <a:off x="2500829" y="4202151"/>
            <a:ext cx="6174819" cy="1217340"/>
          </a:xfrm>
        </p:spPr>
        <p:txBody>
          <a:bodyPr>
            <a:normAutofit/>
          </a:bodyPr>
          <a:lstStyle/>
          <a:p>
            <a:pPr marL="0" indent="0">
              <a:lnSpc>
                <a:spcPct val="90000"/>
              </a:lnSpc>
              <a:buNone/>
            </a:pPr>
            <a:r>
              <a:rPr lang="en-GB" dirty="0" smtClean="0">
                <a:solidFill>
                  <a:schemeClr val="tx1"/>
                </a:solidFill>
              </a:rPr>
              <a:t>The same idea can be used to convert binary to hex.</a:t>
            </a:r>
          </a:p>
          <a:p>
            <a:pPr marL="0" indent="0">
              <a:buNone/>
            </a:pPr>
            <a:r>
              <a:rPr lang="en-GB" dirty="0" smtClean="0">
                <a:solidFill>
                  <a:schemeClr val="tx1"/>
                </a:solidFill>
              </a:rPr>
              <a:t>So 01010111</a:t>
            </a:r>
            <a:r>
              <a:rPr lang="en-GB" baseline="-25000" dirty="0" smtClean="0">
                <a:solidFill>
                  <a:schemeClr val="tx1"/>
                </a:solidFill>
              </a:rPr>
              <a:t>2 </a:t>
            </a:r>
            <a:r>
              <a:rPr lang="en-GB" dirty="0">
                <a:solidFill>
                  <a:schemeClr val="tx1"/>
                </a:solidFill>
              </a:rPr>
              <a:t>becomes </a:t>
            </a:r>
            <a:r>
              <a:rPr lang="en-GB" dirty="0" smtClean="0">
                <a:solidFill>
                  <a:schemeClr val="tx1"/>
                </a:solidFill>
              </a:rPr>
              <a:t>57</a:t>
            </a:r>
            <a:r>
              <a:rPr lang="en-GB" baseline="-25000" dirty="0" smtClean="0">
                <a:solidFill>
                  <a:schemeClr val="tx1"/>
                </a:solidFill>
              </a:rPr>
              <a:t>16</a:t>
            </a:r>
          </a:p>
          <a:p>
            <a:pPr marL="0" indent="0">
              <a:buNone/>
            </a:pPr>
            <a:endParaRPr lang="en-GB" dirty="0" smtClean="0">
              <a:latin typeface="Arial" charset="0"/>
              <a:cs typeface="Arial" charset="0"/>
            </a:endParaRPr>
          </a:p>
        </p:txBody>
      </p:sp>
      <p:graphicFrame>
        <p:nvGraphicFramePr>
          <p:cNvPr id="8" name="Table 7"/>
          <p:cNvGraphicFramePr>
            <a:graphicFrameLocks noGrp="1"/>
          </p:cNvGraphicFramePr>
          <p:nvPr>
            <p:extLst/>
          </p:nvPr>
        </p:nvGraphicFramePr>
        <p:xfrm>
          <a:off x="3068238" y="5471455"/>
          <a:ext cx="2520000" cy="741680"/>
        </p:xfrm>
        <a:graphic>
          <a:graphicData uri="http://schemas.openxmlformats.org/drawingml/2006/table">
            <a:tbl>
              <a:tblPr firstRow="1" bandRow="1">
                <a:tableStyleId>{5C22544A-7EE6-4342-B048-85BDC9FD1C3A}</a:tableStyleId>
              </a:tblPr>
              <a:tblGrid>
                <a:gridCol w="1260000"/>
                <a:gridCol w="1260000"/>
              </a:tblGrid>
              <a:tr h="370840">
                <a:tc>
                  <a:txBody>
                    <a:bodyPr/>
                    <a:lstStyle/>
                    <a:p>
                      <a:pPr algn="ctr"/>
                      <a:r>
                        <a:rPr lang="en-GB" sz="1400" dirty="0" smtClean="0"/>
                        <a:t>0101</a:t>
                      </a:r>
                      <a:endParaRPr lang="en-GB" sz="1400" dirty="0"/>
                    </a:p>
                  </a:txBody>
                  <a:tcPr/>
                </a:tc>
                <a:tc>
                  <a:txBody>
                    <a:bodyPr/>
                    <a:lstStyle/>
                    <a:p>
                      <a:pPr algn="ctr"/>
                      <a:r>
                        <a:rPr lang="en-GB" sz="1400" dirty="0" smtClean="0"/>
                        <a:t>0111</a:t>
                      </a:r>
                      <a:endParaRPr lang="en-GB" sz="1400" dirty="0"/>
                    </a:p>
                  </a:txBody>
                  <a:tcPr/>
                </a:tc>
              </a:tr>
              <a:tr h="370840">
                <a:tc>
                  <a:txBody>
                    <a:bodyPr/>
                    <a:lstStyle/>
                    <a:p>
                      <a:pPr algn="ctr"/>
                      <a:r>
                        <a:rPr lang="en-GB" sz="1400" dirty="0" smtClean="0"/>
                        <a:t>5</a:t>
                      </a:r>
                      <a:endParaRPr lang="en-GB" sz="1400" dirty="0"/>
                    </a:p>
                  </a:txBody>
                  <a:tcPr/>
                </a:tc>
                <a:tc>
                  <a:txBody>
                    <a:bodyPr/>
                    <a:lstStyle/>
                    <a:p>
                      <a:pPr algn="ctr"/>
                      <a:r>
                        <a:rPr lang="en-GB" sz="1400" dirty="0" smtClean="0"/>
                        <a:t>7</a:t>
                      </a:r>
                      <a:endParaRPr lang="en-GB" sz="1400" dirty="0"/>
                    </a:p>
                  </a:txBody>
                  <a:tcPr/>
                </a:tc>
              </a:tr>
            </a:tbl>
          </a:graphicData>
        </a:graphic>
      </p:graphicFrame>
    </p:spTree>
    <p:extLst>
      <p:ext uri="{BB962C8B-B14F-4D97-AF65-F5344CB8AC3E}">
        <p14:creationId xmlns:p14="http://schemas.microsoft.com/office/powerpoint/2010/main" val="208649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Hex and Binary</a:t>
            </a:r>
            <a:br>
              <a:rPr lang="en-GB" dirty="0" smtClean="0"/>
            </a:br>
            <a:r>
              <a:rPr lang="en-GB" sz="2400" dirty="0" smtClean="0"/>
              <a:t>Question</a:t>
            </a:r>
            <a:endParaRPr lang="en-GB" dirty="0"/>
          </a:p>
        </p:txBody>
      </p:sp>
      <p:sp>
        <p:nvSpPr>
          <p:cNvPr id="4" name="Content Placeholder 3"/>
          <p:cNvSpPr>
            <a:spLocks noGrp="1"/>
          </p:cNvSpPr>
          <p:nvPr>
            <p:ph idx="1"/>
          </p:nvPr>
        </p:nvSpPr>
        <p:spPr/>
        <p:txBody>
          <a:bodyPr>
            <a:noAutofit/>
          </a:bodyPr>
          <a:lstStyle/>
          <a:p>
            <a:pPr marL="0" indent="0">
              <a:buNone/>
            </a:pPr>
            <a:r>
              <a:rPr lang="en-US" dirty="0"/>
              <a:t>Try this question now.</a:t>
            </a:r>
          </a:p>
          <a:p>
            <a:pPr marL="0" indent="0">
              <a:buNone/>
            </a:pPr>
            <a:endParaRPr lang="en-US" dirty="0"/>
          </a:p>
          <a:p>
            <a:pPr marL="0" indent="0">
              <a:buNone/>
            </a:pPr>
            <a:r>
              <a:rPr lang="en-US" dirty="0" smtClean="0"/>
              <a:t>Convert the following from base 16 to base 2.</a:t>
            </a:r>
          </a:p>
          <a:p>
            <a:pPr marL="457200" indent="-457200">
              <a:buAutoNum type="alphaLcParenR"/>
            </a:pPr>
            <a:r>
              <a:rPr lang="en-US" dirty="0" smtClean="0">
                <a:solidFill>
                  <a:schemeClr val="tx1"/>
                </a:solidFill>
              </a:rPr>
              <a:t>ACDC</a:t>
            </a:r>
          </a:p>
          <a:p>
            <a:pPr marL="457200" indent="-457200">
              <a:buAutoNum type="alphaLcParenR"/>
            </a:pPr>
            <a:endParaRPr lang="en-US" baseline="-25000" dirty="0">
              <a:solidFill>
                <a:schemeClr val="tx1"/>
              </a:solidFill>
            </a:endParaRPr>
          </a:p>
          <a:p>
            <a:pPr marL="0" indent="0">
              <a:buNone/>
            </a:pPr>
            <a:r>
              <a:rPr lang="en-US" baseline="-25000" dirty="0" smtClean="0">
                <a:solidFill>
                  <a:schemeClr val="tx1"/>
                </a:solidFill>
              </a:rPr>
              <a:t> </a:t>
            </a:r>
            <a:r>
              <a:rPr lang="en-US" dirty="0"/>
              <a:t>Convert the following from base </a:t>
            </a:r>
            <a:r>
              <a:rPr lang="en-US" dirty="0" smtClean="0"/>
              <a:t>2 </a:t>
            </a:r>
            <a:r>
              <a:rPr lang="en-US" dirty="0"/>
              <a:t>to base </a:t>
            </a:r>
            <a:r>
              <a:rPr lang="en-US" dirty="0" smtClean="0"/>
              <a:t>16.</a:t>
            </a:r>
            <a:endParaRPr lang="en-US" dirty="0"/>
          </a:p>
          <a:p>
            <a:pPr marL="457200" indent="-457200">
              <a:buFont typeface="+mj-lt"/>
              <a:buAutoNum type="alphaLcParenR" startAt="2"/>
            </a:pPr>
            <a:r>
              <a:rPr lang="en-US" dirty="0" smtClean="0">
                <a:solidFill>
                  <a:schemeClr val="tx1"/>
                </a:solidFill>
              </a:rPr>
              <a:t>11101101</a:t>
            </a:r>
            <a:endParaRPr lang="en-US" baseline="-25000" dirty="0" smtClean="0">
              <a:solidFill>
                <a:schemeClr val="tx1"/>
              </a:solidFill>
            </a:endParaRPr>
          </a:p>
          <a:p>
            <a:pPr marL="457200" indent="-457200">
              <a:buAutoNum type="alphaLcParenR" startAt="2"/>
            </a:pPr>
            <a:endParaRPr lang="en-GB" dirty="0">
              <a:solidFill>
                <a:schemeClr val="tx1"/>
              </a:solidFill>
            </a:endParaRPr>
          </a:p>
        </p:txBody>
      </p:sp>
    </p:spTree>
    <p:extLst>
      <p:ext uri="{BB962C8B-B14F-4D97-AF65-F5344CB8AC3E}">
        <p14:creationId xmlns:p14="http://schemas.microsoft.com/office/powerpoint/2010/main" val="3999055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1"/>
            <a:ext cx="8219872" cy="4271790"/>
          </a:xfrm>
        </p:spPr>
        <p:txBody>
          <a:bodyPr/>
          <a:lstStyle/>
          <a:p>
            <a:r>
              <a:rPr lang="en-GB" b="1" dirty="0">
                <a:solidFill>
                  <a:schemeClr val="tx1"/>
                </a:solidFill>
              </a:rPr>
              <a:t>Rules of Binary Addition</a:t>
            </a:r>
          </a:p>
          <a:p>
            <a:pPr lvl="1"/>
            <a:r>
              <a:rPr lang="en-GB" sz="2400" b="1" dirty="0">
                <a:solidFill>
                  <a:schemeClr val="tx1"/>
                </a:solidFill>
              </a:rPr>
              <a:t>0</a:t>
            </a:r>
            <a:r>
              <a:rPr lang="en-GB" dirty="0">
                <a:solidFill>
                  <a:schemeClr val="tx1"/>
                </a:solidFill>
              </a:rPr>
              <a:t> </a:t>
            </a:r>
            <a:r>
              <a:rPr lang="en-GB" sz="2400" b="1" dirty="0">
                <a:solidFill>
                  <a:schemeClr val="tx1"/>
                </a:solidFill>
              </a:rPr>
              <a:t>+ 0 =   0 </a:t>
            </a:r>
          </a:p>
          <a:p>
            <a:pPr lvl="1"/>
            <a:r>
              <a:rPr lang="en-GB" sz="2400" b="1" dirty="0">
                <a:solidFill>
                  <a:schemeClr val="tx1"/>
                </a:solidFill>
              </a:rPr>
              <a:t>0 + 1 =   1 </a:t>
            </a:r>
          </a:p>
          <a:p>
            <a:pPr lvl="1"/>
            <a:r>
              <a:rPr lang="en-GB" sz="2400" b="1" dirty="0">
                <a:solidFill>
                  <a:schemeClr val="tx1"/>
                </a:solidFill>
              </a:rPr>
              <a:t>1 + 0 =   1 </a:t>
            </a:r>
          </a:p>
          <a:p>
            <a:pPr lvl="1"/>
            <a:r>
              <a:rPr lang="en-GB" sz="2400" b="1" dirty="0">
                <a:solidFill>
                  <a:schemeClr val="tx1"/>
                </a:solidFill>
              </a:rPr>
              <a:t>1 + 1 = 10        </a:t>
            </a:r>
            <a:r>
              <a:rPr lang="en-GB" dirty="0" smtClean="0">
                <a:solidFill>
                  <a:schemeClr val="tx1"/>
                </a:solidFill>
              </a:rPr>
              <a:t>0 and </a:t>
            </a:r>
            <a:r>
              <a:rPr lang="en-GB" dirty="0">
                <a:solidFill>
                  <a:schemeClr val="tx1"/>
                </a:solidFill>
              </a:rPr>
              <a:t>carry 1 to the next more significant bit </a:t>
            </a:r>
            <a:endParaRPr lang="en-GB" dirty="0" smtClean="0">
              <a:solidFill>
                <a:schemeClr val="tx1"/>
              </a:solidFill>
            </a:endParaRPr>
          </a:p>
          <a:p>
            <a:pPr lvl="1"/>
            <a:endParaRPr lang="en-GB" dirty="0">
              <a:solidFill>
                <a:schemeClr val="tx1"/>
              </a:solidFill>
            </a:endParaRPr>
          </a:p>
          <a:p>
            <a:r>
              <a:rPr lang="en-GB" dirty="0" smtClean="0">
                <a:solidFill>
                  <a:schemeClr val="tx1"/>
                </a:solidFill>
              </a:rPr>
              <a:t>Addition </a:t>
            </a:r>
            <a:r>
              <a:rPr lang="en-GB" dirty="0">
                <a:solidFill>
                  <a:schemeClr val="tx1"/>
                </a:solidFill>
              </a:rPr>
              <a:t>Example:</a:t>
            </a:r>
          </a:p>
          <a:p>
            <a:pPr>
              <a:buFontTx/>
              <a:buNone/>
            </a:pPr>
            <a:r>
              <a:rPr lang="en-GB" dirty="0">
                <a:solidFill>
                  <a:schemeClr val="tx1"/>
                </a:solidFill>
              </a:rPr>
              <a:t>         1  0   1    0   1   1   0   1  	  </a:t>
            </a:r>
            <a:r>
              <a:rPr lang="en-GB" dirty="0" smtClean="0">
                <a:solidFill>
                  <a:schemeClr val="tx1"/>
                </a:solidFill>
              </a:rPr>
              <a:t>  </a:t>
            </a:r>
            <a:r>
              <a:rPr lang="en-GB" dirty="0" smtClean="0">
                <a:solidFill>
                  <a:schemeClr val="bg1">
                    <a:lumMod val="50000"/>
                  </a:schemeClr>
                </a:solidFill>
              </a:rPr>
              <a:t>173</a:t>
            </a:r>
            <a:endParaRPr lang="en-GB" dirty="0">
              <a:solidFill>
                <a:schemeClr val="bg1">
                  <a:lumMod val="50000"/>
                </a:schemeClr>
              </a:solidFill>
            </a:endParaRPr>
          </a:p>
          <a:p>
            <a:pPr>
              <a:buFontTx/>
              <a:buNone/>
            </a:pPr>
            <a:r>
              <a:rPr lang="en-GB" dirty="0">
                <a:solidFill>
                  <a:schemeClr val="tx1"/>
                </a:solidFill>
              </a:rPr>
              <a:t>         </a:t>
            </a:r>
            <a:r>
              <a:rPr lang="en-GB" u="sng" dirty="0">
                <a:solidFill>
                  <a:schemeClr val="tx1"/>
                </a:solidFill>
              </a:rPr>
              <a:t>1  0</a:t>
            </a:r>
            <a:r>
              <a:rPr lang="en-GB" baseline="-25000" dirty="0">
                <a:solidFill>
                  <a:schemeClr val="tx1"/>
                </a:solidFill>
              </a:rPr>
              <a:t>1</a:t>
            </a:r>
            <a:r>
              <a:rPr lang="en-GB" u="sng" dirty="0">
                <a:solidFill>
                  <a:schemeClr val="tx1"/>
                </a:solidFill>
              </a:rPr>
              <a:t>  0</a:t>
            </a:r>
            <a:r>
              <a:rPr lang="en-GB" baseline="-25000" dirty="0">
                <a:solidFill>
                  <a:schemeClr val="tx1"/>
                </a:solidFill>
              </a:rPr>
              <a:t>1</a:t>
            </a:r>
            <a:r>
              <a:rPr lang="en-GB" u="sng" dirty="0">
                <a:solidFill>
                  <a:schemeClr val="tx1"/>
                </a:solidFill>
              </a:rPr>
              <a:t>  1</a:t>
            </a:r>
            <a:r>
              <a:rPr lang="en-GB" baseline="-25000" dirty="0">
                <a:solidFill>
                  <a:schemeClr val="tx1"/>
                </a:solidFill>
              </a:rPr>
              <a:t>1</a:t>
            </a:r>
            <a:r>
              <a:rPr lang="en-GB" u="sng" dirty="0">
                <a:solidFill>
                  <a:schemeClr val="tx1"/>
                </a:solidFill>
              </a:rPr>
              <a:t>  0</a:t>
            </a:r>
            <a:r>
              <a:rPr lang="en-GB" baseline="-25000" dirty="0">
                <a:solidFill>
                  <a:schemeClr val="tx1"/>
                </a:solidFill>
              </a:rPr>
              <a:t>1</a:t>
            </a:r>
            <a:r>
              <a:rPr lang="en-GB" u="sng" dirty="0">
                <a:solidFill>
                  <a:schemeClr val="tx1"/>
                </a:solidFill>
              </a:rPr>
              <a:t>  1</a:t>
            </a:r>
            <a:r>
              <a:rPr lang="en-GB" baseline="-25000" dirty="0">
                <a:solidFill>
                  <a:schemeClr val="tx1"/>
                </a:solidFill>
              </a:rPr>
              <a:t> </a:t>
            </a:r>
            <a:r>
              <a:rPr lang="en-GB" u="sng" dirty="0">
                <a:solidFill>
                  <a:schemeClr val="tx1"/>
                </a:solidFill>
              </a:rPr>
              <a:t>  0</a:t>
            </a:r>
            <a:r>
              <a:rPr lang="en-GB" baseline="-25000" dirty="0">
                <a:solidFill>
                  <a:schemeClr val="tx1"/>
                </a:solidFill>
              </a:rPr>
              <a:t>1</a:t>
            </a:r>
            <a:r>
              <a:rPr lang="en-GB" u="sng" dirty="0">
                <a:solidFill>
                  <a:schemeClr val="tx1"/>
                </a:solidFill>
              </a:rPr>
              <a:t>  </a:t>
            </a:r>
            <a:r>
              <a:rPr lang="en-GB" u="sng" dirty="0" smtClean="0">
                <a:solidFill>
                  <a:schemeClr val="tx1"/>
                </a:solidFill>
              </a:rPr>
              <a:t>1</a:t>
            </a:r>
            <a:r>
              <a:rPr lang="en-GB" dirty="0" smtClean="0">
                <a:solidFill>
                  <a:schemeClr val="tx1"/>
                </a:solidFill>
              </a:rPr>
              <a:t>            </a:t>
            </a:r>
            <a:r>
              <a:rPr lang="en-GB" u="sng" dirty="0" smtClean="0">
                <a:solidFill>
                  <a:schemeClr val="bg1">
                    <a:lumMod val="50000"/>
                  </a:schemeClr>
                </a:solidFill>
              </a:rPr>
              <a:t>149</a:t>
            </a:r>
            <a:endParaRPr lang="en-GB" u="sng" baseline="-25000" dirty="0" smtClean="0">
              <a:solidFill>
                <a:schemeClr val="bg1">
                  <a:lumMod val="50000"/>
                </a:schemeClr>
              </a:solidFill>
            </a:endParaRPr>
          </a:p>
          <a:p>
            <a:pPr>
              <a:buFontTx/>
              <a:buNone/>
            </a:pPr>
            <a:r>
              <a:rPr lang="en-GB" dirty="0" smtClean="0">
                <a:solidFill>
                  <a:schemeClr val="tx1"/>
                </a:solidFill>
              </a:rPr>
              <a:t>   (1)  0  1   0    0   0   0   1   0            </a:t>
            </a:r>
            <a:r>
              <a:rPr lang="en-GB" dirty="0" smtClean="0">
                <a:solidFill>
                  <a:schemeClr val="bg1">
                    <a:lumMod val="50000"/>
                  </a:schemeClr>
                </a:solidFill>
              </a:rPr>
              <a:t>322</a:t>
            </a:r>
            <a:endParaRPr lang="en-GB" dirty="0" smtClean="0">
              <a:solidFill>
                <a:schemeClr val="bg1">
                  <a:lumMod val="50000"/>
                </a:schemeClr>
              </a:solidFill>
              <a:latin typeface="Arial" charset="0"/>
              <a:cs typeface="Arial" charset="0"/>
            </a:endParaRPr>
          </a:p>
        </p:txBody>
      </p:sp>
      <p:sp>
        <p:nvSpPr>
          <p:cNvPr id="2" name="TextBox 1"/>
          <p:cNvSpPr txBox="1"/>
          <p:nvPr/>
        </p:nvSpPr>
        <p:spPr>
          <a:xfrm>
            <a:off x="3387725" y="5983730"/>
            <a:ext cx="1828800" cy="646331"/>
          </a:xfrm>
          <a:prstGeom prst="rect">
            <a:avLst/>
          </a:prstGeom>
          <a:solidFill>
            <a:schemeClr val="accent6">
              <a:lumMod val="20000"/>
              <a:lumOff val="80000"/>
            </a:schemeClr>
          </a:solidFill>
          <a:ln>
            <a:solidFill>
              <a:srgbClr val="FF0000"/>
            </a:solidFill>
          </a:ln>
        </p:spPr>
        <p:txBody>
          <a:bodyPr wrap="square" rtlCol="0">
            <a:spAutoFit/>
          </a:bodyPr>
          <a:lstStyle/>
          <a:p>
            <a:pPr algn="ctr"/>
            <a:r>
              <a:rPr lang="en-GB" dirty="0" smtClean="0"/>
              <a:t>1 + 1</a:t>
            </a:r>
          </a:p>
          <a:p>
            <a:pPr algn="ctr"/>
            <a:r>
              <a:rPr lang="en-GB" dirty="0" smtClean="0"/>
              <a:t>0 and carry 1</a:t>
            </a:r>
            <a:endParaRPr lang="en-GB" dirty="0"/>
          </a:p>
        </p:txBody>
      </p:sp>
      <p:cxnSp>
        <p:nvCxnSpPr>
          <p:cNvPr id="4" name="Straight Arrow Connector 3"/>
          <p:cNvCxnSpPr/>
          <p:nvPr/>
        </p:nvCxnSpPr>
        <p:spPr>
          <a:xfrm flipV="1">
            <a:off x="4153359" y="5753953"/>
            <a:ext cx="148766" cy="22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071378" y="5276290"/>
            <a:ext cx="81981" cy="70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5489" y="5871991"/>
            <a:ext cx="2037836" cy="369332"/>
          </a:xfrm>
          <a:prstGeom prst="rect">
            <a:avLst/>
          </a:prstGeom>
          <a:solidFill>
            <a:schemeClr val="accent6">
              <a:lumMod val="20000"/>
              <a:lumOff val="80000"/>
            </a:schemeClr>
          </a:solidFill>
          <a:ln>
            <a:solidFill>
              <a:srgbClr val="FF0000"/>
            </a:solidFill>
          </a:ln>
        </p:spPr>
        <p:txBody>
          <a:bodyPr wrap="square" rtlCol="0">
            <a:spAutoFit/>
          </a:bodyPr>
          <a:lstStyle/>
          <a:p>
            <a:pPr algn="ctr"/>
            <a:r>
              <a:rPr lang="en-GB" dirty="0" smtClean="0"/>
              <a:t>Carry over in 8 bit</a:t>
            </a:r>
            <a:endParaRPr lang="en-GB" dirty="0"/>
          </a:p>
        </p:txBody>
      </p:sp>
      <p:cxnSp>
        <p:nvCxnSpPr>
          <p:cNvPr id="11" name="Straight Arrow Connector 10"/>
          <p:cNvCxnSpPr>
            <a:stCxn id="12" idx="0"/>
          </p:cNvCxnSpPr>
          <p:nvPr/>
        </p:nvCxnSpPr>
        <p:spPr>
          <a:xfrm flipH="1" flipV="1">
            <a:off x="1046605" y="5740049"/>
            <a:ext cx="407802" cy="13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821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29600" cy="4525963"/>
          </a:xfrm>
        </p:spPr>
        <p:txBody>
          <a:bodyPr>
            <a:normAutofit/>
          </a:bodyPr>
          <a:lstStyle/>
          <a:p>
            <a:r>
              <a:rPr lang="en-GB" b="1" dirty="0">
                <a:solidFill>
                  <a:schemeClr val="tx1"/>
                </a:solidFill>
              </a:rPr>
              <a:t>Rules of Binary Subtraction</a:t>
            </a:r>
          </a:p>
          <a:p>
            <a:pPr lvl="1"/>
            <a:r>
              <a:rPr lang="en-GB" b="1" dirty="0">
                <a:solidFill>
                  <a:schemeClr val="tx1"/>
                </a:solidFill>
              </a:rPr>
              <a:t>0 - 0 = 0 </a:t>
            </a:r>
          </a:p>
          <a:p>
            <a:pPr lvl="1"/>
            <a:r>
              <a:rPr lang="en-GB" b="1" dirty="0">
                <a:solidFill>
                  <a:schemeClr val="tx1"/>
                </a:solidFill>
              </a:rPr>
              <a:t>0 - 1 </a:t>
            </a:r>
            <a:r>
              <a:rPr lang="en-GB" dirty="0" smtClean="0">
                <a:solidFill>
                  <a:schemeClr val="tx1"/>
                </a:solidFill>
              </a:rPr>
              <a:t>can’t do, borrow </a:t>
            </a:r>
            <a:r>
              <a:rPr lang="en-GB" dirty="0">
                <a:solidFill>
                  <a:schemeClr val="tx1"/>
                </a:solidFill>
              </a:rPr>
              <a:t>1 from the next </a:t>
            </a:r>
            <a:r>
              <a:rPr lang="en-GB" dirty="0" smtClean="0">
                <a:solidFill>
                  <a:schemeClr val="tx1"/>
                </a:solidFill>
              </a:rPr>
              <a:t>column,  </a:t>
            </a:r>
            <a:r>
              <a:rPr lang="en-GB" b="1" dirty="0" smtClean="0">
                <a:solidFill>
                  <a:schemeClr val="tx1"/>
                </a:solidFill>
              </a:rPr>
              <a:t>10 </a:t>
            </a:r>
            <a:r>
              <a:rPr lang="en-GB" b="1" dirty="0">
                <a:solidFill>
                  <a:schemeClr val="tx1"/>
                </a:solidFill>
              </a:rPr>
              <a:t>- 1 </a:t>
            </a:r>
            <a:r>
              <a:rPr lang="en-GB" b="1" dirty="0" smtClean="0">
                <a:solidFill>
                  <a:schemeClr val="tx1"/>
                </a:solidFill>
              </a:rPr>
              <a:t>= 1</a:t>
            </a:r>
            <a:endParaRPr lang="en-GB" b="1" dirty="0">
              <a:solidFill>
                <a:schemeClr val="tx1"/>
              </a:solidFill>
            </a:endParaRPr>
          </a:p>
          <a:p>
            <a:pPr lvl="1"/>
            <a:r>
              <a:rPr lang="en-GB" b="1" dirty="0">
                <a:solidFill>
                  <a:schemeClr val="tx1"/>
                </a:solidFill>
              </a:rPr>
              <a:t>1 - 0 = 1 </a:t>
            </a:r>
          </a:p>
          <a:p>
            <a:pPr lvl="1"/>
            <a:r>
              <a:rPr lang="en-GB" b="1" dirty="0">
                <a:solidFill>
                  <a:schemeClr val="tx1"/>
                </a:solidFill>
              </a:rPr>
              <a:t>1 - 1 = 0</a:t>
            </a:r>
            <a:r>
              <a:rPr lang="en-GB" dirty="0">
                <a:solidFill>
                  <a:schemeClr val="tx1"/>
                </a:solidFill>
              </a:rPr>
              <a:t> </a:t>
            </a:r>
          </a:p>
          <a:p>
            <a:pPr>
              <a:buFontTx/>
              <a:buNone/>
            </a:pPr>
            <a:r>
              <a:rPr lang="en-GB" dirty="0">
                <a:solidFill>
                  <a:schemeClr val="tx1"/>
                </a:solidFill>
              </a:rPr>
              <a:t>Subtraction</a:t>
            </a:r>
            <a:r>
              <a:rPr lang="en-GB" b="1" dirty="0">
                <a:solidFill>
                  <a:schemeClr val="tx1"/>
                </a:solidFill>
              </a:rPr>
              <a:t> </a:t>
            </a:r>
            <a:r>
              <a:rPr lang="en-GB" dirty="0">
                <a:solidFill>
                  <a:schemeClr val="tx1"/>
                </a:solidFill>
              </a:rPr>
              <a:t>example</a:t>
            </a:r>
            <a:r>
              <a:rPr lang="en-GB" b="1" dirty="0">
                <a:solidFill>
                  <a:schemeClr val="tx1"/>
                </a:solidFill>
              </a:rPr>
              <a:t>:</a:t>
            </a:r>
            <a:br>
              <a:rPr lang="en-GB" b="1" dirty="0">
                <a:solidFill>
                  <a:schemeClr val="tx1"/>
                </a:solidFill>
              </a:rPr>
            </a:br>
            <a:r>
              <a:rPr lang="en-GB" dirty="0" smtClean="0">
                <a:solidFill>
                  <a:schemeClr val="tx1"/>
                </a:solidFill>
              </a:rPr>
              <a:t>               </a:t>
            </a:r>
            <a:endParaRPr lang="en-GB" dirty="0">
              <a:solidFill>
                <a:schemeClr val="tx1"/>
              </a:solidFill>
            </a:endParaRPr>
          </a:p>
          <a:p>
            <a:pPr>
              <a:buFontTx/>
              <a:buNone/>
            </a:pPr>
            <a:r>
              <a:rPr lang="en-GB" dirty="0">
                <a:solidFill>
                  <a:schemeClr val="tx1"/>
                </a:solidFill>
              </a:rPr>
              <a:t>        0  0  1</a:t>
            </a:r>
            <a:r>
              <a:rPr lang="en-GB" i="1" dirty="0">
                <a:solidFill>
                  <a:schemeClr val="tx1"/>
                </a:solidFill>
              </a:rPr>
              <a:t> </a:t>
            </a:r>
            <a:r>
              <a:rPr lang="en-GB" baseline="30000" dirty="0">
                <a:solidFill>
                  <a:schemeClr val="tx1"/>
                </a:solidFill>
              </a:rPr>
              <a:t>1</a:t>
            </a:r>
            <a:r>
              <a:rPr lang="en-GB" dirty="0">
                <a:solidFill>
                  <a:schemeClr val="tx1"/>
                </a:solidFill>
              </a:rPr>
              <a:t>0  0  1  0  1    </a:t>
            </a:r>
            <a:r>
              <a:rPr lang="en-GB" dirty="0" smtClean="0">
                <a:solidFill>
                  <a:schemeClr val="tx1"/>
                </a:solidFill>
              </a:rPr>
              <a:t>             </a:t>
            </a:r>
            <a:r>
              <a:rPr lang="en-GB" dirty="0" smtClean="0">
                <a:solidFill>
                  <a:schemeClr val="bg1">
                    <a:lumMod val="50000"/>
                  </a:schemeClr>
                </a:solidFill>
              </a:rPr>
              <a:t>37</a:t>
            </a:r>
            <a:endParaRPr lang="en-GB" dirty="0">
              <a:solidFill>
                <a:schemeClr val="bg1">
                  <a:lumMod val="50000"/>
                </a:schemeClr>
              </a:solidFill>
            </a:endParaRPr>
          </a:p>
          <a:p>
            <a:pPr>
              <a:buFontTx/>
              <a:buNone/>
            </a:pPr>
            <a:r>
              <a:rPr lang="en-GB" dirty="0">
                <a:solidFill>
                  <a:schemeClr val="tx1"/>
                </a:solidFill>
              </a:rPr>
              <a:t>     -  </a:t>
            </a:r>
            <a:r>
              <a:rPr lang="en-GB" u="sng" dirty="0">
                <a:solidFill>
                  <a:schemeClr val="tx1"/>
                </a:solidFill>
              </a:rPr>
              <a:t>0  0  0  1  0  0  0  1  </a:t>
            </a:r>
            <a:r>
              <a:rPr lang="en-GB" dirty="0">
                <a:solidFill>
                  <a:schemeClr val="tx1"/>
                </a:solidFill>
              </a:rPr>
              <a:t>  </a:t>
            </a:r>
            <a:r>
              <a:rPr lang="en-GB" dirty="0" smtClean="0">
                <a:solidFill>
                  <a:schemeClr val="tx1"/>
                </a:solidFill>
              </a:rPr>
              <a:t>             </a:t>
            </a:r>
            <a:r>
              <a:rPr lang="en-GB" u="sng" dirty="0" smtClean="0">
                <a:solidFill>
                  <a:schemeClr val="bg1">
                    <a:lumMod val="50000"/>
                  </a:schemeClr>
                </a:solidFill>
              </a:rPr>
              <a:t>17</a:t>
            </a:r>
            <a:endParaRPr lang="en-GB" u="sng" dirty="0">
              <a:solidFill>
                <a:schemeClr val="bg1">
                  <a:lumMod val="50000"/>
                </a:schemeClr>
              </a:solidFill>
            </a:endParaRPr>
          </a:p>
          <a:p>
            <a:pPr>
              <a:buFontTx/>
              <a:buNone/>
            </a:pPr>
            <a:r>
              <a:rPr lang="en-GB" dirty="0">
                <a:solidFill>
                  <a:schemeClr val="tx1"/>
                </a:solidFill>
              </a:rPr>
              <a:t>        0  0  0  1  0  1  0  0    </a:t>
            </a:r>
            <a:r>
              <a:rPr lang="en-GB" dirty="0" smtClean="0">
                <a:solidFill>
                  <a:schemeClr val="tx1"/>
                </a:solidFill>
              </a:rPr>
              <a:t>             </a:t>
            </a:r>
            <a:r>
              <a:rPr lang="en-GB" dirty="0" smtClean="0">
                <a:solidFill>
                  <a:schemeClr val="bg1">
                    <a:lumMod val="50000"/>
                  </a:schemeClr>
                </a:solidFill>
              </a:rPr>
              <a:t>20</a:t>
            </a:r>
            <a:r>
              <a:rPr lang="en-GB" dirty="0"/>
              <a:t/>
            </a:r>
            <a:br>
              <a:rPr lang="en-GB" dirty="0"/>
            </a:br>
            <a:endParaRPr lang="en-GB" dirty="0" smtClean="0">
              <a:latin typeface="Arial" charset="0"/>
              <a:cs typeface="Arial" charset="0"/>
            </a:endParaRPr>
          </a:p>
        </p:txBody>
      </p:sp>
      <p:sp>
        <p:nvSpPr>
          <p:cNvPr id="5" name="Line 4"/>
          <p:cNvSpPr>
            <a:spLocks noChangeShapeType="1"/>
          </p:cNvSpPr>
          <p:nvPr/>
        </p:nvSpPr>
        <p:spPr bwMode="auto">
          <a:xfrm flipV="1">
            <a:off x="1835589" y="4307002"/>
            <a:ext cx="288925" cy="215900"/>
          </a:xfrm>
          <a:prstGeom prst="line">
            <a:avLst/>
          </a:prstGeom>
          <a:noFill/>
          <a:ln w="9525">
            <a:solidFill>
              <a:srgbClr val="29293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292934"/>
              </a:solidFill>
              <a:effectLst/>
              <a:uLnTx/>
              <a:uFillTx/>
              <a:cs typeface="Arial" charset="0"/>
            </a:endParaRPr>
          </a:p>
        </p:txBody>
      </p:sp>
      <p:sp>
        <p:nvSpPr>
          <p:cNvPr id="2" name="TextBox 1"/>
          <p:cNvSpPr txBox="1"/>
          <p:nvPr/>
        </p:nvSpPr>
        <p:spPr>
          <a:xfrm>
            <a:off x="1737680" y="4054207"/>
            <a:ext cx="484742" cy="369332"/>
          </a:xfrm>
          <a:prstGeom prst="rect">
            <a:avLst/>
          </a:prstGeom>
          <a:noFill/>
        </p:spPr>
        <p:txBody>
          <a:bodyPr wrap="square" rtlCol="0">
            <a:spAutoFit/>
          </a:bodyPr>
          <a:lstStyle/>
          <a:p>
            <a:r>
              <a:rPr lang="en-GB" dirty="0" smtClean="0"/>
              <a:t>0</a:t>
            </a:r>
            <a:endParaRPr lang="en-GB" dirty="0"/>
          </a:p>
        </p:txBody>
      </p:sp>
    </p:spTree>
    <p:extLst>
      <p:ext uri="{BB962C8B-B14F-4D97-AF65-F5344CB8AC3E}">
        <p14:creationId xmlns:p14="http://schemas.microsoft.com/office/powerpoint/2010/main" val="291837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45" y="274638"/>
            <a:ext cx="6421416" cy="1143000"/>
          </a:xfrm>
        </p:spPr>
        <p:txBody>
          <a:bodyPr>
            <a:normAutofit fontScale="90000"/>
          </a:bodyPr>
          <a:lstStyle/>
          <a:p>
            <a:r>
              <a:rPr lang="en-GB" dirty="0" smtClean="0"/>
              <a:t/>
            </a:r>
            <a:br>
              <a:rPr lang="en-GB" dirty="0" smtClean="0"/>
            </a:br>
            <a:r>
              <a:rPr lang="en-GB" dirty="0" smtClean="0"/>
              <a:t>Binary Basics								</a:t>
            </a:r>
            <a:endParaRPr lang="en-GB" dirty="0"/>
          </a:p>
        </p:txBody>
      </p:sp>
      <p:sp>
        <p:nvSpPr>
          <p:cNvPr id="3" name="Content Placeholder 2"/>
          <p:cNvSpPr>
            <a:spLocks noGrp="1"/>
          </p:cNvSpPr>
          <p:nvPr>
            <p:ph idx="1"/>
          </p:nvPr>
        </p:nvSpPr>
        <p:spPr>
          <a:xfrm>
            <a:off x="457200" y="1600200"/>
            <a:ext cx="8241323" cy="4525963"/>
          </a:xfrm>
        </p:spPr>
        <p:txBody>
          <a:bodyPr>
            <a:normAutofit/>
          </a:bodyPr>
          <a:lstStyle/>
          <a:p>
            <a:r>
              <a:rPr lang="en-GB" dirty="0" smtClean="0"/>
              <a:t>Number Bases</a:t>
            </a:r>
          </a:p>
          <a:p>
            <a:r>
              <a:rPr lang="en-GB" dirty="0" smtClean="0"/>
              <a:t>Base 2 to Base 10</a:t>
            </a:r>
            <a:endParaRPr lang="en-GB" dirty="0" smtClean="0">
              <a:latin typeface="Cambria Math" panose="02040503050406030204" pitchFamily="18" charset="0"/>
              <a:ea typeface="Cambria Math" panose="02040503050406030204" pitchFamily="18" charset="0"/>
            </a:endParaRPr>
          </a:p>
          <a:p>
            <a:r>
              <a:rPr lang="en-GB" dirty="0" smtClean="0"/>
              <a:t>Base 16 to Base 10</a:t>
            </a:r>
            <a:endParaRPr lang="en-GB" dirty="0" smtClean="0">
              <a:sym typeface="Symbol" panose="05050102010706020507" pitchFamily="18" charset="2"/>
            </a:endParaRPr>
          </a:p>
          <a:p>
            <a:r>
              <a:rPr lang="en-GB" dirty="0" smtClean="0">
                <a:sym typeface="Symbol" panose="05050102010706020507" pitchFamily="18" charset="2"/>
              </a:rPr>
              <a:t>Base 10 to Base 2</a:t>
            </a:r>
            <a:endParaRPr lang="en-GB" dirty="0">
              <a:latin typeface="Cambria Math" panose="02040503050406030204" pitchFamily="18" charset="0"/>
              <a:ea typeface="Cambria Math" panose="02040503050406030204" pitchFamily="18" charset="0"/>
              <a:sym typeface="Symbol" panose="05050102010706020507" pitchFamily="18" charset="2"/>
            </a:endParaRPr>
          </a:p>
          <a:p>
            <a:r>
              <a:rPr lang="en-GB" dirty="0" smtClean="0">
                <a:sym typeface="Symbol" panose="05050102010706020507" pitchFamily="18" charset="2"/>
              </a:rPr>
              <a:t>Base 10 to Base 16</a:t>
            </a:r>
            <a:endParaRPr lang="en-GB" dirty="0" smtClean="0">
              <a:latin typeface="Cambria Math" panose="02040503050406030204" pitchFamily="18" charset="0"/>
              <a:ea typeface="Cambria Math" panose="02040503050406030204" pitchFamily="18" charset="0"/>
              <a:sym typeface="Symbol" panose="05050102010706020507" pitchFamily="18" charset="2"/>
            </a:endParaRPr>
          </a:p>
          <a:p>
            <a:r>
              <a:rPr lang="en-GB" dirty="0" smtClean="0">
                <a:sym typeface="Symbol" panose="05050102010706020507" pitchFamily="18" charset="2"/>
              </a:rPr>
              <a:t>Hex and Binary</a:t>
            </a:r>
            <a:endParaRPr lang="en-GB" dirty="0" smtClean="0">
              <a:latin typeface="Cambria Math" panose="02040503050406030204" pitchFamily="18" charset="0"/>
              <a:ea typeface="Cambria Math" panose="02040503050406030204" pitchFamily="18" charset="0"/>
              <a:sym typeface="Symbol" panose="05050102010706020507" pitchFamily="18" charset="2"/>
            </a:endParaRPr>
          </a:p>
          <a:p>
            <a:r>
              <a:rPr lang="en-GB" dirty="0" smtClean="0">
                <a:sym typeface="Symbol" panose="05050102010706020507" pitchFamily="18" charset="2"/>
              </a:rPr>
              <a:t>Binary Arithmetic</a:t>
            </a:r>
            <a:endParaRPr lang="en-GB" dirty="0" smtClean="0">
              <a:latin typeface="Cambria Math" panose="02040503050406030204" pitchFamily="18" charset="0"/>
              <a:ea typeface="Cambria Math" panose="02040503050406030204" pitchFamily="18" charset="0"/>
              <a:sym typeface="Symbol" panose="05050102010706020507" pitchFamily="18" charset="2"/>
            </a:endParaRPr>
          </a:p>
          <a:p>
            <a:r>
              <a:rPr lang="en-GB" dirty="0">
                <a:sym typeface="Symbol" panose="05050102010706020507" pitchFamily="18" charset="2"/>
              </a:rPr>
              <a:t>Sign and Magnitude</a:t>
            </a:r>
          </a:p>
          <a:p>
            <a:r>
              <a:rPr lang="en-GB" dirty="0" smtClean="0">
                <a:sym typeface="Symbol" panose="05050102010706020507" pitchFamily="18" charset="2"/>
              </a:rPr>
              <a:t>2’s Complement</a:t>
            </a:r>
          </a:p>
        </p:txBody>
      </p:sp>
    </p:spTree>
    <p:extLst>
      <p:ext uri="{BB962C8B-B14F-4D97-AF65-F5344CB8AC3E}">
        <p14:creationId xmlns:p14="http://schemas.microsoft.com/office/powerpoint/2010/main" val="1414003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Arial Bold"/>
              </a:rPr>
              <a:t>Binary Arithmetic</a:t>
            </a:r>
            <a:r>
              <a:rPr lang="en-GB" dirty="0" smtClean="0"/>
              <a:t/>
            </a:r>
            <a:br>
              <a:rPr lang="en-GB" dirty="0" smtClean="0"/>
            </a:br>
            <a:r>
              <a:rPr lang="en-GB" sz="2400" dirty="0" smtClean="0"/>
              <a:t>Question</a:t>
            </a:r>
            <a:endParaRPr lang="en-GB" dirty="0"/>
          </a:p>
        </p:txBody>
      </p:sp>
      <p:sp>
        <p:nvSpPr>
          <p:cNvPr id="4" name="Content Placeholder 3"/>
          <p:cNvSpPr>
            <a:spLocks noGrp="1"/>
          </p:cNvSpPr>
          <p:nvPr>
            <p:ph idx="1"/>
          </p:nvPr>
        </p:nvSpPr>
        <p:spPr/>
        <p:txBody>
          <a:bodyPr>
            <a:noAutofit/>
          </a:bodyPr>
          <a:lstStyle/>
          <a:p>
            <a:pPr marL="0" indent="0">
              <a:buNone/>
            </a:pPr>
            <a:r>
              <a:rPr lang="en-US" dirty="0"/>
              <a:t>Try </a:t>
            </a:r>
            <a:r>
              <a:rPr lang="en-US" dirty="0" smtClean="0"/>
              <a:t>the following questions </a:t>
            </a:r>
            <a:r>
              <a:rPr lang="en-US" dirty="0"/>
              <a:t>now.</a:t>
            </a:r>
          </a:p>
          <a:p>
            <a:pPr marL="0" indent="0">
              <a:buNone/>
            </a:pPr>
            <a:endParaRPr lang="en-US" dirty="0"/>
          </a:p>
          <a:p>
            <a:pPr marL="0" indent="0">
              <a:buNone/>
            </a:pPr>
            <a:r>
              <a:rPr lang="en-US" dirty="0" smtClean="0"/>
              <a:t>1)</a:t>
            </a:r>
          </a:p>
          <a:p>
            <a:pPr>
              <a:buFontTx/>
              <a:buNone/>
            </a:pPr>
            <a:r>
              <a:rPr lang="en-GB" dirty="0" smtClean="0">
                <a:solidFill>
                  <a:schemeClr val="tx1"/>
                </a:solidFill>
              </a:rPr>
              <a:t>         1   </a:t>
            </a:r>
            <a:r>
              <a:rPr lang="en-GB" dirty="0">
                <a:solidFill>
                  <a:schemeClr val="tx1"/>
                </a:solidFill>
              </a:rPr>
              <a:t>1   0  </a:t>
            </a:r>
            <a:r>
              <a:rPr lang="en-GB" dirty="0" smtClean="0">
                <a:solidFill>
                  <a:schemeClr val="tx1"/>
                </a:solidFill>
              </a:rPr>
              <a:t>1  </a:t>
            </a:r>
            <a:r>
              <a:rPr lang="en-GB" dirty="0">
                <a:solidFill>
                  <a:schemeClr val="tx1"/>
                </a:solidFill>
              </a:rPr>
              <a:t>	 </a:t>
            </a:r>
            <a:endParaRPr lang="en-GB" dirty="0" smtClean="0">
              <a:solidFill>
                <a:schemeClr val="tx1"/>
              </a:solidFill>
            </a:endParaRPr>
          </a:p>
          <a:p>
            <a:pPr>
              <a:buFontTx/>
              <a:buNone/>
            </a:pPr>
            <a:r>
              <a:rPr lang="en-GB" u="sng" dirty="0">
                <a:solidFill>
                  <a:schemeClr val="tx1"/>
                </a:solidFill>
              </a:rPr>
              <a:t> </a:t>
            </a:r>
            <a:r>
              <a:rPr lang="en-GB" u="sng" dirty="0" smtClean="0">
                <a:solidFill>
                  <a:schemeClr val="tx1"/>
                </a:solidFill>
              </a:rPr>
              <a:t>   +   0   1   0  1  </a:t>
            </a:r>
            <a:r>
              <a:rPr lang="en-US" dirty="0" smtClean="0">
                <a:solidFill>
                  <a:schemeClr val="tx1"/>
                </a:solidFill>
              </a:rPr>
              <a:t>  </a:t>
            </a:r>
          </a:p>
          <a:p>
            <a:pPr marL="457200" indent="-457200">
              <a:buAutoNum type="alphaLcParenR"/>
            </a:pPr>
            <a:endParaRPr lang="en-US" baseline="-25000" dirty="0">
              <a:solidFill>
                <a:schemeClr val="tx1"/>
              </a:solidFill>
            </a:endParaRPr>
          </a:p>
          <a:p>
            <a:pPr marL="0" indent="0">
              <a:buNone/>
            </a:pPr>
            <a:r>
              <a:rPr lang="en-US" baseline="-25000" dirty="0" smtClean="0">
                <a:solidFill>
                  <a:schemeClr val="tx1"/>
                </a:solidFill>
              </a:rPr>
              <a:t> </a:t>
            </a:r>
            <a:r>
              <a:rPr lang="en-US" dirty="0" smtClean="0"/>
              <a:t>2)</a:t>
            </a:r>
            <a:endParaRPr lang="en-US" dirty="0"/>
          </a:p>
          <a:p>
            <a:pPr>
              <a:buFontTx/>
              <a:buNone/>
            </a:pPr>
            <a:r>
              <a:rPr lang="en-GB" dirty="0">
                <a:solidFill>
                  <a:schemeClr val="tx1"/>
                </a:solidFill>
              </a:rPr>
              <a:t>         1   1   0  </a:t>
            </a:r>
            <a:r>
              <a:rPr lang="en-GB" dirty="0" smtClean="0">
                <a:solidFill>
                  <a:schemeClr val="tx1"/>
                </a:solidFill>
              </a:rPr>
              <a:t>1  </a:t>
            </a:r>
            <a:r>
              <a:rPr lang="en-GB" dirty="0">
                <a:solidFill>
                  <a:schemeClr val="tx1"/>
                </a:solidFill>
              </a:rPr>
              <a:t>	 </a:t>
            </a:r>
          </a:p>
          <a:p>
            <a:pPr>
              <a:buFontTx/>
              <a:buNone/>
            </a:pPr>
            <a:r>
              <a:rPr lang="en-GB" u="sng" dirty="0">
                <a:solidFill>
                  <a:schemeClr val="tx1"/>
                </a:solidFill>
              </a:rPr>
              <a:t>    </a:t>
            </a:r>
            <a:r>
              <a:rPr lang="en-GB" u="sng" dirty="0" smtClean="0">
                <a:solidFill>
                  <a:schemeClr val="tx1"/>
                </a:solidFill>
              </a:rPr>
              <a:t>-    </a:t>
            </a:r>
            <a:r>
              <a:rPr lang="en-GB" u="sng" dirty="0">
                <a:solidFill>
                  <a:schemeClr val="tx1"/>
                </a:solidFill>
              </a:rPr>
              <a:t>0   1   </a:t>
            </a:r>
            <a:r>
              <a:rPr lang="en-GB" u="sng" dirty="0" smtClean="0">
                <a:solidFill>
                  <a:schemeClr val="tx1"/>
                </a:solidFill>
              </a:rPr>
              <a:t>1  1  </a:t>
            </a:r>
            <a:r>
              <a:rPr lang="en-US" dirty="0" smtClean="0">
                <a:solidFill>
                  <a:schemeClr val="tx1"/>
                </a:solidFill>
              </a:rPr>
              <a:t>  </a:t>
            </a:r>
            <a:endParaRPr lang="en-US" dirty="0">
              <a:solidFill>
                <a:schemeClr val="tx1"/>
              </a:solidFill>
            </a:endParaRPr>
          </a:p>
          <a:p>
            <a:pPr marL="0" indent="0">
              <a:buNone/>
            </a:pPr>
            <a:endParaRPr lang="en-GB" dirty="0">
              <a:solidFill>
                <a:schemeClr val="tx1"/>
              </a:solidFill>
            </a:endParaRPr>
          </a:p>
        </p:txBody>
      </p:sp>
    </p:spTree>
    <p:extLst>
      <p:ext uri="{BB962C8B-B14F-4D97-AF65-F5344CB8AC3E}">
        <p14:creationId xmlns:p14="http://schemas.microsoft.com/office/powerpoint/2010/main" val="910820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39328" cy="4525963"/>
          </a:xfrm>
        </p:spPr>
        <p:txBody>
          <a:bodyPr>
            <a:normAutofit fontScale="92500" lnSpcReduction="10000"/>
          </a:bodyPr>
          <a:lstStyle/>
          <a:p>
            <a:pPr>
              <a:lnSpc>
                <a:spcPct val="90000"/>
              </a:lnSpc>
            </a:pPr>
            <a:r>
              <a:rPr lang="en-GB" sz="2800" dirty="0">
                <a:solidFill>
                  <a:schemeClr val="tx1"/>
                </a:solidFill>
              </a:rPr>
              <a:t>Rules of Binary Multiplication</a:t>
            </a:r>
          </a:p>
          <a:p>
            <a:pPr lvl="1">
              <a:lnSpc>
                <a:spcPct val="90000"/>
              </a:lnSpc>
            </a:pPr>
            <a:r>
              <a:rPr lang="en-GB" sz="2400" b="1" dirty="0">
                <a:solidFill>
                  <a:schemeClr val="tx1"/>
                </a:solidFill>
              </a:rPr>
              <a:t>0 x 0 = 0 </a:t>
            </a:r>
          </a:p>
          <a:p>
            <a:pPr lvl="1">
              <a:lnSpc>
                <a:spcPct val="90000"/>
              </a:lnSpc>
            </a:pPr>
            <a:r>
              <a:rPr lang="en-GB" sz="2400" b="1" dirty="0">
                <a:solidFill>
                  <a:schemeClr val="tx1"/>
                </a:solidFill>
              </a:rPr>
              <a:t>0 x 1 = 0 </a:t>
            </a:r>
          </a:p>
          <a:p>
            <a:pPr lvl="1">
              <a:lnSpc>
                <a:spcPct val="90000"/>
              </a:lnSpc>
            </a:pPr>
            <a:r>
              <a:rPr lang="en-GB" sz="2400" b="1" dirty="0">
                <a:solidFill>
                  <a:schemeClr val="tx1"/>
                </a:solidFill>
              </a:rPr>
              <a:t>1 x 0 = 0 </a:t>
            </a:r>
          </a:p>
          <a:p>
            <a:pPr lvl="1">
              <a:lnSpc>
                <a:spcPct val="90000"/>
              </a:lnSpc>
            </a:pPr>
            <a:r>
              <a:rPr lang="en-GB" sz="2400" b="1" dirty="0">
                <a:solidFill>
                  <a:schemeClr val="tx1"/>
                </a:solidFill>
              </a:rPr>
              <a:t>1 x 1 = 1, and no carry </a:t>
            </a:r>
            <a:r>
              <a:rPr lang="en-GB" sz="2400" b="1" dirty="0" smtClean="0">
                <a:solidFill>
                  <a:schemeClr val="tx1"/>
                </a:solidFill>
              </a:rPr>
              <a:t>bits </a:t>
            </a:r>
            <a:endParaRPr lang="en-GB" sz="2400" b="1" dirty="0">
              <a:solidFill>
                <a:schemeClr val="tx1"/>
              </a:solidFill>
            </a:endParaRPr>
          </a:p>
          <a:p>
            <a:pPr>
              <a:buFontTx/>
              <a:buNone/>
            </a:pPr>
            <a:r>
              <a:rPr lang="en-GB" dirty="0" smtClean="0">
                <a:solidFill>
                  <a:schemeClr val="tx1"/>
                </a:solidFill>
              </a:rPr>
              <a:t>Multiplication</a:t>
            </a:r>
            <a:r>
              <a:rPr lang="en-GB" b="1" dirty="0" smtClean="0">
                <a:solidFill>
                  <a:schemeClr val="tx1"/>
                </a:solidFill>
              </a:rPr>
              <a:t> </a:t>
            </a:r>
            <a:r>
              <a:rPr lang="en-GB" dirty="0">
                <a:solidFill>
                  <a:schemeClr val="tx1"/>
                </a:solidFill>
              </a:rPr>
              <a:t>example</a:t>
            </a:r>
            <a:r>
              <a:rPr lang="en-GB" b="1" dirty="0">
                <a:solidFill>
                  <a:schemeClr val="tx1"/>
                </a:solidFill>
              </a:rPr>
              <a:t>:</a:t>
            </a:r>
            <a:br>
              <a:rPr lang="en-GB" b="1" dirty="0">
                <a:solidFill>
                  <a:schemeClr val="tx1"/>
                </a:solidFill>
              </a:rPr>
            </a:br>
            <a:r>
              <a:rPr lang="en-GB" dirty="0">
                <a:solidFill>
                  <a:schemeClr val="tx1"/>
                </a:solidFill>
              </a:rPr>
              <a:t>               </a:t>
            </a:r>
          </a:p>
          <a:p>
            <a:pPr>
              <a:buFontTx/>
              <a:buNone/>
            </a:pPr>
            <a:r>
              <a:rPr lang="en-GB" dirty="0" smtClean="0">
                <a:solidFill>
                  <a:schemeClr val="tx1"/>
                </a:solidFill>
              </a:rPr>
              <a:t>         1 </a:t>
            </a:r>
            <a:r>
              <a:rPr lang="en-GB" dirty="0">
                <a:solidFill>
                  <a:schemeClr val="tx1"/>
                </a:solidFill>
              </a:rPr>
              <a:t> </a:t>
            </a:r>
            <a:r>
              <a:rPr lang="en-GB" dirty="0" smtClean="0">
                <a:solidFill>
                  <a:schemeClr val="tx1"/>
                </a:solidFill>
              </a:rPr>
              <a:t>0</a:t>
            </a:r>
            <a:r>
              <a:rPr lang="en-GB" dirty="0">
                <a:solidFill>
                  <a:schemeClr val="tx1"/>
                </a:solidFill>
              </a:rPr>
              <a:t>  0  1                 </a:t>
            </a:r>
            <a:r>
              <a:rPr lang="en-GB" dirty="0" smtClean="0">
                <a:solidFill>
                  <a:schemeClr val="tx1"/>
                </a:solidFill>
              </a:rPr>
              <a:t>  </a:t>
            </a:r>
            <a:r>
              <a:rPr lang="en-GB" dirty="0" smtClean="0">
                <a:solidFill>
                  <a:schemeClr val="bg1">
                    <a:lumMod val="50000"/>
                  </a:schemeClr>
                </a:solidFill>
              </a:rPr>
              <a:t>9 </a:t>
            </a:r>
            <a:endParaRPr lang="en-GB" dirty="0">
              <a:solidFill>
                <a:schemeClr val="bg1">
                  <a:lumMod val="50000"/>
                </a:schemeClr>
              </a:solidFill>
            </a:endParaRPr>
          </a:p>
          <a:p>
            <a:pPr>
              <a:buFontTx/>
              <a:buNone/>
            </a:pPr>
            <a:r>
              <a:rPr lang="en-GB" dirty="0">
                <a:solidFill>
                  <a:schemeClr val="tx1"/>
                </a:solidFill>
              </a:rPr>
              <a:t>     </a:t>
            </a:r>
            <a:r>
              <a:rPr lang="en-GB" dirty="0" smtClean="0">
                <a:solidFill>
                  <a:schemeClr val="tx1"/>
                </a:solidFill>
              </a:rPr>
              <a:t>x  </a:t>
            </a:r>
            <a:r>
              <a:rPr lang="en-GB" u="sng" dirty="0">
                <a:solidFill>
                  <a:schemeClr val="tx1"/>
                </a:solidFill>
              </a:rPr>
              <a:t>0  0  </a:t>
            </a:r>
            <a:r>
              <a:rPr lang="en-GB" u="sng" dirty="0" smtClean="0">
                <a:solidFill>
                  <a:schemeClr val="tx1"/>
                </a:solidFill>
              </a:rPr>
              <a:t>1</a:t>
            </a:r>
            <a:r>
              <a:rPr lang="en-GB" u="sng" dirty="0">
                <a:solidFill>
                  <a:schemeClr val="tx1"/>
                </a:solidFill>
              </a:rPr>
              <a:t>  1  </a:t>
            </a:r>
            <a:r>
              <a:rPr lang="en-GB" dirty="0">
                <a:solidFill>
                  <a:schemeClr val="tx1"/>
                </a:solidFill>
              </a:rPr>
              <a:t>               </a:t>
            </a:r>
            <a:r>
              <a:rPr lang="en-GB" u="sng" dirty="0" smtClean="0">
                <a:solidFill>
                  <a:schemeClr val="bg1">
                    <a:lumMod val="50000"/>
                  </a:schemeClr>
                </a:solidFill>
              </a:rPr>
              <a:t>  3</a:t>
            </a:r>
            <a:endParaRPr lang="en-GB" u="sng" dirty="0">
              <a:solidFill>
                <a:schemeClr val="bg1">
                  <a:lumMod val="50000"/>
                </a:schemeClr>
              </a:solidFill>
            </a:endParaRPr>
          </a:p>
          <a:p>
            <a:pPr>
              <a:buFontTx/>
              <a:buNone/>
            </a:pPr>
            <a:r>
              <a:rPr lang="en-GB" dirty="0">
                <a:solidFill>
                  <a:schemeClr val="tx1"/>
                </a:solidFill>
              </a:rPr>
              <a:t> </a:t>
            </a:r>
            <a:r>
              <a:rPr lang="en-GB" dirty="0" smtClean="0">
                <a:solidFill>
                  <a:schemeClr val="tx1"/>
                </a:solidFill>
              </a:rPr>
              <a:t>        1</a:t>
            </a:r>
            <a:r>
              <a:rPr lang="en-GB" dirty="0">
                <a:solidFill>
                  <a:schemeClr val="tx1"/>
                </a:solidFill>
              </a:rPr>
              <a:t>  0  </a:t>
            </a:r>
            <a:r>
              <a:rPr lang="en-GB" dirty="0" smtClean="0">
                <a:solidFill>
                  <a:schemeClr val="tx1"/>
                </a:solidFill>
              </a:rPr>
              <a:t>0</a:t>
            </a:r>
            <a:r>
              <a:rPr lang="en-GB" dirty="0">
                <a:solidFill>
                  <a:schemeClr val="tx1"/>
                </a:solidFill>
              </a:rPr>
              <a:t>  </a:t>
            </a:r>
            <a:r>
              <a:rPr lang="en-GB" dirty="0" smtClean="0">
                <a:solidFill>
                  <a:schemeClr val="tx1"/>
                </a:solidFill>
              </a:rPr>
              <a:t>1</a:t>
            </a:r>
            <a:r>
              <a:rPr lang="en-GB" dirty="0">
                <a:solidFill>
                  <a:schemeClr val="tx1"/>
                </a:solidFill>
              </a:rPr>
              <a:t>                 </a:t>
            </a:r>
            <a:r>
              <a:rPr lang="en-GB" dirty="0" smtClean="0">
                <a:solidFill>
                  <a:schemeClr val="bg1">
                    <a:lumMod val="50000"/>
                  </a:schemeClr>
                </a:solidFill>
              </a:rPr>
              <a:t>27</a:t>
            </a:r>
            <a:r>
              <a:rPr lang="en-GB" dirty="0"/>
              <a:t/>
            </a:r>
            <a:br>
              <a:rPr lang="en-GB" dirty="0"/>
            </a:br>
            <a:r>
              <a:rPr lang="en-GB" dirty="0" smtClean="0"/>
              <a:t>  </a:t>
            </a:r>
            <a:r>
              <a:rPr lang="en-GB" u="sng" dirty="0" smtClean="0">
                <a:solidFill>
                  <a:schemeClr val="tx1"/>
                </a:solidFill>
              </a:rPr>
              <a:t>1</a:t>
            </a:r>
            <a:r>
              <a:rPr lang="en-GB" u="sng" dirty="0">
                <a:solidFill>
                  <a:schemeClr val="tx1"/>
                </a:solidFill>
              </a:rPr>
              <a:t>  0  0  </a:t>
            </a:r>
            <a:r>
              <a:rPr lang="en-GB" u="sng" dirty="0" smtClean="0">
                <a:solidFill>
                  <a:schemeClr val="tx1"/>
                </a:solidFill>
              </a:rPr>
              <a:t>1  0</a:t>
            </a:r>
          </a:p>
          <a:p>
            <a:pPr>
              <a:buFontTx/>
              <a:buNone/>
            </a:pPr>
            <a:r>
              <a:rPr lang="en-GB" dirty="0">
                <a:solidFill>
                  <a:schemeClr val="tx1"/>
                </a:solidFill>
                <a:latin typeface="Arial" charset="0"/>
                <a:cs typeface="Arial" charset="0"/>
              </a:rPr>
              <a:t> </a:t>
            </a:r>
            <a:r>
              <a:rPr lang="en-GB" dirty="0" smtClean="0">
                <a:solidFill>
                  <a:schemeClr val="tx1"/>
                </a:solidFill>
                <a:latin typeface="Arial" charset="0"/>
                <a:cs typeface="Arial" charset="0"/>
              </a:rPr>
              <a:t>    1  1  0  1  1</a:t>
            </a:r>
            <a:endParaRPr lang="en-GB" dirty="0">
              <a:latin typeface="Arial" charset="0"/>
              <a:cs typeface="Arial" charset="0"/>
            </a:endParaRPr>
          </a:p>
          <a:p>
            <a:endParaRPr lang="en-GB" dirty="0" smtClean="0">
              <a:latin typeface="Arial" charset="0"/>
              <a:cs typeface="Arial" charset="0"/>
            </a:endParaRPr>
          </a:p>
        </p:txBody>
      </p:sp>
      <p:sp>
        <p:nvSpPr>
          <p:cNvPr id="5" name="TextBox 4"/>
          <p:cNvSpPr txBox="1"/>
          <p:nvPr/>
        </p:nvSpPr>
        <p:spPr>
          <a:xfrm>
            <a:off x="3021537" y="5277080"/>
            <a:ext cx="4778406" cy="369332"/>
          </a:xfrm>
          <a:prstGeom prst="rect">
            <a:avLst/>
          </a:prstGeom>
          <a:solidFill>
            <a:schemeClr val="accent6">
              <a:lumMod val="20000"/>
              <a:lumOff val="80000"/>
            </a:schemeClr>
          </a:solidFill>
          <a:ln>
            <a:solidFill>
              <a:srgbClr val="FF0000"/>
            </a:solidFill>
          </a:ln>
        </p:spPr>
        <p:txBody>
          <a:bodyPr wrap="square" rtlCol="0">
            <a:spAutoFit/>
          </a:bodyPr>
          <a:lstStyle/>
          <a:p>
            <a:pPr algn="ctr"/>
            <a:r>
              <a:rPr lang="en-GB" dirty="0" smtClean="0"/>
              <a:t>Multiplying by 10 moves each digit to the left</a:t>
            </a:r>
            <a:endParaRPr lang="en-GB" dirty="0"/>
          </a:p>
        </p:txBody>
      </p:sp>
      <p:cxnSp>
        <p:nvCxnSpPr>
          <p:cNvPr id="4" name="Straight Arrow Connector 3"/>
          <p:cNvCxnSpPr>
            <a:stCxn id="5" idx="1"/>
          </p:cNvCxnSpPr>
          <p:nvPr/>
        </p:nvCxnSpPr>
        <p:spPr>
          <a:xfrm flipH="1" flipV="1">
            <a:off x="2456763" y="5277080"/>
            <a:ext cx="56477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302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19872" cy="4525963"/>
          </a:xfrm>
        </p:spPr>
        <p:txBody>
          <a:bodyPr>
            <a:normAutofit fontScale="85000" lnSpcReduction="20000"/>
          </a:bodyPr>
          <a:lstStyle/>
          <a:p>
            <a:pPr>
              <a:lnSpc>
                <a:spcPct val="120000"/>
              </a:lnSpc>
              <a:spcBef>
                <a:spcPts val="600"/>
              </a:spcBef>
            </a:pPr>
            <a:r>
              <a:rPr lang="en-GB" sz="2600" dirty="0">
                <a:solidFill>
                  <a:schemeClr val="tx1"/>
                </a:solidFill>
              </a:rPr>
              <a:t>Binary division is the repeated process of subtraction, just as in decimal division.</a:t>
            </a:r>
            <a:endParaRPr lang="en-GB" sz="2600" i="1" dirty="0">
              <a:solidFill>
                <a:schemeClr val="tx1"/>
              </a:solidFill>
            </a:endParaRPr>
          </a:p>
          <a:p>
            <a:pPr>
              <a:lnSpc>
                <a:spcPct val="120000"/>
              </a:lnSpc>
              <a:spcBef>
                <a:spcPts val="600"/>
              </a:spcBef>
            </a:pPr>
            <a:r>
              <a:rPr lang="en-GB" sz="2600" dirty="0">
                <a:solidFill>
                  <a:schemeClr val="tx1"/>
                </a:solidFill>
              </a:rPr>
              <a:t>Division </a:t>
            </a:r>
            <a:r>
              <a:rPr lang="en-GB" sz="2600" dirty="0" smtClean="0">
                <a:solidFill>
                  <a:schemeClr val="tx1"/>
                </a:solidFill>
              </a:rPr>
              <a:t>example</a:t>
            </a:r>
            <a:r>
              <a:rPr lang="en-GB" sz="2600" i="1" dirty="0" smtClean="0">
                <a:solidFill>
                  <a:schemeClr val="tx1"/>
                </a:solidFill>
              </a:rPr>
              <a:t>:</a:t>
            </a:r>
            <a:br>
              <a:rPr lang="en-GB" sz="2600" i="1" dirty="0" smtClean="0">
                <a:solidFill>
                  <a:schemeClr val="tx1"/>
                </a:solidFill>
              </a:rPr>
            </a:br>
            <a:r>
              <a:rPr lang="en-GB" sz="2600" dirty="0" smtClean="0">
                <a:solidFill>
                  <a:schemeClr val="tx1"/>
                </a:solidFill>
              </a:rPr>
              <a:t>10010 </a:t>
            </a:r>
            <a:r>
              <a:rPr lang="en-GB" sz="2600" dirty="0">
                <a:solidFill>
                  <a:schemeClr val="tx1"/>
                </a:solidFill>
              </a:rPr>
              <a:t>÷ </a:t>
            </a:r>
            <a:r>
              <a:rPr lang="en-GB" sz="2600" dirty="0" smtClean="0">
                <a:solidFill>
                  <a:schemeClr val="tx1"/>
                </a:solidFill>
              </a:rPr>
              <a:t>11 </a:t>
            </a:r>
            <a:r>
              <a:rPr lang="en-GB" sz="2600" dirty="0">
                <a:solidFill>
                  <a:schemeClr val="tx1"/>
                </a:solidFill>
              </a:rPr>
              <a:t>= </a:t>
            </a:r>
            <a:r>
              <a:rPr lang="en-GB" sz="2600" dirty="0" smtClean="0">
                <a:solidFill>
                  <a:schemeClr val="tx1"/>
                </a:solidFill>
              </a:rPr>
              <a:t>110      </a:t>
            </a:r>
            <a:r>
              <a:rPr lang="en-GB" sz="2600" dirty="0" smtClean="0">
                <a:solidFill>
                  <a:schemeClr val="bg1">
                    <a:lumMod val="50000"/>
                  </a:schemeClr>
                </a:solidFill>
              </a:rPr>
              <a:t>( 18 ÷  3 = 6 )</a:t>
            </a:r>
          </a:p>
          <a:p>
            <a:pPr>
              <a:lnSpc>
                <a:spcPct val="90000"/>
              </a:lnSpc>
            </a:pPr>
            <a:endParaRPr lang="en-GB" dirty="0">
              <a:solidFill>
                <a:schemeClr val="tx1"/>
              </a:solidFill>
            </a:endParaRPr>
          </a:p>
          <a:p>
            <a:pPr>
              <a:lnSpc>
                <a:spcPct val="90000"/>
              </a:lnSpc>
              <a:buFontTx/>
              <a:buNone/>
            </a:pPr>
            <a:r>
              <a:rPr lang="en-GB" dirty="0">
                <a:solidFill>
                  <a:schemeClr val="tx1"/>
                </a:solidFill>
              </a:rPr>
              <a:t> </a:t>
            </a:r>
            <a:r>
              <a:rPr lang="en-GB" sz="3000" dirty="0">
                <a:solidFill>
                  <a:schemeClr val="tx1"/>
                </a:solidFill>
              </a:rPr>
              <a:t>             </a:t>
            </a:r>
            <a:r>
              <a:rPr lang="en-GB" sz="3000" dirty="0" smtClean="0">
                <a:solidFill>
                  <a:schemeClr val="tx1"/>
                </a:solidFill>
              </a:rPr>
              <a:t> </a:t>
            </a:r>
            <a:r>
              <a:rPr lang="en-GB" sz="3000" dirty="0">
                <a:solidFill>
                  <a:schemeClr val="tx1"/>
                </a:solidFill>
              </a:rPr>
              <a:t>1  1  </a:t>
            </a:r>
            <a:r>
              <a:rPr lang="en-GB" sz="3000" dirty="0" smtClean="0">
                <a:solidFill>
                  <a:schemeClr val="tx1"/>
                </a:solidFill>
              </a:rPr>
              <a:t>0</a:t>
            </a:r>
            <a:r>
              <a:rPr lang="en-GB" sz="3000" dirty="0">
                <a:solidFill>
                  <a:schemeClr val="tx1"/>
                </a:solidFill>
              </a:rPr>
              <a:t>   </a:t>
            </a:r>
          </a:p>
          <a:p>
            <a:pPr>
              <a:lnSpc>
                <a:spcPct val="90000"/>
              </a:lnSpc>
              <a:buFontTx/>
              <a:buNone/>
            </a:pPr>
            <a:r>
              <a:rPr lang="en-GB" sz="3000" dirty="0" smtClean="0">
                <a:solidFill>
                  <a:schemeClr val="tx1"/>
                </a:solidFill>
              </a:rPr>
              <a:t>11</a:t>
            </a:r>
            <a:r>
              <a:rPr lang="en-GB" sz="4300" dirty="0" smtClean="0">
                <a:solidFill>
                  <a:schemeClr val="tx1"/>
                </a:solidFill>
              </a:rPr>
              <a:t>)</a:t>
            </a:r>
            <a:r>
              <a:rPr lang="en-GB" sz="3000" dirty="0">
                <a:solidFill>
                  <a:schemeClr val="tx1"/>
                </a:solidFill>
              </a:rPr>
              <a:t> </a:t>
            </a:r>
            <a:r>
              <a:rPr lang="en-GB" sz="3000" dirty="0" smtClean="0">
                <a:solidFill>
                  <a:schemeClr val="tx1"/>
                </a:solidFill>
              </a:rPr>
              <a:t>1</a:t>
            </a:r>
            <a:r>
              <a:rPr lang="en-GB" sz="3000" dirty="0">
                <a:solidFill>
                  <a:schemeClr val="tx1"/>
                </a:solidFill>
              </a:rPr>
              <a:t>  0  </a:t>
            </a:r>
            <a:r>
              <a:rPr lang="en-GB" sz="3000" dirty="0" smtClean="0">
                <a:solidFill>
                  <a:schemeClr val="tx1"/>
                </a:solidFill>
              </a:rPr>
              <a:t>0</a:t>
            </a:r>
            <a:r>
              <a:rPr lang="en-GB" sz="3000" dirty="0">
                <a:solidFill>
                  <a:schemeClr val="tx1"/>
                </a:solidFill>
              </a:rPr>
              <a:t>  1  0    </a:t>
            </a:r>
          </a:p>
          <a:p>
            <a:pPr>
              <a:lnSpc>
                <a:spcPct val="90000"/>
              </a:lnSpc>
              <a:buFontTx/>
              <a:buNone/>
            </a:pPr>
            <a:r>
              <a:rPr lang="en-GB" sz="3000" dirty="0">
                <a:solidFill>
                  <a:schemeClr val="tx1"/>
                </a:solidFill>
              </a:rPr>
              <a:t>  </a:t>
            </a:r>
            <a:r>
              <a:rPr lang="en-GB" sz="3000" dirty="0" smtClean="0">
                <a:solidFill>
                  <a:schemeClr val="tx1"/>
                </a:solidFill>
              </a:rPr>
              <a:t>   </a:t>
            </a:r>
            <a:r>
              <a:rPr lang="en-GB" sz="3000" dirty="0">
                <a:solidFill>
                  <a:schemeClr val="tx1"/>
                </a:solidFill>
              </a:rPr>
              <a:t> </a:t>
            </a:r>
            <a:r>
              <a:rPr lang="en-GB" sz="3000" u="sng" dirty="0">
                <a:solidFill>
                  <a:schemeClr val="tx1"/>
                </a:solidFill>
              </a:rPr>
              <a:t>-   1  1 </a:t>
            </a:r>
            <a:r>
              <a:rPr lang="en-GB" sz="3000" dirty="0">
                <a:solidFill>
                  <a:schemeClr val="tx1"/>
                </a:solidFill>
              </a:rPr>
              <a:t>    </a:t>
            </a:r>
          </a:p>
          <a:p>
            <a:pPr>
              <a:lnSpc>
                <a:spcPct val="90000"/>
              </a:lnSpc>
              <a:buFontTx/>
              <a:buNone/>
            </a:pPr>
            <a:r>
              <a:rPr lang="en-GB" sz="3000" dirty="0">
                <a:solidFill>
                  <a:schemeClr val="tx1"/>
                </a:solidFill>
              </a:rPr>
              <a:t>   </a:t>
            </a:r>
            <a:r>
              <a:rPr lang="en-GB" sz="3000" dirty="0" smtClean="0">
                <a:solidFill>
                  <a:schemeClr val="tx1"/>
                </a:solidFill>
              </a:rPr>
              <a:t>           </a:t>
            </a:r>
            <a:r>
              <a:rPr lang="en-GB" sz="3000" dirty="0">
                <a:solidFill>
                  <a:schemeClr val="tx1"/>
                </a:solidFill>
              </a:rPr>
              <a:t>1  </a:t>
            </a:r>
            <a:r>
              <a:rPr lang="en-GB" sz="3000" dirty="0" smtClean="0">
                <a:solidFill>
                  <a:schemeClr val="tx1"/>
                </a:solidFill>
              </a:rPr>
              <a:t>1</a:t>
            </a:r>
            <a:endParaRPr lang="en-GB" sz="3000" dirty="0">
              <a:solidFill>
                <a:schemeClr val="tx1"/>
              </a:solidFill>
            </a:endParaRPr>
          </a:p>
          <a:p>
            <a:pPr>
              <a:lnSpc>
                <a:spcPct val="90000"/>
              </a:lnSpc>
              <a:buFontTx/>
              <a:buNone/>
            </a:pPr>
            <a:r>
              <a:rPr lang="en-GB" sz="3000" dirty="0">
                <a:solidFill>
                  <a:schemeClr val="tx1"/>
                </a:solidFill>
              </a:rPr>
              <a:t>     </a:t>
            </a:r>
            <a:r>
              <a:rPr lang="en-GB" sz="3000" dirty="0" smtClean="0">
                <a:solidFill>
                  <a:schemeClr val="tx1"/>
                </a:solidFill>
              </a:rPr>
              <a:t>  </a:t>
            </a:r>
            <a:r>
              <a:rPr lang="en-GB" sz="3000" dirty="0">
                <a:solidFill>
                  <a:schemeClr val="tx1"/>
                </a:solidFill>
              </a:rPr>
              <a:t>   </a:t>
            </a:r>
            <a:r>
              <a:rPr lang="en-GB" sz="3000" u="sng" dirty="0">
                <a:solidFill>
                  <a:schemeClr val="tx1"/>
                </a:solidFill>
              </a:rPr>
              <a:t>-   1  </a:t>
            </a:r>
            <a:r>
              <a:rPr lang="en-GB" sz="3000" u="sng" dirty="0" smtClean="0">
                <a:solidFill>
                  <a:schemeClr val="tx1"/>
                </a:solidFill>
              </a:rPr>
              <a:t>1</a:t>
            </a:r>
            <a:r>
              <a:rPr lang="en-GB" sz="3000" u="sng" dirty="0">
                <a:solidFill>
                  <a:schemeClr val="tx1"/>
                </a:solidFill>
              </a:rPr>
              <a:t> </a:t>
            </a:r>
          </a:p>
          <a:p>
            <a:pPr>
              <a:lnSpc>
                <a:spcPct val="90000"/>
              </a:lnSpc>
              <a:buFontTx/>
              <a:buNone/>
            </a:pPr>
            <a:r>
              <a:rPr lang="en-GB" sz="3000" dirty="0">
                <a:solidFill>
                  <a:schemeClr val="tx1"/>
                </a:solidFill>
              </a:rPr>
              <a:t>     </a:t>
            </a:r>
            <a:r>
              <a:rPr lang="en-GB" sz="3000" dirty="0" smtClean="0">
                <a:solidFill>
                  <a:schemeClr val="tx1"/>
                </a:solidFill>
              </a:rPr>
              <a:t>           </a:t>
            </a:r>
            <a:r>
              <a:rPr lang="en-GB" sz="3000" dirty="0">
                <a:solidFill>
                  <a:schemeClr val="tx1"/>
                </a:solidFill>
              </a:rPr>
              <a:t>  </a:t>
            </a:r>
            <a:r>
              <a:rPr lang="en-GB" sz="3000" dirty="0" smtClean="0">
                <a:solidFill>
                  <a:schemeClr val="tx1"/>
                </a:solidFill>
              </a:rPr>
              <a:t>0  0</a:t>
            </a:r>
            <a:endParaRPr lang="en-GB" sz="3000" dirty="0">
              <a:solidFill>
                <a:schemeClr val="tx1"/>
              </a:solidFill>
            </a:endParaRPr>
          </a:p>
        </p:txBody>
      </p:sp>
      <p:cxnSp>
        <p:nvCxnSpPr>
          <p:cNvPr id="3" name="Straight Connector 2"/>
          <p:cNvCxnSpPr/>
          <p:nvPr/>
        </p:nvCxnSpPr>
        <p:spPr>
          <a:xfrm>
            <a:off x="958467" y="3877938"/>
            <a:ext cx="2412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662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Arial Bold"/>
              </a:rPr>
              <a:t>Binary Arithmetic</a:t>
            </a:r>
            <a:r>
              <a:rPr lang="en-GB" dirty="0" smtClean="0"/>
              <a:t/>
            </a:r>
            <a:br>
              <a:rPr lang="en-GB" dirty="0" smtClean="0"/>
            </a:br>
            <a:r>
              <a:rPr lang="en-GB" sz="2400" dirty="0" smtClean="0"/>
              <a:t>Question</a:t>
            </a:r>
            <a:endParaRPr lang="en-GB"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Autofit/>
              </a:bodyPr>
              <a:lstStyle/>
              <a:p>
                <a:pPr marL="0" indent="0">
                  <a:buNone/>
                </a:pPr>
                <a:r>
                  <a:rPr lang="en-US" dirty="0"/>
                  <a:t>Try </a:t>
                </a:r>
                <a:r>
                  <a:rPr lang="en-US" dirty="0" smtClean="0"/>
                  <a:t>the following questions </a:t>
                </a:r>
                <a:r>
                  <a:rPr lang="en-US" dirty="0"/>
                  <a:t>now.</a:t>
                </a:r>
              </a:p>
              <a:p>
                <a:pPr marL="0" indent="0">
                  <a:buNone/>
                </a:pPr>
                <a:endParaRPr lang="en-US" dirty="0"/>
              </a:p>
              <a:p>
                <a:pPr marL="0" indent="0">
                  <a:buNone/>
                </a:pPr>
                <a:r>
                  <a:rPr lang="en-US" dirty="0" smtClean="0"/>
                  <a:t>1)</a:t>
                </a:r>
              </a:p>
              <a:p>
                <a:pPr>
                  <a:buFontTx/>
                  <a:buNone/>
                </a:pPr>
                <a:r>
                  <a:rPr lang="en-GB" dirty="0" smtClean="0">
                    <a:solidFill>
                      <a:schemeClr val="tx1"/>
                    </a:solidFill>
                  </a:rPr>
                  <a:t>                   1   1 </a:t>
                </a:r>
                <a:r>
                  <a:rPr lang="en-GB" dirty="0">
                    <a:solidFill>
                      <a:schemeClr val="tx1"/>
                    </a:solidFill>
                  </a:rPr>
                  <a:t>	 </a:t>
                </a:r>
                <a:endParaRPr lang="en-GB" dirty="0" smtClean="0">
                  <a:solidFill>
                    <a:schemeClr val="tx1"/>
                  </a:solidFill>
                </a:endParaRPr>
              </a:p>
              <a:p>
                <a:pPr>
                  <a:buFontTx/>
                  <a:buNone/>
                </a:pPr>
                <a:r>
                  <a:rPr lang="en-GB" u="sng" dirty="0">
                    <a:solidFill>
                      <a:schemeClr val="tx1"/>
                    </a:solidFill>
                  </a:rPr>
                  <a:t> </a:t>
                </a:r>
                <a:r>
                  <a:rPr lang="en-GB" u="sng" dirty="0" smtClean="0">
                    <a:solidFill>
                      <a:schemeClr val="tx1"/>
                    </a:solidFill>
                  </a:rPr>
                  <a:t>   x        1   0   1  </a:t>
                </a:r>
                <a:r>
                  <a:rPr lang="en-US" dirty="0" smtClean="0">
                    <a:solidFill>
                      <a:schemeClr val="tx1"/>
                    </a:solidFill>
                  </a:rPr>
                  <a:t>  </a:t>
                </a:r>
              </a:p>
              <a:p>
                <a:pPr marL="457200" indent="-457200">
                  <a:buAutoNum type="alphaLcParenR"/>
                </a:pPr>
                <a:endParaRPr lang="en-US" baseline="-25000" dirty="0">
                  <a:solidFill>
                    <a:schemeClr val="tx1"/>
                  </a:solidFill>
                </a:endParaRPr>
              </a:p>
              <a:p>
                <a:pPr marL="0" indent="0">
                  <a:buNone/>
                </a:pPr>
                <a:r>
                  <a:rPr lang="en-US" baseline="-25000" dirty="0" smtClean="0">
                    <a:solidFill>
                      <a:schemeClr val="tx1"/>
                    </a:solidFill>
                  </a:rPr>
                  <a:t> </a:t>
                </a:r>
                <a:r>
                  <a:rPr lang="en-US" dirty="0" smtClean="0"/>
                  <a:t>2)</a:t>
                </a:r>
                <a:endParaRPr lang="en-US" dirty="0"/>
              </a:p>
              <a:p>
                <a:pPr>
                  <a:buFontTx/>
                  <a:buNone/>
                </a:pPr>
                <a:r>
                  <a:rPr lang="en-GB" dirty="0">
                    <a:solidFill>
                      <a:schemeClr val="tx1"/>
                    </a:solidFill>
                  </a:rPr>
                  <a:t>         1   1   </a:t>
                </a:r>
                <a:r>
                  <a:rPr lang="en-GB" dirty="0" smtClean="0">
                    <a:solidFill>
                      <a:schemeClr val="tx1"/>
                    </a:solidFill>
                  </a:rPr>
                  <a:t>0   0    1  </a:t>
                </a:r>
                <a:r>
                  <a:rPr lang="en-GB" dirty="0">
                    <a:solidFill>
                      <a:schemeClr val="tx1"/>
                    </a:solidFill>
                  </a:rPr>
                  <a:t>	 </a:t>
                </a:r>
              </a:p>
              <a:p>
                <a:pPr>
                  <a:buFontTx/>
                  <a:buNone/>
                </a:pPr>
                <a:r>
                  <a:rPr lang="en-GB" u="sng" dirty="0">
                    <a:solidFill>
                      <a:schemeClr val="tx1"/>
                    </a:solidFill>
                  </a:rPr>
                  <a:t>    </a:t>
                </a:r>
                <a14:m>
                  <m:oMath xmlns:m="http://schemas.openxmlformats.org/officeDocument/2006/math">
                    <m:r>
                      <a:rPr lang="en-GB" i="1" u="sng" smtClean="0">
                        <a:solidFill>
                          <a:schemeClr val="tx1"/>
                        </a:solidFill>
                        <a:latin typeface="Cambria Math" panose="02040503050406030204" pitchFamily="18" charset="0"/>
                        <a:ea typeface="Cambria Math" panose="02040503050406030204" pitchFamily="18" charset="0"/>
                      </a:rPr>
                      <m:t>÷</m:t>
                    </m:r>
                  </m:oMath>
                </a14:m>
                <a:r>
                  <a:rPr lang="en-GB" u="sng" dirty="0" smtClean="0">
                    <a:solidFill>
                      <a:schemeClr val="tx1"/>
                    </a:solidFill>
                  </a:rPr>
                  <a:t>             1   0   1  </a:t>
                </a:r>
                <a:r>
                  <a:rPr lang="en-US" dirty="0" smtClean="0">
                    <a:solidFill>
                      <a:schemeClr val="tx1"/>
                    </a:solidFill>
                  </a:rPr>
                  <a:t>  </a:t>
                </a:r>
                <a:endParaRPr lang="en-US" dirty="0">
                  <a:solidFill>
                    <a:schemeClr val="tx1"/>
                  </a:solidFill>
                </a:endParaRPr>
              </a:p>
              <a:p>
                <a:pPr marL="0" indent="0">
                  <a:buNone/>
                </a:pPr>
                <a:endParaRPr lang="en-GB" dirty="0">
                  <a:solidFill>
                    <a:schemeClr val="tx1"/>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1111" t="-1752"/>
                </a:stretch>
              </a:blipFill>
            </p:spPr>
            <p:txBody>
              <a:bodyPr/>
              <a:lstStyle/>
              <a:p>
                <a:r>
                  <a:rPr lang="en-GB">
                    <a:noFill/>
                  </a:rPr>
                  <a:t> </a:t>
                </a:r>
              </a:p>
            </p:txBody>
          </p:sp>
        </mc:Fallback>
      </mc:AlternateContent>
    </p:spTree>
    <p:extLst>
      <p:ext uri="{BB962C8B-B14F-4D97-AF65-F5344CB8AC3E}">
        <p14:creationId xmlns:p14="http://schemas.microsoft.com/office/powerpoint/2010/main" val="3522365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Binary arithmetic</a:t>
            </a:r>
          </a:p>
        </p:txBody>
      </p:sp>
      <p:sp>
        <p:nvSpPr>
          <p:cNvPr id="12290" name="Content Placeholder 2"/>
          <p:cNvSpPr>
            <a:spLocks noGrp="1"/>
          </p:cNvSpPr>
          <p:nvPr>
            <p:ph idx="1"/>
          </p:nvPr>
        </p:nvSpPr>
        <p:spPr>
          <a:xfrm>
            <a:off x="457200" y="1600200"/>
            <a:ext cx="8219872" cy="4525963"/>
          </a:xfrm>
        </p:spPr>
        <p:txBody>
          <a:bodyPr/>
          <a:lstStyle/>
          <a:p>
            <a:pPr marL="0" indent="0">
              <a:buNone/>
            </a:pPr>
            <a:r>
              <a:rPr lang="en-GB" sz="4000" dirty="0" smtClean="0">
                <a:solidFill>
                  <a:schemeClr val="accent3">
                    <a:lumMod val="75000"/>
                  </a:schemeClr>
                </a:solidFill>
              </a:rPr>
              <a:t>The reality of binary arithmetic is that it is usually faster and more accurate for us humans to convert the binary values to denary, do the calculation, and convert the result back!</a:t>
            </a:r>
          </a:p>
        </p:txBody>
      </p:sp>
    </p:spTree>
    <p:extLst>
      <p:ext uri="{BB962C8B-B14F-4D97-AF65-F5344CB8AC3E}">
        <p14:creationId xmlns:p14="http://schemas.microsoft.com/office/powerpoint/2010/main" val="1651003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 Bases</a:t>
            </a:r>
            <a:endParaRPr lang="en-GB" dirty="0"/>
          </a:p>
        </p:txBody>
      </p:sp>
      <p:sp>
        <p:nvSpPr>
          <p:cNvPr id="3" name="Content Placeholder 2"/>
          <p:cNvSpPr>
            <a:spLocks noGrp="1"/>
          </p:cNvSpPr>
          <p:nvPr>
            <p:ph idx="1"/>
          </p:nvPr>
        </p:nvSpPr>
        <p:spPr>
          <a:xfrm>
            <a:off x="457200" y="1600200"/>
            <a:ext cx="8229597" cy="4525963"/>
          </a:xfrm>
        </p:spPr>
        <p:txBody>
          <a:bodyPr>
            <a:normAutofit fontScale="92500" lnSpcReduction="10000"/>
          </a:bodyPr>
          <a:lstStyle/>
          <a:p>
            <a:pPr marL="0" indent="0">
              <a:buNone/>
            </a:pPr>
            <a:r>
              <a:rPr lang="en-US" dirty="0"/>
              <a:t>The</a:t>
            </a:r>
            <a:r>
              <a:rPr lang="en-US" b="1" dirty="0" smtClean="0"/>
              <a:t> base</a:t>
            </a:r>
            <a:r>
              <a:rPr lang="en-US" dirty="0" smtClean="0"/>
              <a:t> </a:t>
            </a:r>
            <a:r>
              <a:rPr lang="en-US" dirty="0"/>
              <a:t>is the number of unique digits, including zero, used to represent numbers in a positional numeral </a:t>
            </a:r>
            <a:r>
              <a:rPr lang="en-US" dirty="0" smtClean="0"/>
              <a:t>system.</a:t>
            </a:r>
          </a:p>
          <a:p>
            <a:pPr marL="0" indent="0">
              <a:buNone/>
            </a:pPr>
            <a:r>
              <a:rPr lang="en-US" dirty="0" smtClean="0"/>
              <a:t>So in base 10 (denary) we use the following ten symbols: 0, 1, 2, 3, 4, 5, 6, 7, 8 and 9.</a:t>
            </a:r>
          </a:p>
          <a:p>
            <a:pPr marL="0" indent="0">
              <a:buNone/>
            </a:pPr>
            <a:endParaRPr lang="en-US" sz="1600" dirty="0" smtClean="0"/>
          </a:p>
          <a:p>
            <a:pPr marL="0" indent="0">
              <a:buNone/>
            </a:pPr>
            <a:r>
              <a:rPr lang="en-US" dirty="0" smtClean="0"/>
              <a:t>In base 2 (binary) we can only use 0 and 1.</a:t>
            </a:r>
          </a:p>
          <a:p>
            <a:pPr marL="0" indent="0">
              <a:buNone/>
            </a:pPr>
            <a:endParaRPr lang="en-US" sz="1600" dirty="0" smtClean="0"/>
          </a:p>
          <a:p>
            <a:pPr marL="0" indent="0">
              <a:buNone/>
            </a:pPr>
            <a:r>
              <a:rPr lang="en-US" dirty="0" smtClean="0"/>
              <a:t>In base 8 (octal) we use </a:t>
            </a:r>
            <a:r>
              <a:rPr lang="en-US" dirty="0"/>
              <a:t>0, 1, 2, 3, 4, 5, </a:t>
            </a:r>
            <a:r>
              <a:rPr lang="en-US" dirty="0" smtClean="0"/>
              <a:t>6 and 7.</a:t>
            </a:r>
          </a:p>
          <a:p>
            <a:pPr marL="0" indent="0">
              <a:buNone/>
            </a:pPr>
            <a:endParaRPr lang="en-US" sz="1600" dirty="0" smtClean="0"/>
          </a:p>
          <a:p>
            <a:pPr marL="0" indent="0">
              <a:buNone/>
            </a:pPr>
            <a:r>
              <a:rPr lang="en-US" dirty="0" smtClean="0"/>
              <a:t>In base 16 (hexadecimal), we need sixteen characters, we use the 10 symbols from base 10 and use letters for the remaining six symbols:     0</a:t>
            </a:r>
            <a:r>
              <a:rPr lang="en-US" dirty="0"/>
              <a:t>, 1, 2, 3, </a:t>
            </a:r>
            <a:r>
              <a:rPr lang="en-US" dirty="0" smtClean="0"/>
              <a:t>4, </a:t>
            </a:r>
            <a:r>
              <a:rPr lang="en-US" dirty="0"/>
              <a:t>5, 6, 7, </a:t>
            </a:r>
            <a:r>
              <a:rPr lang="en-US" dirty="0" smtClean="0"/>
              <a:t>8, 9, A, B, C, D, E and F.                       (A for 10, B for 11, C for 12, D for 13, E for 14 and F for 15)</a:t>
            </a:r>
            <a:endParaRPr lang="en-US" dirty="0"/>
          </a:p>
        </p:txBody>
      </p:sp>
    </p:spTree>
    <p:extLst>
      <p:ext uri="{BB962C8B-B14F-4D97-AF65-F5344CB8AC3E}">
        <p14:creationId xmlns:p14="http://schemas.microsoft.com/office/powerpoint/2010/main" val="401648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Base 10</a:t>
            </a:r>
            <a:endParaRPr lang="en-GB" dirty="0"/>
          </a:p>
        </p:txBody>
      </p:sp>
      <p:graphicFrame>
        <p:nvGraphicFramePr>
          <p:cNvPr id="5" name="Content Placeholder 4"/>
          <p:cNvGraphicFramePr>
            <a:graphicFrameLocks noGrp="1"/>
          </p:cNvGraphicFramePr>
          <p:nvPr>
            <p:ph idx="1"/>
            <p:extLst/>
          </p:nvPr>
        </p:nvGraphicFramePr>
        <p:xfrm>
          <a:off x="1003223" y="2860328"/>
          <a:ext cx="5710691" cy="1125909"/>
        </p:xfrm>
        <a:graphic>
          <a:graphicData uri="http://schemas.openxmlformats.org/drawingml/2006/table">
            <a:tbl>
              <a:tblPr firstRow="1" firstCol="1" bandRow="1">
                <a:tableStyleId>{46F890A9-2807-4EBB-B81D-B2AA78EC7F39}</a:tableStyleId>
              </a:tblPr>
              <a:tblGrid>
                <a:gridCol w="1428992"/>
                <a:gridCol w="1426881"/>
                <a:gridCol w="1426881"/>
                <a:gridCol w="1427937"/>
              </a:tblGrid>
              <a:tr h="334730">
                <a:tc>
                  <a:txBody>
                    <a:bodyPr/>
                    <a:lstStyle/>
                    <a:p>
                      <a:pPr lvl="0" algn="ctr">
                        <a:lnSpc>
                          <a:spcPct val="107000"/>
                        </a:lnSpc>
                        <a:spcAft>
                          <a:spcPts val="0"/>
                        </a:spcAft>
                      </a:pPr>
                      <a:r>
                        <a:rPr lang="en-GB" sz="1400" b="1" dirty="0">
                          <a:effectLst/>
                        </a:rPr>
                        <a:t>10</a:t>
                      </a:r>
                      <a:r>
                        <a:rPr lang="en-GB" sz="1400" b="1" baseline="30000" dirty="0">
                          <a:effectLst/>
                        </a:rPr>
                        <a:t>3</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a:effectLst/>
                        </a:rPr>
                        <a:t>10</a:t>
                      </a:r>
                      <a:r>
                        <a:rPr lang="en-GB" sz="1400" b="1" baseline="30000" dirty="0">
                          <a:effectLst/>
                        </a:rPr>
                        <a:t>2</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a:effectLst/>
                        </a:rPr>
                        <a:t>10</a:t>
                      </a:r>
                      <a:r>
                        <a:rPr lang="en-GB" sz="1400" b="1" baseline="30000" dirty="0">
                          <a:effectLst/>
                        </a:rPr>
                        <a:t>1</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a:effectLst/>
                        </a:rPr>
                        <a:t>10</a:t>
                      </a:r>
                      <a:r>
                        <a:rPr lang="en-GB" sz="1400" b="1" baseline="30000" dirty="0">
                          <a:effectLst/>
                        </a:rPr>
                        <a:t>0</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r h="382049">
                <a:tc>
                  <a:txBody>
                    <a:bodyPr/>
                    <a:lstStyle/>
                    <a:p>
                      <a:pPr lvl="0" algn="ctr">
                        <a:lnSpc>
                          <a:spcPct val="107000"/>
                        </a:lnSpc>
                        <a:spcAft>
                          <a:spcPts val="0"/>
                        </a:spcAft>
                      </a:pPr>
                      <a:r>
                        <a:rPr lang="en-GB" sz="1400" b="1" dirty="0">
                          <a:effectLst/>
                        </a:rPr>
                        <a:t>1000</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a:effectLst/>
                        </a:rPr>
                        <a:t>100</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a:effectLst/>
                        </a:rPr>
                        <a:t>10</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a:effectLst/>
                        </a:rPr>
                        <a:t>1</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r h="409130">
                <a:tc>
                  <a:txBody>
                    <a:bodyPr/>
                    <a:lstStyle/>
                    <a:p>
                      <a:pPr algn="ctr">
                        <a:lnSpc>
                          <a:spcPct val="107000"/>
                        </a:lnSpc>
                        <a:spcAft>
                          <a:spcPts val="0"/>
                        </a:spcAft>
                      </a:pPr>
                      <a:r>
                        <a:rPr lang="en-GB" sz="1800" b="1" dirty="0" smtClean="0">
                          <a:effectLst/>
                        </a:rPr>
                        <a:t>2</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b="1" dirty="0" smtClean="0">
                          <a:effectLst/>
                        </a:rPr>
                        <a:t>0</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b="1" dirty="0">
                          <a:effectLst/>
                        </a:rPr>
                        <a:t>7</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b="1" dirty="0">
                          <a:effectLst/>
                        </a:rPr>
                        <a:t>2</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bl>
          </a:graphicData>
        </a:graphic>
      </p:graphicFrame>
      <p:sp>
        <p:nvSpPr>
          <p:cNvPr id="6" name="TextBox 5"/>
          <p:cNvSpPr txBox="1"/>
          <p:nvPr/>
        </p:nvSpPr>
        <p:spPr>
          <a:xfrm>
            <a:off x="607344" y="1489763"/>
            <a:ext cx="7798101" cy="1200329"/>
          </a:xfrm>
          <a:prstGeom prst="rect">
            <a:avLst/>
          </a:prstGeom>
          <a:noFill/>
        </p:spPr>
        <p:txBody>
          <a:bodyPr wrap="square" rtlCol="0">
            <a:spAutoFit/>
          </a:bodyPr>
          <a:lstStyle/>
          <a:p>
            <a:r>
              <a:rPr lang="en-GB" sz="2400" dirty="0" smtClean="0"/>
              <a:t>2072 </a:t>
            </a:r>
            <a:r>
              <a:rPr lang="en-GB" sz="2400" dirty="0"/>
              <a:t>means; </a:t>
            </a:r>
            <a:r>
              <a:rPr lang="en-GB" sz="2400" dirty="0" smtClean="0"/>
              <a:t>	2 </a:t>
            </a:r>
            <a:r>
              <a:rPr lang="en-GB" sz="2400" dirty="0"/>
              <a:t>1000’s, no 100’s, 7 tens and 2 units.</a:t>
            </a:r>
          </a:p>
          <a:p>
            <a:endParaRPr lang="en-GB" sz="2400" dirty="0" smtClean="0"/>
          </a:p>
          <a:p>
            <a:r>
              <a:rPr lang="en-GB" sz="2400" dirty="0" smtClean="0"/>
              <a:t>( 2 </a:t>
            </a:r>
            <a:r>
              <a:rPr lang="en-GB" sz="2400" dirty="0"/>
              <a:t>x 10</a:t>
            </a:r>
            <a:r>
              <a:rPr lang="en-GB" sz="2400" baseline="30000" dirty="0"/>
              <a:t>3</a:t>
            </a:r>
            <a:r>
              <a:rPr lang="en-GB" sz="2400" dirty="0"/>
              <a:t> ) + ( 0 x 10</a:t>
            </a:r>
            <a:r>
              <a:rPr lang="en-GB" sz="2400" baseline="30000" dirty="0"/>
              <a:t>2</a:t>
            </a:r>
            <a:r>
              <a:rPr lang="en-GB" sz="2400" dirty="0"/>
              <a:t> ) + ( 7 x 10</a:t>
            </a:r>
            <a:r>
              <a:rPr lang="en-GB" sz="2400" baseline="30000" dirty="0"/>
              <a:t>1</a:t>
            </a:r>
            <a:r>
              <a:rPr lang="en-GB" sz="2400" dirty="0"/>
              <a:t> ) + ( 2 x 10</a:t>
            </a:r>
            <a:r>
              <a:rPr lang="en-GB" sz="2400" baseline="30000" dirty="0"/>
              <a:t>0</a:t>
            </a:r>
            <a:r>
              <a:rPr lang="en-GB" sz="2400" dirty="0"/>
              <a:t> )</a:t>
            </a:r>
          </a:p>
        </p:txBody>
      </p:sp>
      <p:sp>
        <p:nvSpPr>
          <p:cNvPr id="3" name="TextBox 2"/>
          <p:cNvSpPr txBox="1"/>
          <p:nvPr/>
        </p:nvSpPr>
        <p:spPr>
          <a:xfrm>
            <a:off x="607344" y="4560983"/>
            <a:ext cx="7941745" cy="369332"/>
          </a:xfrm>
          <a:prstGeom prst="rect">
            <a:avLst/>
          </a:prstGeom>
          <a:noFill/>
        </p:spPr>
        <p:txBody>
          <a:bodyPr wrap="square" rtlCol="0">
            <a:spAutoFit/>
          </a:bodyPr>
          <a:lstStyle/>
          <a:p>
            <a:r>
              <a:rPr lang="en-GB" dirty="0" smtClean="0"/>
              <a:t>…… Thousands     Hundreds           Tens              Units   ……………</a:t>
            </a:r>
            <a:endParaRPr lang="en-GB" dirty="0"/>
          </a:p>
        </p:txBody>
      </p:sp>
      <p:sp>
        <p:nvSpPr>
          <p:cNvPr id="4" name="Down Arrow 3"/>
          <p:cNvSpPr/>
          <p:nvPr/>
        </p:nvSpPr>
        <p:spPr>
          <a:xfrm>
            <a:off x="5927075" y="4047764"/>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1595401" y="4047762"/>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3042281" y="4047764"/>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4459783" y="4047763"/>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463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Base 2</a:t>
            </a:r>
            <a:endParaRPr lang="en-GB" dirty="0"/>
          </a:p>
        </p:txBody>
      </p:sp>
      <p:graphicFrame>
        <p:nvGraphicFramePr>
          <p:cNvPr id="5" name="Content Placeholder 4"/>
          <p:cNvGraphicFramePr>
            <a:graphicFrameLocks noGrp="1"/>
          </p:cNvGraphicFramePr>
          <p:nvPr>
            <p:ph idx="1"/>
            <p:extLst/>
          </p:nvPr>
        </p:nvGraphicFramePr>
        <p:xfrm>
          <a:off x="1003223" y="2540835"/>
          <a:ext cx="5710691" cy="1125909"/>
        </p:xfrm>
        <a:graphic>
          <a:graphicData uri="http://schemas.openxmlformats.org/drawingml/2006/table">
            <a:tbl>
              <a:tblPr firstRow="1" firstCol="1" bandRow="1">
                <a:tableStyleId>{91EBBBCC-DAD2-459C-BE2E-F6DE35CF9A28}</a:tableStyleId>
              </a:tblPr>
              <a:tblGrid>
                <a:gridCol w="1428992"/>
                <a:gridCol w="1426881"/>
                <a:gridCol w="1426881"/>
                <a:gridCol w="1427937"/>
              </a:tblGrid>
              <a:tr h="334730">
                <a:tc>
                  <a:txBody>
                    <a:bodyPr/>
                    <a:lstStyle/>
                    <a:p>
                      <a:pPr lvl="0" algn="ctr">
                        <a:lnSpc>
                          <a:spcPct val="107000"/>
                        </a:lnSpc>
                        <a:spcAft>
                          <a:spcPts val="0"/>
                        </a:spcAft>
                      </a:pPr>
                      <a:r>
                        <a:rPr lang="en-GB" sz="1400" dirty="0" smtClean="0">
                          <a:effectLst/>
                        </a:rPr>
                        <a:t>2</a:t>
                      </a:r>
                      <a:r>
                        <a:rPr lang="en-GB" sz="1400" baseline="30000" dirty="0" smtClean="0">
                          <a:effectLst/>
                        </a:rPr>
                        <a:t>3</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2</a:t>
                      </a:r>
                      <a:r>
                        <a:rPr lang="en-GB" sz="1400" baseline="30000" dirty="0" smtClean="0">
                          <a:effectLst/>
                        </a:rPr>
                        <a:t>2</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2</a:t>
                      </a:r>
                      <a:r>
                        <a:rPr lang="en-GB" sz="1400" baseline="30000" dirty="0" smtClean="0">
                          <a:effectLst/>
                        </a:rPr>
                        <a:t>1</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2</a:t>
                      </a:r>
                      <a:r>
                        <a:rPr lang="en-GB" sz="1400" baseline="30000" dirty="0" smtClean="0">
                          <a:effectLst/>
                        </a:rPr>
                        <a:t>0</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r h="382049">
                <a:tc>
                  <a:txBody>
                    <a:bodyPr/>
                    <a:lstStyle/>
                    <a:p>
                      <a:pPr lvl="0" algn="ctr">
                        <a:lnSpc>
                          <a:spcPct val="107000"/>
                        </a:lnSpc>
                        <a:spcAft>
                          <a:spcPts val="0"/>
                        </a:spcAft>
                      </a:pPr>
                      <a:r>
                        <a:rPr lang="en-GB" sz="1400" dirty="0" smtClean="0">
                          <a:effectLst/>
                        </a:rPr>
                        <a:t>8</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4</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2</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a:effectLst/>
                        </a:rPr>
                        <a:t>1</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r h="409130">
                <a:tc>
                  <a:txBody>
                    <a:bodyPr/>
                    <a:lstStyle/>
                    <a:p>
                      <a:pPr algn="ctr">
                        <a:lnSpc>
                          <a:spcPct val="107000"/>
                        </a:lnSpc>
                        <a:spcAft>
                          <a:spcPts val="0"/>
                        </a:spcAft>
                      </a:pPr>
                      <a:r>
                        <a:rPr lang="en-GB" sz="1800" dirty="0" smtClean="0">
                          <a:effectLst/>
                        </a:rPr>
                        <a:t>1</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dirty="0" smtClean="0">
                          <a:effectLst/>
                        </a:rPr>
                        <a:t>0</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dirty="0" smtClean="0">
                          <a:effectLst/>
                        </a:rPr>
                        <a:t>1</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dirty="0" smtClean="0">
                          <a:effectLst/>
                        </a:rPr>
                        <a:t>1</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bl>
          </a:graphicData>
        </a:graphic>
      </p:graphicFrame>
      <p:sp>
        <p:nvSpPr>
          <p:cNvPr id="6" name="TextBox 5"/>
          <p:cNvSpPr txBox="1"/>
          <p:nvPr/>
        </p:nvSpPr>
        <p:spPr>
          <a:xfrm>
            <a:off x="607344" y="1489763"/>
            <a:ext cx="7798101" cy="830997"/>
          </a:xfrm>
          <a:prstGeom prst="rect">
            <a:avLst/>
          </a:prstGeom>
          <a:noFill/>
        </p:spPr>
        <p:txBody>
          <a:bodyPr wrap="square" rtlCol="0">
            <a:spAutoFit/>
          </a:bodyPr>
          <a:lstStyle/>
          <a:p>
            <a:r>
              <a:rPr lang="en-GB" sz="2400" dirty="0" smtClean="0"/>
              <a:t>1011</a:t>
            </a:r>
            <a:r>
              <a:rPr lang="en-GB" sz="2400" baseline="-25000" dirty="0" smtClean="0"/>
              <a:t>2</a:t>
            </a:r>
            <a:r>
              <a:rPr lang="en-GB" sz="2400" dirty="0" smtClean="0"/>
              <a:t> </a:t>
            </a:r>
            <a:r>
              <a:rPr lang="en-GB" sz="2400" dirty="0"/>
              <a:t>means; </a:t>
            </a:r>
            <a:r>
              <a:rPr lang="en-GB" sz="2400" dirty="0" smtClean="0"/>
              <a:t>	</a:t>
            </a:r>
          </a:p>
          <a:p>
            <a:r>
              <a:rPr lang="en-GB" sz="2400" dirty="0" smtClean="0"/>
              <a:t>     ( 1 </a:t>
            </a:r>
            <a:r>
              <a:rPr lang="en-GB" sz="2400" dirty="0"/>
              <a:t>x </a:t>
            </a:r>
            <a:r>
              <a:rPr lang="en-GB" sz="2400" dirty="0" smtClean="0"/>
              <a:t>2</a:t>
            </a:r>
            <a:r>
              <a:rPr lang="en-GB" sz="2400" baseline="30000" dirty="0" smtClean="0"/>
              <a:t>3</a:t>
            </a:r>
            <a:r>
              <a:rPr lang="en-GB" sz="2400" dirty="0" smtClean="0"/>
              <a:t> </a:t>
            </a:r>
            <a:r>
              <a:rPr lang="en-GB" sz="2400" dirty="0"/>
              <a:t>) + ( 0 x </a:t>
            </a:r>
            <a:r>
              <a:rPr lang="en-GB" sz="2400" dirty="0" smtClean="0"/>
              <a:t>2</a:t>
            </a:r>
            <a:r>
              <a:rPr lang="en-GB" sz="2400" baseline="30000" dirty="0" smtClean="0"/>
              <a:t>2</a:t>
            </a:r>
            <a:r>
              <a:rPr lang="en-GB" sz="2400" dirty="0" smtClean="0"/>
              <a:t> </a:t>
            </a:r>
            <a:r>
              <a:rPr lang="en-GB" sz="2400" dirty="0"/>
              <a:t>) + ( </a:t>
            </a:r>
            <a:r>
              <a:rPr lang="en-GB" sz="2400" dirty="0" smtClean="0"/>
              <a:t>1 </a:t>
            </a:r>
            <a:r>
              <a:rPr lang="en-GB" sz="2400" dirty="0"/>
              <a:t>x </a:t>
            </a:r>
            <a:r>
              <a:rPr lang="en-GB" sz="2400" dirty="0" smtClean="0"/>
              <a:t>2</a:t>
            </a:r>
            <a:r>
              <a:rPr lang="en-GB" sz="2400" baseline="30000" dirty="0" smtClean="0"/>
              <a:t>1</a:t>
            </a:r>
            <a:r>
              <a:rPr lang="en-GB" sz="2400" dirty="0" smtClean="0"/>
              <a:t> </a:t>
            </a:r>
            <a:r>
              <a:rPr lang="en-GB" sz="2400" dirty="0"/>
              <a:t>) + ( </a:t>
            </a:r>
            <a:r>
              <a:rPr lang="en-GB" sz="2400" dirty="0" smtClean="0"/>
              <a:t>1 </a:t>
            </a:r>
            <a:r>
              <a:rPr lang="en-GB" sz="2400" dirty="0"/>
              <a:t>x </a:t>
            </a:r>
            <a:r>
              <a:rPr lang="en-GB" sz="2400" dirty="0" smtClean="0"/>
              <a:t>2</a:t>
            </a:r>
            <a:r>
              <a:rPr lang="en-GB" sz="2400" baseline="30000" dirty="0" smtClean="0"/>
              <a:t>0</a:t>
            </a:r>
            <a:r>
              <a:rPr lang="en-GB" sz="2400" dirty="0" smtClean="0"/>
              <a:t> </a:t>
            </a:r>
            <a:r>
              <a:rPr lang="en-GB" sz="2400" dirty="0"/>
              <a:t>)</a:t>
            </a:r>
          </a:p>
        </p:txBody>
      </p:sp>
      <p:sp>
        <p:nvSpPr>
          <p:cNvPr id="3" name="TextBox 2"/>
          <p:cNvSpPr txBox="1"/>
          <p:nvPr/>
        </p:nvSpPr>
        <p:spPr>
          <a:xfrm>
            <a:off x="607344" y="4274541"/>
            <a:ext cx="7941745" cy="369332"/>
          </a:xfrm>
          <a:prstGeom prst="rect">
            <a:avLst/>
          </a:prstGeom>
          <a:noFill/>
        </p:spPr>
        <p:txBody>
          <a:bodyPr wrap="square" rtlCol="0">
            <a:spAutoFit/>
          </a:bodyPr>
          <a:lstStyle/>
          <a:p>
            <a:r>
              <a:rPr lang="en-GB" dirty="0" smtClean="0"/>
              <a:t>……   Eights              Fours              Twos              Units   ……………</a:t>
            </a:r>
            <a:endParaRPr lang="en-GB" dirty="0"/>
          </a:p>
        </p:txBody>
      </p:sp>
      <p:sp>
        <p:nvSpPr>
          <p:cNvPr id="4" name="Down Arrow 3"/>
          <p:cNvSpPr/>
          <p:nvPr/>
        </p:nvSpPr>
        <p:spPr>
          <a:xfrm>
            <a:off x="5927075" y="3761322"/>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1595401" y="3761320"/>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3042281" y="3761322"/>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4459783" y="3761321"/>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07343" y="5118916"/>
            <a:ext cx="7798101" cy="830997"/>
          </a:xfrm>
          <a:prstGeom prst="rect">
            <a:avLst/>
          </a:prstGeom>
          <a:noFill/>
        </p:spPr>
        <p:txBody>
          <a:bodyPr wrap="square" rtlCol="0">
            <a:spAutoFit/>
          </a:bodyPr>
          <a:lstStyle/>
          <a:p>
            <a:r>
              <a:rPr lang="en-GB" sz="2400" dirty="0" smtClean="0"/>
              <a:t>1011</a:t>
            </a:r>
            <a:r>
              <a:rPr lang="en-GB" sz="2400" baseline="-25000" dirty="0" smtClean="0"/>
              <a:t>2</a:t>
            </a:r>
            <a:r>
              <a:rPr lang="en-GB" sz="2400" dirty="0" smtClean="0"/>
              <a:t> = ( 1 </a:t>
            </a:r>
            <a:r>
              <a:rPr lang="en-GB" sz="2400" dirty="0"/>
              <a:t>x </a:t>
            </a:r>
            <a:r>
              <a:rPr lang="en-GB" sz="2400" dirty="0" smtClean="0"/>
              <a:t>8 </a:t>
            </a:r>
            <a:r>
              <a:rPr lang="en-GB" sz="2400" dirty="0"/>
              <a:t>) + ( 0 x </a:t>
            </a:r>
            <a:r>
              <a:rPr lang="en-GB" sz="2400" dirty="0" smtClean="0"/>
              <a:t>4 </a:t>
            </a:r>
            <a:r>
              <a:rPr lang="en-GB" sz="2400" dirty="0"/>
              <a:t>) + ( </a:t>
            </a:r>
            <a:r>
              <a:rPr lang="en-GB" sz="2400" dirty="0" smtClean="0"/>
              <a:t>1 </a:t>
            </a:r>
            <a:r>
              <a:rPr lang="en-GB" sz="2400" dirty="0"/>
              <a:t>x </a:t>
            </a:r>
            <a:r>
              <a:rPr lang="en-GB" sz="2400" dirty="0" smtClean="0"/>
              <a:t>2 </a:t>
            </a:r>
            <a:r>
              <a:rPr lang="en-GB" sz="2400" dirty="0"/>
              <a:t>) + ( </a:t>
            </a:r>
            <a:r>
              <a:rPr lang="en-GB" sz="2400" dirty="0" smtClean="0"/>
              <a:t>1 </a:t>
            </a:r>
            <a:r>
              <a:rPr lang="en-GB" sz="2400" dirty="0"/>
              <a:t>x </a:t>
            </a:r>
            <a:r>
              <a:rPr lang="en-GB" sz="2400" dirty="0" smtClean="0"/>
              <a:t>1 )</a:t>
            </a:r>
          </a:p>
          <a:p>
            <a:r>
              <a:rPr lang="en-GB" sz="2400" dirty="0"/>
              <a:t> </a:t>
            </a:r>
            <a:r>
              <a:rPr lang="en-GB" sz="2400" dirty="0" smtClean="0"/>
              <a:t>         =  8 + 0 + 2 + 1 = 11 (base 10)</a:t>
            </a:r>
            <a:endParaRPr lang="en-GB" sz="2400" dirty="0"/>
          </a:p>
        </p:txBody>
      </p:sp>
    </p:spTree>
    <p:extLst>
      <p:ext uri="{BB962C8B-B14F-4D97-AF65-F5344CB8AC3E}">
        <p14:creationId xmlns:p14="http://schemas.microsoft.com/office/powerpoint/2010/main" val="2965502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Base 8</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160119"/>
              </p:ext>
            </p:extLst>
          </p:nvPr>
        </p:nvGraphicFramePr>
        <p:xfrm>
          <a:off x="1003223" y="2540835"/>
          <a:ext cx="5710691" cy="1125909"/>
        </p:xfrm>
        <a:graphic>
          <a:graphicData uri="http://schemas.openxmlformats.org/drawingml/2006/table">
            <a:tbl>
              <a:tblPr firstRow="1" firstCol="1" bandRow="1">
                <a:tableStyleId>{91EBBBCC-DAD2-459C-BE2E-F6DE35CF9A28}</a:tableStyleId>
              </a:tblPr>
              <a:tblGrid>
                <a:gridCol w="1428992"/>
                <a:gridCol w="1426881"/>
                <a:gridCol w="1426881"/>
                <a:gridCol w="1427937"/>
              </a:tblGrid>
              <a:tr h="334730">
                <a:tc>
                  <a:txBody>
                    <a:bodyPr/>
                    <a:lstStyle/>
                    <a:p>
                      <a:pPr lvl="0" algn="ctr">
                        <a:lnSpc>
                          <a:spcPct val="107000"/>
                        </a:lnSpc>
                        <a:spcAft>
                          <a:spcPts val="0"/>
                        </a:spcAft>
                      </a:pPr>
                      <a:r>
                        <a:rPr lang="en-GB" sz="1600" b="1" dirty="0" smtClean="0">
                          <a:effectLst/>
                        </a:rPr>
                        <a:t>8</a:t>
                      </a:r>
                      <a:r>
                        <a:rPr lang="en-GB" sz="1600" b="1" baseline="30000" dirty="0" smtClean="0">
                          <a:effectLst/>
                        </a:rPr>
                        <a:t>3</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00B050"/>
                    </a:solidFill>
                  </a:tcPr>
                </a:tc>
                <a:tc>
                  <a:txBody>
                    <a:bodyPr/>
                    <a:lstStyle/>
                    <a:p>
                      <a:pPr lvl="0" algn="ctr">
                        <a:lnSpc>
                          <a:spcPct val="107000"/>
                        </a:lnSpc>
                        <a:spcAft>
                          <a:spcPts val="0"/>
                        </a:spcAft>
                      </a:pPr>
                      <a:r>
                        <a:rPr lang="en-GB" sz="1600" b="1" dirty="0" smtClean="0">
                          <a:effectLst/>
                        </a:rPr>
                        <a:t>8</a:t>
                      </a:r>
                      <a:r>
                        <a:rPr lang="en-GB" sz="1600" b="1" baseline="30000" dirty="0" smtClean="0">
                          <a:effectLst/>
                        </a:rPr>
                        <a:t>2</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00B050"/>
                    </a:solidFill>
                  </a:tcPr>
                </a:tc>
                <a:tc>
                  <a:txBody>
                    <a:bodyPr/>
                    <a:lstStyle/>
                    <a:p>
                      <a:pPr lvl="0" algn="ctr">
                        <a:lnSpc>
                          <a:spcPct val="107000"/>
                        </a:lnSpc>
                        <a:spcAft>
                          <a:spcPts val="0"/>
                        </a:spcAft>
                      </a:pPr>
                      <a:r>
                        <a:rPr lang="en-GB" sz="1600" b="1" dirty="0" smtClean="0">
                          <a:effectLst/>
                        </a:rPr>
                        <a:t>8</a:t>
                      </a:r>
                      <a:r>
                        <a:rPr lang="en-GB" sz="1600" b="1" baseline="30000" dirty="0" smtClean="0">
                          <a:effectLst/>
                        </a:rPr>
                        <a:t>1</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00B050"/>
                    </a:solidFill>
                  </a:tcPr>
                </a:tc>
                <a:tc>
                  <a:txBody>
                    <a:bodyPr/>
                    <a:lstStyle/>
                    <a:p>
                      <a:pPr lvl="0" algn="ctr">
                        <a:lnSpc>
                          <a:spcPct val="107000"/>
                        </a:lnSpc>
                        <a:spcAft>
                          <a:spcPts val="0"/>
                        </a:spcAft>
                      </a:pPr>
                      <a:r>
                        <a:rPr lang="en-GB" sz="1600" b="1" dirty="0" smtClean="0">
                          <a:effectLst/>
                        </a:rPr>
                        <a:t>8</a:t>
                      </a:r>
                      <a:r>
                        <a:rPr lang="en-GB" sz="1600" b="1" baseline="30000" dirty="0" smtClean="0">
                          <a:effectLst/>
                        </a:rPr>
                        <a:t>0</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00B050"/>
                    </a:solidFill>
                  </a:tcPr>
                </a:tc>
              </a:tr>
              <a:tr h="382049">
                <a:tc>
                  <a:txBody>
                    <a:bodyPr/>
                    <a:lstStyle/>
                    <a:p>
                      <a:pPr lvl="0" algn="ctr">
                        <a:lnSpc>
                          <a:spcPct val="107000"/>
                        </a:lnSpc>
                        <a:spcAft>
                          <a:spcPts val="0"/>
                        </a:spcAft>
                      </a:pPr>
                      <a:r>
                        <a:rPr lang="en-GB" sz="1600" b="1" dirty="0" smtClean="0">
                          <a:effectLst/>
                        </a:rPr>
                        <a:t>512</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92D050"/>
                    </a:solidFill>
                  </a:tcPr>
                </a:tc>
                <a:tc>
                  <a:txBody>
                    <a:bodyPr/>
                    <a:lstStyle/>
                    <a:p>
                      <a:pPr lvl="0" algn="ctr">
                        <a:lnSpc>
                          <a:spcPct val="107000"/>
                        </a:lnSpc>
                        <a:spcAft>
                          <a:spcPts val="0"/>
                        </a:spcAft>
                      </a:pPr>
                      <a:r>
                        <a:rPr lang="en-GB" sz="1600" b="1" dirty="0" smtClean="0">
                          <a:effectLst/>
                        </a:rPr>
                        <a:t>64</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92D050"/>
                    </a:solidFill>
                  </a:tcPr>
                </a:tc>
                <a:tc>
                  <a:txBody>
                    <a:bodyPr/>
                    <a:lstStyle/>
                    <a:p>
                      <a:pPr lvl="0" algn="ctr">
                        <a:lnSpc>
                          <a:spcPct val="107000"/>
                        </a:lnSpc>
                        <a:spcAft>
                          <a:spcPts val="0"/>
                        </a:spcAft>
                      </a:pPr>
                      <a:r>
                        <a:rPr lang="en-GB" sz="1600" b="1" dirty="0" smtClean="0">
                          <a:effectLst/>
                        </a:rPr>
                        <a:t>8</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92D050"/>
                    </a:solidFill>
                  </a:tcPr>
                </a:tc>
                <a:tc>
                  <a:txBody>
                    <a:bodyPr/>
                    <a:lstStyle/>
                    <a:p>
                      <a:pPr lvl="0" algn="ctr">
                        <a:lnSpc>
                          <a:spcPct val="107000"/>
                        </a:lnSpc>
                        <a:spcAft>
                          <a:spcPts val="0"/>
                        </a:spcAft>
                      </a:pPr>
                      <a:r>
                        <a:rPr lang="en-GB" sz="1600" b="1" dirty="0">
                          <a:effectLst/>
                        </a:rPr>
                        <a:t>1</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rgbClr val="92D050"/>
                    </a:solidFill>
                  </a:tcPr>
                </a:tc>
              </a:tr>
              <a:tr h="409130">
                <a:tc>
                  <a:txBody>
                    <a:bodyPr/>
                    <a:lstStyle/>
                    <a:p>
                      <a:pPr algn="ctr">
                        <a:lnSpc>
                          <a:spcPct val="107000"/>
                        </a:lnSpc>
                        <a:spcAft>
                          <a:spcPts val="0"/>
                        </a:spcAft>
                      </a:pPr>
                      <a:r>
                        <a:rPr lang="en-GB" sz="1800" dirty="0" smtClean="0">
                          <a:effectLst/>
                        </a:rPr>
                        <a:t>1</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chemeClr val="bg1">
                        <a:lumMod val="95000"/>
                      </a:schemeClr>
                    </a:solidFill>
                  </a:tcPr>
                </a:tc>
                <a:tc>
                  <a:txBody>
                    <a:bodyPr/>
                    <a:lstStyle/>
                    <a:p>
                      <a:pPr algn="ctr">
                        <a:lnSpc>
                          <a:spcPct val="107000"/>
                        </a:lnSpc>
                        <a:spcAft>
                          <a:spcPts val="0"/>
                        </a:spcAft>
                      </a:pPr>
                      <a:r>
                        <a:rPr lang="en-GB" sz="1800" dirty="0" smtClean="0">
                          <a:effectLst/>
                        </a:rPr>
                        <a:t>4</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chemeClr val="bg1">
                        <a:lumMod val="95000"/>
                      </a:schemeClr>
                    </a:solidFill>
                  </a:tcPr>
                </a:tc>
                <a:tc>
                  <a:txBody>
                    <a:bodyPr/>
                    <a:lstStyle/>
                    <a:p>
                      <a:pPr algn="ctr">
                        <a:lnSpc>
                          <a:spcPct val="107000"/>
                        </a:lnSpc>
                        <a:spcAft>
                          <a:spcPts val="0"/>
                        </a:spcAft>
                      </a:pPr>
                      <a:r>
                        <a:rPr lang="en-GB" sz="1800" dirty="0" smtClean="0">
                          <a:effectLst/>
                        </a:rPr>
                        <a:t>0</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chemeClr val="bg1">
                        <a:lumMod val="95000"/>
                      </a:schemeClr>
                    </a:solidFill>
                  </a:tcPr>
                </a:tc>
                <a:tc>
                  <a:txBody>
                    <a:bodyPr/>
                    <a:lstStyle/>
                    <a:p>
                      <a:pPr algn="ctr">
                        <a:lnSpc>
                          <a:spcPct val="107000"/>
                        </a:lnSpc>
                        <a:spcAft>
                          <a:spcPts val="0"/>
                        </a:spcAft>
                      </a:pPr>
                      <a:r>
                        <a:rPr lang="en-GB" sz="1800" dirty="0" smtClean="0">
                          <a:effectLst/>
                        </a:rPr>
                        <a:t>3</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solidFill>
                      <a:schemeClr val="bg1">
                        <a:lumMod val="95000"/>
                      </a:schemeClr>
                    </a:solidFill>
                  </a:tcPr>
                </a:tc>
              </a:tr>
            </a:tbl>
          </a:graphicData>
        </a:graphic>
      </p:graphicFrame>
      <p:sp>
        <p:nvSpPr>
          <p:cNvPr id="6" name="TextBox 5"/>
          <p:cNvSpPr txBox="1"/>
          <p:nvPr/>
        </p:nvSpPr>
        <p:spPr>
          <a:xfrm>
            <a:off x="607344" y="1489763"/>
            <a:ext cx="7798101" cy="830997"/>
          </a:xfrm>
          <a:prstGeom prst="rect">
            <a:avLst/>
          </a:prstGeom>
          <a:noFill/>
        </p:spPr>
        <p:txBody>
          <a:bodyPr wrap="square" rtlCol="0">
            <a:spAutoFit/>
          </a:bodyPr>
          <a:lstStyle/>
          <a:p>
            <a:r>
              <a:rPr lang="en-GB" sz="2400" dirty="0" smtClean="0"/>
              <a:t>1403</a:t>
            </a:r>
            <a:r>
              <a:rPr lang="en-GB" sz="2400" baseline="-25000" dirty="0" smtClean="0"/>
              <a:t>8</a:t>
            </a:r>
            <a:r>
              <a:rPr lang="en-GB" sz="2400" dirty="0" smtClean="0"/>
              <a:t> </a:t>
            </a:r>
            <a:r>
              <a:rPr lang="en-GB" sz="2400" dirty="0"/>
              <a:t>means; </a:t>
            </a:r>
            <a:r>
              <a:rPr lang="en-GB" sz="2400" dirty="0" smtClean="0"/>
              <a:t>	</a:t>
            </a:r>
          </a:p>
          <a:p>
            <a:r>
              <a:rPr lang="en-GB" sz="2400" dirty="0" smtClean="0"/>
              <a:t>     ( 1 </a:t>
            </a:r>
            <a:r>
              <a:rPr lang="en-GB" sz="2400" dirty="0"/>
              <a:t>x </a:t>
            </a:r>
            <a:r>
              <a:rPr lang="en-GB" sz="2400" dirty="0" smtClean="0"/>
              <a:t>8</a:t>
            </a:r>
            <a:r>
              <a:rPr lang="en-GB" sz="2400" baseline="30000" dirty="0" smtClean="0"/>
              <a:t>3</a:t>
            </a:r>
            <a:r>
              <a:rPr lang="en-GB" sz="2400" dirty="0" smtClean="0"/>
              <a:t> </a:t>
            </a:r>
            <a:r>
              <a:rPr lang="en-GB" sz="2400" dirty="0"/>
              <a:t>) + ( </a:t>
            </a:r>
            <a:r>
              <a:rPr lang="en-GB" sz="2400" dirty="0" smtClean="0"/>
              <a:t>4 </a:t>
            </a:r>
            <a:r>
              <a:rPr lang="en-GB" sz="2400" dirty="0"/>
              <a:t>x </a:t>
            </a:r>
            <a:r>
              <a:rPr lang="en-GB" sz="2400" dirty="0" smtClean="0"/>
              <a:t>8</a:t>
            </a:r>
            <a:r>
              <a:rPr lang="en-GB" sz="2400" baseline="30000" dirty="0" smtClean="0"/>
              <a:t>2</a:t>
            </a:r>
            <a:r>
              <a:rPr lang="en-GB" sz="2400" dirty="0" smtClean="0"/>
              <a:t> </a:t>
            </a:r>
            <a:r>
              <a:rPr lang="en-GB" sz="2400" dirty="0"/>
              <a:t>) + ( </a:t>
            </a:r>
            <a:r>
              <a:rPr lang="en-GB" sz="2400" dirty="0" smtClean="0"/>
              <a:t>0 </a:t>
            </a:r>
            <a:r>
              <a:rPr lang="en-GB" sz="2400" dirty="0"/>
              <a:t>x </a:t>
            </a:r>
            <a:r>
              <a:rPr lang="en-GB" sz="2400" dirty="0" smtClean="0"/>
              <a:t>8</a:t>
            </a:r>
            <a:r>
              <a:rPr lang="en-GB" sz="2400" baseline="30000" dirty="0" smtClean="0"/>
              <a:t>1</a:t>
            </a:r>
            <a:r>
              <a:rPr lang="en-GB" sz="2400" dirty="0" smtClean="0"/>
              <a:t> </a:t>
            </a:r>
            <a:r>
              <a:rPr lang="en-GB" sz="2400" dirty="0"/>
              <a:t>) + ( </a:t>
            </a:r>
            <a:r>
              <a:rPr lang="en-GB" sz="2400" dirty="0" smtClean="0"/>
              <a:t>3 </a:t>
            </a:r>
            <a:r>
              <a:rPr lang="en-GB" sz="2400" dirty="0"/>
              <a:t>x </a:t>
            </a:r>
            <a:r>
              <a:rPr lang="en-GB" sz="2400" dirty="0" smtClean="0"/>
              <a:t>8</a:t>
            </a:r>
            <a:r>
              <a:rPr lang="en-GB" sz="2400" baseline="30000" dirty="0" smtClean="0"/>
              <a:t>0</a:t>
            </a:r>
            <a:r>
              <a:rPr lang="en-GB" sz="2400" dirty="0" smtClean="0"/>
              <a:t> </a:t>
            </a:r>
            <a:r>
              <a:rPr lang="en-GB" sz="2400" dirty="0"/>
              <a:t>)</a:t>
            </a:r>
          </a:p>
        </p:txBody>
      </p:sp>
      <p:sp>
        <p:nvSpPr>
          <p:cNvPr id="3" name="TextBox 2"/>
          <p:cNvSpPr txBox="1"/>
          <p:nvPr/>
        </p:nvSpPr>
        <p:spPr>
          <a:xfrm>
            <a:off x="1322024" y="4274541"/>
            <a:ext cx="6610121" cy="369332"/>
          </a:xfrm>
          <a:prstGeom prst="rect">
            <a:avLst/>
          </a:prstGeom>
          <a:noFill/>
        </p:spPr>
        <p:txBody>
          <a:bodyPr wrap="square" rtlCol="0">
            <a:spAutoFit/>
          </a:bodyPr>
          <a:lstStyle/>
          <a:p>
            <a:r>
              <a:rPr lang="en-GB" dirty="0" smtClean="0"/>
              <a:t>……          Sixty-Fours          Eights              Units   ……………</a:t>
            </a:r>
            <a:endParaRPr lang="en-GB" dirty="0"/>
          </a:p>
        </p:txBody>
      </p:sp>
      <p:sp>
        <p:nvSpPr>
          <p:cNvPr id="4" name="Down Arrow 3"/>
          <p:cNvSpPr/>
          <p:nvPr/>
        </p:nvSpPr>
        <p:spPr>
          <a:xfrm>
            <a:off x="5927075" y="3761322"/>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1595401" y="3761320"/>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3042281" y="3761322"/>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4459783" y="3761321"/>
            <a:ext cx="187287" cy="451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07343" y="5118916"/>
            <a:ext cx="7798101" cy="830997"/>
          </a:xfrm>
          <a:prstGeom prst="rect">
            <a:avLst/>
          </a:prstGeom>
          <a:noFill/>
        </p:spPr>
        <p:txBody>
          <a:bodyPr wrap="square" rtlCol="0">
            <a:spAutoFit/>
          </a:bodyPr>
          <a:lstStyle/>
          <a:p>
            <a:r>
              <a:rPr lang="en-GB" sz="2400" dirty="0"/>
              <a:t>1403</a:t>
            </a:r>
            <a:r>
              <a:rPr lang="en-GB" sz="2400" baseline="-25000" dirty="0"/>
              <a:t>8</a:t>
            </a:r>
            <a:r>
              <a:rPr lang="en-GB" sz="2400" dirty="0"/>
              <a:t> </a:t>
            </a:r>
            <a:r>
              <a:rPr lang="en-GB" sz="2400" dirty="0" smtClean="0"/>
              <a:t>= ( </a:t>
            </a:r>
            <a:r>
              <a:rPr lang="en-GB" sz="2400" dirty="0"/>
              <a:t>1 x 8</a:t>
            </a:r>
            <a:r>
              <a:rPr lang="en-GB" sz="2400" baseline="30000" dirty="0"/>
              <a:t>3</a:t>
            </a:r>
            <a:r>
              <a:rPr lang="en-GB" sz="2400" dirty="0"/>
              <a:t> ) + ( 4 x 8</a:t>
            </a:r>
            <a:r>
              <a:rPr lang="en-GB" sz="2400" baseline="30000" dirty="0"/>
              <a:t>2</a:t>
            </a:r>
            <a:r>
              <a:rPr lang="en-GB" sz="2400" dirty="0"/>
              <a:t> ) + ( 0 x 8</a:t>
            </a:r>
            <a:r>
              <a:rPr lang="en-GB" sz="2400" baseline="30000" dirty="0"/>
              <a:t>1</a:t>
            </a:r>
            <a:r>
              <a:rPr lang="en-GB" sz="2400" dirty="0"/>
              <a:t> ) + ( 3 x 8</a:t>
            </a:r>
            <a:r>
              <a:rPr lang="en-GB" sz="2400" baseline="30000" dirty="0"/>
              <a:t>0</a:t>
            </a:r>
            <a:r>
              <a:rPr lang="en-GB" sz="2400" dirty="0"/>
              <a:t> )</a:t>
            </a:r>
          </a:p>
          <a:p>
            <a:r>
              <a:rPr lang="en-GB" sz="2400" dirty="0" smtClean="0"/>
              <a:t>          =  512 + 256 + 0 + 3 = 771 (base 10)</a:t>
            </a:r>
            <a:endParaRPr lang="en-GB" sz="2400" dirty="0"/>
          </a:p>
        </p:txBody>
      </p:sp>
    </p:spTree>
    <p:extLst>
      <p:ext uri="{BB962C8B-B14F-4D97-AF65-F5344CB8AC3E}">
        <p14:creationId xmlns:p14="http://schemas.microsoft.com/office/powerpoint/2010/main" val="424270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Base 16</a:t>
            </a:r>
            <a:endParaRPr lang="en-GB" dirty="0"/>
          </a:p>
        </p:txBody>
      </p:sp>
      <p:graphicFrame>
        <p:nvGraphicFramePr>
          <p:cNvPr id="5" name="Content Placeholder 4"/>
          <p:cNvGraphicFramePr>
            <a:graphicFrameLocks noGrp="1"/>
          </p:cNvGraphicFramePr>
          <p:nvPr>
            <p:ph idx="1"/>
            <p:extLst/>
          </p:nvPr>
        </p:nvGraphicFramePr>
        <p:xfrm>
          <a:off x="1003223" y="2540835"/>
          <a:ext cx="5710691" cy="1535039"/>
        </p:xfrm>
        <a:graphic>
          <a:graphicData uri="http://schemas.openxmlformats.org/drawingml/2006/table">
            <a:tbl>
              <a:tblPr firstRow="1" firstCol="1" bandRow="1">
                <a:tableStyleId>{5202B0CA-FC54-4496-8BCA-5EF66A818D29}</a:tableStyleId>
              </a:tblPr>
              <a:tblGrid>
                <a:gridCol w="1428992"/>
                <a:gridCol w="1426881"/>
                <a:gridCol w="1426881"/>
                <a:gridCol w="1427937"/>
              </a:tblGrid>
              <a:tr h="334730">
                <a:tc>
                  <a:txBody>
                    <a:bodyPr/>
                    <a:lstStyle/>
                    <a:p>
                      <a:pPr lvl="0" algn="ctr">
                        <a:lnSpc>
                          <a:spcPct val="107000"/>
                        </a:lnSpc>
                        <a:spcAft>
                          <a:spcPts val="0"/>
                        </a:spcAft>
                      </a:pPr>
                      <a:r>
                        <a:rPr lang="en-GB" sz="1400" dirty="0" smtClean="0">
                          <a:effectLst/>
                        </a:rPr>
                        <a:t>16</a:t>
                      </a:r>
                      <a:r>
                        <a:rPr lang="en-GB" sz="1400" baseline="30000" dirty="0" smtClean="0">
                          <a:effectLst/>
                        </a:rPr>
                        <a:t>3</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16</a:t>
                      </a:r>
                      <a:r>
                        <a:rPr lang="en-GB" sz="1400" baseline="30000" dirty="0" smtClean="0">
                          <a:effectLst/>
                        </a:rPr>
                        <a:t>2</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16</a:t>
                      </a:r>
                      <a:r>
                        <a:rPr lang="en-GB" sz="1400" baseline="30000" dirty="0" smtClean="0">
                          <a:effectLst/>
                        </a:rPr>
                        <a:t>1</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dirty="0" smtClean="0">
                          <a:effectLst/>
                        </a:rPr>
                        <a:t>16</a:t>
                      </a:r>
                      <a:r>
                        <a:rPr lang="en-GB" sz="1400" baseline="30000" dirty="0" smtClean="0">
                          <a:effectLst/>
                        </a:rPr>
                        <a:t>0</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r h="382049">
                <a:tc>
                  <a:txBody>
                    <a:bodyPr/>
                    <a:lstStyle/>
                    <a:p>
                      <a:pPr lvl="0" algn="ctr">
                        <a:lnSpc>
                          <a:spcPct val="107000"/>
                        </a:lnSpc>
                        <a:spcAft>
                          <a:spcPts val="0"/>
                        </a:spcAft>
                      </a:pPr>
                      <a:r>
                        <a:rPr lang="en-GB" sz="1400" dirty="0" smtClean="0">
                          <a:effectLst/>
                        </a:rPr>
                        <a:t>4096</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smtClean="0">
                          <a:effectLst/>
                        </a:rPr>
                        <a:t>256</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smtClean="0">
                          <a:effectLst/>
                        </a:rPr>
                        <a:t>16</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lvl="0" algn="ctr">
                        <a:lnSpc>
                          <a:spcPct val="107000"/>
                        </a:lnSpc>
                        <a:spcAft>
                          <a:spcPts val="0"/>
                        </a:spcAft>
                      </a:pPr>
                      <a:r>
                        <a:rPr lang="en-GB" sz="1400" b="1" dirty="0">
                          <a:effectLst/>
                        </a:rPr>
                        <a:t>1</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r h="409130">
                <a:tc>
                  <a:txBody>
                    <a:bodyPr/>
                    <a:lstStyle/>
                    <a:p>
                      <a:pPr algn="ctr">
                        <a:lnSpc>
                          <a:spcPct val="107000"/>
                        </a:lnSpc>
                        <a:spcAft>
                          <a:spcPts val="0"/>
                        </a:spcAft>
                      </a:pPr>
                      <a:r>
                        <a:rPr lang="en-GB" sz="2400" dirty="0" smtClean="0">
                          <a:effectLst/>
                        </a:rPr>
                        <a:t>1</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2400" b="1" dirty="0" smtClean="0">
                          <a:effectLst/>
                        </a:rPr>
                        <a:t>F</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2400" b="1" dirty="0" smtClean="0">
                          <a:effectLst/>
                        </a:rPr>
                        <a:t>0</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2400" b="1" dirty="0" smtClean="0">
                          <a:effectLst/>
                        </a:rPr>
                        <a:t>9</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r h="409130">
                <a:tc>
                  <a:txBody>
                    <a:bodyPr/>
                    <a:lstStyle/>
                    <a:p>
                      <a:pPr algn="ctr">
                        <a:lnSpc>
                          <a:spcPct val="107000"/>
                        </a:lnSpc>
                        <a:spcAft>
                          <a:spcPts val="0"/>
                        </a:spcAft>
                      </a:pPr>
                      <a:r>
                        <a:rPr lang="en-GB" sz="1800" b="1"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b="1" dirty="0" smtClean="0">
                          <a:effectLst/>
                          <a:latin typeface="Calibri" panose="020F0502020204030204" pitchFamily="34" charset="0"/>
                          <a:ea typeface="Calibri" panose="020F0502020204030204" pitchFamily="34" charset="0"/>
                          <a:cs typeface="Times New Roman" panose="02020603050405020304" pitchFamily="18" charset="0"/>
                        </a:rPr>
                        <a:t>15</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b="1"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c>
                  <a:txBody>
                    <a:bodyPr/>
                    <a:lstStyle/>
                    <a:p>
                      <a:pPr algn="ctr">
                        <a:lnSpc>
                          <a:spcPct val="107000"/>
                        </a:lnSpc>
                        <a:spcAft>
                          <a:spcPts val="0"/>
                        </a:spcAft>
                      </a:pPr>
                      <a:r>
                        <a:rPr lang="en-GB" sz="1800" b="1" dirty="0" smtClean="0">
                          <a:effectLst/>
                          <a:latin typeface="Calibri" panose="020F0502020204030204" pitchFamily="34" charset="0"/>
                          <a:ea typeface="Calibri" panose="020F0502020204030204" pitchFamily="34" charset="0"/>
                          <a:cs typeface="Times New Roman" panose="02020603050405020304" pitchFamily="18" charset="0"/>
                        </a:rPr>
                        <a:t>9</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9216" marR="109216" marT="0" marB="0" anchor="ctr"/>
                </a:tc>
              </a:tr>
            </a:tbl>
          </a:graphicData>
        </a:graphic>
      </p:graphicFrame>
      <p:sp>
        <p:nvSpPr>
          <p:cNvPr id="6" name="TextBox 5"/>
          <p:cNvSpPr txBox="1"/>
          <p:nvPr/>
        </p:nvSpPr>
        <p:spPr>
          <a:xfrm>
            <a:off x="607344" y="1489763"/>
            <a:ext cx="7798101" cy="830997"/>
          </a:xfrm>
          <a:prstGeom prst="rect">
            <a:avLst/>
          </a:prstGeom>
          <a:noFill/>
        </p:spPr>
        <p:txBody>
          <a:bodyPr wrap="square" rtlCol="0">
            <a:spAutoFit/>
          </a:bodyPr>
          <a:lstStyle/>
          <a:p>
            <a:r>
              <a:rPr lang="en-GB" sz="2400" dirty="0" smtClean="0"/>
              <a:t>1F09</a:t>
            </a:r>
            <a:r>
              <a:rPr lang="en-GB" sz="2400" baseline="-25000" dirty="0" smtClean="0"/>
              <a:t>16</a:t>
            </a:r>
            <a:r>
              <a:rPr lang="en-GB" sz="2400" dirty="0" smtClean="0"/>
              <a:t> </a:t>
            </a:r>
            <a:r>
              <a:rPr lang="en-GB" sz="2400" dirty="0"/>
              <a:t>means; </a:t>
            </a:r>
            <a:r>
              <a:rPr lang="en-GB" sz="2400" dirty="0" smtClean="0"/>
              <a:t>	</a:t>
            </a:r>
          </a:p>
          <a:p>
            <a:r>
              <a:rPr lang="en-GB" sz="2400" dirty="0" smtClean="0"/>
              <a:t>     ( 1 </a:t>
            </a:r>
            <a:r>
              <a:rPr lang="en-GB" sz="2400" dirty="0"/>
              <a:t>x </a:t>
            </a:r>
            <a:r>
              <a:rPr lang="en-GB" sz="2400" dirty="0" smtClean="0"/>
              <a:t>16</a:t>
            </a:r>
            <a:r>
              <a:rPr lang="en-GB" sz="2400" baseline="30000" dirty="0" smtClean="0"/>
              <a:t>3</a:t>
            </a:r>
            <a:r>
              <a:rPr lang="en-GB" sz="2400" dirty="0" smtClean="0"/>
              <a:t> </a:t>
            </a:r>
            <a:r>
              <a:rPr lang="en-GB" sz="2400" dirty="0"/>
              <a:t>) + ( </a:t>
            </a:r>
            <a:r>
              <a:rPr lang="en-GB" sz="2400" dirty="0" smtClean="0"/>
              <a:t>15 </a:t>
            </a:r>
            <a:r>
              <a:rPr lang="en-GB" sz="2400" dirty="0"/>
              <a:t>x </a:t>
            </a:r>
            <a:r>
              <a:rPr lang="en-GB" sz="2400" dirty="0" smtClean="0"/>
              <a:t>16</a:t>
            </a:r>
            <a:r>
              <a:rPr lang="en-GB" sz="2400" baseline="30000" dirty="0" smtClean="0"/>
              <a:t>2</a:t>
            </a:r>
            <a:r>
              <a:rPr lang="en-GB" sz="2400" dirty="0" smtClean="0"/>
              <a:t> </a:t>
            </a:r>
            <a:r>
              <a:rPr lang="en-GB" sz="2400" dirty="0"/>
              <a:t>) + ( </a:t>
            </a:r>
            <a:r>
              <a:rPr lang="en-GB" sz="2400" dirty="0" smtClean="0"/>
              <a:t>0 </a:t>
            </a:r>
            <a:r>
              <a:rPr lang="en-GB" sz="2400" dirty="0"/>
              <a:t>x </a:t>
            </a:r>
            <a:r>
              <a:rPr lang="en-GB" sz="2400" dirty="0" smtClean="0"/>
              <a:t>16</a:t>
            </a:r>
            <a:r>
              <a:rPr lang="en-GB" sz="2400" baseline="30000" dirty="0" smtClean="0"/>
              <a:t>1</a:t>
            </a:r>
            <a:r>
              <a:rPr lang="en-GB" sz="2400" dirty="0" smtClean="0"/>
              <a:t> </a:t>
            </a:r>
            <a:r>
              <a:rPr lang="en-GB" sz="2400" dirty="0"/>
              <a:t>) + ( </a:t>
            </a:r>
            <a:r>
              <a:rPr lang="en-GB" sz="2400" dirty="0" smtClean="0"/>
              <a:t>9 </a:t>
            </a:r>
            <a:r>
              <a:rPr lang="en-GB" sz="2400" dirty="0"/>
              <a:t>x </a:t>
            </a:r>
            <a:r>
              <a:rPr lang="en-GB" sz="2400" dirty="0" smtClean="0"/>
              <a:t>16</a:t>
            </a:r>
            <a:r>
              <a:rPr lang="en-GB" sz="2400" baseline="30000" dirty="0" smtClean="0"/>
              <a:t>0</a:t>
            </a:r>
            <a:r>
              <a:rPr lang="en-GB" sz="2400" dirty="0" smtClean="0"/>
              <a:t> </a:t>
            </a:r>
            <a:r>
              <a:rPr lang="en-GB" sz="2400" dirty="0"/>
              <a:t>)</a:t>
            </a:r>
          </a:p>
        </p:txBody>
      </p:sp>
      <p:sp>
        <p:nvSpPr>
          <p:cNvPr id="11" name="TextBox 10"/>
          <p:cNvSpPr txBox="1"/>
          <p:nvPr/>
        </p:nvSpPr>
        <p:spPr>
          <a:xfrm>
            <a:off x="607343" y="4270618"/>
            <a:ext cx="7974797" cy="1200329"/>
          </a:xfrm>
          <a:prstGeom prst="rect">
            <a:avLst/>
          </a:prstGeom>
          <a:noFill/>
        </p:spPr>
        <p:txBody>
          <a:bodyPr wrap="square" rtlCol="0">
            <a:spAutoFit/>
          </a:bodyPr>
          <a:lstStyle/>
          <a:p>
            <a:r>
              <a:rPr lang="en-GB" sz="2400" dirty="0" smtClean="0"/>
              <a:t>1F09</a:t>
            </a:r>
            <a:r>
              <a:rPr lang="en-GB" sz="2400" baseline="-25000" dirty="0" smtClean="0"/>
              <a:t>16</a:t>
            </a:r>
            <a:r>
              <a:rPr lang="en-GB" sz="2400" dirty="0" smtClean="0"/>
              <a:t> = ( </a:t>
            </a:r>
            <a:r>
              <a:rPr lang="en-GB" sz="2400" dirty="0"/>
              <a:t>1 x 16</a:t>
            </a:r>
            <a:r>
              <a:rPr lang="en-GB" sz="2400" baseline="30000" dirty="0"/>
              <a:t>3</a:t>
            </a:r>
            <a:r>
              <a:rPr lang="en-GB" sz="2400" dirty="0"/>
              <a:t> ) + ( 15 x 16</a:t>
            </a:r>
            <a:r>
              <a:rPr lang="en-GB" sz="2400" baseline="30000" dirty="0"/>
              <a:t>2</a:t>
            </a:r>
            <a:r>
              <a:rPr lang="en-GB" sz="2400" dirty="0"/>
              <a:t> ) + ( 0 x 16</a:t>
            </a:r>
            <a:r>
              <a:rPr lang="en-GB" sz="2400" baseline="30000" dirty="0"/>
              <a:t>1</a:t>
            </a:r>
            <a:r>
              <a:rPr lang="en-GB" sz="2400" dirty="0"/>
              <a:t> ) + ( 9 x 16</a:t>
            </a:r>
            <a:r>
              <a:rPr lang="en-GB" sz="2400" baseline="30000" dirty="0"/>
              <a:t>0</a:t>
            </a:r>
            <a:r>
              <a:rPr lang="en-GB" sz="2400" dirty="0"/>
              <a:t> </a:t>
            </a:r>
            <a:r>
              <a:rPr lang="en-GB" sz="2400" dirty="0" smtClean="0"/>
              <a:t>)</a:t>
            </a:r>
          </a:p>
          <a:p>
            <a:r>
              <a:rPr lang="en-GB" sz="2400" dirty="0"/>
              <a:t> </a:t>
            </a:r>
            <a:r>
              <a:rPr lang="en-GB" sz="2400" dirty="0" smtClean="0"/>
              <a:t>           = 1 x 4096 + 15 x 256 + 0 + 9 x 1</a:t>
            </a:r>
          </a:p>
          <a:p>
            <a:r>
              <a:rPr lang="en-GB" sz="2400" dirty="0"/>
              <a:t> </a:t>
            </a:r>
            <a:r>
              <a:rPr lang="en-GB" sz="2400" dirty="0" smtClean="0"/>
              <a:t>           = 4096 + 3840 + 0 + 9 = 7945</a:t>
            </a:r>
            <a:endParaRPr lang="en-GB" sz="2400" baseline="-25000" dirty="0"/>
          </a:p>
        </p:txBody>
      </p:sp>
    </p:spTree>
    <p:extLst>
      <p:ext uri="{BB962C8B-B14F-4D97-AF65-F5344CB8AC3E}">
        <p14:creationId xmlns:p14="http://schemas.microsoft.com/office/powerpoint/2010/main" val="274518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 to Base 10</a:t>
            </a:r>
            <a:endParaRPr lang="en-GB" dirty="0"/>
          </a:p>
        </p:txBody>
      </p:sp>
      <p:pic>
        <p:nvPicPr>
          <p:cNvPr id="5" name="Content Placeholder 4"/>
          <p:cNvPicPr>
            <a:picLocks noGrp="1" noChangeAspect="1"/>
          </p:cNvPicPr>
          <p:nvPr>
            <p:ph idx="1"/>
          </p:nvPr>
        </p:nvPicPr>
        <p:blipFill>
          <a:blip r:embed="rId2"/>
          <a:stretch>
            <a:fillRect/>
          </a:stretch>
        </p:blipFill>
        <p:spPr>
          <a:xfrm>
            <a:off x="5218457" y="1402736"/>
            <a:ext cx="3468340" cy="4089957"/>
          </a:xfrm>
          <a:prstGeom prst="rect">
            <a:avLst/>
          </a:prstGeom>
          <a:ln>
            <a:solidFill>
              <a:schemeClr val="tx1"/>
            </a:solidFill>
          </a:ln>
        </p:spPr>
      </p:pic>
      <p:sp>
        <p:nvSpPr>
          <p:cNvPr id="4" name="Content Placeholder 3"/>
          <p:cNvSpPr>
            <a:spLocks noGrp="1"/>
          </p:cNvSpPr>
          <p:nvPr>
            <p:ph idx="10"/>
          </p:nvPr>
        </p:nvSpPr>
        <p:spPr>
          <a:xfrm>
            <a:off x="499625" y="1417638"/>
            <a:ext cx="4612201" cy="2823856"/>
          </a:xfrm>
        </p:spPr>
        <p:txBody>
          <a:bodyPr>
            <a:noAutofit/>
          </a:bodyPr>
          <a:lstStyle/>
          <a:p>
            <a:pPr marL="0" indent="0">
              <a:lnSpc>
                <a:spcPts val="2880"/>
              </a:lnSpc>
              <a:spcBef>
                <a:spcPts val="0"/>
              </a:spcBef>
            </a:pPr>
            <a:r>
              <a:rPr lang="en-GB" dirty="0">
                <a:solidFill>
                  <a:schemeClr val="tx1"/>
                </a:solidFill>
              </a:rPr>
              <a:t>Use the </a:t>
            </a:r>
            <a:r>
              <a:rPr lang="en-GB" dirty="0" smtClean="0">
                <a:solidFill>
                  <a:schemeClr val="tx1"/>
                </a:solidFill>
              </a:rPr>
              <a:t>bases ‘column’ </a:t>
            </a:r>
            <a:r>
              <a:rPr lang="en-GB" dirty="0">
                <a:solidFill>
                  <a:schemeClr val="tx1"/>
                </a:solidFill>
              </a:rPr>
              <a:t>headings to convert from binary, octal or hexadecimal to base 10</a:t>
            </a:r>
            <a:r>
              <a:rPr lang="en-GB" dirty="0" smtClean="0">
                <a:solidFill>
                  <a:schemeClr val="tx1"/>
                </a:solidFill>
              </a:rPr>
              <a:t>.</a:t>
            </a:r>
          </a:p>
          <a:p>
            <a:pPr marL="0" indent="0">
              <a:lnSpc>
                <a:spcPts val="2880"/>
              </a:lnSpc>
              <a:spcBef>
                <a:spcPts val="0"/>
              </a:spcBef>
            </a:pPr>
            <a:r>
              <a:rPr lang="en-GB" dirty="0" smtClean="0">
                <a:solidFill>
                  <a:schemeClr val="tx1"/>
                </a:solidFill>
              </a:rPr>
              <a:t>  </a:t>
            </a:r>
          </a:p>
          <a:p>
            <a:pPr marL="0" indent="0">
              <a:lnSpc>
                <a:spcPts val="2880"/>
              </a:lnSpc>
              <a:spcBef>
                <a:spcPts val="0"/>
              </a:spcBef>
            </a:pPr>
            <a:r>
              <a:rPr lang="en-GB" dirty="0" smtClean="0">
                <a:solidFill>
                  <a:schemeClr val="tx1"/>
                </a:solidFill>
              </a:rPr>
              <a:t> A </a:t>
            </a:r>
            <a:r>
              <a:rPr lang="en-GB" dirty="0">
                <a:solidFill>
                  <a:schemeClr val="tx1"/>
                </a:solidFill>
              </a:rPr>
              <a:t>calculator can </a:t>
            </a:r>
            <a:r>
              <a:rPr lang="en-GB" dirty="0" smtClean="0">
                <a:solidFill>
                  <a:schemeClr val="tx1"/>
                </a:solidFill>
              </a:rPr>
              <a:t>help, but you must know how to convert to base 10 without one.</a:t>
            </a:r>
            <a:endParaRPr lang="en-GB" dirty="0">
              <a:solidFill>
                <a:schemeClr val="tx1"/>
              </a:solidFill>
            </a:endParaRPr>
          </a:p>
        </p:txBody>
      </p:sp>
    </p:spTree>
    <p:extLst>
      <p:ext uri="{BB962C8B-B14F-4D97-AF65-F5344CB8AC3E}">
        <p14:creationId xmlns:p14="http://schemas.microsoft.com/office/powerpoint/2010/main" val="406444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 to Base 10</a:t>
            </a:r>
            <a:br>
              <a:rPr lang="en-GB" dirty="0" smtClean="0"/>
            </a:br>
            <a:r>
              <a:rPr lang="en-GB" sz="2400" dirty="0" smtClean="0"/>
              <a:t>Question</a:t>
            </a:r>
            <a:endParaRPr lang="en-GB" dirty="0"/>
          </a:p>
        </p:txBody>
      </p:sp>
      <p:sp>
        <p:nvSpPr>
          <p:cNvPr id="4" name="Content Placeholder 3"/>
          <p:cNvSpPr>
            <a:spLocks noGrp="1"/>
          </p:cNvSpPr>
          <p:nvPr>
            <p:ph idx="1"/>
          </p:nvPr>
        </p:nvSpPr>
        <p:spPr/>
        <p:txBody>
          <a:bodyPr>
            <a:noAutofit/>
          </a:bodyPr>
          <a:lstStyle/>
          <a:p>
            <a:pPr marL="0" indent="0">
              <a:buNone/>
            </a:pPr>
            <a:r>
              <a:rPr lang="en-US" dirty="0"/>
              <a:t>Try this question now.</a:t>
            </a:r>
          </a:p>
          <a:p>
            <a:pPr marL="0" indent="0">
              <a:buNone/>
            </a:pPr>
            <a:endParaRPr lang="en-US" dirty="0"/>
          </a:p>
          <a:p>
            <a:pPr marL="0" indent="0">
              <a:buNone/>
            </a:pPr>
            <a:r>
              <a:rPr lang="en-US" dirty="0" smtClean="0"/>
              <a:t>Convert the following to base 10.</a:t>
            </a:r>
          </a:p>
          <a:p>
            <a:pPr marL="457200" indent="-457200">
              <a:buAutoNum type="alphaLcParenR"/>
            </a:pPr>
            <a:r>
              <a:rPr lang="en-US" dirty="0" smtClean="0">
                <a:solidFill>
                  <a:schemeClr val="tx1"/>
                </a:solidFill>
              </a:rPr>
              <a:t>1101</a:t>
            </a:r>
            <a:r>
              <a:rPr lang="en-US" baseline="-25000" dirty="0" smtClean="0">
                <a:solidFill>
                  <a:schemeClr val="tx1"/>
                </a:solidFill>
              </a:rPr>
              <a:t>2 </a:t>
            </a:r>
          </a:p>
          <a:p>
            <a:pPr marL="457200" indent="-457200">
              <a:buAutoNum type="alphaLcParenR"/>
            </a:pPr>
            <a:r>
              <a:rPr lang="en-US" dirty="0" smtClean="0">
                <a:solidFill>
                  <a:schemeClr val="tx1"/>
                </a:solidFill>
              </a:rPr>
              <a:t>1111</a:t>
            </a:r>
            <a:r>
              <a:rPr lang="en-US" baseline="-25000" dirty="0" smtClean="0">
                <a:solidFill>
                  <a:schemeClr val="tx1"/>
                </a:solidFill>
              </a:rPr>
              <a:t>2</a:t>
            </a:r>
          </a:p>
          <a:p>
            <a:pPr marL="457200" indent="-457200">
              <a:buAutoNum type="alphaLcParenR"/>
            </a:pPr>
            <a:r>
              <a:rPr lang="en-US" dirty="0" smtClean="0">
                <a:solidFill>
                  <a:schemeClr val="tx1"/>
                </a:solidFill>
              </a:rPr>
              <a:t>17</a:t>
            </a:r>
            <a:r>
              <a:rPr lang="en-US" baseline="-25000" dirty="0" smtClean="0">
                <a:solidFill>
                  <a:schemeClr val="tx1"/>
                </a:solidFill>
              </a:rPr>
              <a:t>8</a:t>
            </a:r>
          </a:p>
          <a:p>
            <a:pPr marL="457200" indent="-457200">
              <a:buAutoNum type="alphaLcParenR"/>
            </a:pPr>
            <a:r>
              <a:rPr lang="en-US" dirty="0" smtClean="0">
                <a:solidFill>
                  <a:schemeClr val="tx1"/>
                </a:solidFill>
              </a:rPr>
              <a:t>1A</a:t>
            </a:r>
            <a:r>
              <a:rPr lang="en-US" baseline="-25000" dirty="0" smtClean="0">
                <a:solidFill>
                  <a:schemeClr val="tx1"/>
                </a:solidFill>
              </a:rPr>
              <a:t>16</a:t>
            </a:r>
          </a:p>
          <a:p>
            <a:pPr marL="457200" indent="-457200">
              <a:buAutoNum type="alphaLcParenR"/>
            </a:pPr>
            <a:r>
              <a:rPr lang="en-US" dirty="0" smtClean="0">
                <a:solidFill>
                  <a:schemeClr val="tx1"/>
                </a:solidFill>
              </a:rPr>
              <a:t>2B</a:t>
            </a:r>
            <a:r>
              <a:rPr lang="en-US" baseline="-25000" dirty="0" smtClean="0">
                <a:solidFill>
                  <a:schemeClr val="tx1"/>
                </a:solidFill>
              </a:rPr>
              <a:t>16</a:t>
            </a:r>
          </a:p>
          <a:p>
            <a:pPr marL="457200" indent="-457200">
              <a:buAutoNum type="alphaLcParenR"/>
            </a:pPr>
            <a:endParaRPr lang="en-GB" dirty="0">
              <a:solidFill>
                <a:schemeClr val="tx1"/>
              </a:solidFill>
            </a:endParaRPr>
          </a:p>
        </p:txBody>
      </p:sp>
    </p:spTree>
    <p:extLst>
      <p:ext uri="{BB962C8B-B14F-4D97-AF65-F5344CB8AC3E}">
        <p14:creationId xmlns:p14="http://schemas.microsoft.com/office/powerpoint/2010/main" val="4147473611"/>
      </p:ext>
    </p:extLst>
  </p:cSld>
  <p:clrMapOvr>
    <a:masterClrMapping/>
  </p:clrMapOvr>
</p:sld>
</file>

<file path=ppt/theme/theme1.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20121</TotalTime>
  <Words>1331</Words>
  <Application>Microsoft Office PowerPoint</Application>
  <PresentationFormat>On-screen Show (4:3)</PresentationFormat>
  <Paragraphs>428</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Bold</vt:lpstr>
      <vt:lpstr>Calibri</vt:lpstr>
      <vt:lpstr>Cambria Math</vt:lpstr>
      <vt:lpstr>Graphik Regular</vt:lpstr>
      <vt:lpstr>Sharp Sans No1 Book</vt:lpstr>
      <vt:lpstr>Sharp Sans No1 Extrabold</vt:lpstr>
      <vt:lpstr>Sharp Sans No1 Semibold</vt:lpstr>
      <vt:lpstr>Symbol</vt:lpstr>
      <vt:lpstr>Times New Roman</vt:lpstr>
      <vt:lpstr>pptD5ED.tmp</vt:lpstr>
      <vt:lpstr>Computing Fundamentals </vt:lpstr>
      <vt:lpstr> Binary Basics        </vt:lpstr>
      <vt:lpstr>Number Bases</vt:lpstr>
      <vt:lpstr>Base 10</vt:lpstr>
      <vt:lpstr>Base 2</vt:lpstr>
      <vt:lpstr>Base 8</vt:lpstr>
      <vt:lpstr>Base 16</vt:lpstr>
      <vt:lpstr>Convert to Base 10</vt:lpstr>
      <vt:lpstr>Convert to Base 10 Question</vt:lpstr>
      <vt:lpstr>Convert to Base 10</vt:lpstr>
      <vt:lpstr>Base 10 to Binary</vt:lpstr>
      <vt:lpstr>Base 10 to Binary Alternate Method</vt:lpstr>
      <vt:lpstr>Base 10 to Octal</vt:lpstr>
      <vt:lpstr>Base 10 to Hexadecimal</vt:lpstr>
      <vt:lpstr>Convert from Base 10 Question</vt:lpstr>
      <vt:lpstr>Hexadecimal to binary</vt:lpstr>
      <vt:lpstr>Converting Hex and Binary Question</vt:lpstr>
      <vt:lpstr>Binary Arithmetic</vt:lpstr>
      <vt:lpstr>Binary Arithmetic</vt:lpstr>
      <vt:lpstr>Binary Arithmetic Question</vt:lpstr>
      <vt:lpstr>Binary Arithmetic</vt:lpstr>
      <vt:lpstr>Binary arithmetic</vt:lpstr>
      <vt:lpstr>Binary Arithmetic Question</vt:lpstr>
      <vt:lpstr>Binary arithmetic</vt:lpstr>
    </vt:vector>
  </TitlesOfParts>
  <Company>designflavour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171</cp:revision>
  <cp:lastPrinted>2017-09-30T12:42:19Z</cp:lastPrinted>
  <dcterms:created xsi:type="dcterms:W3CDTF">2011-03-16T14:24:04Z</dcterms:created>
  <dcterms:modified xsi:type="dcterms:W3CDTF">2018-09-12T19:13:23Z</dcterms:modified>
</cp:coreProperties>
</file>