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1"/>
  </p:notesMasterIdLst>
  <p:handoutMasterIdLst>
    <p:handoutMasterId r:id="rId32"/>
  </p:handoutMasterIdLst>
  <p:sldIdLst>
    <p:sldId id="279" r:id="rId2"/>
    <p:sldId id="402" r:id="rId3"/>
    <p:sldId id="365" r:id="rId4"/>
    <p:sldId id="366" r:id="rId5"/>
    <p:sldId id="367" r:id="rId6"/>
    <p:sldId id="368" r:id="rId7"/>
    <p:sldId id="369" r:id="rId8"/>
    <p:sldId id="371" r:id="rId9"/>
    <p:sldId id="372" r:id="rId10"/>
    <p:sldId id="373" r:id="rId11"/>
    <p:sldId id="374" r:id="rId12"/>
    <p:sldId id="375" r:id="rId13"/>
    <p:sldId id="376" r:id="rId14"/>
    <p:sldId id="377" r:id="rId15"/>
    <p:sldId id="378" r:id="rId16"/>
    <p:sldId id="381" r:id="rId17"/>
    <p:sldId id="385" r:id="rId18"/>
    <p:sldId id="388" r:id="rId19"/>
    <p:sldId id="382" r:id="rId20"/>
    <p:sldId id="391" r:id="rId21"/>
    <p:sldId id="392" r:id="rId22"/>
    <p:sldId id="394" r:id="rId23"/>
    <p:sldId id="395" r:id="rId24"/>
    <p:sldId id="396" r:id="rId25"/>
    <p:sldId id="397" r:id="rId26"/>
    <p:sldId id="398" r:id="rId27"/>
    <p:sldId id="399" r:id="rId28"/>
    <p:sldId id="400" r:id="rId29"/>
    <p:sldId id="401" r:id="rId30"/>
  </p:sldIdLst>
  <p:sldSz cx="9144000" cy="6858000" type="screen4x3"/>
  <p:notesSz cx="9144000" cy="6858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6F70"/>
    <a:srgbClr val="CECFCB"/>
    <a:srgbClr val="EDEBE7"/>
    <a:srgbClr val="E17000"/>
    <a:srgbClr val="E20081"/>
    <a:srgbClr val="11A2C4"/>
    <a:srgbClr val="7AB800"/>
    <a:srgbClr val="B5B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94660"/>
  </p:normalViewPr>
  <p:slideViewPr>
    <p:cSldViewPr snapToGrid="0" snapToObjects="1">
      <p:cViewPr varScale="1">
        <p:scale>
          <a:sx n="67" d="100"/>
          <a:sy n="67" d="100"/>
        </p:scale>
        <p:origin x="1398"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88" d="100"/>
          <a:sy n="88" d="100"/>
        </p:scale>
        <p:origin x="-3870" y="-12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213EC6-ED9B-4F60-9128-7D171CBEDCD7}" type="datetimeFigureOut">
              <a:rPr lang="en-GB" smtClean="0"/>
              <a:t>12/09/2018</a:t>
            </a:fld>
            <a:endParaRPr lang="en-GB"/>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34D10F76-03B0-46A3-B71E-AF85A60F79B9}" type="slidenum">
              <a:rPr lang="en-GB" smtClean="0"/>
              <a:t>‹#›</a:t>
            </a:fld>
            <a:endParaRPr lang="en-GB"/>
          </a:p>
        </p:txBody>
      </p:sp>
    </p:spTree>
    <p:extLst>
      <p:ext uri="{BB962C8B-B14F-4D97-AF65-F5344CB8AC3E}">
        <p14:creationId xmlns:p14="http://schemas.microsoft.com/office/powerpoint/2010/main" val="1342986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2EDF53E-890D-44DE-A4AE-B1892A474589}" type="datetimeFigureOut">
              <a:rPr lang="en-GB" smtClean="0"/>
              <a:t>12/09/2018</a:t>
            </a:fld>
            <a:endParaRPr lang="en-GB"/>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0D50A91-63C8-4D7B-85D2-F060DC7089E4}" type="slidenum">
              <a:rPr lang="en-GB" smtClean="0"/>
              <a:t>‹#›</a:t>
            </a:fld>
            <a:endParaRPr lang="en-GB"/>
          </a:p>
        </p:txBody>
      </p:sp>
    </p:spTree>
    <p:extLst>
      <p:ext uri="{BB962C8B-B14F-4D97-AF65-F5344CB8AC3E}">
        <p14:creationId xmlns:p14="http://schemas.microsoft.com/office/powerpoint/2010/main" val="3798138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Sophie Wilson </a:t>
            </a:r>
            <a:endParaRPr lang="en-GB" dirty="0"/>
          </a:p>
        </p:txBody>
      </p:sp>
      <p:sp>
        <p:nvSpPr>
          <p:cNvPr id="4" name="Slide Number Placeholder 3"/>
          <p:cNvSpPr>
            <a:spLocks noGrp="1"/>
          </p:cNvSpPr>
          <p:nvPr>
            <p:ph type="sldNum" sz="quarter" idx="10"/>
          </p:nvPr>
        </p:nvSpPr>
        <p:spPr/>
        <p:txBody>
          <a:bodyPr/>
          <a:lstStyle/>
          <a:p>
            <a:fld id="{E0D50A91-63C8-4D7B-85D2-F060DC7089E4}" type="slidenum">
              <a:rPr lang="en-GB" smtClean="0"/>
              <a:t>7</a:t>
            </a:fld>
            <a:endParaRPr lang="en-GB"/>
          </a:p>
        </p:txBody>
      </p:sp>
    </p:spTree>
    <p:extLst>
      <p:ext uri="{BB962C8B-B14F-4D97-AF65-F5344CB8AC3E}">
        <p14:creationId xmlns:p14="http://schemas.microsoft.com/office/powerpoint/2010/main" val="1600852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0D50A91-63C8-4D7B-85D2-F060DC7089E4}" type="slidenum">
              <a:rPr lang="en-GB" smtClean="0"/>
              <a:t>17</a:t>
            </a:fld>
            <a:endParaRPr lang="en-GB"/>
          </a:p>
        </p:txBody>
      </p:sp>
    </p:spTree>
    <p:extLst>
      <p:ext uri="{BB962C8B-B14F-4D97-AF65-F5344CB8AC3E}">
        <p14:creationId xmlns:p14="http://schemas.microsoft.com/office/powerpoint/2010/main" val="4028570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125347-19AD-48E5-8140-7CC002BEFC46}" type="slidenum">
              <a:rPr lang="en-GB" smtClean="0"/>
              <a:t>18</a:t>
            </a:fld>
            <a:endParaRPr lang="en-GB"/>
          </a:p>
        </p:txBody>
      </p:sp>
    </p:spTree>
    <p:extLst>
      <p:ext uri="{BB962C8B-B14F-4D97-AF65-F5344CB8AC3E}">
        <p14:creationId xmlns:p14="http://schemas.microsoft.com/office/powerpoint/2010/main" val="2606094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3_Title Slide">
    <p:bg>
      <p:bgPr>
        <a:solidFill>
          <a:schemeClr val="tx1"/>
        </a:solidFill>
        <a:effectLst/>
      </p:bgPr>
    </p:bg>
    <p:spTree>
      <p:nvGrpSpPr>
        <p:cNvPr id="1" name=""/>
        <p:cNvGrpSpPr/>
        <p:nvPr/>
      </p:nvGrpSpPr>
      <p:grpSpPr>
        <a:xfrm>
          <a:off x="0" y="0"/>
          <a:ext cx="0" cy="0"/>
          <a:chOff x="0" y="0"/>
          <a:chExt cx="0" cy="0"/>
        </a:xfrm>
      </p:grpSpPr>
      <p:cxnSp>
        <p:nvCxnSpPr>
          <p:cNvPr id="10" name="Straight Connector 9"/>
          <p:cNvCxnSpPr/>
          <p:nvPr/>
        </p:nvCxnSpPr>
        <p:spPr>
          <a:xfrm>
            <a:off x="364331" y="487674"/>
            <a:ext cx="89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34710" y="487674"/>
            <a:ext cx="73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ctrTitle" hasCustomPrompt="1"/>
          </p:nvPr>
        </p:nvSpPr>
        <p:spPr>
          <a:xfrm>
            <a:off x="1359454" y="1423714"/>
            <a:ext cx="5727146" cy="1842001"/>
          </a:xfrm>
        </p:spPr>
        <p:txBody>
          <a:bodyPr anchor="t">
            <a:noAutofit/>
          </a:bodyPr>
          <a:lstStyle>
            <a:lvl1pPr algn="l">
              <a:lnSpc>
                <a:spcPct val="80000"/>
              </a:lnSpc>
              <a:defRPr sz="7000" kern="1200" spc="0" baseline="0">
                <a:solidFill>
                  <a:schemeClr val="tx2"/>
                </a:solidFill>
                <a:latin typeface="Arial" panose="020B0604020202020204" pitchFamily="34" charset="0"/>
                <a:ea typeface="Sharp Sans No1 Extrabold" pitchFamily="50" charset="0"/>
                <a:cs typeface="Arial" panose="020B0604020202020204" pitchFamily="34" charset="0"/>
              </a:defRPr>
            </a:lvl1pPr>
          </a:lstStyle>
          <a:p>
            <a:r>
              <a:rPr lang="en-GB" dirty="0"/>
              <a:t>THIS TITLE</a:t>
            </a:r>
          </a:p>
        </p:txBody>
      </p:sp>
      <p:sp>
        <p:nvSpPr>
          <p:cNvPr id="12" name="Subtitle 2"/>
          <p:cNvSpPr>
            <a:spLocks noGrp="1"/>
          </p:cNvSpPr>
          <p:nvPr>
            <p:ph type="subTitle" idx="1"/>
          </p:nvPr>
        </p:nvSpPr>
        <p:spPr>
          <a:xfrm>
            <a:off x="1359454" y="3405901"/>
            <a:ext cx="3086100" cy="1655762"/>
          </a:xfrm>
        </p:spPr>
        <p:txBody>
          <a:bodyPr>
            <a:normAutofit/>
          </a:bodyPr>
          <a:lstStyle>
            <a:lvl1pPr marL="0" indent="0" algn="l">
              <a:buNone/>
              <a:defRPr sz="2300" spc="0" baseline="0">
                <a:solidFill>
                  <a:schemeClr val="bg1"/>
                </a:solidFill>
                <a:latin typeface="Arial" panose="020B0604020202020204" pitchFamily="34" charset="0"/>
                <a:ea typeface="Sharp Sans No1 Book" pitchFamily="50"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Right Triangle 6"/>
          <p:cNvSpPr/>
          <p:nvPr/>
        </p:nvSpPr>
        <p:spPr>
          <a:xfrm rot="16200000">
            <a:off x="6000750" y="3714750"/>
            <a:ext cx="3592286" cy="269421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16" name="Date Placeholder 3"/>
          <p:cNvSpPr>
            <a:spLocks noGrp="1"/>
          </p:cNvSpPr>
          <p:nvPr>
            <p:ph type="dt" sz="half" idx="10"/>
          </p:nvPr>
        </p:nvSpPr>
        <p:spPr>
          <a:xfrm>
            <a:off x="296526" y="508082"/>
            <a:ext cx="955119" cy="365125"/>
          </a:xfrm>
          <a:prstGeom prst="rect">
            <a:avLst/>
          </a:prstGeom>
        </p:spPr>
        <p:txBody>
          <a:bodyPr/>
          <a:lstStyle>
            <a:lvl1pPr>
              <a:defRPr sz="900">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fld id="{ADDDF1D4-88D1-492E-A93F-53CFB47AA5CE}" type="datetimeFigureOut">
              <a:rPr lang="en-US" smtClean="0"/>
              <a:pPr>
                <a:defRPr/>
              </a:pPr>
              <a:t>9/12/2018</a:t>
            </a:fld>
            <a:endParaRPr lang="en-US"/>
          </a:p>
        </p:txBody>
      </p:sp>
      <p:sp>
        <p:nvSpPr>
          <p:cNvPr id="17" name="Footer Placeholder 3"/>
          <p:cNvSpPr>
            <a:spLocks noGrp="1"/>
          </p:cNvSpPr>
          <p:nvPr>
            <p:ph type="ftr" sz="quarter" idx="11"/>
          </p:nvPr>
        </p:nvSpPr>
        <p:spPr>
          <a:xfrm>
            <a:off x="1359454" y="508082"/>
            <a:ext cx="3086100" cy="365125"/>
          </a:xfrm>
          <a:prstGeom prst="rect">
            <a:avLst/>
          </a:prstGeom>
        </p:spPr>
        <p:txBody>
          <a:bodyPr/>
          <a:lstStyle>
            <a:lvl1pPr algn="l">
              <a:defRPr sz="900">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endParaRPr lang="en-US"/>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373" y="5795138"/>
            <a:ext cx="1333028" cy="864000"/>
          </a:xfrm>
          <a:prstGeom prst="rect">
            <a:avLst/>
          </a:prstGeom>
        </p:spPr>
      </p:pic>
    </p:spTree>
    <p:extLst>
      <p:ext uri="{BB962C8B-B14F-4D97-AF65-F5344CB8AC3E}">
        <p14:creationId xmlns:p14="http://schemas.microsoft.com/office/powerpoint/2010/main" val="4550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7344" y="274638"/>
            <a:ext cx="8079453"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Content Placeholder 2"/>
          <p:cNvSpPr>
            <a:spLocks noGrp="1"/>
          </p:cNvSpPr>
          <p:nvPr>
            <p:ph idx="10"/>
          </p:nvPr>
        </p:nvSpPr>
        <p:spPr>
          <a:xfrm>
            <a:off x="6515949" y="1600200"/>
            <a:ext cx="2170849" cy="452596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1661" y="0"/>
            <a:ext cx="2342340" cy="1138638"/>
          </a:xfrm>
          <a:prstGeom prst="rect">
            <a:avLst/>
          </a:prstGeom>
        </p:spPr>
      </p:pic>
      <p:sp>
        <p:nvSpPr>
          <p:cNvPr id="15" name="TextBox 14"/>
          <p:cNvSpPr txBox="1"/>
          <p:nvPr userDrawn="1"/>
        </p:nvSpPr>
        <p:spPr>
          <a:xfrm>
            <a:off x="457200" y="6398024"/>
            <a:ext cx="8229598" cy="246221"/>
          </a:xfrm>
          <a:prstGeom prst="rect">
            <a:avLst/>
          </a:prstGeom>
          <a:noFill/>
        </p:spPr>
        <p:txBody>
          <a:bodyPr wrap="square" rtlCol="0">
            <a:spAutoFit/>
          </a:bodyPr>
          <a:lstStyle/>
          <a:p>
            <a:pPr algn="just"/>
            <a:r>
              <a:rPr lang="en-GB" sz="1000" dirty="0" smtClean="0"/>
              <a:t>Author: Ed </a:t>
            </a:r>
            <a:r>
              <a:rPr lang="en-GB" sz="1000" dirty="0" smtClean="0"/>
              <a:t>Kirkham &amp; NHM Caldwell</a:t>
            </a:r>
            <a:r>
              <a:rPr lang="en-GB" sz="1000" dirty="0" smtClean="0"/>
              <a:t>				</a:t>
            </a:r>
            <a:r>
              <a:rPr lang="en-GB" sz="1000" dirty="0" smtClean="0"/>
              <a:t>2B Microprocessors.pptx</a:t>
            </a:r>
            <a:r>
              <a:rPr lang="en-GB" sz="1000" dirty="0" smtClean="0"/>
              <a:t>					       Slide </a:t>
            </a:r>
            <a:fld id="{20D2CC2F-AEC5-4A12-B1F8-F8535F002FCB}" type="slidenum">
              <a:rPr lang="en-GB" sz="1000" smtClean="0"/>
              <a:pPr algn="just"/>
              <a:t>‹#›</a:t>
            </a:fld>
            <a:r>
              <a:rPr lang="en-GB" sz="1000" dirty="0" smtClean="0"/>
              <a:t> </a:t>
            </a:r>
            <a:endParaRPr lang="en-GB" sz="10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7344" y="274638"/>
            <a:ext cx="8079453"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8229597"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1661" y="0"/>
            <a:ext cx="2342340" cy="1138638"/>
          </a:xfrm>
          <a:prstGeom prst="rect">
            <a:avLst/>
          </a:prstGeom>
        </p:spPr>
      </p:pic>
      <p:sp>
        <p:nvSpPr>
          <p:cNvPr id="14" name="TextBox 13"/>
          <p:cNvSpPr txBox="1"/>
          <p:nvPr userDrawn="1"/>
        </p:nvSpPr>
        <p:spPr>
          <a:xfrm>
            <a:off x="457200" y="6398024"/>
            <a:ext cx="8229598" cy="246221"/>
          </a:xfrm>
          <a:prstGeom prst="rect">
            <a:avLst/>
          </a:prstGeom>
          <a:noFill/>
        </p:spPr>
        <p:txBody>
          <a:bodyPr wrap="square" rtlCol="0">
            <a:spAutoFit/>
          </a:bodyPr>
          <a:lstStyle/>
          <a:p>
            <a:pPr algn="just"/>
            <a:r>
              <a:rPr lang="en-GB" sz="1000" dirty="0" smtClean="0"/>
              <a:t>Author: Ed Kirkham &amp; NHM Caldwell				2B Microprocessors.pptx </a:t>
            </a:r>
            <a:r>
              <a:rPr lang="en-GB" sz="1000" dirty="0" smtClean="0"/>
              <a:t>				       Slide </a:t>
            </a:r>
            <a:fld id="{20D2CC2F-AEC5-4A12-B1F8-F8535F002FCB}" type="slidenum">
              <a:rPr lang="en-GB" sz="1000" smtClean="0"/>
              <a:pPr algn="just"/>
              <a:t>‹#›</a:t>
            </a:fld>
            <a:r>
              <a:rPr lang="en-GB" sz="1000" dirty="0" smtClean="0"/>
              <a:t> </a:t>
            </a:r>
            <a:endParaRPr lang="en-GB" sz="1000" dirty="0"/>
          </a:p>
        </p:txBody>
      </p:sp>
    </p:spTree>
    <p:extLst>
      <p:ext uri="{BB962C8B-B14F-4D97-AF65-F5344CB8AC3E}">
        <p14:creationId xmlns:p14="http://schemas.microsoft.com/office/powerpoint/2010/main" val="4177550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1661" y="0"/>
            <a:ext cx="2342340" cy="1138638"/>
          </a:xfrm>
          <a:prstGeom prst="rect">
            <a:avLst/>
          </a:prstGeom>
        </p:spPr>
      </p:pic>
      <p:sp>
        <p:nvSpPr>
          <p:cNvPr id="9" name="Title 1"/>
          <p:cNvSpPr>
            <a:spLocks noGrp="1"/>
          </p:cNvSpPr>
          <p:nvPr>
            <p:ph type="title"/>
          </p:nvPr>
        </p:nvSpPr>
        <p:spPr>
          <a:xfrm>
            <a:off x="607344" y="274638"/>
            <a:ext cx="8079453"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10" name="Content Placeholder 2"/>
          <p:cNvSpPr>
            <a:spLocks noGrp="1"/>
          </p:cNvSpPr>
          <p:nvPr>
            <p:ph idx="1"/>
          </p:nvPr>
        </p:nvSpPr>
        <p:spPr>
          <a:xfrm>
            <a:off x="457200" y="1600200"/>
            <a:ext cx="8229599"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TextBox 7"/>
          <p:cNvSpPr txBox="1"/>
          <p:nvPr userDrawn="1"/>
        </p:nvSpPr>
        <p:spPr>
          <a:xfrm>
            <a:off x="457200" y="6398024"/>
            <a:ext cx="8229598" cy="246221"/>
          </a:xfrm>
          <a:prstGeom prst="rect">
            <a:avLst/>
          </a:prstGeom>
          <a:noFill/>
        </p:spPr>
        <p:txBody>
          <a:bodyPr wrap="square" rtlCol="0">
            <a:spAutoFit/>
          </a:bodyPr>
          <a:lstStyle/>
          <a:p>
            <a:pPr algn="just"/>
            <a:r>
              <a:rPr lang="en-GB" sz="1000" dirty="0" smtClean="0"/>
              <a:t>Author: Ed Kirkham &amp; NHM Caldwell				2B Microprocessors.pptx </a:t>
            </a:r>
            <a:r>
              <a:rPr lang="en-GB" sz="1000" dirty="0" smtClean="0"/>
              <a:t>					       Slide </a:t>
            </a:r>
            <a:fld id="{20D2CC2F-AEC5-4A12-B1F8-F8535F002FCB}" type="slidenum">
              <a:rPr lang="en-GB" sz="1000" smtClean="0"/>
              <a:pPr algn="just"/>
              <a:t>‹#›</a:t>
            </a:fld>
            <a:r>
              <a:rPr lang="en-GB" sz="1000" dirty="0" smtClean="0"/>
              <a:t> </a:t>
            </a:r>
            <a:endParaRPr lang="en-GB" sz="1000" dirty="0"/>
          </a:p>
        </p:txBody>
      </p:sp>
    </p:spTree>
    <p:extLst>
      <p:ext uri="{BB962C8B-B14F-4D97-AF65-F5344CB8AC3E}">
        <p14:creationId xmlns:p14="http://schemas.microsoft.com/office/powerpoint/2010/main" val="51561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685800" y="1600200"/>
            <a:ext cx="3810000" cy="4495800"/>
          </a:xfrm>
        </p:spPr>
        <p:txBody>
          <a:bodyPr/>
          <a:lstStyle/>
          <a:p>
            <a:pPr lvl="0"/>
            <a:endParaRPr lang="en-GB" noProof="0" smtClean="0"/>
          </a:p>
        </p:txBody>
      </p:sp>
      <p:sp>
        <p:nvSpPr>
          <p:cNvPr id="4" name="Text Placeholder 3"/>
          <p:cNvSpPr>
            <a:spLocks noGrp="1"/>
          </p:cNvSpPr>
          <p:nvPr>
            <p:ph type="body" sz="half" idx="2"/>
          </p:nvPr>
        </p:nvSpPr>
        <p:spPr>
          <a:xfrm>
            <a:off x="4648199" y="1600200"/>
            <a:ext cx="4038599"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1661" y="0"/>
            <a:ext cx="2342340" cy="1138638"/>
          </a:xfrm>
          <a:prstGeom prst="rect">
            <a:avLst/>
          </a:prstGeom>
        </p:spPr>
      </p:pic>
      <p:sp>
        <p:nvSpPr>
          <p:cNvPr id="10" name="Title 1"/>
          <p:cNvSpPr>
            <a:spLocks noGrp="1"/>
          </p:cNvSpPr>
          <p:nvPr>
            <p:ph type="title"/>
          </p:nvPr>
        </p:nvSpPr>
        <p:spPr>
          <a:xfrm>
            <a:off x="607344" y="274638"/>
            <a:ext cx="8079453"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9" name="TextBox 8"/>
          <p:cNvSpPr txBox="1"/>
          <p:nvPr userDrawn="1"/>
        </p:nvSpPr>
        <p:spPr>
          <a:xfrm>
            <a:off x="457200" y="6398024"/>
            <a:ext cx="8229598" cy="246221"/>
          </a:xfrm>
          <a:prstGeom prst="rect">
            <a:avLst/>
          </a:prstGeom>
          <a:noFill/>
        </p:spPr>
        <p:txBody>
          <a:bodyPr wrap="square" rtlCol="0">
            <a:spAutoFit/>
          </a:bodyPr>
          <a:lstStyle/>
          <a:p>
            <a:pPr algn="just"/>
            <a:r>
              <a:rPr lang="en-GB" sz="1000" dirty="0" smtClean="0"/>
              <a:t>Author: Ed Kirkham &amp; NHM Caldwell				2B Microprocessors.pptx </a:t>
            </a:r>
            <a:r>
              <a:rPr lang="en-GB" sz="1000" dirty="0" smtClean="0"/>
              <a:t>				       Slide </a:t>
            </a:r>
            <a:fld id="{20D2CC2F-AEC5-4A12-B1F8-F8535F002FCB}" type="slidenum">
              <a:rPr lang="en-GB" sz="1000" smtClean="0"/>
              <a:pPr algn="just"/>
              <a:t>‹#›</a:t>
            </a:fld>
            <a:r>
              <a:rPr lang="en-GB" sz="1000" dirty="0" smtClean="0"/>
              <a:t> </a:t>
            </a:r>
            <a:endParaRPr lang="en-GB" sz="1000" dirty="0"/>
          </a:p>
        </p:txBody>
      </p:sp>
    </p:spTree>
    <p:extLst>
      <p:ext uri="{BB962C8B-B14F-4D97-AF65-F5344CB8AC3E}">
        <p14:creationId xmlns:p14="http://schemas.microsoft.com/office/powerpoint/2010/main" val="28126735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963326"/>
            <a:ext cx="7886700" cy="968662"/>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628650" y="2109193"/>
            <a:ext cx="7886700" cy="406777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048026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Sharp Sans No1 Extrabold" pitchFamily="50" charset="0"/>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Sharp Sans No1 Semibold" pitchFamily="50"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Sharp Sans No1 Book" pitchFamily="50"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rgbClr val="666666"/>
          </a:solidFill>
          <a:latin typeface="Graphik Regular" panose="020B0503030202060203" pitchFamily="34" charset="0"/>
          <a:ea typeface="Sharp Sans No1 Book" pitchFamily="50" charset="0"/>
          <a:cs typeface="Sharp Sans No1 Book" pitchFamily="5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harp Sans No1 Book" pitchFamily="50" charset="0"/>
          <a:ea typeface="Sharp Sans No1 Book" pitchFamily="50" charset="0"/>
          <a:cs typeface="Sharp Sans No1 Book" pitchFamily="5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harp Sans No1 Book" pitchFamily="50" charset="0"/>
          <a:ea typeface="Sharp Sans No1 Book" pitchFamily="50" charset="0"/>
          <a:cs typeface="Sharp Sans No1 Book" pitchFamily="5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rm.com/company"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59454" y="1423714"/>
            <a:ext cx="6727271" cy="1842001"/>
          </a:xfrm>
        </p:spPr>
        <p:txBody>
          <a:bodyPr/>
          <a:lstStyle/>
          <a:p>
            <a:r>
              <a:rPr lang="en-GB" dirty="0" smtClean="0"/>
              <a:t>Computing Fundamentals</a:t>
            </a:r>
            <a:r>
              <a:rPr lang="en-GB" dirty="0">
                <a:latin typeface="Arial" panose="020B0604020202020204" pitchFamily="34" charset="0"/>
                <a:cs typeface="Arial" panose="020B0604020202020204" pitchFamily="34" charset="0"/>
              </a:rPr>
              <a:t/>
            </a:r>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1359453" y="3405901"/>
            <a:ext cx="5966764" cy="1655762"/>
          </a:xfrm>
        </p:spPr>
        <p:txBody>
          <a:bodyPr>
            <a:normAutofit/>
          </a:bodyPr>
          <a:lstStyle/>
          <a:p>
            <a:endParaRPr lang="en-GB" dirty="0" smtClean="0">
              <a:latin typeface="Arial" panose="020B0604020202020204" pitchFamily="34" charset="0"/>
              <a:cs typeface="Arial" panose="020B0604020202020204" pitchFamily="34" charset="0"/>
            </a:endParaRPr>
          </a:p>
          <a:p>
            <a:endParaRPr lang="en-GB" dirty="0"/>
          </a:p>
          <a:p>
            <a:r>
              <a:rPr lang="en-GB" dirty="0" smtClean="0">
                <a:latin typeface="Arial" panose="020B0604020202020204" pitchFamily="34" charset="0"/>
                <a:cs typeface="Arial" panose="020B0604020202020204" pitchFamily="34" charset="0"/>
              </a:rPr>
              <a:t>Lecture </a:t>
            </a:r>
            <a:r>
              <a:rPr lang="en-GB" dirty="0" smtClean="0"/>
              <a:t>2B: </a:t>
            </a:r>
            <a:r>
              <a:rPr lang="en-GB" dirty="0"/>
              <a:t>Microprocessors, </a:t>
            </a:r>
            <a:r>
              <a:rPr lang="en-GB" dirty="0" err="1"/>
              <a:t>SoC</a:t>
            </a:r>
            <a:r>
              <a:rPr lang="en-GB" dirty="0"/>
              <a:t> and </a:t>
            </a:r>
            <a:r>
              <a:rPr lang="en-GB" dirty="0" smtClean="0"/>
              <a:t>ARM</a:t>
            </a:r>
            <a:endParaRPr lang="en-GB" dirty="0"/>
          </a:p>
        </p:txBody>
      </p:sp>
      <p:sp>
        <p:nvSpPr>
          <p:cNvPr id="9" name="Footer Placeholder 8"/>
          <p:cNvSpPr>
            <a:spLocks noGrp="1"/>
          </p:cNvSpPr>
          <p:nvPr>
            <p:ph type="ftr" sz="quarter" idx="11"/>
          </p:nvPr>
        </p:nvSpPr>
        <p:spPr/>
        <p:txBody>
          <a:bodyPr/>
          <a:lstStyle/>
          <a:p>
            <a:r>
              <a:rPr lang="en-GB" dirty="0"/>
              <a:t>University of Suffolk</a:t>
            </a:r>
          </a:p>
        </p:txBody>
      </p:sp>
      <p:sp>
        <p:nvSpPr>
          <p:cNvPr id="7" name="Date Placeholder 7"/>
          <p:cNvSpPr>
            <a:spLocks noGrp="1"/>
          </p:cNvSpPr>
          <p:nvPr>
            <p:ph type="dt" sz="half" idx="10"/>
          </p:nvPr>
        </p:nvSpPr>
        <p:spPr>
          <a:xfrm>
            <a:off x="296526" y="508082"/>
            <a:ext cx="955119" cy="365125"/>
          </a:xfrm>
        </p:spPr>
        <p:txBody>
          <a:bodyPr/>
          <a:lstStyle/>
          <a:p>
            <a:r>
              <a:rPr lang="en-US" dirty="0" smtClean="0"/>
              <a:t>07 Feb 2018</a:t>
            </a:r>
            <a:endParaRPr lang="en-GB" dirty="0"/>
          </a:p>
        </p:txBody>
      </p:sp>
    </p:spTree>
    <p:extLst>
      <p:ext uri="{BB962C8B-B14F-4D97-AF65-F5344CB8AC3E}">
        <p14:creationId xmlns:p14="http://schemas.microsoft.com/office/powerpoint/2010/main" val="3209430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81000"/>
            <a:ext cx="7772400" cy="1143000"/>
          </a:xfrm>
        </p:spPr>
        <p:txBody>
          <a:bodyPr/>
          <a:lstStyle/>
          <a:p>
            <a:r>
              <a:rPr lang="en-GB" dirty="0" smtClean="0"/>
              <a:t>Fixed </a:t>
            </a:r>
            <a:r>
              <a:rPr lang="en-GB" dirty="0"/>
              <a:t>instruction </a:t>
            </a:r>
            <a:r>
              <a:rPr lang="en-GB" dirty="0" smtClean="0"/>
              <a:t>size</a:t>
            </a:r>
            <a:br>
              <a:rPr lang="en-GB" dirty="0" smtClean="0"/>
            </a:br>
            <a:r>
              <a:rPr lang="en-GB" sz="2000" dirty="0" smtClean="0"/>
              <a:t>RISC feature 1</a:t>
            </a:r>
          </a:p>
        </p:txBody>
      </p:sp>
      <p:sp>
        <p:nvSpPr>
          <p:cNvPr id="8195" name="Rectangle 4"/>
          <p:cNvSpPr>
            <a:spLocks noGrp="1" noChangeArrowheads="1"/>
          </p:cNvSpPr>
          <p:nvPr>
            <p:ph type="body" sz="half" idx="2"/>
          </p:nvPr>
        </p:nvSpPr>
        <p:spPr>
          <a:xfrm>
            <a:off x="574158" y="3710763"/>
            <a:ext cx="8155172" cy="2473372"/>
          </a:xfrm>
        </p:spPr>
        <p:txBody>
          <a:bodyPr>
            <a:normAutofit/>
          </a:bodyPr>
          <a:lstStyle/>
          <a:p>
            <a:pPr>
              <a:spcBef>
                <a:spcPct val="0"/>
              </a:spcBef>
              <a:spcAft>
                <a:spcPts val="600"/>
              </a:spcAft>
            </a:pPr>
            <a:r>
              <a:rPr lang="en-GB" sz="2800" dirty="0">
                <a:solidFill>
                  <a:srgbClr val="6C6F70"/>
                </a:solidFill>
                <a:latin typeface="Arial"/>
                <a:cs typeface="Arial"/>
              </a:rPr>
              <a:t>Word size is 32 bits</a:t>
            </a:r>
          </a:p>
          <a:p>
            <a:pPr>
              <a:spcBef>
                <a:spcPct val="0"/>
              </a:spcBef>
              <a:spcAft>
                <a:spcPts val="600"/>
              </a:spcAft>
            </a:pPr>
            <a:r>
              <a:rPr lang="en-GB" sz="2800" dirty="0">
                <a:solidFill>
                  <a:srgbClr val="6C6F70"/>
                </a:solidFill>
                <a:latin typeface="Arial"/>
                <a:cs typeface="Arial"/>
              </a:rPr>
              <a:t>Half-words are 16 bits wide. </a:t>
            </a:r>
          </a:p>
          <a:p>
            <a:pPr>
              <a:spcBef>
                <a:spcPct val="0"/>
              </a:spcBef>
              <a:spcAft>
                <a:spcPts val="600"/>
              </a:spcAft>
            </a:pPr>
            <a:r>
              <a:rPr lang="en-GB" sz="2800" dirty="0">
                <a:solidFill>
                  <a:srgbClr val="6C6F70"/>
                </a:solidFill>
                <a:latin typeface="Arial"/>
                <a:cs typeface="Arial"/>
              </a:rPr>
              <a:t>Words are aligned on 4-byte boundaries</a:t>
            </a:r>
          </a:p>
          <a:p>
            <a:pPr>
              <a:spcBef>
                <a:spcPct val="0"/>
              </a:spcBef>
              <a:spcAft>
                <a:spcPts val="600"/>
              </a:spcAft>
            </a:pPr>
            <a:r>
              <a:rPr lang="en-GB" sz="2800" dirty="0">
                <a:solidFill>
                  <a:srgbClr val="6C6F70"/>
                </a:solidFill>
                <a:latin typeface="Arial"/>
                <a:cs typeface="Arial"/>
              </a:rPr>
              <a:t>Half words are aligned on even byte </a:t>
            </a:r>
            <a:r>
              <a:rPr lang="en-GB" sz="2800" dirty="0" smtClean="0">
                <a:solidFill>
                  <a:srgbClr val="6C6F70"/>
                </a:solidFill>
                <a:latin typeface="Arial"/>
                <a:cs typeface="Arial"/>
              </a:rPr>
              <a:t>boundaries.</a:t>
            </a:r>
            <a:endParaRPr lang="en-GB" sz="2800" dirty="0" smtClean="0"/>
          </a:p>
        </p:txBody>
      </p:sp>
      <p:graphicFrame>
        <p:nvGraphicFramePr>
          <p:cNvPr id="2" name="Table 1"/>
          <p:cNvGraphicFramePr>
            <a:graphicFrameLocks noGrp="1"/>
          </p:cNvGraphicFramePr>
          <p:nvPr>
            <p:extLst/>
          </p:nvPr>
        </p:nvGraphicFramePr>
        <p:xfrm>
          <a:off x="1239520" y="1660087"/>
          <a:ext cx="6664960" cy="16306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370840">
                <a:tc gridSpan="32">
                  <a:txBody>
                    <a:bodyPr/>
                    <a:lstStyle/>
                    <a:p>
                      <a:pPr algn="ctr"/>
                      <a:r>
                        <a:rPr lang="en-GB" dirty="0" smtClean="0"/>
                        <a:t>Word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r>
              <a:tr h="370840">
                <a:tc gridSpan="16">
                  <a:txBody>
                    <a:bodyPr/>
                    <a:lstStyle/>
                    <a:p>
                      <a:pPr algn="ctr"/>
                      <a:r>
                        <a:rPr lang="en-GB" dirty="0" smtClean="0"/>
                        <a:t>Half Word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p>
                  </a:txBody>
                  <a:tcPr/>
                </a:tc>
                <a:tc gridSpan="16">
                  <a:txBody>
                    <a:bodyPr/>
                    <a:lstStyle/>
                    <a:p>
                      <a:pPr algn="ctr"/>
                      <a:r>
                        <a:rPr lang="en-GB" dirty="0" smtClean="0"/>
                        <a:t>Half Word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a:p>
                  </a:txBody>
                  <a:tcPr/>
                </a:tc>
                <a:tc hMerge="1">
                  <a:txBody>
                    <a:bodyPr/>
                    <a:lstStyle/>
                    <a:p>
                      <a:endParaRPr lang="en-GB"/>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r>
              <a:tr h="370840">
                <a:tc gridSpan="8">
                  <a:txBody>
                    <a:bodyPr/>
                    <a:lstStyle/>
                    <a:p>
                      <a:pPr algn="ctr"/>
                      <a:r>
                        <a:rPr lang="en-GB" dirty="0" smtClean="0"/>
                        <a:t>Byte3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a:p>
                  </a:txBody>
                  <a:tcPr/>
                </a:tc>
                <a:tc hMerge="1">
                  <a:txBody>
                    <a:bodyPr/>
                    <a:lstStyle/>
                    <a:p>
                      <a:pPr algn="ctr"/>
                      <a:endParaRPr lang="en-GB"/>
                    </a:p>
                  </a:txBody>
                  <a:tcPr/>
                </a:tc>
                <a:tc hMerge="1">
                  <a:txBody>
                    <a:bodyPr/>
                    <a:lstStyle/>
                    <a:p>
                      <a:pPr algn="ctr"/>
                      <a:endParaRPr lang="en-GB"/>
                    </a:p>
                  </a:txBody>
                  <a:tcPr/>
                </a:tc>
                <a:tc hMerge="1">
                  <a:txBody>
                    <a:bodyPr/>
                    <a:lstStyle/>
                    <a:p>
                      <a:pPr algn="ctr"/>
                      <a:endParaRPr lang="en-GB"/>
                    </a:p>
                  </a:txBody>
                  <a:tcPr/>
                </a:tc>
                <a:tc hMerge="1">
                  <a:txBody>
                    <a:bodyPr/>
                    <a:lstStyle/>
                    <a:p>
                      <a:pPr algn="ctr"/>
                      <a:endParaRPr lang="en-GB"/>
                    </a:p>
                  </a:txBody>
                  <a:tcPr/>
                </a:tc>
                <a:tc hMerge="1">
                  <a:txBody>
                    <a:bodyPr/>
                    <a:lstStyle/>
                    <a:p>
                      <a:pPr algn="ctr"/>
                      <a:endParaRPr lang="en-GB"/>
                    </a:p>
                  </a:txBody>
                  <a:tcPr/>
                </a:tc>
                <a:tc hMerge="1">
                  <a:txBody>
                    <a:bodyPr/>
                    <a:lstStyle/>
                    <a:p>
                      <a:pPr algn="ctr"/>
                      <a:endParaRPr lang="en-GB" dirty="0"/>
                    </a:p>
                  </a:txBody>
                  <a:tcPr/>
                </a:tc>
                <a:tc gridSpan="8">
                  <a:txBody>
                    <a:bodyPr/>
                    <a:lstStyle/>
                    <a:p>
                      <a:pPr algn="ctr"/>
                      <a:r>
                        <a:rPr lang="en-GB" dirty="0" smtClean="0"/>
                        <a:t>Byte2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p>
                  </a:txBody>
                  <a:tcPr/>
                </a:tc>
                <a:tc gridSpan="8">
                  <a:txBody>
                    <a:bodyPr/>
                    <a:lstStyle/>
                    <a:p>
                      <a:pPr algn="ctr"/>
                      <a:r>
                        <a:rPr lang="en-GB" dirty="0" smtClean="0"/>
                        <a:t>Byte1</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p>
                  </a:txBody>
                  <a:tcPr/>
                </a:tc>
                <a:tc gridSpan="8">
                  <a:txBody>
                    <a:bodyPr/>
                    <a:lstStyle/>
                    <a:p>
                      <a:pPr algn="ctr"/>
                      <a:r>
                        <a:rPr lang="en-GB" dirty="0" smtClean="0"/>
                        <a:t>Byte 0</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r>
              <a:tr h="370840">
                <a:tc>
                  <a:txBody>
                    <a:bodyPr/>
                    <a:lstStyle/>
                    <a:p>
                      <a:r>
                        <a:rPr lang="en-GB" sz="1400" baseline="0" dirty="0" smtClean="0"/>
                        <a:t>31</a:t>
                      </a:r>
                      <a:endParaRPr lang="en-GB" sz="1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smtClean="0">
                          <a:solidFill>
                            <a:schemeClr val="dk1"/>
                          </a:solidFill>
                          <a:latin typeface="+mn-lt"/>
                          <a:ea typeface="+mn-ea"/>
                          <a:cs typeface="+mn-cs"/>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29</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28</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27</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26</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25</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24</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23</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22</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21</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20</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19</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18</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17</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16</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15</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14</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13</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12</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11</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10</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 9</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 8</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 7</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 6</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 5</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 4</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 3</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 2</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 1</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kern="1200" dirty="0" smtClean="0">
                          <a:solidFill>
                            <a:schemeClr val="dk1"/>
                          </a:solidFill>
                          <a:latin typeface="+mn-lt"/>
                          <a:ea typeface="+mn-ea"/>
                          <a:cs typeface="+mn-cs"/>
                        </a:rPr>
                        <a:t> 0</a:t>
                      </a:r>
                      <a:endParaRPr lang="en-GB"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57496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Fixed instruction size</a:t>
            </a:r>
            <a:br>
              <a:rPr lang="en-GB" dirty="0"/>
            </a:br>
            <a:r>
              <a:rPr lang="en-GB" sz="2000" dirty="0"/>
              <a:t>RISC feature 1</a:t>
            </a:r>
          </a:p>
        </p:txBody>
      </p:sp>
      <p:sp>
        <p:nvSpPr>
          <p:cNvPr id="4" name="Content Placeholder 3"/>
          <p:cNvSpPr>
            <a:spLocks noGrp="1"/>
          </p:cNvSpPr>
          <p:nvPr>
            <p:ph idx="10"/>
          </p:nvPr>
        </p:nvSpPr>
        <p:spPr>
          <a:xfrm>
            <a:off x="5901071" y="1600200"/>
            <a:ext cx="2785728" cy="4525963"/>
          </a:xfrm>
        </p:spPr>
        <p:txBody>
          <a:bodyPr>
            <a:normAutofit/>
          </a:bodyPr>
          <a:lstStyle/>
          <a:p>
            <a:pPr marL="0" lvl="1" indent="0">
              <a:spcBef>
                <a:spcPct val="0"/>
              </a:spcBef>
              <a:buNone/>
            </a:pPr>
            <a:r>
              <a:rPr lang="en-GB" dirty="0">
                <a:solidFill>
                  <a:schemeClr val="bg1">
                    <a:lumMod val="50000"/>
                  </a:schemeClr>
                </a:solidFill>
              </a:rPr>
              <a:t>Words are normally stored in "little endian" </a:t>
            </a:r>
            <a:r>
              <a:rPr lang="en-GB" dirty="0" smtClean="0">
                <a:solidFill>
                  <a:schemeClr val="bg1">
                    <a:lumMod val="50000"/>
                  </a:schemeClr>
                </a:solidFill>
              </a:rPr>
              <a:t>format</a:t>
            </a:r>
            <a:r>
              <a:rPr lang="en-GB" dirty="0">
                <a:solidFill>
                  <a:schemeClr val="bg1">
                    <a:lumMod val="50000"/>
                  </a:schemeClr>
                </a:solidFill>
              </a:rPr>
              <a:t>.</a:t>
            </a:r>
            <a:endParaRPr lang="en-GB" dirty="0" smtClean="0">
              <a:solidFill>
                <a:schemeClr val="bg1">
                  <a:lumMod val="50000"/>
                </a:schemeClr>
              </a:solidFill>
            </a:endParaRPr>
          </a:p>
          <a:p>
            <a:pPr marL="0" lvl="1" indent="0">
              <a:spcBef>
                <a:spcPct val="0"/>
              </a:spcBef>
              <a:buNone/>
            </a:pPr>
            <a:endParaRPr lang="en-GB" dirty="0">
              <a:solidFill>
                <a:schemeClr val="bg1">
                  <a:lumMod val="50000"/>
                </a:schemeClr>
              </a:solidFill>
            </a:endParaRPr>
          </a:p>
          <a:p>
            <a:pPr marL="0" lvl="1" indent="0">
              <a:spcBef>
                <a:spcPct val="0"/>
              </a:spcBef>
              <a:buNone/>
            </a:pPr>
            <a:r>
              <a:rPr lang="en-GB" dirty="0" smtClean="0">
                <a:solidFill>
                  <a:schemeClr val="bg1">
                    <a:lumMod val="50000"/>
                  </a:schemeClr>
                </a:solidFill>
              </a:rPr>
              <a:t>The </a:t>
            </a:r>
            <a:r>
              <a:rPr lang="en-GB" dirty="0">
                <a:solidFill>
                  <a:schemeClr val="bg1">
                    <a:lumMod val="50000"/>
                  </a:schemeClr>
                </a:solidFill>
              </a:rPr>
              <a:t>low-order byte is stored at the lowest byte address and the high-order byte is stored at the highest byte address</a:t>
            </a:r>
            <a:r>
              <a:rPr lang="en-GB" dirty="0" smtClean="0">
                <a:solidFill>
                  <a:schemeClr val="bg1">
                    <a:lumMod val="50000"/>
                  </a:schemeClr>
                </a:solidFill>
              </a:rPr>
              <a:t>.</a:t>
            </a:r>
          </a:p>
          <a:p>
            <a:pPr marL="0" lvl="1" indent="0">
              <a:spcBef>
                <a:spcPct val="0"/>
              </a:spcBef>
              <a:buNone/>
            </a:pPr>
            <a:endParaRPr lang="en-GB" dirty="0">
              <a:solidFill>
                <a:schemeClr val="bg1">
                  <a:lumMod val="50000"/>
                </a:schemeClr>
              </a:solidFill>
            </a:endParaRPr>
          </a:p>
          <a:p>
            <a:pPr marL="0" lvl="1" indent="0">
              <a:spcBef>
                <a:spcPct val="0"/>
              </a:spcBef>
              <a:buNone/>
            </a:pPr>
            <a:r>
              <a:rPr lang="en-GB" dirty="0">
                <a:solidFill>
                  <a:schemeClr val="bg1">
                    <a:lumMod val="50000"/>
                  </a:schemeClr>
                </a:solidFill>
              </a:rPr>
              <a:t>ARM processors can be switched to "big endian"</a:t>
            </a:r>
          </a:p>
        </p:txBody>
      </p:sp>
      <p:graphicFrame>
        <p:nvGraphicFramePr>
          <p:cNvPr id="6" name="Table 5"/>
          <p:cNvGraphicFramePr>
            <a:graphicFrameLocks noGrp="1"/>
          </p:cNvGraphicFramePr>
          <p:nvPr>
            <p:extLst/>
          </p:nvPr>
        </p:nvGraphicFramePr>
        <p:xfrm>
          <a:off x="496667" y="1184349"/>
          <a:ext cx="5491287" cy="4693920"/>
        </p:xfrm>
        <a:graphic>
          <a:graphicData uri="http://schemas.openxmlformats.org/drawingml/2006/table">
            <a:tbl>
              <a:tblPr firstRow="1" bandRow="1">
                <a:effectLst/>
                <a:tableStyleId>{5C22544A-7EE6-4342-B048-85BDC9FD1C3A}</a:tableStyleId>
              </a:tblPr>
              <a:tblGrid>
                <a:gridCol w="1027813"/>
                <a:gridCol w="655194"/>
                <a:gridCol w="432000"/>
                <a:gridCol w="792000"/>
                <a:gridCol w="792000"/>
                <a:gridCol w="792000"/>
                <a:gridCol w="792000"/>
                <a:gridCol w="208280"/>
              </a:tblGrid>
              <a:tr h="370840">
                <a:tc gridSpan="2">
                  <a:txBody>
                    <a:bodyPr/>
                    <a:lstStyle/>
                    <a:p>
                      <a:pPr algn="ctr"/>
                      <a:r>
                        <a:rPr lang="en-GB" dirty="0" smtClean="0"/>
                        <a:t>Memory</a:t>
                      </a:r>
                    </a:p>
                    <a:p>
                      <a:r>
                        <a:rPr lang="en-GB" dirty="0" smtClean="0"/>
                        <a:t>Address    Value</a:t>
                      </a:r>
                      <a:endParaRPr lang="en-GB" dirty="0"/>
                    </a:p>
                  </a:txBody>
                  <a:tcPr>
                    <a:lnR w="12700" cap="flat" cmpd="sng" algn="ctr">
                      <a:noFill/>
                      <a:prstDash val="solid"/>
                      <a:round/>
                      <a:headEnd type="none" w="med" len="med"/>
                      <a:tailEnd type="none" w="med" len="med"/>
                    </a:lnR>
                  </a:tcPr>
                </a:tc>
                <a:tc hMerge="1">
                  <a:txBody>
                    <a:bodyPr/>
                    <a:lstStyle/>
                    <a:p>
                      <a:endParaRPr lang="en-GB" dirty="0"/>
                    </a:p>
                  </a:txBody>
                  <a:tcPr>
                    <a:lnR w="12700" cap="flat" cmpd="sng" algn="ctr">
                      <a:solidFill>
                        <a:schemeClr val="tx1"/>
                      </a:solidFill>
                      <a:prstDash val="solid"/>
                      <a:round/>
                      <a:headEnd type="none" w="med" len="med"/>
                      <a:tailEnd type="none" w="med" len="med"/>
                    </a:ln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r>
                        <a:rPr lang="en-GB" sz="1600" dirty="0" smtClean="0">
                          <a:solidFill>
                            <a:schemeClr val="bg1"/>
                          </a:solidFill>
                        </a:rPr>
                        <a:t>0x000B</a:t>
                      </a:r>
                      <a:endParaRPr lang="en-GB" sz="1600" dirty="0">
                        <a:solidFill>
                          <a:schemeClr val="bg1"/>
                        </a:solidFill>
                      </a:endParaRPr>
                    </a:p>
                  </a:txBody>
                  <a:tcPr>
                    <a:solidFill>
                      <a:schemeClr val="tx1">
                        <a:lumMod val="60000"/>
                        <a:lumOff val="40000"/>
                      </a:schemeClr>
                    </a:solidFill>
                  </a:tcPr>
                </a:tc>
                <a:tc>
                  <a:txBody>
                    <a:bodyPr/>
                    <a:lstStyle/>
                    <a:p>
                      <a:r>
                        <a:rPr lang="en-GB" sz="1600" dirty="0" smtClean="0"/>
                        <a:t>0xE0</a:t>
                      </a:r>
                      <a:endParaRPr lang="en-GB" sz="1600" dirty="0"/>
                    </a:p>
                  </a:txBody>
                  <a:tcPr>
                    <a:lnR w="12700" cap="flat" cmpd="sng" algn="ctr">
                      <a:noFill/>
                      <a:prstDash val="solid"/>
                      <a:round/>
                      <a:headEnd type="none" w="med" len="med"/>
                      <a:tailEnd type="none" w="med" len="med"/>
                    </a:lnR>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r>
                        <a:rPr lang="en-GB" sz="1600" dirty="0" smtClean="0">
                          <a:solidFill>
                            <a:schemeClr val="bg1"/>
                          </a:solidFill>
                        </a:rPr>
                        <a:t>0x000A</a:t>
                      </a:r>
                      <a:endParaRPr lang="en-GB" sz="1600" dirty="0">
                        <a:solidFill>
                          <a:schemeClr val="bg1"/>
                        </a:solidFill>
                      </a:endParaRPr>
                    </a:p>
                  </a:txBody>
                  <a:tcPr>
                    <a:solidFill>
                      <a:schemeClr val="tx1">
                        <a:lumMod val="60000"/>
                        <a:lumOff val="40000"/>
                      </a:schemeClr>
                    </a:solidFill>
                  </a:tcPr>
                </a:tc>
                <a:tc>
                  <a:txBody>
                    <a:bodyPr/>
                    <a:lstStyle/>
                    <a:p>
                      <a:r>
                        <a:rPr lang="en-GB" sz="1600" dirty="0" smtClean="0"/>
                        <a:t>0x80</a:t>
                      </a:r>
                      <a:endParaRPr lang="en-GB" sz="1600" dirty="0"/>
                    </a:p>
                  </a:txBody>
                  <a:tcPr>
                    <a:lnR w="12700" cap="flat" cmpd="sng" algn="ctr">
                      <a:noFill/>
                      <a:prstDash val="solid"/>
                      <a:round/>
                      <a:headEnd type="none" w="med" len="med"/>
                      <a:tailEnd type="none" w="med" len="med"/>
                    </a:lnR>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r>
                        <a:rPr lang="en-GB" sz="1600" dirty="0" smtClean="0">
                          <a:solidFill>
                            <a:schemeClr val="bg1"/>
                          </a:solidFill>
                        </a:rPr>
                        <a:t>0x0009</a:t>
                      </a:r>
                      <a:endParaRPr lang="en-GB" sz="1600" dirty="0">
                        <a:solidFill>
                          <a:schemeClr val="bg1"/>
                        </a:solidFill>
                      </a:endParaRPr>
                    </a:p>
                  </a:txBody>
                  <a:tcPr>
                    <a:solidFill>
                      <a:schemeClr val="tx1">
                        <a:lumMod val="60000"/>
                        <a:lumOff val="40000"/>
                      </a:schemeClr>
                    </a:solidFill>
                  </a:tcPr>
                </a:tc>
                <a:tc>
                  <a:txBody>
                    <a:bodyPr/>
                    <a:lstStyle/>
                    <a:p>
                      <a:r>
                        <a:rPr lang="en-GB" sz="1600" dirty="0" smtClean="0"/>
                        <a:t>0x20</a:t>
                      </a:r>
                      <a:endParaRPr lang="en-GB" sz="1600" dirty="0"/>
                    </a:p>
                  </a:txBody>
                  <a:tcPr>
                    <a:lnR w="12700" cap="flat" cmpd="sng" algn="ctr">
                      <a:noFill/>
                      <a:prstDash val="solid"/>
                      <a:round/>
                      <a:headEnd type="none" w="med" len="med"/>
                      <a:tailEnd type="none" w="med" len="med"/>
                    </a:lnR>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r>
                        <a:rPr lang="en-GB" sz="1600" dirty="0" smtClean="0">
                          <a:solidFill>
                            <a:schemeClr val="bg1"/>
                          </a:solidFill>
                        </a:rPr>
                        <a:t>0x0008</a:t>
                      </a:r>
                      <a:endParaRPr lang="en-GB" sz="1600" dirty="0">
                        <a:solidFill>
                          <a:schemeClr val="bg1"/>
                        </a:solidFill>
                      </a:endParaRPr>
                    </a:p>
                  </a:txBody>
                  <a:tcPr>
                    <a:solidFill>
                      <a:schemeClr val="tx1">
                        <a:lumMod val="60000"/>
                        <a:lumOff val="40000"/>
                      </a:schemeClr>
                    </a:solidFill>
                  </a:tcPr>
                </a:tc>
                <a:tc>
                  <a:txBody>
                    <a:bodyPr/>
                    <a:lstStyle/>
                    <a:p>
                      <a:r>
                        <a:rPr lang="en-GB" sz="1600" dirty="0" smtClean="0"/>
                        <a:t>0x01</a:t>
                      </a:r>
                      <a:endParaRPr lang="en-GB" sz="1600" dirty="0"/>
                    </a:p>
                  </a:txBody>
                  <a:tcPr>
                    <a:lnR w="12700" cap="flat" cmpd="sng" algn="ctr">
                      <a:noFill/>
                      <a:prstDash val="solid"/>
                      <a:round/>
                      <a:headEnd type="none" w="med" len="med"/>
                      <a:tailEnd type="none" w="med" len="med"/>
                    </a:lnR>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r>
                        <a:rPr lang="en-GB" sz="1600" dirty="0" smtClean="0">
                          <a:solidFill>
                            <a:schemeClr val="accent3">
                              <a:lumMod val="75000"/>
                            </a:schemeClr>
                          </a:solidFill>
                        </a:rPr>
                        <a:t>0x0007</a:t>
                      </a:r>
                      <a:endParaRPr lang="en-GB" sz="1600" dirty="0">
                        <a:solidFill>
                          <a:schemeClr val="accent3">
                            <a:lumMod val="75000"/>
                          </a:schemeClr>
                        </a:solidFill>
                      </a:endParaRPr>
                    </a:p>
                  </a:txBody>
                  <a:tcPr>
                    <a:solidFill>
                      <a:schemeClr val="tx1">
                        <a:lumMod val="60000"/>
                        <a:lumOff val="40000"/>
                      </a:schemeClr>
                    </a:solidFill>
                  </a:tcPr>
                </a:tc>
                <a:tc>
                  <a:txBody>
                    <a:bodyPr/>
                    <a:lstStyle/>
                    <a:p>
                      <a:r>
                        <a:rPr lang="en-GB" sz="1600" dirty="0" smtClean="0"/>
                        <a:t>0xE3</a:t>
                      </a:r>
                      <a:endParaRPr lang="en-GB" sz="1600" dirty="0"/>
                    </a:p>
                  </a:txBody>
                  <a:tcPr>
                    <a:lnR w="12700" cap="flat" cmpd="sng" algn="ctr">
                      <a:noFill/>
                      <a:prstDash val="solid"/>
                      <a:round/>
                      <a:headEnd type="none" w="med" len="med"/>
                      <a:tailEnd type="none" w="med" len="med"/>
                    </a:lnR>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smtClean="0"/>
                        <a:t>0xE3A00010</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r>
                        <a:rPr lang="en-GB" sz="1600" dirty="0" smtClean="0">
                          <a:solidFill>
                            <a:schemeClr val="accent3">
                              <a:lumMod val="75000"/>
                            </a:schemeClr>
                          </a:solidFill>
                        </a:rPr>
                        <a:t>0x0006</a:t>
                      </a:r>
                      <a:endParaRPr lang="en-GB" sz="1600" dirty="0">
                        <a:solidFill>
                          <a:schemeClr val="accent3">
                            <a:lumMod val="75000"/>
                          </a:schemeClr>
                        </a:solidFill>
                      </a:endParaRPr>
                    </a:p>
                  </a:txBody>
                  <a:tcPr>
                    <a:solidFill>
                      <a:schemeClr val="tx1">
                        <a:lumMod val="60000"/>
                        <a:lumOff val="40000"/>
                      </a:schemeClr>
                    </a:solidFill>
                  </a:tcPr>
                </a:tc>
                <a:tc>
                  <a:txBody>
                    <a:bodyPr/>
                    <a:lstStyle/>
                    <a:p>
                      <a:r>
                        <a:rPr lang="en-GB" sz="1600" dirty="0" smtClean="0"/>
                        <a:t>0xA0</a:t>
                      </a:r>
                      <a:endParaRPr lang="en-GB" sz="1600" dirty="0"/>
                    </a:p>
                  </a:txBody>
                  <a:tcPr>
                    <a:lnR w="12700" cap="flat" cmpd="sng" algn="ctr">
                      <a:noFill/>
                      <a:prstDash val="solid"/>
                      <a:round/>
                      <a:headEnd type="none" w="med" len="med"/>
                      <a:tailEnd type="none" w="med" len="med"/>
                    </a:lnR>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r>
                        <a:rPr lang="en-GB" sz="1600" dirty="0" smtClean="0">
                          <a:solidFill>
                            <a:schemeClr val="accent3">
                              <a:lumMod val="75000"/>
                            </a:schemeClr>
                          </a:solidFill>
                        </a:rPr>
                        <a:t>0x0005</a:t>
                      </a:r>
                      <a:endParaRPr lang="en-GB" sz="1600" dirty="0">
                        <a:solidFill>
                          <a:schemeClr val="accent3">
                            <a:lumMod val="75000"/>
                          </a:schemeClr>
                        </a:solidFill>
                      </a:endParaRPr>
                    </a:p>
                  </a:txBody>
                  <a:tcPr>
                    <a:solidFill>
                      <a:schemeClr val="tx1">
                        <a:lumMod val="60000"/>
                        <a:lumOff val="40000"/>
                      </a:schemeClr>
                    </a:solidFill>
                  </a:tcPr>
                </a:tc>
                <a:tc>
                  <a:txBody>
                    <a:bodyPr/>
                    <a:lstStyle/>
                    <a:p>
                      <a:r>
                        <a:rPr lang="en-GB" sz="1600" dirty="0" smtClean="0"/>
                        <a:t>0x10</a:t>
                      </a:r>
                      <a:endParaRPr lang="en-GB" sz="1600" dirty="0"/>
                    </a:p>
                  </a:txBody>
                  <a:tcPr>
                    <a:lnR w="12700" cap="flat" cmpd="sng" algn="ctr">
                      <a:noFill/>
                      <a:prstDash val="solid"/>
                      <a:round/>
                      <a:headEnd type="none" w="med" len="med"/>
                      <a:tailEnd type="none" w="med" len="med"/>
                    </a:lnR>
                  </a:tcPr>
                </a:tc>
                <a:tc>
                  <a:txBody>
                    <a:bodyPr/>
                    <a:lstStyle/>
                    <a:p>
                      <a:endParaRPr lang="en-GB"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dirty="0" smtClean="0"/>
                        <a:t>0xE3</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GB" sz="1600" dirty="0" smtClean="0"/>
                        <a:t>0xA0</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GB" sz="1600" dirty="0" smtClean="0"/>
                        <a:t>0x00</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GB" sz="1600" dirty="0" smtClean="0"/>
                        <a:t>0x10</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r>
                        <a:rPr lang="en-GB" sz="1600" dirty="0" smtClean="0">
                          <a:solidFill>
                            <a:schemeClr val="accent3">
                              <a:lumMod val="75000"/>
                            </a:schemeClr>
                          </a:solidFill>
                        </a:rPr>
                        <a:t>0x0004</a:t>
                      </a:r>
                      <a:endParaRPr lang="en-GB" sz="1600" dirty="0">
                        <a:solidFill>
                          <a:schemeClr val="accent3">
                            <a:lumMod val="75000"/>
                          </a:schemeClr>
                        </a:solidFill>
                      </a:endParaRPr>
                    </a:p>
                  </a:txBody>
                  <a:tcPr>
                    <a:solidFill>
                      <a:schemeClr val="tx1">
                        <a:lumMod val="60000"/>
                        <a:lumOff val="40000"/>
                      </a:schemeClr>
                    </a:solidFill>
                  </a:tcPr>
                </a:tc>
                <a:tc>
                  <a:txBody>
                    <a:bodyPr/>
                    <a:lstStyle/>
                    <a:p>
                      <a:r>
                        <a:rPr lang="en-GB" sz="1600" dirty="0" smtClean="0"/>
                        <a:t>0x0A</a:t>
                      </a:r>
                      <a:endParaRPr lang="en-GB" sz="1600" dirty="0"/>
                    </a:p>
                  </a:txBody>
                  <a:tcPr>
                    <a:lnR w="12700" cap="flat" cmpd="sng" algn="ctr">
                      <a:noFill/>
                      <a:prstDash val="solid"/>
                      <a:round/>
                      <a:headEnd type="none" w="med" len="med"/>
                      <a:tailEnd type="none" w="med" len="med"/>
                    </a:lnR>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r>
                        <a:rPr lang="en-GB" sz="1600" dirty="0" smtClean="0">
                          <a:solidFill>
                            <a:schemeClr val="bg1"/>
                          </a:solidFill>
                        </a:rPr>
                        <a:t>0x0003</a:t>
                      </a:r>
                      <a:endParaRPr lang="en-GB" sz="1600" dirty="0">
                        <a:solidFill>
                          <a:schemeClr val="bg1"/>
                        </a:solidFill>
                      </a:endParaRPr>
                    </a:p>
                  </a:txBody>
                  <a:tcPr>
                    <a:solidFill>
                      <a:schemeClr val="tx1">
                        <a:lumMod val="60000"/>
                        <a:lumOff val="40000"/>
                      </a:schemeClr>
                    </a:solidFill>
                  </a:tcPr>
                </a:tc>
                <a:tc>
                  <a:txBody>
                    <a:bodyPr/>
                    <a:lstStyle/>
                    <a:p>
                      <a:r>
                        <a:rPr lang="en-GB" sz="1600" dirty="0" smtClean="0"/>
                        <a:t>0xE3</a:t>
                      </a:r>
                      <a:endParaRPr lang="en-GB" sz="1600" dirty="0"/>
                    </a:p>
                  </a:txBody>
                  <a:tcPr>
                    <a:lnR w="12700" cap="flat" cmpd="sng" algn="ctr">
                      <a:noFill/>
                      <a:prstDash val="solid"/>
                      <a:round/>
                      <a:headEnd type="none" w="med" len="med"/>
                      <a:tailEnd type="none" w="med" len="med"/>
                    </a:lnR>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r>
                        <a:rPr lang="en-GB" sz="1600" dirty="0" smtClean="0">
                          <a:solidFill>
                            <a:schemeClr val="bg1"/>
                          </a:solidFill>
                        </a:rPr>
                        <a:t>0x0002</a:t>
                      </a:r>
                      <a:endParaRPr lang="en-GB" sz="1600" dirty="0">
                        <a:solidFill>
                          <a:schemeClr val="bg1"/>
                        </a:solidFill>
                      </a:endParaRPr>
                    </a:p>
                  </a:txBody>
                  <a:tcPr>
                    <a:solidFill>
                      <a:schemeClr val="tx1">
                        <a:lumMod val="60000"/>
                        <a:lumOff val="40000"/>
                      </a:schemeClr>
                    </a:solidFill>
                  </a:tcPr>
                </a:tc>
                <a:tc>
                  <a:txBody>
                    <a:bodyPr/>
                    <a:lstStyle/>
                    <a:p>
                      <a:r>
                        <a:rPr lang="en-GB" sz="1600" dirty="0" smtClean="0"/>
                        <a:t>0xA0</a:t>
                      </a:r>
                      <a:endParaRPr lang="en-GB" sz="1600" dirty="0"/>
                    </a:p>
                  </a:txBody>
                  <a:tcPr>
                    <a:lnR w="12700" cap="flat" cmpd="sng" algn="ctr">
                      <a:noFill/>
                      <a:prstDash val="solid"/>
                      <a:round/>
                      <a:headEnd type="none" w="med" len="med"/>
                      <a:tailEnd type="none" w="med" len="med"/>
                    </a:lnR>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r>
                        <a:rPr lang="en-GB" sz="1600" dirty="0" smtClean="0">
                          <a:solidFill>
                            <a:schemeClr val="bg1"/>
                          </a:solidFill>
                        </a:rPr>
                        <a:t>0x0001</a:t>
                      </a:r>
                      <a:endParaRPr lang="en-GB" sz="1600" dirty="0">
                        <a:solidFill>
                          <a:schemeClr val="bg1"/>
                        </a:solidFill>
                      </a:endParaRPr>
                    </a:p>
                  </a:txBody>
                  <a:tcPr>
                    <a:solidFill>
                      <a:schemeClr val="tx1">
                        <a:lumMod val="60000"/>
                        <a:lumOff val="40000"/>
                      </a:schemeClr>
                    </a:solidFill>
                  </a:tcPr>
                </a:tc>
                <a:tc>
                  <a:txBody>
                    <a:bodyPr/>
                    <a:lstStyle/>
                    <a:p>
                      <a:r>
                        <a:rPr lang="en-GB" sz="1600" dirty="0" smtClean="0"/>
                        <a:t>0x00</a:t>
                      </a:r>
                      <a:endParaRPr lang="en-GB" sz="1600" dirty="0"/>
                    </a:p>
                  </a:txBody>
                  <a:tcPr>
                    <a:lnR w="12700" cap="flat" cmpd="sng" algn="ctr">
                      <a:noFill/>
                      <a:prstDash val="solid"/>
                      <a:round/>
                      <a:headEnd type="none" w="med" len="med"/>
                      <a:tailEnd type="none" w="med" len="med"/>
                    </a:lnR>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a:txBody>
                    <a:bodyPr/>
                    <a:lstStyle/>
                    <a:p>
                      <a:r>
                        <a:rPr lang="en-GB" sz="1600" dirty="0" smtClean="0">
                          <a:solidFill>
                            <a:schemeClr val="bg1"/>
                          </a:solidFill>
                        </a:rPr>
                        <a:t>0x0000</a:t>
                      </a:r>
                      <a:endParaRPr lang="en-GB" sz="1600" dirty="0">
                        <a:solidFill>
                          <a:schemeClr val="bg1"/>
                        </a:solidFill>
                      </a:endParaRPr>
                    </a:p>
                  </a:txBody>
                  <a:tcPr>
                    <a:solidFill>
                      <a:schemeClr val="tx1">
                        <a:lumMod val="60000"/>
                        <a:lumOff val="40000"/>
                      </a:schemeClr>
                    </a:solidFill>
                  </a:tcPr>
                </a:tc>
                <a:tc>
                  <a:txBody>
                    <a:bodyPr/>
                    <a:lstStyle/>
                    <a:p>
                      <a:r>
                        <a:rPr lang="en-GB" sz="1600" dirty="0" smtClean="0"/>
                        <a:t>0x10</a:t>
                      </a:r>
                      <a:endParaRPr lang="en-GB" sz="1600" dirty="0"/>
                    </a:p>
                  </a:txBody>
                  <a:tcPr>
                    <a:lnR w="12700" cap="flat" cmpd="sng" algn="ctr">
                      <a:noFill/>
                      <a:prstDash val="solid"/>
                      <a:round/>
                      <a:headEnd type="none" w="med" len="med"/>
                      <a:tailEnd type="none" w="med" len="med"/>
                    </a:lnR>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0" name="Elbow Connector 9"/>
          <p:cNvCxnSpPr/>
          <p:nvPr/>
        </p:nvCxnSpPr>
        <p:spPr>
          <a:xfrm flipV="1">
            <a:off x="2179670" y="4199869"/>
            <a:ext cx="3240000" cy="1527781"/>
          </a:xfrm>
          <a:prstGeom prst="bentConnector3">
            <a:avLst>
              <a:gd name="adj1" fmla="val 9985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025333" y="1929251"/>
            <a:ext cx="2293698" cy="701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Little Endian</a:t>
            </a:r>
          </a:p>
          <a:p>
            <a:pPr algn="ctr"/>
            <a:r>
              <a:rPr lang="en-GB" dirty="0" smtClean="0"/>
              <a:t>CPU</a:t>
            </a:r>
            <a:endParaRPr lang="en-GB" dirty="0"/>
          </a:p>
        </p:txBody>
      </p:sp>
      <p:sp>
        <p:nvSpPr>
          <p:cNvPr id="13" name="Down Arrow 12"/>
          <p:cNvSpPr/>
          <p:nvPr/>
        </p:nvSpPr>
        <p:spPr>
          <a:xfrm flipV="1">
            <a:off x="4004718" y="2683878"/>
            <a:ext cx="334927" cy="414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2532295" y="6164507"/>
            <a:ext cx="3279774" cy="369332"/>
          </a:xfrm>
          <a:prstGeom prst="rect">
            <a:avLst/>
          </a:prstGeom>
          <a:solidFill>
            <a:schemeClr val="accent5">
              <a:lumMod val="20000"/>
              <a:lumOff val="80000"/>
            </a:schemeClr>
          </a:solidFill>
          <a:ln>
            <a:solidFill>
              <a:srgbClr val="FF0000"/>
            </a:solidFill>
          </a:ln>
          <a:effectLst>
            <a:outerShdw blurRad="50800" dist="38100" dir="2700000" algn="tl" rotWithShape="0">
              <a:prstClr val="black">
                <a:alpha val="40000"/>
              </a:prstClr>
            </a:outerShdw>
          </a:effectLst>
        </p:spPr>
        <p:txBody>
          <a:bodyPr wrap="square" rtlCol="0">
            <a:spAutoFit/>
          </a:bodyPr>
          <a:lstStyle/>
          <a:p>
            <a:r>
              <a:rPr lang="en-GB" dirty="0" smtClean="0"/>
              <a:t>N.B. Big Endian 0x1000A0E3 </a:t>
            </a:r>
            <a:endParaRPr lang="en-GB" dirty="0"/>
          </a:p>
        </p:txBody>
      </p:sp>
      <p:cxnSp>
        <p:nvCxnSpPr>
          <p:cNvPr id="16" name="Elbow Connector 15"/>
          <p:cNvCxnSpPr/>
          <p:nvPr/>
        </p:nvCxnSpPr>
        <p:spPr>
          <a:xfrm flipV="1">
            <a:off x="2179670" y="4195775"/>
            <a:ext cx="2448000" cy="1188000"/>
          </a:xfrm>
          <a:prstGeom prst="bentConnector3">
            <a:avLst>
              <a:gd name="adj1" fmla="val 9985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2179670" y="4194789"/>
            <a:ext cx="1656000" cy="828000"/>
          </a:xfrm>
          <a:prstGeom prst="bentConnector3">
            <a:avLst>
              <a:gd name="adj1" fmla="val 9985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flipV="1">
            <a:off x="2143670" y="4201695"/>
            <a:ext cx="864000" cy="504000"/>
          </a:xfrm>
          <a:prstGeom prst="bentConnector3">
            <a:avLst>
              <a:gd name="adj1" fmla="val 9985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69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Registers</a:t>
            </a:r>
            <a:br>
              <a:rPr lang="en-GB" dirty="0"/>
            </a:br>
            <a:r>
              <a:rPr lang="en-GB" sz="2000" dirty="0"/>
              <a:t>RISC feature </a:t>
            </a:r>
            <a:r>
              <a:rPr lang="en-GB" sz="2000" dirty="0" smtClean="0"/>
              <a:t>2</a:t>
            </a:r>
            <a:endParaRPr lang="en-GB" sz="2000" dirty="0"/>
          </a:p>
        </p:txBody>
      </p:sp>
      <p:pic>
        <p:nvPicPr>
          <p:cNvPr id="5" name="Content Placeholder 4"/>
          <p:cNvPicPr>
            <a:picLocks noGrp="1" noChangeAspect="1"/>
          </p:cNvPicPr>
          <p:nvPr>
            <p:ph idx="1"/>
          </p:nvPr>
        </p:nvPicPr>
        <p:blipFill>
          <a:blip r:embed="rId2"/>
          <a:stretch>
            <a:fillRect/>
          </a:stretch>
        </p:blipFill>
        <p:spPr>
          <a:xfrm>
            <a:off x="3535610" y="1430772"/>
            <a:ext cx="5220000" cy="4327693"/>
          </a:xfrm>
          <a:prstGeom prst="rect">
            <a:avLst/>
          </a:prstGeom>
        </p:spPr>
      </p:pic>
      <p:sp>
        <p:nvSpPr>
          <p:cNvPr id="4" name="Content Placeholder 3"/>
          <p:cNvSpPr>
            <a:spLocks noGrp="1"/>
          </p:cNvSpPr>
          <p:nvPr>
            <p:ph idx="10"/>
          </p:nvPr>
        </p:nvSpPr>
        <p:spPr>
          <a:xfrm>
            <a:off x="522283" y="3271609"/>
            <a:ext cx="4304898" cy="2131128"/>
          </a:xfrm>
        </p:spPr>
        <p:txBody>
          <a:bodyPr>
            <a:noAutofit/>
          </a:bodyPr>
          <a:lstStyle/>
          <a:p>
            <a:pPr marL="0" indent="0">
              <a:spcBef>
                <a:spcPts val="600"/>
              </a:spcBef>
            </a:pPr>
            <a:r>
              <a:rPr lang="en-GB" sz="2000" dirty="0" smtClean="0">
                <a:solidFill>
                  <a:schemeClr val="bg1">
                    <a:lumMod val="50000"/>
                  </a:schemeClr>
                </a:solidFill>
              </a:rPr>
              <a:t>The CPU contains:-</a:t>
            </a:r>
          </a:p>
          <a:p>
            <a:pPr marL="0" indent="0">
              <a:spcBef>
                <a:spcPts val="600"/>
              </a:spcBef>
            </a:pPr>
            <a:r>
              <a:rPr lang="en-GB" sz="2000" dirty="0" smtClean="0">
                <a:solidFill>
                  <a:schemeClr val="bg1">
                    <a:lumMod val="50000"/>
                  </a:schemeClr>
                </a:solidFill>
              </a:rPr>
              <a:t>An Arithmetic/Logic unit, which performs mathematical and logical computations.</a:t>
            </a:r>
          </a:p>
          <a:p>
            <a:pPr marL="0" indent="0">
              <a:spcBef>
                <a:spcPts val="600"/>
              </a:spcBef>
            </a:pPr>
            <a:r>
              <a:rPr lang="en-GB" sz="2000" dirty="0" smtClean="0">
                <a:solidFill>
                  <a:schemeClr val="bg1">
                    <a:lumMod val="50000"/>
                  </a:schemeClr>
                </a:solidFill>
              </a:rPr>
              <a:t>A Control Unit that manages the execution of instructions.</a:t>
            </a:r>
          </a:p>
          <a:p>
            <a:pPr marL="0" indent="0">
              <a:spcBef>
                <a:spcPts val="600"/>
              </a:spcBef>
            </a:pPr>
            <a:r>
              <a:rPr lang="en-GB" sz="2000" dirty="0" smtClean="0">
                <a:solidFill>
                  <a:schemeClr val="bg1">
                    <a:lumMod val="50000"/>
                  </a:schemeClr>
                </a:solidFill>
              </a:rPr>
              <a:t>Many </a:t>
            </a:r>
            <a:r>
              <a:rPr lang="en-GB" sz="2000" dirty="0" smtClean="0">
                <a:solidFill>
                  <a:srgbClr val="7030A0"/>
                </a:solidFill>
              </a:rPr>
              <a:t>Registers</a:t>
            </a:r>
            <a:r>
              <a:rPr lang="en-GB" sz="2000" dirty="0" smtClean="0">
                <a:solidFill>
                  <a:schemeClr val="bg1">
                    <a:lumMod val="50000"/>
                  </a:schemeClr>
                </a:solidFill>
              </a:rPr>
              <a:t> that are used as temporary storage.</a:t>
            </a:r>
            <a:endParaRPr lang="en-GB" sz="2000" dirty="0">
              <a:solidFill>
                <a:schemeClr val="bg1">
                  <a:lumMod val="50000"/>
                </a:schemeClr>
              </a:solidFill>
            </a:endParaRPr>
          </a:p>
        </p:txBody>
      </p:sp>
      <p:sp>
        <p:nvSpPr>
          <p:cNvPr id="6" name="TextBox 5"/>
          <p:cNvSpPr txBox="1"/>
          <p:nvPr/>
        </p:nvSpPr>
        <p:spPr>
          <a:xfrm>
            <a:off x="4827181" y="5402737"/>
            <a:ext cx="4117401" cy="369332"/>
          </a:xfrm>
          <a:prstGeom prst="rect">
            <a:avLst/>
          </a:prstGeom>
          <a:noFill/>
        </p:spPr>
        <p:txBody>
          <a:bodyPr wrap="square" rtlCol="0">
            <a:spAutoFit/>
          </a:bodyPr>
          <a:lstStyle/>
          <a:p>
            <a:r>
              <a:rPr lang="en-GB" dirty="0" smtClean="0"/>
              <a:t>Abstract system architecture</a:t>
            </a:r>
            <a:endParaRPr lang="en-GB" dirty="0"/>
          </a:p>
        </p:txBody>
      </p:sp>
    </p:spTree>
    <p:extLst>
      <p:ext uri="{BB962C8B-B14F-4D97-AF65-F5344CB8AC3E}">
        <p14:creationId xmlns:p14="http://schemas.microsoft.com/office/powerpoint/2010/main" val="408747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Registers</a:t>
            </a:r>
            <a:br>
              <a:rPr lang="en-GB" dirty="0"/>
            </a:br>
            <a:r>
              <a:rPr lang="en-GB" sz="2000" dirty="0"/>
              <a:t>RISC feature </a:t>
            </a:r>
            <a:r>
              <a:rPr lang="en-GB" sz="2000" dirty="0" smtClean="0"/>
              <a:t>2</a:t>
            </a:r>
            <a:endParaRPr lang="en-GB" sz="2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32929347"/>
              </p:ext>
            </p:extLst>
          </p:nvPr>
        </p:nvGraphicFramePr>
        <p:xfrm>
          <a:off x="2019069" y="1234723"/>
          <a:ext cx="5256001" cy="4152195"/>
        </p:xfrm>
        <a:graphic>
          <a:graphicData uri="http://schemas.openxmlformats.org/drawingml/2006/table">
            <a:tbl>
              <a:tblPr>
                <a:effectLst/>
                <a:tableStyleId>{5C22544A-7EE6-4342-B048-85BDC9FD1C3A}</a:tableStyleId>
              </a:tblPr>
              <a:tblGrid>
                <a:gridCol w="802831"/>
                <a:gridCol w="87803"/>
                <a:gridCol w="802831"/>
                <a:gridCol w="87803"/>
                <a:gridCol w="802831"/>
                <a:gridCol w="87803"/>
                <a:gridCol w="802831"/>
                <a:gridCol w="87803"/>
                <a:gridCol w="802831"/>
                <a:gridCol w="87803"/>
                <a:gridCol w="802831"/>
              </a:tblGrid>
              <a:tr h="216000">
                <a:tc>
                  <a:txBody>
                    <a:bodyPr/>
                    <a:lstStyle/>
                    <a:p>
                      <a:pPr algn="ctr" fontAlgn="ctr"/>
                      <a:r>
                        <a:rPr lang="en-GB" sz="1100" b="1" u="none" strike="noStrike" dirty="0">
                          <a:solidFill>
                            <a:schemeClr val="tx1"/>
                          </a:solidFill>
                          <a:effectLst/>
                        </a:rPr>
                        <a:t>R0</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gridSpan="7">
                  <a:txBody>
                    <a:bodyPr/>
                    <a:lstStyle/>
                    <a:p>
                      <a:pPr algn="l" fontAlgn="b"/>
                      <a:r>
                        <a:rPr lang="en-GB" sz="1400" u="sng" strike="noStrike" dirty="0">
                          <a:effectLst/>
                        </a:rPr>
                        <a:t>ARM </a:t>
                      </a:r>
                      <a:r>
                        <a:rPr lang="en-GB" sz="1400" u="sng" strike="noStrike" dirty="0" smtClean="0">
                          <a:effectLst/>
                        </a:rPr>
                        <a:t>Operating </a:t>
                      </a:r>
                      <a:r>
                        <a:rPr lang="en-GB" sz="1400" u="sng" strike="noStrike" dirty="0">
                          <a:effectLst/>
                        </a:rPr>
                        <a:t>Modes</a:t>
                      </a:r>
                      <a:endParaRPr lang="en-GB" sz="1400" b="0" i="0" u="sng"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16000">
                <a:tc>
                  <a:txBody>
                    <a:bodyPr/>
                    <a:lstStyle/>
                    <a:p>
                      <a:pPr algn="ctr" fontAlgn="ctr"/>
                      <a:r>
                        <a:rPr lang="en-GB" sz="1100" b="1" u="none" strike="noStrike" dirty="0">
                          <a:solidFill>
                            <a:schemeClr val="tx1"/>
                          </a:solidFill>
                          <a:effectLst/>
                        </a:rPr>
                        <a:t>R1</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GB" sz="1400" u="none" strike="noStrike">
                          <a:effectLst/>
                        </a:rPr>
                        <a:t>User</a:t>
                      </a:r>
                      <a:endParaRPr lang="en-GB" sz="1400" b="0" i="0" u="none" strike="noStrike">
                        <a:solidFill>
                          <a:srgbClr val="000000"/>
                        </a:solidFill>
                        <a:effectLst/>
                        <a:latin typeface="Calibri" panose="020F0502020204030204" pitchFamily="34" charset="0"/>
                      </a:endParaRPr>
                    </a:p>
                  </a:txBody>
                  <a:tcPr marL="9525" marR="9525" marT="9525" marB="0" anchor="b">
                    <a:solidFill>
                      <a:schemeClr val="bg1"/>
                    </a:solidFill>
                  </a:tcPr>
                </a:tc>
                <a:tc gridSpan="6">
                  <a:txBody>
                    <a:bodyPr/>
                    <a:lstStyle/>
                    <a:p>
                      <a:pPr algn="l" fontAlgn="b"/>
                      <a:r>
                        <a:rPr lang="en-GB" sz="1400" u="none" strike="noStrike" dirty="0">
                          <a:effectLst/>
                        </a:rPr>
                        <a:t>Normal execution state</a:t>
                      </a:r>
                      <a:endParaRPr lang="en-GB"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16000">
                <a:tc>
                  <a:txBody>
                    <a:bodyPr/>
                    <a:lstStyle/>
                    <a:p>
                      <a:pPr algn="ctr" fontAlgn="ctr"/>
                      <a:r>
                        <a:rPr lang="en-GB" sz="1100" b="1" u="none" strike="noStrike" dirty="0">
                          <a:solidFill>
                            <a:schemeClr val="tx1"/>
                          </a:solidFill>
                          <a:effectLst/>
                        </a:rPr>
                        <a:t>R2</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GB" sz="1400" u="none" strike="noStrike">
                          <a:effectLst/>
                        </a:rPr>
                        <a:t>FIQ</a:t>
                      </a:r>
                      <a:endParaRPr lang="en-GB" sz="1400" b="0" i="0" u="none" strike="noStrike">
                        <a:solidFill>
                          <a:srgbClr val="000000"/>
                        </a:solidFill>
                        <a:effectLst/>
                        <a:latin typeface="Calibri" panose="020F0502020204030204" pitchFamily="34" charset="0"/>
                      </a:endParaRPr>
                    </a:p>
                  </a:txBody>
                  <a:tcPr marL="9525" marR="9525" marT="9525" marB="0" anchor="b">
                    <a:solidFill>
                      <a:schemeClr val="bg1"/>
                    </a:solidFill>
                  </a:tcPr>
                </a:tc>
                <a:tc gridSpan="6">
                  <a:txBody>
                    <a:bodyPr/>
                    <a:lstStyle/>
                    <a:p>
                      <a:pPr algn="l" fontAlgn="b"/>
                      <a:r>
                        <a:rPr lang="en-GB" sz="1400" u="none" strike="noStrike" dirty="0">
                          <a:effectLst/>
                        </a:rPr>
                        <a:t>Fast Interrupt mode</a:t>
                      </a:r>
                      <a:endParaRPr lang="en-GB"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16000">
                <a:tc>
                  <a:txBody>
                    <a:bodyPr/>
                    <a:lstStyle/>
                    <a:p>
                      <a:pPr algn="ctr" fontAlgn="ctr"/>
                      <a:r>
                        <a:rPr lang="en-GB" sz="1100" b="1" u="none" strike="noStrike" dirty="0">
                          <a:solidFill>
                            <a:schemeClr val="tx1"/>
                          </a:solidFill>
                          <a:effectLst/>
                        </a:rPr>
                        <a:t>R3</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GB" sz="1400" u="none" strike="noStrike">
                          <a:effectLst/>
                        </a:rPr>
                        <a:t>IRQ</a:t>
                      </a:r>
                      <a:endParaRPr lang="en-GB" sz="1400" b="0" i="0" u="none" strike="noStrike">
                        <a:solidFill>
                          <a:srgbClr val="000000"/>
                        </a:solidFill>
                        <a:effectLst/>
                        <a:latin typeface="Calibri" panose="020F0502020204030204" pitchFamily="34" charset="0"/>
                      </a:endParaRPr>
                    </a:p>
                  </a:txBody>
                  <a:tcPr marL="9525" marR="9525" marT="9525" marB="0" anchor="b">
                    <a:solidFill>
                      <a:schemeClr val="bg1"/>
                    </a:solidFill>
                  </a:tcPr>
                </a:tc>
                <a:tc gridSpan="6">
                  <a:txBody>
                    <a:bodyPr/>
                    <a:lstStyle/>
                    <a:p>
                      <a:pPr algn="l" fontAlgn="b"/>
                      <a:r>
                        <a:rPr lang="en-GB" sz="1400" u="none" strike="noStrike" dirty="0">
                          <a:effectLst/>
                        </a:rPr>
                        <a:t>Interrupt mode</a:t>
                      </a:r>
                      <a:endParaRPr lang="en-GB"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16000">
                <a:tc>
                  <a:txBody>
                    <a:bodyPr/>
                    <a:lstStyle/>
                    <a:p>
                      <a:pPr algn="ctr" fontAlgn="ctr"/>
                      <a:r>
                        <a:rPr lang="en-GB" sz="1100" b="1" u="none" strike="noStrike" dirty="0">
                          <a:solidFill>
                            <a:schemeClr val="tx1"/>
                          </a:solidFill>
                          <a:effectLst/>
                        </a:rPr>
                        <a:t>R4</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GB" sz="1400" u="none" strike="noStrike">
                          <a:effectLst/>
                        </a:rPr>
                        <a:t>SVC</a:t>
                      </a:r>
                      <a:endParaRPr lang="en-GB" sz="1400" b="0" i="0" u="none" strike="noStrike">
                        <a:solidFill>
                          <a:srgbClr val="000000"/>
                        </a:solidFill>
                        <a:effectLst/>
                        <a:latin typeface="Calibri" panose="020F0502020204030204" pitchFamily="34" charset="0"/>
                      </a:endParaRPr>
                    </a:p>
                  </a:txBody>
                  <a:tcPr marL="9525" marR="9525" marT="9525" marB="0" anchor="b">
                    <a:solidFill>
                      <a:schemeClr val="bg1"/>
                    </a:solidFill>
                  </a:tcPr>
                </a:tc>
                <a:tc gridSpan="6">
                  <a:txBody>
                    <a:bodyPr/>
                    <a:lstStyle/>
                    <a:p>
                      <a:pPr algn="l" fontAlgn="b"/>
                      <a:r>
                        <a:rPr lang="en-GB" sz="1400" u="none" strike="noStrike" dirty="0">
                          <a:effectLst/>
                        </a:rPr>
                        <a:t>Supervisor mode (software int.)</a:t>
                      </a:r>
                      <a:endParaRPr lang="en-GB"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16000">
                <a:tc>
                  <a:txBody>
                    <a:bodyPr/>
                    <a:lstStyle/>
                    <a:p>
                      <a:pPr algn="ctr" fontAlgn="ctr"/>
                      <a:r>
                        <a:rPr lang="en-GB" sz="1100" b="1" u="none" strike="noStrike" dirty="0">
                          <a:solidFill>
                            <a:schemeClr val="tx1"/>
                          </a:solidFill>
                          <a:effectLst/>
                        </a:rPr>
                        <a:t>R5</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GB" sz="1400" u="none" strike="noStrike">
                          <a:effectLst/>
                        </a:rPr>
                        <a:t>ABT</a:t>
                      </a:r>
                      <a:endParaRPr lang="en-GB" sz="1400" b="0" i="0" u="none" strike="noStrike">
                        <a:solidFill>
                          <a:srgbClr val="000000"/>
                        </a:solidFill>
                        <a:effectLst/>
                        <a:latin typeface="Calibri" panose="020F0502020204030204" pitchFamily="34" charset="0"/>
                      </a:endParaRPr>
                    </a:p>
                  </a:txBody>
                  <a:tcPr marL="9525" marR="9525" marT="9525" marB="0" anchor="b">
                    <a:solidFill>
                      <a:schemeClr val="bg1"/>
                    </a:solidFill>
                  </a:tcPr>
                </a:tc>
                <a:tc gridSpan="6">
                  <a:txBody>
                    <a:bodyPr/>
                    <a:lstStyle/>
                    <a:p>
                      <a:pPr algn="l" fontAlgn="b"/>
                      <a:r>
                        <a:rPr lang="en-GB" sz="1400" u="none" strike="noStrike" dirty="0">
                          <a:effectLst/>
                        </a:rPr>
                        <a:t>Memory access failure</a:t>
                      </a:r>
                      <a:endParaRPr lang="en-GB"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16000">
                <a:tc>
                  <a:txBody>
                    <a:bodyPr/>
                    <a:lstStyle/>
                    <a:p>
                      <a:pPr algn="ctr" fontAlgn="ctr"/>
                      <a:r>
                        <a:rPr lang="en-GB" sz="1100" b="1" u="none" strike="noStrike" dirty="0">
                          <a:solidFill>
                            <a:schemeClr val="tx1"/>
                          </a:solidFill>
                          <a:effectLst/>
                        </a:rPr>
                        <a:t>R6</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GB" sz="1400" u="none" strike="noStrike">
                          <a:effectLst/>
                        </a:rPr>
                        <a:t>UND</a:t>
                      </a:r>
                      <a:endParaRPr lang="en-GB" sz="1400" b="0" i="0" u="none" strike="noStrike">
                        <a:solidFill>
                          <a:srgbClr val="000000"/>
                        </a:solidFill>
                        <a:effectLst/>
                        <a:latin typeface="Calibri" panose="020F0502020204030204" pitchFamily="34" charset="0"/>
                      </a:endParaRPr>
                    </a:p>
                  </a:txBody>
                  <a:tcPr marL="9525" marR="9525" marT="9525" marB="0" anchor="b">
                    <a:solidFill>
                      <a:schemeClr val="bg1"/>
                    </a:solidFill>
                  </a:tcPr>
                </a:tc>
                <a:tc gridSpan="6">
                  <a:txBody>
                    <a:bodyPr/>
                    <a:lstStyle/>
                    <a:p>
                      <a:pPr algn="l" fontAlgn="b"/>
                      <a:r>
                        <a:rPr lang="en-GB" sz="1400" u="none" strike="noStrike" dirty="0">
                          <a:effectLst/>
                        </a:rPr>
                        <a:t>Undefined instruction executed</a:t>
                      </a:r>
                      <a:endParaRPr lang="en-GB"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16000">
                <a:tc>
                  <a:txBody>
                    <a:bodyPr/>
                    <a:lstStyle/>
                    <a:p>
                      <a:pPr algn="ctr" fontAlgn="ctr"/>
                      <a:r>
                        <a:rPr lang="en-GB" sz="1100" b="1" u="none" strike="noStrike" dirty="0">
                          <a:solidFill>
                            <a:schemeClr val="tx1"/>
                          </a:solidFill>
                          <a:effectLst/>
                        </a:rPr>
                        <a:t>R7</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r>
              <a:tr h="216000">
                <a:tc>
                  <a:txBody>
                    <a:bodyPr/>
                    <a:lstStyle/>
                    <a:p>
                      <a:pPr algn="ctr" fontAlgn="ctr"/>
                      <a:r>
                        <a:rPr lang="en-GB" sz="1100" b="1" u="none" strike="noStrike" dirty="0">
                          <a:solidFill>
                            <a:schemeClr val="tx1"/>
                          </a:solidFill>
                          <a:effectLst/>
                        </a:rPr>
                        <a:t>R8</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GB" sz="1100" u="none" strike="noStrike" dirty="0">
                          <a:effectLst/>
                        </a:rPr>
                        <a:t>R8</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FC96"/>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r>
              <a:tr h="216000">
                <a:tc>
                  <a:txBody>
                    <a:bodyPr/>
                    <a:lstStyle/>
                    <a:p>
                      <a:pPr algn="ctr" fontAlgn="ctr"/>
                      <a:r>
                        <a:rPr lang="en-GB" sz="1100" b="1" u="none" strike="noStrike" dirty="0">
                          <a:solidFill>
                            <a:schemeClr val="tx1"/>
                          </a:solidFill>
                          <a:effectLst/>
                        </a:rPr>
                        <a:t>R9</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GB" sz="1100" u="none" strike="noStrike" dirty="0">
                          <a:effectLst/>
                        </a:rPr>
                        <a:t>R9</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FC96"/>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r>
              <a:tr h="216000">
                <a:tc>
                  <a:txBody>
                    <a:bodyPr/>
                    <a:lstStyle/>
                    <a:p>
                      <a:pPr algn="ctr" fontAlgn="ctr"/>
                      <a:r>
                        <a:rPr lang="en-GB" sz="1100" b="1" u="none" strike="noStrike" dirty="0">
                          <a:solidFill>
                            <a:schemeClr val="tx1"/>
                          </a:solidFill>
                          <a:effectLst/>
                        </a:rPr>
                        <a:t>R10</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GB" sz="1100" u="none" strike="noStrike" dirty="0">
                          <a:effectLst/>
                        </a:rPr>
                        <a:t>R10</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FC96"/>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r>
              <a:tr h="216000">
                <a:tc>
                  <a:txBody>
                    <a:bodyPr/>
                    <a:lstStyle/>
                    <a:p>
                      <a:pPr algn="ctr" fontAlgn="ctr"/>
                      <a:r>
                        <a:rPr lang="en-GB" sz="1100" b="1" u="none" strike="noStrike" dirty="0">
                          <a:solidFill>
                            <a:schemeClr val="tx1"/>
                          </a:solidFill>
                          <a:effectLst/>
                        </a:rPr>
                        <a:t>R11</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GB" sz="1100" u="none" strike="noStrike" dirty="0">
                          <a:effectLst/>
                        </a:rPr>
                        <a:t>R11</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FC96"/>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solidFill>
                      <a:schemeClr val="bg1"/>
                    </a:solidFill>
                  </a:tcPr>
                </a:tc>
              </a:tr>
              <a:tr h="216000">
                <a:tc>
                  <a:txBody>
                    <a:bodyPr/>
                    <a:lstStyle/>
                    <a:p>
                      <a:pPr algn="ctr" fontAlgn="ctr"/>
                      <a:r>
                        <a:rPr lang="en-GB" sz="1100" b="1" u="none" strike="noStrike" dirty="0">
                          <a:solidFill>
                            <a:schemeClr val="tx1"/>
                          </a:solidFill>
                          <a:effectLst/>
                        </a:rPr>
                        <a:t>R12</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GB" sz="1100" u="none" strike="noStrike" dirty="0">
                          <a:effectLst/>
                        </a:rPr>
                        <a:t>R12</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FC96"/>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solidFill>
                      <a:schemeClr val="bg1"/>
                    </a:solidFill>
                  </a:tcPr>
                </a:tc>
              </a:tr>
              <a:tr h="216000">
                <a:tc>
                  <a:txBody>
                    <a:bodyPr/>
                    <a:lstStyle/>
                    <a:p>
                      <a:pPr algn="ctr" fontAlgn="ctr"/>
                      <a:r>
                        <a:rPr lang="en-GB" sz="1100" b="1" u="none" strike="noStrike" dirty="0">
                          <a:solidFill>
                            <a:schemeClr val="tx1"/>
                          </a:solidFill>
                          <a:effectLst/>
                        </a:rPr>
                        <a:t>R13=SP</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GB" sz="1100" u="none" strike="noStrike" dirty="0">
                          <a:effectLst/>
                        </a:rPr>
                        <a:t>R13=SP</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FC96"/>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100" u="none" strike="noStrike" dirty="0">
                          <a:effectLst/>
                        </a:rPr>
                        <a:t>R13=SP</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FC96"/>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100" u="none" strike="noStrike" dirty="0">
                          <a:effectLst/>
                        </a:rPr>
                        <a:t>R13=SP</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100" u="none" strike="noStrike" dirty="0">
                          <a:effectLst/>
                        </a:rPr>
                        <a:t>R13=SP</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100" u="none" strike="noStrike" dirty="0">
                          <a:effectLst/>
                        </a:rPr>
                        <a:t>R13=SP</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216000">
                <a:tc>
                  <a:txBody>
                    <a:bodyPr/>
                    <a:lstStyle/>
                    <a:p>
                      <a:pPr algn="ctr" fontAlgn="ctr"/>
                      <a:r>
                        <a:rPr lang="en-GB" sz="1100" b="1" u="none" strike="noStrike" dirty="0">
                          <a:solidFill>
                            <a:schemeClr val="tx1"/>
                          </a:solidFill>
                          <a:effectLst/>
                        </a:rPr>
                        <a:t>R14=LR</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GB" sz="1100" u="none" strike="noStrike" dirty="0">
                          <a:effectLst/>
                        </a:rPr>
                        <a:t>R14=LR</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FC96"/>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100" u="none" strike="noStrike" dirty="0">
                          <a:effectLst/>
                        </a:rPr>
                        <a:t>R14=LR</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FC96"/>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100" u="none" strike="noStrike" dirty="0">
                          <a:effectLst/>
                        </a:rPr>
                        <a:t>R14=LR</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100" u="none" strike="noStrike" dirty="0">
                          <a:effectLst/>
                        </a:rPr>
                        <a:t>R14=LR</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100" u="none" strike="noStrike" dirty="0">
                          <a:effectLst/>
                        </a:rPr>
                        <a:t>R14=LR</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216000">
                <a:tc>
                  <a:txBody>
                    <a:bodyPr/>
                    <a:lstStyle/>
                    <a:p>
                      <a:pPr algn="ctr" fontAlgn="ctr"/>
                      <a:r>
                        <a:rPr lang="en-GB" sz="1100" b="1" u="none" strike="noStrike" dirty="0">
                          <a:solidFill>
                            <a:schemeClr val="tx1"/>
                          </a:solidFill>
                          <a:effectLst/>
                        </a:rPr>
                        <a:t>R15=PC</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solidFill>
                      <a:schemeClr val="bg1"/>
                    </a:solidFill>
                  </a:tcPr>
                </a:tc>
              </a:tr>
              <a:tr h="216000">
                <a:tc>
                  <a:txBody>
                    <a:bodyPr/>
                    <a:lstStyle/>
                    <a:p>
                      <a:pPr algn="ctr" fontAlgn="ctr"/>
                      <a:endParaRPr lang="en-GB" sz="11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solidFill>
                  </a:tcPr>
                </a:tc>
              </a:tr>
              <a:tr h="216000">
                <a:tc>
                  <a:txBody>
                    <a:bodyPr/>
                    <a:lstStyle/>
                    <a:p>
                      <a:pPr algn="ctr" fontAlgn="ctr"/>
                      <a:r>
                        <a:rPr lang="en-GB" sz="1100" b="1" u="none" strike="noStrike" dirty="0">
                          <a:solidFill>
                            <a:schemeClr val="tx1"/>
                          </a:solidFill>
                          <a:effectLst/>
                        </a:rPr>
                        <a:t>CPSR</a:t>
                      </a:r>
                      <a:endParaRPr lang="en-GB" sz="11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GB" sz="1100" u="none" strike="noStrike" dirty="0">
                          <a:effectLst/>
                        </a:rPr>
                        <a:t>SPSR</a:t>
                      </a:r>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FC96"/>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GB" sz="1100" u="none" strike="noStrike" dirty="0">
                          <a:effectLst/>
                        </a:rPr>
                        <a:t>SPSR</a:t>
                      </a:r>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FC96"/>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GB" sz="1100" u="none" strike="noStrike" dirty="0">
                          <a:effectLst/>
                        </a:rPr>
                        <a:t>SPSR</a:t>
                      </a:r>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GB" sz="1100" u="none" strike="noStrike" dirty="0">
                          <a:effectLst/>
                        </a:rPr>
                        <a:t>SPSR</a:t>
                      </a:r>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GB" sz="1100" u="none" strike="noStrike" dirty="0">
                          <a:effectLst/>
                        </a:rPr>
                        <a:t>SPSR</a:t>
                      </a:r>
                      <a:endParaRPr lang="en-GB"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216000">
                <a:tc>
                  <a:txBody>
                    <a:bodyPr/>
                    <a:lstStyle/>
                    <a:p>
                      <a:pPr algn="ctr" fontAlgn="ctr"/>
                      <a:r>
                        <a:rPr lang="en-GB" sz="1100" b="1" u="none" strike="noStrike" dirty="0">
                          <a:solidFill>
                            <a:schemeClr val="tx1"/>
                          </a:solidFill>
                          <a:effectLst/>
                        </a:rPr>
                        <a:t>User</a:t>
                      </a:r>
                      <a:endParaRPr lang="en-GB" sz="1100" b="1" i="0" u="none" strike="noStrike" dirty="0">
                        <a:solidFill>
                          <a:schemeClr val="tx1"/>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l" fontAlgn="b"/>
                      <a:endParaRPr lang="en-GB" sz="1100" b="1" i="0" u="none" strike="noStrike" dirty="0">
                        <a:solidFill>
                          <a:schemeClr val="tx1"/>
                        </a:solidFill>
                        <a:effectLst/>
                        <a:latin typeface="Calibri" panose="020F0502020204030204" pitchFamily="34" charset="0"/>
                      </a:endParaRPr>
                    </a:p>
                  </a:txBody>
                  <a:tcPr marL="9525" marR="9525" marT="9525" marB="0" anchor="b">
                    <a:noFill/>
                  </a:tcPr>
                </a:tc>
                <a:tc>
                  <a:txBody>
                    <a:bodyPr/>
                    <a:lstStyle/>
                    <a:p>
                      <a:pPr algn="ctr" fontAlgn="b"/>
                      <a:r>
                        <a:rPr lang="en-GB" sz="1100" b="1" u="none" strike="noStrike" dirty="0">
                          <a:solidFill>
                            <a:schemeClr val="tx1"/>
                          </a:solidFill>
                          <a:effectLst/>
                        </a:rPr>
                        <a:t>FIQ</a:t>
                      </a:r>
                      <a:endParaRPr lang="en-GB" sz="1100" b="1"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GB" sz="1100" b="1" i="0" u="none" strike="noStrike" dirty="0">
                        <a:solidFill>
                          <a:schemeClr val="tx1"/>
                        </a:solidFill>
                        <a:effectLst/>
                        <a:latin typeface="Calibri" panose="020F0502020204030204" pitchFamily="34" charset="0"/>
                      </a:endParaRPr>
                    </a:p>
                  </a:txBody>
                  <a:tcPr marL="9525" marR="9525" marT="9525" marB="0" anchor="b">
                    <a:noFill/>
                  </a:tcPr>
                </a:tc>
                <a:tc>
                  <a:txBody>
                    <a:bodyPr/>
                    <a:lstStyle/>
                    <a:p>
                      <a:pPr algn="ctr" fontAlgn="b"/>
                      <a:r>
                        <a:rPr lang="en-GB" sz="1100" b="1" u="none" strike="noStrike" dirty="0">
                          <a:solidFill>
                            <a:schemeClr val="tx1"/>
                          </a:solidFill>
                          <a:effectLst/>
                        </a:rPr>
                        <a:t>IRQ</a:t>
                      </a:r>
                      <a:endParaRPr lang="en-GB" sz="1100" b="1"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GB" sz="1100" b="1" i="0" u="none" strike="noStrike" dirty="0">
                        <a:solidFill>
                          <a:schemeClr val="tx1"/>
                        </a:solidFill>
                        <a:effectLst/>
                        <a:latin typeface="Calibri" panose="020F0502020204030204" pitchFamily="34" charset="0"/>
                      </a:endParaRPr>
                    </a:p>
                  </a:txBody>
                  <a:tcPr marL="9525" marR="9525" marT="9525" marB="0" anchor="b">
                    <a:noFill/>
                  </a:tcPr>
                </a:tc>
                <a:tc>
                  <a:txBody>
                    <a:bodyPr/>
                    <a:lstStyle/>
                    <a:p>
                      <a:pPr algn="ctr" fontAlgn="b"/>
                      <a:r>
                        <a:rPr lang="en-GB" sz="1100" b="1" u="none" strike="noStrike" dirty="0">
                          <a:solidFill>
                            <a:schemeClr val="tx1"/>
                          </a:solidFill>
                          <a:effectLst/>
                        </a:rPr>
                        <a:t>SVC</a:t>
                      </a:r>
                      <a:endParaRPr lang="en-GB" sz="1100" b="1"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GB" sz="1100" b="1" i="0" u="none" strike="noStrike" dirty="0">
                        <a:solidFill>
                          <a:schemeClr val="tx1"/>
                        </a:solidFill>
                        <a:effectLst/>
                        <a:latin typeface="Calibri" panose="020F0502020204030204" pitchFamily="34" charset="0"/>
                      </a:endParaRPr>
                    </a:p>
                  </a:txBody>
                  <a:tcPr marL="9525" marR="9525" marT="9525" marB="0" anchor="b">
                    <a:noFill/>
                  </a:tcPr>
                </a:tc>
                <a:tc>
                  <a:txBody>
                    <a:bodyPr/>
                    <a:lstStyle/>
                    <a:p>
                      <a:pPr algn="ctr" fontAlgn="b"/>
                      <a:r>
                        <a:rPr lang="en-GB" sz="1100" b="1" u="none" strike="noStrike" dirty="0">
                          <a:solidFill>
                            <a:schemeClr val="tx1"/>
                          </a:solidFill>
                          <a:effectLst/>
                        </a:rPr>
                        <a:t>ABT</a:t>
                      </a:r>
                      <a:endParaRPr lang="en-GB" sz="1100" b="1"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GB" sz="1100" b="1" i="0" u="none" strike="noStrike" dirty="0">
                        <a:solidFill>
                          <a:schemeClr val="tx1"/>
                        </a:solidFill>
                        <a:effectLst/>
                        <a:latin typeface="Calibri" panose="020F0502020204030204" pitchFamily="34" charset="0"/>
                      </a:endParaRPr>
                    </a:p>
                  </a:txBody>
                  <a:tcPr marL="9525" marR="9525" marT="9525" marB="0" anchor="b">
                    <a:noFill/>
                  </a:tcPr>
                </a:tc>
                <a:tc>
                  <a:txBody>
                    <a:bodyPr/>
                    <a:lstStyle/>
                    <a:p>
                      <a:pPr algn="ctr" fontAlgn="b"/>
                      <a:r>
                        <a:rPr lang="en-GB" sz="1100" b="1" u="none" strike="noStrike" dirty="0">
                          <a:solidFill>
                            <a:schemeClr val="tx1"/>
                          </a:solidFill>
                          <a:effectLst/>
                        </a:rPr>
                        <a:t>UND</a:t>
                      </a:r>
                      <a:endParaRPr lang="en-GB" sz="1100" b="1" i="0" u="none" strike="noStrike" dirty="0">
                        <a:solidFill>
                          <a:schemeClr val="tx1"/>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r>
            </a:tbl>
          </a:graphicData>
        </a:graphic>
      </p:graphicFrame>
      <p:sp>
        <p:nvSpPr>
          <p:cNvPr id="8" name="TextBox 7"/>
          <p:cNvSpPr txBox="1"/>
          <p:nvPr/>
        </p:nvSpPr>
        <p:spPr>
          <a:xfrm>
            <a:off x="1222744" y="5700672"/>
            <a:ext cx="7049387" cy="646331"/>
          </a:xfrm>
          <a:prstGeom prst="rect">
            <a:avLst/>
          </a:prstGeom>
          <a:noFill/>
        </p:spPr>
        <p:txBody>
          <a:bodyPr wrap="square" rtlCol="0">
            <a:spAutoFit/>
          </a:bodyPr>
          <a:lstStyle/>
          <a:p>
            <a:pPr algn="ctr"/>
            <a:r>
              <a:rPr lang="en-GB" dirty="0" smtClean="0"/>
              <a:t>SP Stack Pointer,   LR Link Register,   PC Program Counter, </a:t>
            </a:r>
          </a:p>
          <a:p>
            <a:pPr algn="ctr"/>
            <a:r>
              <a:rPr lang="en-GB" dirty="0" smtClean="0"/>
              <a:t>CPSR Current Program Status Register</a:t>
            </a:r>
            <a:endParaRPr lang="en-GB" dirty="0"/>
          </a:p>
        </p:txBody>
      </p:sp>
    </p:spTree>
    <p:extLst>
      <p:ext uri="{BB962C8B-B14F-4D97-AF65-F5344CB8AC3E}">
        <p14:creationId xmlns:p14="http://schemas.microsoft.com/office/powerpoint/2010/main" val="188506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Program Status </a:t>
            </a:r>
            <a:r>
              <a:rPr lang="en-GB" dirty="0"/>
              <a:t>Register</a:t>
            </a:r>
            <a:br>
              <a:rPr lang="en-GB" dirty="0"/>
            </a:br>
            <a:r>
              <a:rPr lang="en-GB" sz="2000" dirty="0"/>
              <a:t>RISC feature </a:t>
            </a:r>
            <a:r>
              <a:rPr lang="en-GB" sz="2000" dirty="0" smtClean="0"/>
              <a:t>2</a:t>
            </a:r>
            <a:endParaRPr lang="en-GB" sz="2000" dirty="0"/>
          </a:p>
        </p:txBody>
      </p:sp>
      <p:graphicFrame>
        <p:nvGraphicFramePr>
          <p:cNvPr id="6" name="Table 5"/>
          <p:cNvGraphicFramePr>
            <a:graphicFrameLocks noGrp="1"/>
          </p:cNvGraphicFramePr>
          <p:nvPr>
            <p:extLst/>
          </p:nvPr>
        </p:nvGraphicFramePr>
        <p:xfrm>
          <a:off x="863886" y="1417638"/>
          <a:ext cx="7056000" cy="741680"/>
        </p:xfrm>
        <a:graphic>
          <a:graphicData uri="http://schemas.openxmlformats.org/drawingml/2006/table">
            <a:tbl>
              <a:tblPr firstRow="1" bandRow="1">
                <a:tableStyleId>{5C22544A-7EE6-4342-B048-85BDC9FD1C3A}</a:tableStyleId>
              </a:tblPr>
              <a:tblGrid>
                <a:gridCol w="432000"/>
                <a:gridCol w="432000"/>
                <a:gridCol w="432000"/>
                <a:gridCol w="432000"/>
                <a:gridCol w="2880000"/>
                <a:gridCol w="432000"/>
                <a:gridCol w="432000"/>
                <a:gridCol w="432000"/>
                <a:gridCol w="288000"/>
                <a:gridCol w="288000"/>
                <a:gridCol w="288000"/>
                <a:gridCol w="288000"/>
              </a:tblGrid>
              <a:tr h="370840">
                <a:tc>
                  <a:txBody>
                    <a:bodyPr/>
                    <a:lstStyle/>
                    <a:p>
                      <a:pPr algn="ctr"/>
                      <a:r>
                        <a:rPr lang="en-GB" dirty="0" smtClean="0">
                          <a:solidFill>
                            <a:srgbClr val="7030A0"/>
                          </a:solidFill>
                        </a:rPr>
                        <a:t>31</a:t>
                      </a:r>
                      <a:endParaRPr lang="en-GB" dirty="0">
                        <a:solidFill>
                          <a:srgbClr val="7030A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dirty="0" smtClean="0">
                          <a:solidFill>
                            <a:srgbClr val="7030A0"/>
                          </a:solidFill>
                        </a:rPr>
                        <a:t>30</a:t>
                      </a:r>
                      <a:endParaRPr lang="en-GB" dirty="0">
                        <a:solidFill>
                          <a:srgbClr val="7030A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dirty="0" smtClean="0">
                          <a:solidFill>
                            <a:srgbClr val="7030A0"/>
                          </a:solidFill>
                        </a:rPr>
                        <a:t>29</a:t>
                      </a:r>
                      <a:endParaRPr lang="en-GB" dirty="0">
                        <a:solidFill>
                          <a:srgbClr val="7030A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dirty="0" smtClean="0">
                          <a:solidFill>
                            <a:srgbClr val="7030A0"/>
                          </a:solidFill>
                        </a:rPr>
                        <a:t>28</a:t>
                      </a:r>
                      <a:endParaRPr lang="en-GB" dirty="0">
                        <a:solidFill>
                          <a:srgbClr val="7030A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endParaRPr lang="en-GB" sz="800" dirty="0">
                        <a:solidFill>
                          <a:srgbClr val="7030A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dirty="0" smtClean="0">
                          <a:solidFill>
                            <a:srgbClr val="7030A0"/>
                          </a:solidFill>
                        </a:rPr>
                        <a:t>7</a:t>
                      </a:r>
                      <a:endParaRPr lang="en-GB" dirty="0">
                        <a:solidFill>
                          <a:srgbClr val="7030A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dirty="0" smtClean="0">
                          <a:solidFill>
                            <a:srgbClr val="7030A0"/>
                          </a:solidFill>
                        </a:rPr>
                        <a:t>6</a:t>
                      </a:r>
                      <a:endParaRPr lang="en-GB" dirty="0">
                        <a:solidFill>
                          <a:srgbClr val="7030A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dirty="0" smtClean="0">
                          <a:solidFill>
                            <a:srgbClr val="7030A0"/>
                          </a:solidFill>
                        </a:rPr>
                        <a:t>5</a:t>
                      </a:r>
                      <a:endParaRPr lang="en-GB" dirty="0">
                        <a:solidFill>
                          <a:srgbClr val="7030A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dirty="0" smtClean="0">
                          <a:solidFill>
                            <a:srgbClr val="7030A0"/>
                          </a:solidFill>
                        </a:rPr>
                        <a:t>4</a:t>
                      </a:r>
                      <a:endParaRPr lang="en-GB" dirty="0">
                        <a:solidFill>
                          <a:srgbClr val="7030A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endParaRPr lang="en-GB" dirty="0">
                        <a:solidFill>
                          <a:srgbClr val="7030A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endParaRPr lang="en-GB" dirty="0">
                        <a:solidFill>
                          <a:srgbClr val="7030A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dirty="0" smtClean="0">
                          <a:solidFill>
                            <a:srgbClr val="7030A0"/>
                          </a:solidFill>
                        </a:rPr>
                        <a:t>0</a:t>
                      </a:r>
                      <a:endParaRPr lang="en-GB" dirty="0">
                        <a:solidFill>
                          <a:srgbClr val="7030A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pPr algn="ctr"/>
                      <a:r>
                        <a:rPr lang="en-GB" dirty="0" smtClean="0"/>
                        <a:t>N</a:t>
                      </a:r>
                      <a:endParaRPr lang="en-GB" dirty="0"/>
                    </a:p>
                  </a:txBody>
                  <a:tcPr anchor="ctr">
                    <a:lnT w="38100" cmpd="sng">
                      <a:noFill/>
                    </a:lnT>
                    <a:solidFill>
                      <a:schemeClr val="accent5">
                        <a:lumMod val="40000"/>
                        <a:lumOff val="60000"/>
                      </a:schemeClr>
                    </a:solidFill>
                  </a:tcPr>
                </a:tc>
                <a:tc>
                  <a:txBody>
                    <a:bodyPr/>
                    <a:lstStyle/>
                    <a:p>
                      <a:pPr algn="ctr"/>
                      <a:r>
                        <a:rPr lang="en-GB" dirty="0" smtClean="0"/>
                        <a:t>Z</a:t>
                      </a:r>
                      <a:endParaRPr lang="en-GB" dirty="0"/>
                    </a:p>
                  </a:txBody>
                  <a:tcPr anchor="ctr">
                    <a:lnT w="38100" cmpd="sng">
                      <a:noFill/>
                    </a:lnT>
                    <a:solidFill>
                      <a:schemeClr val="accent5">
                        <a:lumMod val="40000"/>
                        <a:lumOff val="60000"/>
                      </a:schemeClr>
                    </a:solidFill>
                  </a:tcPr>
                </a:tc>
                <a:tc>
                  <a:txBody>
                    <a:bodyPr/>
                    <a:lstStyle/>
                    <a:p>
                      <a:pPr algn="ctr"/>
                      <a:r>
                        <a:rPr lang="en-GB" dirty="0" smtClean="0"/>
                        <a:t>C</a:t>
                      </a:r>
                      <a:endParaRPr lang="en-GB" dirty="0"/>
                    </a:p>
                  </a:txBody>
                  <a:tcPr anchor="ctr">
                    <a:lnT w="38100" cmpd="sng">
                      <a:noFill/>
                    </a:lnT>
                    <a:solidFill>
                      <a:schemeClr val="accent5">
                        <a:lumMod val="40000"/>
                        <a:lumOff val="60000"/>
                      </a:schemeClr>
                    </a:solidFill>
                  </a:tcPr>
                </a:tc>
                <a:tc>
                  <a:txBody>
                    <a:bodyPr/>
                    <a:lstStyle/>
                    <a:p>
                      <a:pPr algn="ctr"/>
                      <a:r>
                        <a:rPr lang="en-GB" dirty="0" smtClean="0"/>
                        <a:t>V</a:t>
                      </a:r>
                      <a:endParaRPr lang="en-GB" dirty="0"/>
                    </a:p>
                  </a:txBody>
                  <a:tcPr anchor="ctr">
                    <a:lnT w="38100" cmpd="sng">
                      <a:noFill/>
                    </a:lnT>
                    <a:solidFill>
                      <a:schemeClr val="accent5">
                        <a:lumMod val="40000"/>
                        <a:lumOff val="60000"/>
                      </a:schemeClr>
                    </a:solidFill>
                  </a:tcPr>
                </a:tc>
                <a:tc>
                  <a:txBody>
                    <a:bodyPr/>
                    <a:lstStyle/>
                    <a:p>
                      <a:pPr algn="ctr"/>
                      <a:endParaRPr lang="en-GB" sz="800" dirty="0"/>
                    </a:p>
                  </a:txBody>
                  <a:tcPr anchor="ctr">
                    <a:lnT w="38100" cmpd="sng">
                      <a:noFill/>
                    </a:lnT>
                  </a:tcPr>
                </a:tc>
                <a:tc>
                  <a:txBody>
                    <a:bodyPr/>
                    <a:lstStyle/>
                    <a:p>
                      <a:pPr algn="ctr"/>
                      <a:r>
                        <a:rPr lang="en-GB" dirty="0" smtClean="0"/>
                        <a:t>I</a:t>
                      </a:r>
                      <a:endParaRPr lang="en-GB" dirty="0"/>
                    </a:p>
                  </a:txBody>
                  <a:tcPr anchor="ctr">
                    <a:lnT w="38100" cmpd="sng">
                      <a:noFill/>
                    </a:lnT>
                    <a:solidFill>
                      <a:schemeClr val="accent5">
                        <a:lumMod val="40000"/>
                        <a:lumOff val="60000"/>
                      </a:schemeClr>
                    </a:solidFill>
                  </a:tcPr>
                </a:tc>
                <a:tc>
                  <a:txBody>
                    <a:bodyPr/>
                    <a:lstStyle/>
                    <a:p>
                      <a:pPr algn="ctr"/>
                      <a:r>
                        <a:rPr lang="en-GB" dirty="0" smtClean="0"/>
                        <a:t>F</a:t>
                      </a:r>
                      <a:endParaRPr lang="en-GB" dirty="0"/>
                    </a:p>
                  </a:txBody>
                  <a:tcPr anchor="ctr">
                    <a:lnT w="38100" cmpd="sng">
                      <a:noFill/>
                    </a:lnT>
                    <a:solidFill>
                      <a:schemeClr val="accent5">
                        <a:lumMod val="40000"/>
                        <a:lumOff val="60000"/>
                      </a:schemeClr>
                    </a:solidFill>
                  </a:tcPr>
                </a:tc>
                <a:tc>
                  <a:txBody>
                    <a:bodyPr/>
                    <a:lstStyle/>
                    <a:p>
                      <a:pPr algn="ctr"/>
                      <a:r>
                        <a:rPr lang="en-GB" dirty="0" smtClean="0"/>
                        <a:t>T</a:t>
                      </a:r>
                      <a:endParaRPr lang="en-GB" dirty="0"/>
                    </a:p>
                  </a:txBody>
                  <a:tcPr anchor="ctr">
                    <a:lnT w="38100" cmpd="sng">
                      <a:noFill/>
                    </a:lnT>
                    <a:solidFill>
                      <a:schemeClr val="accent5">
                        <a:lumMod val="40000"/>
                        <a:lumOff val="60000"/>
                      </a:schemeClr>
                    </a:solidFill>
                  </a:tcPr>
                </a:tc>
                <a:tc gridSpan="4">
                  <a:txBody>
                    <a:bodyPr/>
                    <a:lstStyle/>
                    <a:p>
                      <a:pPr algn="ctr"/>
                      <a:endParaRPr lang="en-GB" dirty="0"/>
                    </a:p>
                  </a:txBody>
                  <a:tcPr anchor="ctr">
                    <a:lnT w="38100" cmpd="sng">
                      <a:noFill/>
                    </a:lnT>
                    <a:solidFill>
                      <a:schemeClr val="accent3">
                        <a:lumMod val="40000"/>
                        <a:lumOff val="60000"/>
                      </a:schemeClr>
                    </a:solidFill>
                  </a:tcPr>
                </a:tc>
                <a:tc hMerge="1">
                  <a:txBody>
                    <a:bodyPr/>
                    <a:lstStyle/>
                    <a:p>
                      <a:pPr algn="ctr"/>
                      <a:endParaRPr lang="en-GB" dirty="0"/>
                    </a:p>
                  </a:txBody>
                  <a:tcPr anchor="ctr"/>
                </a:tc>
                <a:tc hMerge="1">
                  <a:txBody>
                    <a:bodyPr/>
                    <a:lstStyle/>
                    <a:p>
                      <a:pPr algn="ctr"/>
                      <a:endParaRPr lang="en-GB" dirty="0"/>
                    </a:p>
                  </a:txBody>
                  <a:tcPr anchor="ctr"/>
                </a:tc>
                <a:tc hMerge="1">
                  <a:txBody>
                    <a:bodyPr/>
                    <a:lstStyle/>
                    <a:p>
                      <a:pPr algn="ctr"/>
                      <a:endParaRPr lang="en-GB" dirty="0"/>
                    </a:p>
                  </a:txBody>
                  <a:tcPr anchor="ctr"/>
                </a:tc>
              </a:tr>
            </a:tbl>
          </a:graphicData>
        </a:graphic>
      </p:graphicFrame>
      <p:sp>
        <p:nvSpPr>
          <p:cNvPr id="8" name="Content Placeholder 7"/>
          <p:cNvSpPr>
            <a:spLocks noGrp="1"/>
          </p:cNvSpPr>
          <p:nvPr>
            <p:ph idx="1"/>
          </p:nvPr>
        </p:nvSpPr>
        <p:spPr>
          <a:xfrm>
            <a:off x="607344" y="3703458"/>
            <a:ext cx="8229597" cy="2465987"/>
          </a:xfrm>
        </p:spPr>
        <p:txBody>
          <a:bodyPr>
            <a:noAutofit/>
          </a:bodyPr>
          <a:lstStyle/>
          <a:p>
            <a:pPr marL="216000" indent="-457200">
              <a:lnSpc>
                <a:spcPct val="120000"/>
              </a:lnSpc>
              <a:spcBef>
                <a:spcPts val="600"/>
              </a:spcBef>
              <a:buNone/>
            </a:pPr>
            <a:r>
              <a:rPr lang="en-GB" sz="1600" dirty="0" smtClean="0">
                <a:solidFill>
                  <a:schemeClr val="tx1"/>
                </a:solidFill>
              </a:rPr>
              <a:t>N (N</a:t>
            </a:r>
            <a:r>
              <a:rPr lang="en-GB" sz="1600" dirty="0">
                <a:solidFill>
                  <a:schemeClr val="tx1"/>
                </a:solidFill>
              </a:rPr>
              <a:t>egative</a:t>
            </a:r>
            <a:r>
              <a:rPr lang="en-GB" sz="1600" dirty="0" smtClean="0">
                <a:solidFill>
                  <a:schemeClr val="tx1"/>
                </a:solidFill>
              </a:rPr>
              <a:t>) flag</a:t>
            </a:r>
            <a:r>
              <a:rPr lang="en-GB" sz="1600" dirty="0" smtClean="0"/>
              <a:t> – set to 1 if result is considered negative; otherwise 0. </a:t>
            </a:r>
          </a:p>
          <a:p>
            <a:pPr marL="216000" indent="-457200">
              <a:lnSpc>
                <a:spcPct val="120000"/>
              </a:lnSpc>
              <a:spcBef>
                <a:spcPts val="600"/>
              </a:spcBef>
              <a:buNone/>
            </a:pPr>
            <a:r>
              <a:rPr lang="en-GB" sz="1600" dirty="0" smtClean="0">
                <a:solidFill>
                  <a:schemeClr val="tx1"/>
                </a:solidFill>
              </a:rPr>
              <a:t>Z </a:t>
            </a:r>
            <a:r>
              <a:rPr lang="en-GB" sz="1600" dirty="0">
                <a:solidFill>
                  <a:schemeClr val="tx1"/>
                </a:solidFill>
              </a:rPr>
              <a:t>(</a:t>
            </a:r>
            <a:r>
              <a:rPr lang="en-GB" sz="1600" dirty="0" smtClean="0">
                <a:solidFill>
                  <a:schemeClr val="tx1"/>
                </a:solidFill>
              </a:rPr>
              <a:t>Z</a:t>
            </a:r>
            <a:r>
              <a:rPr lang="en-GB" sz="1600" dirty="0">
                <a:solidFill>
                  <a:schemeClr val="tx1"/>
                </a:solidFill>
              </a:rPr>
              <a:t>ero</a:t>
            </a:r>
            <a:r>
              <a:rPr lang="en-GB" sz="1600" dirty="0" smtClean="0">
                <a:solidFill>
                  <a:schemeClr val="tx1"/>
                </a:solidFill>
              </a:rPr>
              <a:t>) flag </a:t>
            </a:r>
            <a:r>
              <a:rPr lang="en-GB" sz="1600" dirty="0"/>
              <a:t>– set to 1 when the result of an instruction is zero. Also set when two compared operands are equal.</a:t>
            </a:r>
          </a:p>
          <a:p>
            <a:pPr marL="216000" indent="-457200">
              <a:lnSpc>
                <a:spcPct val="120000"/>
              </a:lnSpc>
              <a:spcBef>
                <a:spcPts val="600"/>
              </a:spcBef>
              <a:buNone/>
            </a:pPr>
            <a:r>
              <a:rPr lang="en-GB" sz="1600" dirty="0" smtClean="0">
                <a:solidFill>
                  <a:schemeClr val="tx1"/>
                </a:solidFill>
              </a:rPr>
              <a:t>C (Carry) flag </a:t>
            </a:r>
            <a:r>
              <a:rPr lang="en-GB" sz="1600" dirty="0"/>
              <a:t>– set to 1 if an addition generates a carry or a subtraction generates a borrow.</a:t>
            </a:r>
          </a:p>
          <a:p>
            <a:pPr marL="216000" indent="-457200">
              <a:lnSpc>
                <a:spcPct val="120000"/>
              </a:lnSpc>
              <a:spcBef>
                <a:spcPts val="600"/>
              </a:spcBef>
              <a:buNone/>
            </a:pPr>
            <a:r>
              <a:rPr lang="en-GB" sz="1600" dirty="0" smtClean="0">
                <a:solidFill>
                  <a:schemeClr val="tx1"/>
                </a:solidFill>
              </a:rPr>
              <a:t>V (</a:t>
            </a:r>
            <a:r>
              <a:rPr lang="en-GB" sz="1600" dirty="0" err="1" smtClean="0">
                <a:solidFill>
                  <a:schemeClr val="tx1"/>
                </a:solidFill>
              </a:rPr>
              <a:t>oVerflow</a:t>
            </a:r>
            <a:r>
              <a:rPr lang="en-GB" sz="1600" dirty="0" smtClean="0">
                <a:solidFill>
                  <a:schemeClr val="tx1"/>
                </a:solidFill>
              </a:rPr>
              <a:t>) flag </a:t>
            </a:r>
            <a:r>
              <a:rPr lang="en-GB" sz="1600" dirty="0"/>
              <a:t>– set to 1 when an overflow occurs</a:t>
            </a:r>
            <a:r>
              <a:rPr lang="en-GB" sz="1600" dirty="0" smtClean="0"/>
              <a:t>.</a:t>
            </a:r>
            <a:endParaRPr lang="en-GB" sz="1600" dirty="0"/>
          </a:p>
        </p:txBody>
      </p:sp>
      <p:sp>
        <p:nvSpPr>
          <p:cNvPr id="9" name="TextBox 8"/>
          <p:cNvSpPr txBox="1"/>
          <p:nvPr/>
        </p:nvSpPr>
        <p:spPr>
          <a:xfrm>
            <a:off x="584789" y="2671321"/>
            <a:ext cx="2371060" cy="369332"/>
          </a:xfrm>
          <a:prstGeom prst="rect">
            <a:avLst/>
          </a:prstGeom>
          <a:noFill/>
        </p:spPr>
        <p:txBody>
          <a:bodyPr wrap="square" rtlCol="0">
            <a:spAutoFit/>
          </a:bodyPr>
          <a:lstStyle/>
          <a:p>
            <a:r>
              <a:rPr lang="en-GB" dirty="0" smtClean="0"/>
              <a:t>Condition code flags</a:t>
            </a:r>
            <a:endParaRPr lang="en-GB" dirty="0"/>
          </a:p>
        </p:txBody>
      </p:sp>
      <p:sp>
        <p:nvSpPr>
          <p:cNvPr id="10" name="TextBox 9"/>
          <p:cNvSpPr txBox="1"/>
          <p:nvPr/>
        </p:nvSpPr>
        <p:spPr>
          <a:xfrm>
            <a:off x="3969935" y="2669031"/>
            <a:ext cx="2371060" cy="369332"/>
          </a:xfrm>
          <a:prstGeom prst="rect">
            <a:avLst/>
          </a:prstGeom>
          <a:noFill/>
        </p:spPr>
        <p:txBody>
          <a:bodyPr wrap="square" rtlCol="0">
            <a:spAutoFit/>
          </a:bodyPr>
          <a:lstStyle/>
          <a:p>
            <a:r>
              <a:rPr lang="en-GB" dirty="0" smtClean="0"/>
              <a:t>Interrupt disable bits</a:t>
            </a:r>
            <a:endParaRPr lang="en-GB" dirty="0"/>
          </a:p>
        </p:txBody>
      </p:sp>
      <p:sp>
        <p:nvSpPr>
          <p:cNvPr id="11" name="TextBox 10"/>
          <p:cNvSpPr txBox="1"/>
          <p:nvPr/>
        </p:nvSpPr>
        <p:spPr>
          <a:xfrm>
            <a:off x="5911967" y="3359493"/>
            <a:ext cx="2371060" cy="369332"/>
          </a:xfrm>
          <a:prstGeom prst="rect">
            <a:avLst/>
          </a:prstGeom>
          <a:noFill/>
        </p:spPr>
        <p:txBody>
          <a:bodyPr wrap="square" rtlCol="0">
            <a:spAutoFit/>
          </a:bodyPr>
          <a:lstStyle/>
          <a:p>
            <a:r>
              <a:rPr lang="en-GB" dirty="0" smtClean="0"/>
              <a:t>Thumb operation</a:t>
            </a:r>
            <a:endParaRPr lang="en-GB" dirty="0"/>
          </a:p>
        </p:txBody>
      </p:sp>
      <p:sp>
        <p:nvSpPr>
          <p:cNvPr id="12" name="TextBox 11"/>
          <p:cNvSpPr txBox="1"/>
          <p:nvPr/>
        </p:nvSpPr>
        <p:spPr>
          <a:xfrm>
            <a:off x="6772995" y="2671321"/>
            <a:ext cx="1850064" cy="369332"/>
          </a:xfrm>
          <a:prstGeom prst="rect">
            <a:avLst/>
          </a:prstGeom>
          <a:noFill/>
        </p:spPr>
        <p:txBody>
          <a:bodyPr wrap="square" rtlCol="0">
            <a:spAutoFit/>
          </a:bodyPr>
          <a:lstStyle/>
          <a:p>
            <a:r>
              <a:rPr lang="en-GB" dirty="0" smtClean="0"/>
              <a:t>Processor mode</a:t>
            </a:r>
            <a:endParaRPr lang="en-GB" dirty="0"/>
          </a:p>
        </p:txBody>
      </p:sp>
      <p:cxnSp>
        <p:nvCxnSpPr>
          <p:cNvPr id="14" name="Straight Arrow Connector 13"/>
          <p:cNvCxnSpPr/>
          <p:nvPr/>
        </p:nvCxnSpPr>
        <p:spPr>
          <a:xfrm flipH="1" flipV="1">
            <a:off x="6549655" y="2134788"/>
            <a:ext cx="0" cy="126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900100" y="2350789"/>
            <a:ext cx="0" cy="36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1719343" y="2346491"/>
            <a:ext cx="0" cy="432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7340561" y="2358613"/>
            <a:ext cx="0" cy="36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Left Bracket 19"/>
          <p:cNvSpPr/>
          <p:nvPr/>
        </p:nvSpPr>
        <p:spPr>
          <a:xfrm rot="16200000">
            <a:off x="5792100" y="1824712"/>
            <a:ext cx="216000" cy="8640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Left Bracket 20"/>
          <p:cNvSpPr/>
          <p:nvPr/>
        </p:nvSpPr>
        <p:spPr>
          <a:xfrm rot="16200000">
            <a:off x="7232561" y="1662491"/>
            <a:ext cx="216000" cy="11520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Left Bracket 21"/>
          <p:cNvSpPr/>
          <p:nvPr/>
        </p:nvSpPr>
        <p:spPr>
          <a:xfrm rot="16200000">
            <a:off x="1625519" y="1378789"/>
            <a:ext cx="216000" cy="17280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713617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Reduced Complexity</a:t>
            </a:r>
            <a:br>
              <a:rPr lang="en-GB" dirty="0" smtClean="0"/>
            </a:br>
            <a:r>
              <a:rPr lang="en-GB" sz="2000" dirty="0" smtClean="0"/>
              <a:t>RISC feature 3</a:t>
            </a:r>
            <a:endParaRPr lang="en-GB" sz="2000" dirty="0"/>
          </a:p>
        </p:txBody>
      </p:sp>
      <p:sp>
        <p:nvSpPr>
          <p:cNvPr id="3" name="Content Placeholder 2"/>
          <p:cNvSpPr>
            <a:spLocks noGrp="1"/>
          </p:cNvSpPr>
          <p:nvPr>
            <p:ph idx="1"/>
          </p:nvPr>
        </p:nvSpPr>
        <p:spPr/>
        <p:txBody>
          <a:bodyPr>
            <a:normAutofit fontScale="85000" lnSpcReduction="20000"/>
          </a:bodyPr>
          <a:lstStyle/>
          <a:p>
            <a:pPr>
              <a:spcBef>
                <a:spcPct val="0"/>
              </a:spcBef>
              <a:spcAft>
                <a:spcPts val="1413"/>
              </a:spcAft>
            </a:pPr>
            <a:r>
              <a:rPr lang="en-GB" sz="2800" dirty="0" smtClean="0"/>
              <a:t>Arithmetic Operation</a:t>
            </a:r>
            <a:r>
              <a:rPr lang="en-GB" sz="2800" i="1" dirty="0" smtClean="0"/>
              <a:t> Destination, Operand 1, Operand 2</a:t>
            </a:r>
          </a:p>
          <a:p>
            <a:pPr marL="457200" lvl="1" indent="0">
              <a:spcBef>
                <a:spcPct val="0"/>
              </a:spcBef>
              <a:spcAft>
                <a:spcPts val="1413"/>
              </a:spcAft>
              <a:buNone/>
            </a:pPr>
            <a:r>
              <a:rPr lang="en-GB" dirty="0" smtClean="0"/>
              <a:t>(Instruction </a:t>
            </a:r>
            <a:r>
              <a:rPr lang="en-GB" i="1" dirty="0" smtClean="0"/>
              <a:t>Destination</a:t>
            </a:r>
            <a:r>
              <a:rPr lang="en-GB" dirty="0"/>
              <a:t>, </a:t>
            </a:r>
            <a:r>
              <a:rPr lang="en-GB" i="1" dirty="0" smtClean="0"/>
              <a:t>Source1</a:t>
            </a:r>
            <a:r>
              <a:rPr lang="en-GB" dirty="0" smtClean="0"/>
              <a:t>, </a:t>
            </a:r>
            <a:r>
              <a:rPr lang="en-GB" i="1" dirty="0" smtClean="0"/>
              <a:t>Source2)</a:t>
            </a:r>
          </a:p>
          <a:p>
            <a:pPr>
              <a:spcBef>
                <a:spcPct val="0"/>
              </a:spcBef>
              <a:spcAft>
                <a:spcPts val="1413"/>
              </a:spcAft>
            </a:pPr>
            <a:r>
              <a:rPr lang="en-GB" sz="2800" i="1" dirty="0" smtClean="0"/>
              <a:t>Example</a:t>
            </a:r>
            <a:r>
              <a:rPr lang="en-GB" sz="2800" i="1" dirty="0"/>
              <a:t>:</a:t>
            </a:r>
            <a:r>
              <a:rPr lang="en-GB" sz="2800" dirty="0"/>
              <a:t> </a:t>
            </a:r>
            <a:r>
              <a:rPr lang="en-GB" sz="2800" b="1" dirty="0"/>
              <a:t>ADD </a:t>
            </a:r>
            <a:r>
              <a:rPr lang="en-GB" sz="2800" b="1" dirty="0" smtClean="0"/>
              <a:t>R0, R1, R2</a:t>
            </a:r>
            <a:r>
              <a:rPr lang="en-GB" sz="2800" dirty="0" smtClean="0"/>
              <a:t> </a:t>
            </a:r>
            <a:r>
              <a:rPr lang="en-GB" sz="2800" dirty="0"/>
              <a:t>	; </a:t>
            </a:r>
            <a:r>
              <a:rPr lang="en-GB" sz="2800" dirty="0" smtClean="0"/>
              <a:t>R0 </a:t>
            </a:r>
            <a:r>
              <a:rPr lang="en-GB" sz="2800" dirty="0"/>
              <a:t>⇐</a:t>
            </a:r>
            <a:r>
              <a:rPr lang="en-GB" sz="2800" dirty="0" smtClean="0"/>
              <a:t> R1 </a:t>
            </a:r>
            <a:r>
              <a:rPr lang="en-GB" sz="2800" dirty="0"/>
              <a:t>+ </a:t>
            </a:r>
            <a:r>
              <a:rPr lang="en-GB" sz="2800" dirty="0" smtClean="0"/>
              <a:t>R2</a:t>
            </a:r>
            <a:endParaRPr lang="en-GB" sz="2800" dirty="0"/>
          </a:p>
          <a:p>
            <a:pPr lvl="1">
              <a:spcBef>
                <a:spcPct val="0"/>
              </a:spcBef>
              <a:spcAft>
                <a:spcPts val="1125"/>
              </a:spcAft>
            </a:pPr>
            <a:r>
              <a:rPr lang="en-GB" sz="2400" dirty="0" smtClean="0"/>
              <a:t>R1 </a:t>
            </a:r>
            <a:r>
              <a:rPr lang="en-GB" sz="2400" dirty="0"/>
              <a:t>and </a:t>
            </a:r>
            <a:r>
              <a:rPr lang="en-GB" sz="2400" dirty="0" smtClean="0"/>
              <a:t>R2 </a:t>
            </a:r>
            <a:r>
              <a:rPr lang="en-GB" sz="2400" dirty="0"/>
              <a:t>are the source registers containing the input operands, </a:t>
            </a:r>
            <a:r>
              <a:rPr lang="en-GB" sz="2400" dirty="0" smtClean="0"/>
              <a:t>R0 </a:t>
            </a:r>
            <a:r>
              <a:rPr lang="en-GB" sz="2400" dirty="0"/>
              <a:t>is the destination register where the result is stored. </a:t>
            </a:r>
          </a:p>
          <a:p>
            <a:pPr lvl="1">
              <a:spcBef>
                <a:spcPct val="0"/>
              </a:spcBef>
              <a:spcAft>
                <a:spcPts val="1125"/>
              </a:spcAft>
            </a:pPr>
            <a:r>
              <a:rPr lang="en-GB" sz="2400" dirty="0"/>
              <a:t>The destination register can be the same as one of the source registers</a:t>
            </a:r>
          </a:p>
          <a:p>
            <a:pPr lvl="1">
              <a:spcBef>
                <a:spcPct val="0"/>
              </a:spcBef>
              <a:spcAft>
                <a:spcPts val="1125"/>
              </a:spcAft>
            </a:pPr>
            <a:r>
              <a:rPr lang="en-GB" sz="2400" b="1" dirty="0"/>
              <a:t>ADD </a:t>
            </a:r>
            <a:r>
              <a:rPr lang="en-GB" sz="2400" b="1" dirty="0" smtClean="0"/>
              <a:t>R0</a:t>
            </a:r>
            <a:r>
              <a:rPr lang="en-GB" sz="2400" b="1" dirty="0"/>
              <a:t>, </a:t>
            </a:r>
            <a:r>
              <a:rPr lang="en-GB" sz="2400" b="1" dirty="0" smtClean="0"/>
              <a:t>R0</a:t>
            </a:r>
            <a:r>
              <a:rPr lang="en-GB" sz="2400" b="1" dirty="0"/>
              <a:t>, </a:t>
            </a:r>
            <a:r>
              <a:rPr lang="en-GB" sz="2400" b="1" dirty="0" smtClean="0"/>
              <a:t>R1</a:t>
            </a:r>
            <a:r>
              <a:rPr lang="en-GB" sz="2400" dirty="0" smtClean="0"/>
              <a:t> </a:t>
            </a:r>
            <a:r>
              <a:rPr lang="en-GB" sz="2400" dirty="0"/>
              <a:t>is legal and means add the values in </a:t>
            </a:r>
            <a:r>
              <a:rPr lang="en-GB" sz="2400" dirty="0" smtClean="0"/>
              <a:t>R0 </a:t>
            </a:r>
            <a:r>
              <a:rPr lang="en-GB" sz="2400" dirty="0"/>
              <a:t>and </a:t>
            </a:r>
            <a:r>
              <a:rPr lang="en-GB" sz="2400" dirty="0" smtClean="0"/>
              <a:t>R1 </a:t>
            </a:r>
            <a:r>
              <a:rPr lang="en-GB" sz="2400" dirty="0"/>
              <a:t>together and place the result in </a:t>
            </a:r>
            <a:r>
              <a:rPr lang="en-GB" sz="2400" dirty="0" smtClean="0"/>
              <a:t>R0</a:t>
            </a:r>
            <a:r>
              <a:rPr lang="en-GB" sz="2400" dirty="0"/>
              <a:t>.</a:t>
            </a:r>
          </a:p>
          <a:p>
            <a:pPr lvl="1">
              <a:spcBef>
                <a:spcPct val="0"/>
              </a:spcBef>
              <a:spcAft>
                <a:spcPts val="1125"/>
              </a:spcAft>
            </a:pPr>
            <a:r>
              <a:rPr lang="en-GB" sz="2400" dirty="0"/>
              <a:t>This ADD instruction can be used on both unsigned and 2's complement signed numbers. </a:t>
            </a:r>
          </a:p>
          <a:p>
            <a:pPr lvl="1">
              <a:spcBef>
                <a:spcPct val="0"/>
              </a:spcBef>
              <a:spcAft>
                <a:spcPts val="1125"/>
              </a:spcAft>
            </a:pPr>
            <a:r>
              <a:rPr lang="en-GB" sz="2400" dirty="0"/>
              <a:t>It may produce a </a:t>
            </a:r>
            <a:r>
              <a:rPr lang="en-GB" sz="2400" dirty="0" smtClean="0"/>
              <a:t>carry or overflow signal and set the corresponding bits in the CPSR, </a:t>
            </a:r>
            <a:r>
              <a:rPr lang="en-GB" sz="2400" dirty="0"/>
              <a:t>but such signals are ignored by default</a:t>
            </a:r>
            <a:r>
              <a:rPr lang="en-GB" sz="2400" dirty="0" smtClean="0"/>
              <a:t>.</a:t>
            </a:r>
            <a:endParaRPr lang="en-GB" dirty="0"/>
          </a:p>
        </p:txBody>
      </p:sp>
    </p:spTree>
    <p:extLst>
      <p:ext uri="{BB962C8B-B14F-4D97-AF65-F5344CB8AC3E}">
        <p14:creationId xmlns:p14="http://schemas.microsoft.com/office/powerpoint/2010/main" val="389470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ARM Simulator</a:t>
            </a:r>
            <a:endParaRPr lang="en-GB" dirty="0"/>
          </a:p>
        </p:txBody>
      </p:sp>
      <p:pic>
        <p:nvPicPr>
          <p:cNvPr id="5" name="Content Placeholder 4"/>
          <p:cNvPicPr>
            <a:picLocks noGrp="1" noChangeAspect="1"/>
          </p:cNvPicPr>
          <p:nvPr>
            <p:ph idx="1"/>
          </p:nvPr>
        </p:nvPicPr>
        <p:blipFill>
          <a:blip r:embed="rId2"/>
          <a:stretch>
            <a:fillRect/>
          </a:stretch>
        </p:blipFill>
        <p:spPr>
          <a:xfrm>
            <a:off x="573131" y="1578936"/>
            <a:ext cx="8147877" cy="4525963"/>
          </a:xfrm>
          <a:prstGeom prst="rect">
            <a:avLst/>
          </a:prstGeom>
          <a:ln>
            <a:solidFill>
              <a:schemeClr val="tx1"/>
            </a:solidFill>
          </a:ln>
        </p:spPr>
      </p:pic>
      <p:sp>
        <p:nvSpPr>
          <p:cNvPr id="8" name="TextBox 7"/>
          <p:cNvSpPr txBox="1"/>
          <p:nvPr/>
        </p:nvSpPr>
        <p:spPr>
          <a:xfrm>
            <a:off x="3690009" y="3123264"/>
            <a:ext cx="3492988" cy="923330"/>
          </a:xfrm>
          <a:prstGeom prst="rect">
            <a:avLst/>
          </a:prstGeom>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p:spPr>
        <p:txBody>
          <a:bodyPr wrap="square" rtlCol="0">
            <a:spAutoFit/>
          </a:bodyPr>
          <a:lstStyle/>
          <a:p>
            <a:r>
              <a:rPr lang="en-GB" dirty="0" smtClean="0"/>
              <a:t>The ARM simulator shows that the instruction ADD R2, R0, R1 is stored as 0xE0802001</a:t>
            </a:r>
            <a:endParaRPr lang="en-GB" dirty="0"/>
          </a:p>
        </p:txBody>
      </p:sp>
      <p:cxnSp>
        <p:nvCxnSpPr>
          <p:cNvPr id="10" name="Elbow Connector 9"/>
          <p:cNvCxnSpPr/>
          <p:nvPr/>
        </p:nvCxnSpPr>
        <p:spPr>
          <a:xfrm flipV="1">
            <a:off x="2998381" y="2636874"/>
            <a:ext cx="1158949" cy="627321"/>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52354" y="4540102"/>
            <a:ext cx="5333188" cy="923330"/>
          </a:xfrm>
          <a:prstGeom prst="rect">
            <a:avLst/>
          </a:prstGeom>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p:spPr>
        <p:txBody>
          <a:bodyPr wrap="square" rtlCol="0">
            <a:spAutoFit/>
          </a:bodyPr>
          <a:lstStyle/>
          <a:p>
            <a:r>
              <a:rPr lang="en-GB" dirty="0" smtClean="0"/>
              <a:t>The ARM simulator is about to execute the instruction ADD R2, R0, R1 at 0x00000008</a:t>
            </a:r>
          </a:p>
          <a:p>
            <a:r>
              <a:rPr lang="en-GB" dirty="0" smtClean="0"/>
              <a:t>The Program Counter holds address 0x00000010</a:t>
            </a:r>
            <a:endParaRPr lang="en-GB" dirty="0"/>
          </a:p>
        </p:txBody>
      </p:sp>
      <p:cxnSp>
        <p:nvCxnSpPr>
          <p:cNvPr id="7" name="Straight Arrow Connector 6"/>
          <p:cNvCxnSpPr/>
          <p:nvPr/>
        </p:nvCxnSpPr>
        <p:spPr>
          <a:xfrm>
            <a:off x="6753340" y="5266063"/>
            <a:ext cx="859315" cy="4076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277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GB" dirty="0" smtClean="0"/>
              <a:t>Load/Store Architecture</a:t>
            </a:r>
            <a:br>
              <a:rPr lang="en-GB" dirty="0" smtClean="0"/>
            </a:br>
            <a:r>
              <a:rPr lang="en-GB" sz="2000" dirty="0" smtClean="0"/>
              <a:t>RISC feature 4</a:t>
            </a:r>
            <a:endParaRPr lang="en-GB" sz="2000" dirty="0"/>
          </a:p>
        </p:txBody>
      </p:sp>
      <p:sp>
        <p:nvSpPr>
          <p:cNvPr id="32" name="Content Placeholder 31"/>
          <p:cNvSpPr>
            <a:spLocks noGrp="1"/>
          </p:cNvSpPr>
          <p:nvPr>
            <p:ph idx="1"/>
          </p:nvPr>
        </p:nvSpPr>
        <p:spPr/>
        <p:txBody>
          <a:bodyPr/>
          <a:lstStyle/>
          <a:p>
            <a:pPr marL="0" indent="0">
              <a:buNone/>
            </a:pPr>
            <a:r>
              <a:rPr lang="en-GB" dirty="0" smtClean="0"/>
              <a:t>Arithmetic </a:t>
            </a:r>
            <a:r>
              <a:rPr lang="en-GB" dirty="0"/>
              <a:t>and logic operations </a:t>
            </a:r>
            <a:r>
              <a:rPr lang="en-GB" dirty="0" smtClean="0"/>
              <a:t>on operands held in </a:t>
            </a:r>
            <a:r>
              <a:rPr lang="en-GB" dirty="0"/>
              <a:t>the registers inside the CPU.</a:t>
            </a:r>
          </a:p>
          <a:p>
            <a:endParaRPr lang="en-GB" dirty="0"/>
          </a:p>
        </p:txBody>
      </p:sp>
      <p:graphicFrame>
        <p:nvGraphicFramePr>
          <p:cNvPr id="12" name="Table 11"/>
          <p:cNvGraphicFramePr>
            <a:graphicFrameLocks noGrp="1"/>
          </p:cNvGraphicFramePr>
          <p:nvPr>
            <p:extLst>
              <p:ext uri="{D42A27DB-BD31-4B8C-83A1-F6EECF244321}">
                <p14:modId xmlns:p14="http://schemas.microsoft.com/office/powerpoint/2010/main" val="887040143"/>
              </p:ext>
            </p:extLst>
          </p:nvPr>
        </p:nvGraphicFramePr>
        <p:xfrm>
          <a:off x="4947101" y="2121743"/>
          <a:ext cx="1646758" cy="2210154"/>
        </p:xfrm>
        <a:graphic>
          <a:graphicData uri="http://schemas.openxmlformats.org/drawingml/2006/table">
            <a:tbl>
              <a:tblPr firstRow="1" bandRow="1">
                <a:tableStyleId>{5940675A-B579-460E-94D1-54222C63F5DA}</a:tableStyleId>
              </a:tblPr>
              <a:tblGrid>
                <a:gridCol w="1646758"/>
              </a:tblGrid>
              <a:tr h="185479">
                <a:tc>
                  <a:txBody>
                    <a:bodyPr/>
                    <a:lstStyle/>
                    <a:p>
                      <a:pPr algn="ctr"/>
                      <a:r>
                        <a:rPr lang="en-GB" sz="1200" dirty="0" smtClean="0">
                          <a:solidFill>
                            <a:sysClr val="windowText" lastClr="000000"/>
                          </a:solidFill>
                        </a:rPr>
                        <a:t>R0</a:t>
                      </a:r>
                      <a:endParaRPr lang="en-GB"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479">
                <a:tc>
                  <a:txBody>
                    <a:bodyPr/>
                    <a:lstStyle/>
                    <a:p>
                      <a:pPr algn="ctr"/>
                      <a:r>
                        <a:rPr lang="en-GB" sz="1200" dirty="0" smtClean="0">
                          <a:solidFill>
                            <a:sysClr val="windowText" lastClr="000000"/>
                          </a:solidFill>
                        </a:rPr>
                        <a:t>R1</a:t>
                      </a:r>
                      <a:endParaRPr lang="en-GB"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479">
                <a:tc>
                  <a:txBody>
                    <a:bodyPr/>
                    <a:lstStyle/>
                    <a:p>
                      <a:pPr algn="ctr"/>
                      <a:r>
                        <a:rPr lang="en-GB" sz="1200" dirty="0" smtClean="0">
                          <a:solidFill>
                            <a:sysClr val="windowText" lastClr="000000"/>
                          </a:solidFill>
                        </a:rPr>
                        <a:t>R2</a:t>
                      </a:r>
                      <a:endParaRPr lang="en-GB"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11128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solidFill>
                            <a:sysClr val="windowText" lastClr="000000"/>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solidFill>
                            <a:sysClr val="windowText" lastClr="000000"/>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solidFill>
                            <a:sysClr val="windowText" lastClr="000000"/>
                          </a:solidFil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smtClean="0">
                          <a:solidFill>
                            <a:sysClr val="windowText" lastClr="000000"/>
                          </a:solidFill>
                        </a:rPr>
                        <a:t>.</a:t>
                      </a:r>
                    </a:p>
                    <a:p>
                      <a:pPr algn="ctr"/>
                      <a:endParaRPr lang="en-GB"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479">
                <a:tc>
                  <a:txBody>
                    <a:bodyPr/>
                    <a:lstStyle/>
                    <a:p>
                      <a:pPr algn="ctr"/>
                      <a:r>
                        <a:rPr lang="en-GB" sz="1200" dirty="0" smtClean="0">
                          <a:solidFill>
                            <a:sysClr val="windowText" lastClr="000000"/>
                          </a:solidFill>
                        </a:rPr>
                        <a:t>R15 PC</a:t>
                      </a:r>
                      <a:endParaRPr lang="en-GB"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5" name="Group 4"/>
          <p:cNvGrpSpPr/>
          <p:nvPr/>
        </p:nvGrpSpPr>
        <p:grpSpPr>
          <a:xfrm>
            <a:off x="4364648" y="5187825"/>
            <a:ext cx="2811664" cy="694062"/>
            <a:chOff x="6466900" y="2930487"/>
            <a:chExt cx="2071172" cy="694062"/>
          </a:xfrm>
        </p:grpSpPr>
        <p:sp>
          <p:nvSpPr>
            <p:cNvPr id="3" name="Parallelogram 2"/>
            <p:cNvSpPr/>
            <p:nvPr/>
          </p:nvSpPr>
          <p:spPr>
            <a:xfrm>
              <a:off x="7502486" y="2930487"/>
              <a:ext cx="1035586" cy="694062"/>
            </a:xfrm>
            <a:prstGeom prst="parallelogram">
              <a:avLst>
                <a:gd name="adj" fmla="val 646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arallelogram 5"/>
            <p:cNvSpPr/>
            <p:nvPr/>
          </p:nvSpPr>
          <p:spPr>
            <a:xfrm flipH="1">
              <a:off x="6466900" y="2930487"/>
              <a:ext cx="1035586" cy="694062"/>
            </a:xfrm>
            <a:prstGeom prst="parallelogram">
              <a:avLst>
                <a:gd name="adj" fmla="val 646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6995710" y="3194892"/>
              <a:ext cx="969485" cy="4296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ALU</a:t>
              </a:r>
              <a:endParaRPr lang="en-GB" dirty="0"/>
            </a:p>
          </p:txBody>
        </p:sp>
      </p:grpSp>
      <p:sp>
        <p:nvSpPr>
          <p:cNvPr id="7" name="TextBox 6"/>
          <p:cNvSpPr txBox="1"/>
          <p:nvPr/>
        </p:nvSpPr>
        <p:spPr>
          <a:xfrm>
            <a:off x="4947102" y="4541220"/>
            <a:ext cx="1646758" cy="276999"/>
          </a:xfrm>
          <a:prstGeom prst="rect">
            <a:avLst/>
          </a:prstGeom>
          <a:solidFill>
            <a:schemeClr val="accent4">
              <a:lumMod val="20000"/>
              <a:lumOff val="80000"/>
            </a:schemeClr>
          </a:solidFill>
          <a:ln>
            <a:solidFill>
              <a:schemeClr val="tx1"/>
            </a:solidFill>
          </a:ln>
        </p:spPr>
        <p:txBody>
          <a:bodyPr wrap="square" rtlCol="0">
            <a:spAutoFit/>
          </a:bodyPr>
          <a:lstStyle/>
          <a:p>
            <a:r>
              <a:rPr lang="en-GB" sz="1200" dirty="0" smtClean="0"/>
              <a:t>CPSR (Status Flags)</a:t>
            </a:r>
            <a:endParaRPr lang="en-GB" sz="1200" dirty="0"/>
          </a:p>
        </p:txBody>
      </p:sp>
      <p:cxnSp>
        <p:nvCxnSpPr>
          <p:cNvPr id="9" name="Elbow Connector 8"/>
          <p:cNvCxnSpPr/>
          <p:nvPr/>
        </p:nvCxnSpPr>
        <p:spPr>
          <a:xfrm rot="5400000">
            <a:off x="3761987" y="4015870"/>
            <a:ext cx="1944000" cy="432000"/>
          </a:xfrm>
          <a:prstGeom prst="bentConnector3">
            <a:avLst>
              <a:gd name="adj1" fmla="val -1"/>
            </a:avLst>
          </a:prstGeom>
          <a:ln w="76200" cmpd="db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110" y="3081959"/>
            <a:ext cx="3573814" cy="677108"/>
          </a:xfrm>
          <a:prstGeom prst="rect">
            <a:avLst/>
          </a:prstGeom>
          <a:solidFill>
            <a:srgbClr val="70AD47">
              <a:lumMod val="60000"/>
              <a:lumOff val="40000"/>
            </a:srgbClr>
          </a:solidFill>
          <a:effectLst>
            <a:glow rad="63500">
              <a:srgbClr val="5B9BD5">
                <a:satMod val="175000"/>
                <a:alpha val="40000"/>
              </a:srgbClr>
            </a:glo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a:t>ADD R2, R0, R1  </a:t>
            </a:r>
            <a:r>
              <a:rPr kumimoji="0" lang="en-GB" b="0" i="0" u="none" strike="noStrike" kern="0" cap="none" spc="0" normalizeH="0" baseline="0" noProof="0" dirty="0" smtClean="0">
                <a:ln>
                  <a:noFill/>
                </a:ln>
                <a:solidFill>
                  <a:prstClr val="black"/>
                </a:solidFill>
                <a:effectLst/>
                <a:uLnTx/>
                <a:uFillTx/>
                <a:latin typeface="Calibri" panose="020F0502020204030204"/>
              </a:rPr>
              <a:t>(ADD Rd, Rn, Rm)</a:t>
            </a:r>
          </a:p>
          <a:p>
            <a:pPr defTabSz="914400" fontAlgn="auto">
              <a:spcBef>
                <a:spcPts val="0"/>
              </a:spcBef>
              <a:spcAft>
                <a:spcPts val="0"/>
              </a:spcAft>
              <a:defRPr/>
            </a:pPr>
            <a:r>
              <a:rPr lang="en-GB" kern="0" dirty="0">
                <a:solidFill>
                  <a:prstClr val="black"/>
                </a:solidFill>
                <a:latin typeface="Calibri" panose="020F0502020204030204"/>
              </a:rPr>
              <a:t>R2 </a:t>
            </a:r>
            <a:r>
              <a:rPr lang="en-GB" kern="0" dirty="0">
                <a:solidFill>
                  <a:prstClr val="black"/>
                </a:solidFill>
                <a:latin typeface="Cambria Math" panose="02040503050406030204" pitchFamily="18" charset="0"/>
                <a:ea typeface="Cambria Math" panose="02040503050406030204" pitchFamily="18" charset="0"/>
              </a:rPr>
              <a:t>⇐</a:t>
            </a:r>
            <a:r>
              <a:rPr lang="en-GB" kern="0" dirty="0">
                <a:solidFill>
                  <a:prstClr val="black"/>
                </a:solidFill>
                <a:latin typeface="Calibri" panose="020F0502020204030204"/>
              </a:rPr>
              <a:t> R0 + R1   (Rd </a:t>
            </a:r>
            <a:r>
              <a:rPr lang="en-GB" kern="0" dirty="0">
                <a:solidFill>
                  <a:prstClr val="black"/>
                </a:solidFill>
                <a:latin typeface="Cambria Math" panose="02040503050406030204" pitchFamily="18" charset="0"/>
                <a:ea typeface="Cambria Math" panose="02040503050406030204" pitchFamily="18" charset="0"/>
              </a:rPr>
              <a:t>⇐</a:t>
            </a:r>
            <a:r>
              <a:rPr lang="en-GB" kern="0" dirty="0">
                <a:solidFill>
                  <a:prstClr val="black"/>
                </a:solidFill>
                <a:latin typeface="Calibri" panose="020F0502020204030204"/>
              </a:rPr>
              <a:t> Rn + Rm</a:t>
            </a:r>
            <a:r>
              <a:rPr lang="en-GB" kern="0" dirty="0" smtClean="0">
                <a:solidFill>
                  <a:prstClr val="black"/>
                </a:solidFill>
                <a:latin typeface="Calibri" panose="020F0502020204030204"/>
              </a:rPr>
              <a:t>)</a:t>
            </a:r>
            <a:r>
              <a:rPr kumimoji="0" lang="en-GB" b="0" i="0" u="none" strike="noStrike" kern="0" cap="none" spc="0" normalizeH="0" baseline="0" noProof="0" dirty="0" smtClean="0">
                <a:ln>
                  <a:noFill/>
                </a:ln>
                <a:solidFill>
                  <a:prstClr val="black"/>
                </a:solidFill>
                <a:effectLst/>
                <a:uLnTx/>
                <a:uFillTx/>
                <a:latin typeface="Calibri" panose="020F0502020204030204"/>
              </a:rPr>
              <a:t> </a:t>
            </a:r>
          </a:p>
        </p:txBody>
      </p:sp>
      <p:cxnSp>
        <p:nvCxnSpPr>
          <p:cNvPr id="10" name="Straight Connector 9"/>
          <p:cNvCxnSpPr/>
          <p:nvPr/>
        </p:nvCxnSpPr>
        <p:spPr>
          <a:xfrm flipH="1">
            <a:off x="4972545" y="2119062"/>
            <a:ext cx="0" cy="22320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6200000" flipH="1">
            <a:off x="5817922" y="4015870"/>
            <a:ext cx="1944000" cy="432000"/>
          </a:xfrm>
          <a:prstGeom prst="bentConnector3">
            <a:avLst>
              <a:gd name="adj1" fmla="val -1"/>
            </a:avLst>
          </a:prstGeom>
          <a:ln w="76200" cmpd="db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568157" y="2106207"/>
            <a:ext cx="0" cy="2232000"/>
          </a:xfrm>
          <a:prstGeom prst="line">
            <a:avLst/>
          </a:prstGeom>
          <a:ln w="63500" cmpd="dbl"/>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1"/>
            <a:endCxn id="6" idx="1"/>
          </p:cNvCxnSpPr>
          <p:nvPr/>
        </p:nvCxnSpPr>
        <p:spPr>
          <a:xfrm rot="10800000" flipV="1">
            <a:off x="4843094" y="4679719"/>
            <a:ext cx="104008" cy="508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a:off x="5550672" y="5827852"/>
            <a:ext cx="1620000" cy="432000"/>
          </a:xfrm>
          <a:prstGeom prst="bentConnector3">
            <a:avLst>
              <a:gd name="adj1" fmla="val -1"/>
            </a:avLst>
          </a:prstGeom>
          <a:ln w="76200" cmpd="db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a:off x="6403156" y="5071852"/>
            <a:ext cx="1944000" cy="432000"/>
          </a:xfrm>
          <a:prstGeom prst="bentConnector3">
            <a:avLst>
              <a:gd name="adj1" fmla="val -1"/>
            </a:avLst>
          </a:prstGeom>
          <a:ln w="76200" cmpd="db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6200000" flipH="1">
            <a:off x="6186723" y="2948242"/>
            <a:ext cx="1800000" cy="1008000"/>
          </a:xfrm>
          <a:prstGeom prst="bentConnector3">
            <a:avLst>
              <a:gd name="adj1" fmla="val -1"/>
            </a:avLst>
          </a:prstGeom>
          <a:ln w="76200" cmpd="db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flipV="1">
            <a:off x="6626797" y="5213891"/>
            <a:ext cx="104008" cy="1440000"/>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16200000" flipV="1">
            <a:off x="6343813" y="4948904"/>
            <a:ext cx="1296000" cy="792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6200000">
            <a:off x="3655136" y="3838381"/>
            <a:ext cx="1399142" cy="338554"/>
          </a:xfrm>
          <a:prstGeom prst="rect">
            <a:avLst/>
          </a:prstGeom>
          <a:noFill/>
        </p:spPr>
        <p:txBody>
          <a:bodyPr wrap="square" rtlCol="0">
            <a:spAutoFit/>
          </a:bodyPr>
          <a:lstStyle/>
          <a:p>
            <a:r>
              <a:rPr lang="en-GB" sz="1600" dirty="0" smtClean="0"/>
              <a:t>32-bit data</a:t>
            </a:r>
            <a:endParaRPr lang="en-GB" sz="1600" dirty="0"/>
          </a:p>
        </p:txBody>
      </p:sp>
      <p:sp>
        <p:nvSpPr>
          <p:cNvPr id="26" name="TextBox 25"/>
          <p:cNvSpPr txBox="1"/>
          <p:nvPr/>
        </p:nvSpPr>
        <p:spPr>
          <a:xfrm rot="16200000">
            <a:off x="6160987" y="3810871"/>
            <a:ext cx="1399142" cy="338554"/>
          </a:xfrm>
          <a:prstGeom prst="rect">
            <a:avLst/>
          </a:prstGeom>
          <a:noFill/>
        </p:spPr>
        <p:txBody>
          <a:bodyPr wrap="square" rtlCol="0">
            <a:spAutoFit/>
          </a:bodyPr>
          <a:lstStyle/>
          <a:p>
            <a:r>
              <a:rPr lang="en-GB" sz="1600" dirty="0" smtClean="0"/>
              <a:t>32-bit data</a:t>
            </a:r>
            <a:endParaRPr lang="en-GB" sz="1600" dirty="0"/>
          </a:p>
        </p:txBody>
      </p:sp>
      <p:sp>
        <p:nvSpPr>
          <p:cNvPr id="27" name="TextBox 26"/>
          <p:cNvSpPr txBox="1"/>
          <p:nvPr/>
        </p:nvSpPr>
        <p:spPr>
          <a:xfrm rot="5400000" flipH="1">
            <a:off x="7060429" y="3577883"/>
            <a:ext cx="1399142" cy="338554"/>
          </a:xfrm>
          <a:prstGeom prst="rect">
            <a:avLst/>
          </a:prstGeom>
          <a:noFill/>
        </p:spPr>
        <p:txBody>
          <a:bodyPr wrap="square" rtlCol="0">
            <a:spAutoFit/>
          </a:bodyPr>
          <a:lstStyle/>
          <a:p>
            <a:r>
              <a:rPr lang="en-GB" sz="1600" dirty="0" smtClean="0"/>
              <a:t>32-bit data</a:t>
            </a:r>
            <a:endParaRPr lang="en-GB" sz="1600" dirty="0"/>
          </a:p>
        </p:txBody>
      </p:sp>
      <p:sp>
        <p:nvSpPr>
          <p:cNvPr id="28" name="TextBox 27"/>
          <p:cNvSpPr txBox="1"/>
          <p:nvPr/>
        </p:nvSpPr>
        <p:spPr>
          <a:xfrm rot="16200000">
            <a:off x="4432651" y="4603741"/>
            <a:ext cx="859036" cy="400110"/>
          </a:xfrm>
          <a:prstGeom prst="rect">
            <a:avLst/>
          </a:prstGeom>
          <a:noFill/>
        </p:spPr>
        <p:txBody>
          <a:bodyPr wrap="square" rtlCol="0">
            <a:spAutoFit/>
          </a:bodyPr>
          <a:lstStyle/>
          <a:p>
            <a:r>
              <a:rPr lang="en-GB" sz="1000" dirty="0" smtClean="0"/>
              <a:t>Status Flags</a:t>
            </a:r>
            <a:endParaRPr lang="en-GB" sz="1000" dirty="0"/>
          </a:p>
        </p:txBody>
      </p:sp>
      <p:sp>
        <p:nvSpPr>
          <p:cNvPr id="30" name="TextBox 29"/>
          <p:cNvSpPr txBox="1"/>
          <p:nvPr/>
        </p:nvSpPr>
        <p:spPr>
          <a:xfrm rot="5400000" flipH="1">
            <a:off x="6851387" y="5214087"/>
            <a:ext cx="926159" cy="246221"/>
          </a:xfrm>
          <a:prstGeom prst="rect">
            <a:avLst/>
          </a:prstGeom>
          <a:noFill/>
        </p:spPr>
        <p:txBody>
          <a:bodyPr wrap="square" rtlCol="0">
            <a:spAutoFit/>
          </a:bodyPr>
          <a:lstStyle/>
          <a:p>
            <a:r>
              <a:rPr lang="en-GB" sz="1000" dirty="0" smtClean="0"/>
              <a:t>Status Flags</a:t>
            </a:r>
            <a:endParaRPr lang="en-GB" sz="1000" dirty="0"/>
          </a:p>
        </p:txBody>
      </p:sp>
    </p:spTree>
    <p:extLst>
      <p:ext uri="{BB962C8B-B14F-4D97-AF65-F5344CB8AC3E}">
        <p14:creationId xmlns:p14="http://schemas.microsoft.com/office/powerpoint/2010/main" val="265153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GB" dirty="0" smtClean="0"/>
              <a:t>Load/Store Architecture</a:t>
            </a:r>
            <a:br>
              <a:rPr lang="en-GB" dirty="0" smtClean="0"/>
            </a:br>
            <a:r>
              <a:rPr lang="en-GB" sz="2000" dirty="0" smtClean="0"/>
              <a:t>RISC feature 4</a:t>
            </a:r>
            <a:endParaRPr lang="en-GB" sz="2000" dirty="0"/>
          </a:p>
        </p:txBody>
      </p:sp>
      <p:sp>
        <p:nvSpPr>
          <p:cNvPr id="6147" name="Rectangle 3"/>
          <p:cNvSpPr>
            <a:spLocks noGrp="1" noChangeArrowheads="1"/>
          </p:cNvSpPr>
          <p:nvPr>
            <p:ph idx="1"/>
          </p:nvPr>
        </p:nvSpPr>
        <p:spPr>
          <a:xfrm>
            <a:off x="457200" y="1600200"/>
            <a:ext cx="8305800" cy="4525963"/>
          </a:xfrm>
        </p:spPr>
        <p:txBody>
          <a:bodyPr>
            <a:normAutofit/>
          </a:bodyPr>
          <a:lstStyle/>
          <a:p>
            <a:pPr>
              <a:spcBef>
                <a:spcPct val="0"/>
              </a:spcBef>
              <a:spcAft>
                <a:spcPts val="1125"/>
              </a:spcAft>
            </a:pPr>
            <a:r>
              <a:rPr lang="en-GB" sz="2800" dirty="0" smtClean="0"/>
              <a:t>Only load and store instructions access memory</a:t>
            </a:r>
          </a:p>
          <a:p>
            <a:pPr marL="457200" lvl="1" indent="0">
              <a:spcBef>
                <a:spcPct val="0"/>
              </a:spcBef>
              <a:spcAft>
                <a:spcPts val="1125"/>
              </a:spcAft>
              <a:buNone/>
            </a:pPr>
            <a:r>
              <a:rPr lang="en-GB" sz="2400" b="1" dirty="0" smtClean="0">
                <a:solidFill>
                  <a:schemeClr val="tx1"/>
                </a:solidFill>
              </a:rPr>
              <a:t>LDR R0, [R1] </a:t>
            </a:r>
          </a:p>
          <a:p>
            <a:pPr marL="457200" lvl="1" indent="0">
              <a:spcBef>
                <a:spcPct val="0"/>
              </a:spcBef>
              <a:spcAft>
                <a:spcPts val="1125"/>
              </a:spcAft>
              <a:buNone/>
            </a:pPr>
            <a:r>
              <a:rPr lang="en-GB" dirty="0" smtClean="0"/>
              <a:t>R0 receives the value held in the memory address pointed to by R1</a:t>
            </a:r>
          </a:p>
          <a:p>
            <a:pPr marL="457200" lvl="1" indent="0">
              <a:spcBef>
                <a:spcPct val="0"/>
              </a:spcBef>
              <a:spcAft>
                <a:spcPts val="1125"/>
              </a:spcAft>
              <a:buNone/>
            </a:pPr>
            <a:r>
              <a:rPr lang="en-GB" sz="2400" b="1" dirty="0" smtClean="0">
                <a:solidFill>
                  <a:schemeClr val="tx1"/>
                </a:solidFill>
              </a:rPr>
              <a:t>STR R0, [R1]</a:t>
            </a:r>
            <a:endParaRPr lang="en-GB" sz="2400" b="1" dirty="0">
              <a:solidFill>
                <a:schemeClr val="tx1"/>
              </a:solidFill>
            </a:endParaRPr>
          </a:p>
          <a:p>
            <a:pPr marL="457200" lvl="1" indent="0">
              <a:spcBef>
                <a:spcPct val="0"/>
              </a:spcBef>
              <a:spcAft>
                <a:spcPts val="1125"/>
              </a:spcAft>
              <a:buNone/>
            </a:pPr>
            <a:r>
              <a:rPr lang="en-GB" dirty="0" smtClean="0"/>
              <a:t>The memory location pointed to by R1 receives the value held in R0</a:t>
            </a:r>
          </a:p>
          <a:p>
            <a:pPr marL="457200" lvl="1" indent="0">
              <a:spcBef>
                <a:spcPct val="0"/>
              </a:spcBef>
              <a:spcAft>
                <a:spcPts val="1125"/>
              </a:spcAft>
              <a:buNone/>
            </a:pPr>
            <a:endParaRPr lang="en-GB" dirty="0" smtClean="0"/>
          </a:p>
          <a:p>
            <a:pPr>
              <a:spcBef>
                <a:spcPct val="0"/>
              </a:spcBef>
              <a:spcAft>
                <a:spcPts val="1125"/>
              </a:spcAft>
            </a:pPr>
            <a:r>
              <a:rPr lang="en-GB" sz="2800" dirty="0" smtClean="0"/>
              <a:t>All other instructions are register-to-register </a:t>
            </a:r>
          </a:p>
          <a:p>
            <a:pPr>
              <a:spcBef>
                <a:spcPct val="0"/>
              </a:spcBef>
              <a:spcAft>
                <a:spcPts val="1125"/>
              </a:spcAft>
            </a:pPr>
            <a:r>
              <a:rPr lang="en-GB" sz="2800" dirty="0" smtClean="0"/>
              <a:t>This speeds up overall operation as register accesses are much faster than memory accesses.</a:t>
            </a:r>
          </a:p>
        </p:txBody>
      </p:sp>
    </p:spTree>
    <p:extLst>
      <p:ext uri="{BB962C8B-B14F-4D97-AF65-F5344CB8AC3E}">
        <p14:creationId xmlns:p14="http://schemas.microsoft.com/office/powerpoint/2010/main" val="3070564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marL="0" indent="0">
              <a:spcBef>
                <a:spcPts val="0"/>
              </a:spcBef>
              <a:spcAft>
                <a:spcPts val="600"/>
              </a:spcAft>
              <a:buNone/>
            </a:pPr>
            <a:r>
              <a:rPr lang="en-GB" dirty="0" smtClean="0"/>
              <a:t>Everything that goes on inside a CPU is synchronised to a pulse generator called the </a:t>
            </a:r>
            <a:r>
              <a:rPr lang="en-GB" i="1" dirty="0" smtClean="0"/>
              <a:t>clock</a:t>
            </a:r>
            <a:r>
              <a:rPr lang="en-GB" dirty="0" smtClean="0"/>
              <a:t>. Each pulse from the clock triggers a </a:t>
            </a:r>
            <a:r>
              <a:rPr lang="en-GB" i="1" dirty="0" smtClean="0"/>
              <a:t>clock cycle</a:t>
            </a:r>
            <a:r>
              <a:rPr lang="en-GB" dirty="0" smtClean="0"/>
              <a:t>. </a:t>
            </a:r>
          </a:p>
          <a:p>
            <a:pPr marL="0" indent="0">
              <a:spcBef>
                <a:spcPts val="0"/>
              </a:spcBef>
              <a:buNone/>
            </a:pPr>
            <a:r>
              <a:rPr lang="en-GB" sz="2000" dirty="0" smtClean="0">
                <a:solidFill>
                  <a:schemeClr val="tx1"/>
                </a:solidFill>
              </a:rPr>
              <a:t>A 80MHz CPU implies an instruction cycle is 1/80,000,000 s                 = 0.0125 </a:t>
            </a:r>
            <a:r>
              <a:rPr lang="en-GB" sz="2000" dirty="0" err="1" smtClean="0">
                <a:solidFill>
                  <a:schemeClr val="tx1"/>
                </a:solidFill>
              </a:rPr>
              <a:t>ms</a:t>
            </a:r>
            <a:r>
              <a:rPr lang="en-GB" sz="2000" dirty="0" smtClean="0">
                <a:solidFill>
                  <a:schemeClr val="tx1"/>
                </a:solidFill>
              </a:rPr>
              <a:t> (microseconds) = 12.5 ns (nanoseconds)</a:t>
            </a:r>
            <a:endParaRPr lang="en-GB" sz="2000" dirty="0">
              <a:solidFill>
                <a:schemeClr val="tx1"/>
              </a:solidFill>
            </a:endParaRPr>
          </a:p>
        </p:txBody>
      </p:sp>
      <p:sp>
        <p:nvSpPr>
          <p:cNvPr id="2" name="Title 1"/>
          <p:cNvSpPr>
            <a:spLocks noGrp="1"/>
          </p:cNvSpPr>
          <p:nvPr>
            <p:ph type="title"/>
          </p:nvPr>
        </p:nvSpPr>
        <p:spPr/>
        <p:txBody>
          <a:bodyPr/>
          <a:lstStyle/>
          <a:p>
            <a:r>
              <a:rPr lang="en-GB" dirty="0" smtClean="0"/>
              <a:t>Machine Instruction and Clock Cycles</a:t>
            </a:r>
            <a:br>
              <a:rPr lang="en-GB" dirty="0" smtClean="0"/>
            </a:br>
            <a:r>
              <a:rPr lang="en-GB" sz="2000" dirty="0" smtClean="0"/>
              <a:t>RISC feature 5</a:t>
            </a:r>
            <a:endParaRPr lang="en-GB" sz="2000" dirty="0"/>
          </a:p>
        </p:txBody>
      </p:sp>
      <p:graphicFrame>
        <p:nvGraphicFramePr>
          <p:cNvPr id="5" name="Table 4"/>
          <p:cNvGraphicFramePr>
            <a:graphicFrameLocks noGrp="1"/>
          </p:cNvGraphicFramePr>
          <p:nvPr>
            <p:extLst/>
          </p:nvPr>
        </p:nvGraphicFramePr>
        <p:xfrm>
          <a:off x="457200" y="3263099"/>
          <a:ext cx="3204348" cy="2225040"/>
        </p:xfrm>
        <a:graphic>
          <a:graphicData uri="http://schemas.openxmlformats.org/drawingml/2006/table">
            <a:tbl>
              <a:tblPr firstRow="1" bandRow="1">
                <a:tableStyleId>{2D5ABB26-0587-4C30-8999-92F81FD0307C}</a:tableStyleId>
              </a:tblPr>
              <a:tblGrid>
                <a:gridCol w="306174"/>
                <a:gridCol w="306174"/>
                <a:gridCol w="288000"/>
                <a:gridCol w="288000"/>
                <a:gridCol w="288000"/>
                <a:gridCol w="288000"/>
                <a:gridCol w="288000"/>
                <a:gridCol w="288000"/>
                <a:gridCol w="288000"/>
                <a:gridCol w="288000"/>
                <a:gridCol w="288000"/>
              </a:tblGrid>
              <a:tr h="370840">
                <a:tc rowSpan="6">
                  <a:txBody>
                    <a:bodyPr/>
                    <a:lstStyle/>
                    <a:p>
                      <a:pPr algn="ctr"/>
                      <a:r>
                        <a:rPr lang="en-GB" dirty="0" smtClean="0"/>
                        <a:t>Instructions</a:t>
                      </a:r>
                      <a:endParaRPr lang="en-GB" dirty="0"/>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9">
                  <a:txBody>
                    <a:bodyPr/>
                    <a:lstStyle/>
                    <a:p>
                      <a:r>
                        <a:rPr lang="en-GB" dirty="0" smtClean="0"/>
                        <a:t>Time in clock cycles </a:t>
                      </a:r>
                      <a:r>
                        <a:rPr lang="en-GB" dirty="0" smtClean="0">
                          <a:latin typeface="Cambria Math" panose="02040503050406030204" pitchFamily="18" charset="0"/>
                          <a:ea typeface="Cambria Math" panose="02040503050406030204" pitchFamily="18" charset="0"/>
                        </a:rPr>
                        <a:t>⇨</a:t>
                      </a:r>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smtClean="0"/>
                        <a:t>1</a:t>
                      </a:r>
                      <a:endParaRPr lang="en-GB"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smtClean="0"/>
                        <a:t>2</a:t>
                      </a:r>
                      <a:endParaRPr lang="en-GB"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smtClean="0"/>
                        <a:t>3</a:t>
                      </a:r>
                      <a:endParaRPr lang="en-GB"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smtClean="0"/>
                        <a:t>4</a:t>
                      </a:r>
                      <a:endParaRPr lang="en-GB"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r>
            </a:tbl>
          </a:graphicData>
        </a:graphic>
      </p:graphicFrame>
      <p:graphicFrame>
        <p:nvGraphicFramePr>
          <p:cNvPr id="6" name="Table 5"/>
          <p:cNvGraphicFramePr>
            <a:graphicFrameLocks noGrp="1"/>
          </p:cNvGraphicFramePr>
          <p:nvPr>
            <p:extLst/>
          </p:nvPr>
        </p:nvGraphicFramePr>
        <p:xfrm>
          <a:off x="5020006" y="3265734"/>
          <a:ext cx="3204348" cy="2966720"/>
        </p:xfrm>
        <a:graphic>
          <a:graphicData uri="http://schemas.openxmlformats.org/drawingml/2006/table">
            <a:tbl>
              <a:tblPr firstRow="1" bandRow="1">
                <a:tableStyleId>{2D5ABB26-0587-4C30-8999-92F81FD0307C}</a:tableStyleId>
              </a:tblPr>
              <a:tblGrid>
                <a:gridCol w="306174"/>
                <a:gridCol w="306174"/>
                <a:gridCol w="288000"/>
                <a:gridCol w="288000"/>
                <a:gridCol w="288000"/>
                <a:gridCol w="288000"/>
                <a:gridCol w="288000"/>
                <a:gridCol w="288000"/>
                <a:gridCol w="288000"/>
                <a:gridCol w="288000"/>
                <a:gridCol w="288000"/>
              </a:tblGrid>
              <a:tr h="370840">
                <a:tc rowSpan="8">
                  <a:txBody>
                    <a:bodyPr/>
                    <a:lstStyle/>
                    <a:p>
                      <a:pPr algn="ctr"/>
                      <a:r>
                        <a:rPr lang="en-GB" dirty="0" smtClean="0"/>
                        <a:t>Instructions</a:t>
                      </a:r>
                      <a:endParaRPr lang="en-GB" dirty="0"/>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9">
                  <a:txBody>
                    <a:bodyPr/>
                    <a:lstStyle/>
                    <a:p>
                      <a:r>
                        <a:rPr lang="en-GB" dirty="0" smtClean="0"/>
                        <a:t>Time in clock cycles </a:t>
                      </a:r>
                      <a:r>
                        <a:rPr lang="en-GB" dirty="0" smtClean="0">
                          <a:latin typeface="Cambria Math" panose="02040503050406030204" pitchFamily="18" charset="0"/>
                          <a:ea typeface="Cambria Math" panose="02040503050406030204" pitchFamily="18" charset="0"/>
                        </a:rPr>
                        <a:t>⇨</a:t>
                      </a:r>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smtClean="0"/>
                        <a:t>1</a:t>
                      </a:r>
                      <a:endParaRPr lang="en-GB"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smtClean="0"/>
                        <a:t>2</a:t>
                      </a:r>
                      <a:endParaRPr lang="en-GB"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smtClean="0"/>
                        <a:t>3</a:t>
                      </a:r>
                      <a:endParaRPr lang="en-GB"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smtClean="0"/>
                        <a:t>4</a:t>
                      </a:r>
                      <a:endParaRPr lang="en-GB"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vMerge="1">
                  <a:txBody>
                    <a:bodyPr/>
                    <a:lstStyle/>
                    <a:p>
                      <a:pPr algn="ctr"/>
                      <a:endParaRPr lang="en-GB" dirty="0"/>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smtClean="0"/>
                        <a:t>5</a:t>
                      </a:r>
                      <a:endParaRPr lang="en-GB"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vMerge="1">
                  <a:txBody>
                    <a:bodyPr/>
                    <a:lstStyle/>
                    <a:p>
                      <a:pPr algn="ctr"/>
                      <a:endParaRPr lang="en-GB" dirty="0"/>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dirty="0" smtClean="0"/>
                        <a:t>6</a:t>
                      </a:r>
                      <a:endParaRPr lang="en-GB"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TextBox 8"/>
          <p:cNvSpPr txBox="1"/>
          <p:nvPr/>
        </p:nvSpPr>
        <p:spPr>
          <a:xfrm>
            <a:off x="427597" y="5444123"/>
            <a:ext cx="3785191" cy="369332"/>
          </a:xfrm>
          <a:prstGeom prst="rect">
            <a:avLst/>
          </a:prstGeom>
          <a:noFill/>
        </p:spPr>
        <p:txBody>
          <a:bodyPr wrap="square" rtlCol="0">
            <a:spAutoFit/>
          </a:bodyPr>
          <a:lstStyle/>
          <a:p>
            <a:r>
              <a:rPr lang="en-GB" dirty="0" smtClean="0">
                <a:solidFill>
                  <a:schemeClr val="accent6">
                    <a:lumMod val="75000"/>
                  </a:schemeClr>
                </a:solidFill>
              </a:rPr>
              <a:t>CISC CPU using microinstructions</a:t>
            </a:r>
            <a:endParaRPr lang="en-GB" dirty="0">
              <a:solidFill>
                <a:schemeClr val="accent6">
                  <a:lumMod val="75000"/>
                </a:schemeClr>
              </a:solidFill>
            </a:endParaRPr>
          </a:p>
        </p:txBody>
      </p:sp>
      <p:sp>
        <p:nvSpPr>
          <p:cNvPr id="10" name="TextBox 9"/>
          <p:cNvSpPr txBox="1"/>
          <p:nvPr/>
        </p:nvSpPr>
        <p:spPr>
          <a:xfrm>
            <a:off x="6231519" y="4080729"/>
            <a:ext cx="2334965" cy="646331"/>
          </a:xfrm>
          <a:prstGeom prst="rect">
            <a:avLst/>
          </a:prstGeom>
          <a:noFill/>
        </p:spPr>
        <p:txBody>
          <a:bodyPr wrap="square" rtlCol="0">
            <a:spAutoFit/>
          </a:bodyPr>
          <a:lstStyle/>
          <a:p>
            <a:r>
              <a:rPr lang="en-GB" dirty="0" smtClean="0">
                <a:solidFill>
                  <a:schemeClr val="accent3">
                    <a:lumMod val="75000"/>
                  </a:schemeClr>
                </a:solidFill>
              </a:rPr>
              <a:t>RISC CPU goal, one instruction per cycle </a:t>
            </a:r>
            <a:endParaRPr lang="en-GB" dirty="0">
              <a:solidFill>
                <a:schemeClr val="accent3">
                  <a:lumMod val="75000"/>
                </a:schemeClr>
              </a:solidFill>
            </a:endParaRPr>
          </a:p>
        </p:txBody>
      </p:sp>
    </p:spTree>
    <p:extLst>
      <p:ext uri="{BB962C8B-B14F-4D97-AF65-F5344CB8AC3E}">
        <p14:creationId xmlns:p14="http://schemas.microsoft.com/office/powerpoint/2010/main" val="358653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Microprocessors, </a:t>
            </a:r>
            <a:r>
              <a:rPr lang="en-GB" dirty="0" err="1"/>
              <a:t>SoC</a:t>
            </a:r>
            <a:r>
              <a:rPr lang="en-GB" dirty="0"/>
              <a:t> and ARM</a:t>
            </a:r>
          </a:p>
        </p:txBody>
      </p:sp>
      <p:sp>
        <p:nvSpPr>
          <p:cNvPr id="6" name="Content Placeholder 5"/>
          <p:cNvSpPr>
            <a:spLocks noGrp="1"/>
          </p:cNvSpPr>
          <p:nvPr>
            <p:ph idx="1"/>
          </p:nvPr>
        </p:nvSpPr>
        <p:spPr/>
        <p:txBody>
          <a:bodyPr/>
          <a:lstStyle/>
          <a:p>
            <a:r>
              <a:rPr lang="en-GB" dirty="0" smtClean="0"/>
              <a:t>Microprocessor</a:t>
            </a:r>
          </a:p>
          <a:p>
            <a:r>
              <a:rPr lang="en-GB" dirty="0" smtClean="0"/>
              <a:t>Microcontroller</a:t>
            </a:r>
          </a:p>
          <a:p>
            <a:r>
              <a:rPr lang="en-GB" dirty="0" smtClean="0"/>
              <a:t>ARM</a:t>
            </a:r>
          </a:p>
          <a:p>
            <a:r>
              <a:rPr lang="en-GB" dirty="0" smtClean="0"/>
              <a:t>RISC Architecture</a:t>
            </a:r>
          </a:p>
          <a:p>
            <a:pPr lvl="1"/>
            <a:r>
              <a:rPr lang="en-GB" dirty="0" smtClean="0"/>
              <a:t>Fixed Instruction Size</a:t>
            </a:r>
          </a:p>
          <a:p>
            <a:pPr lvl="1"/>
            <a:r>
              <a:rPr lang="en-GB" dirty="0" smtClean="0"/>
              <a:t>Registers</a:t>
            </a:r>
          </a:p>
          <a:p>
            <a:pPr lvl="1"/>
            <a:r>
              <a:rPr lang="en-GB" dirty="0" smtClean="0"/>
              <a:t>Reduce Complexity of Instruction Set</a:t>
            </a:r>
          </a:p>
          <a:p>
            <a:pPr lvl="1"/>
            <a:r>
              <a:rPr lang="en-GB" dirty="0" smtClean="0"/>
              <a:t>Load/Store Architecture</a:t>
            </a:r>
          </a:p>
          <a:p>
            <a:pPr lvl="1"/>
            <a:r>
              <a:rPr lang="en-GB" dirty="0" smtClean="0"/>
              <a:t>One Instruction per Cycle</a:t>
            </a:r>
          </a:p>
          <a:p>
            <a:r>
              <a:rPr lang="en-GB" dirty="0" smtClean="0"/>
              <a:t>Fetch Execute Cycle</a:t>
            </a:r>
          </a:p>
          <a:p>
            <a:r>
              <a:rPr lang="en-GB" dirty="0" smtClean="0"/>
              <a:t>Pipelining</a:t>
            </a:r>
          </a:p>
          <a:p>
            <a:pPr lvl="1"/>
            <a:endParaRPr lang="en-GB" dirty="0" smtClean="0"/>
          </a:p>
          <a:p>
            <a:endParaRPr lang="en-GB" dirty="0" smtClean="0"/>
          </a:p>
          <a:p>
            <a:endParaRPr lang="en-GB" dirty="0"/>
          </a:p>
        </p:txBody>
      </p:sp>
      <p:pic>
        <p:nvPicPr>
          <p:cNvPr id="7" name="Content Placeholder 3"/>
          <p:cNvPicPr>
            <a:picLocks noChangeAspect="1"/>
          </p:cNvPicPr>
          <p:nvPr/>
        </p:nvPicPr>
        <p:blipFill>
          <a:blip r:embed="rId2"/>
          <a:stretch>
            <a:fillRect/>
          </a:stretch>
        </p:blipFill>
        <p:spPr>
          <a:xfrm>
            <a:off x="5895440" y="1599042"/>
            <a:ext cx="2430046" cy="4525963"/>
          </a:xfrm>
          <a:prstGeom prst="rect">
            <a:avLst/>
          </a:prstGeom>
        </p:spPr>
      </p:pic>
      <p:sp>
        <p:nvSpPr>
          <p:cNvPr id="2" name="Rectangle 1"/>
          <p:cNvSpPr/>
          <p:nvPr/>
        </p:nvSpPr>
        <p:spPr>
          <a:xfrm>
            <a:off x="5895440" y="2599981"/>
            <a:ext cx="1656000" cy="1008000"/>
          </a:xfrm>
          <a:prstGeom prst="rect">
            <a:avLst/>
          </a:prstGeom>
          <a:solidFill>
            <a:schemeClr val="bg1">
              <a:lumMod val="8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2762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Fetch Execute Cycle</a:t>
            </a:r>
            <a:endParaRPr lang="en-GB" dirty="0"/>
          </a:p>
        </p:txBody>
      </p:sp>
      <p:sp>
        <p:nvSpPr>
          <p:cNvPr id="3" name="Content Placeholder 2"/>
          <p:cNvSpPr>
            <a:spLocks noGrp="1"/>
          </p:cNvSpPr>
          <p:nvPr>
            <p:ph idx="1"/>
          </p:nvPr>
        </p:nvSpPr>
        <p:spPr/>
        <p:txBody>
          <a:bodyPr/>
          <a:lstStyle/>
          <a:p>
            <a:pPr marL="0" indent="0">
              <a:buNone/>
            </a:pPr>
            <a:r>
              <a:rPr lang="en-GB" dirty="0" smtClean="0"/>
              <a:t>A CPU executes a single instruction in a number of steps, for example:</a:t>
            </a:r>
          </a:p>
          <a:p>
            <a:r>
              <a:rPr lang="en-GB" dirty="0" smtClean="0"/>
              <a:t>Fetch the instruction (IF)</a:t>
            </a:r>
          </a:p>
          <a:p>
            <a:r>
              <a:rPr lang="en-GB" dirty="0" smtClean="0"/>
              <a:t>Decode the instruction (ID)</a:t>
            </a:r>
          </a:p>
          <a:p>
            <a:r>
              <a:rPr lang="en-GB" dirty="0" smtClean="0"/>
              <a:t>Execute the instruction (EX)</a:t>
            </a:r>
          </a:p>
          <a:p>
            <a:r>
              <a:rPr lang="en-GB" dirty="0" smtClean="0"/>
              <a:t>Write back any changes made by the instruction (WB)</a:t>
            </a:r>
          </a:p>
          <a:p>
            <a:pPr marL="0" indent="0">
              <a:buNone/>
            </a:pPr>
            <a:endParaRPr lang="en-GB" dirty="0" smtClean="0"/>
          </a:p>
          <a:p>
            <a:pPr marL="0" indent="0">
              <a:buNone/>
            </a:pPr>
            <a:r>
              <a:rPr lang="en-GB" dirty="0" smtClean="0"/>
              <a:t>If each step took the same length of time, it would be possible to do them in parallel. The overlapping of these steps is common place and is used in ARM processors.</a:t>
            </a:r>
            <a:endParaRPr lang="en-GB" dirty="0"/>
          </a:p>
        </p:txBody>
      </p:sp>
    </p:spTree>
    <p:extLst>
      <p:ext uri="{BB962C8B-B14F-4D97-AF65-F5344CB8AC3E}">
        <p14:creationId xmlns:p14="http://schemas.microsoft.com/office/powerpoint/2010/main" val="1425788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1600200"/>
            <a:ext cx="8229597" cy="4525963"/>
          </a:xfrm>
        </p:spPr>
        <p:txBody>
          <a:bodyPr/>
          <a:lstStyle/>
          <a:p>
            <a:pPr marL="0" indent="0">
              <a:buNone/>
            </a:pPr>
            <a:r>
              <a:rPr lang="en-GB" dirty="0"/>
              <a:t>Overlapping instruction </a:t>
            </a:r>
            <a:r>
              <a:rPr lang="en-GB" dirty="0" smtClean="0"/>
              <a:t>execution, as the 1</a:t>
            </a:r>
            <a:r>
              <a:rPr lang="en-GB" baseline="30000" dirty="0" smtClean="0"/>
              <a:t>st</a:t>
            </a:r>
            <a:r>
              <a:rPr lang="en-GB" dirty="0" smtClean="0"/>
              <a:t> instruction is being executed, the 2</a:t>
            </a:r>
            <a:r>
              <a:rPr lang="en-GB" baseline="30000" dirty="0" smtClean="0"/>
              <a:t>nd</a:t>
            </a:r>
            <a:r>
              <a:rPr lang="en-GB" dirty="0" smtClean="0"/>
              <a:t> is being decoded and the 3</a:t>
            </a:r>
            <a:r>
              <a:rPr lang="en-GB" baseline="30000" dirty="0" smtClean="0"/>
              <a:t>rd</a:t>
            </a:r>
            <a:r>
              <a:rPr lang="en-GB" dirty="0" smtClean="0"/>
              <a:t> is being fetched</a:t>
            </a:r>
            <a:endParaRPr lang="en-GB" dirty="0"/>
          </a:p>
          <a:p>
            <a:endParaRPr lang="en-GB" dirty="0"/>
          </a:p>
        </p:txBody>
      </p:sp>
      <p:sp>
        <p:nvSpPr>
          <p:cNvPr id="2" name="Title 1"/>
          <p:cNvSpPr>
            <a:spLocks noGrp="1"/>
          </p:cNvSpPr>
          <p:nvPr>
            <p:ph type="title"/>
          </p:nvPr>
        </p:nvSpPr>
        <p:spPr/>
        <p:txBody>
          <a:bodyPr/>
          <a:lstStyle/>
          <a:p>
            <a:r>
              <a:rPr lang="en-GB" dirty="0" smtClean="0"/>
              <a:t>Pipelining</a:t>
            </a:r>
            <a:br>
              <a:rPr lang="en-GB" dirty="0" smtClean="0"/>
            </a:br>
            <a:r>
              <a:rPr lang="en-GB" sz="2000" dirty="0" smtClean="0"/>
              <a:t>(Simplified ARM11 Pipeline)</a:t>
            </a:r>
            <a:endParaRPr lang="en-GB" sz="2000" dirty="0"/>
          </a:p>
        </p:txBody>
      </p:sp>
      <p:graphicFrame>
        <p:nvGraphicFramePr>
          <p:cNvPr id="6" name="Table 5"/>
          <p:cNvGraphicFramePr>
            <a:graphicFrameLocks noGrp="1"/>
          </p:cNvGraphicFramePr>
          <p:nvPr>
            <p:extLst/>
          </p:nvPr>
        </p:nvGraphicFramePr>
        <p:xfrm>
          <a:off x="413136" y="2745658"/>
          <a:ext cx="6120348" cy="2936240"/>
        </p:xfrm>
        <a:graphic>
          <a:graphicData uri="http://schemas.openxmlformats.org/drawingml/2006/table">
            <a:tbl>
              <a:tblPr firstRow="1" bandRow="1">
                <a:tableStyleId>{2D5ABB26-0587-4C30-8999-92F81FD0307C}</a:tableStyleId>
              </a:tblPr>
              <a:tblGrid>
                <a:gridCol w="306174"/>
                <a:gridCol w="306174"/>
                <a:gridCol w="612000"/>
                <a:gridCol w="612000"/>
                <a:gridCol w="612000"/>
                <a:gridCol w="612000"/>
                <a:gridCol w="612000"/>
                <a:gridCol w="612000"/>
                <a:gridCol w="612000"/>
                <a:gridCol w="612000"/>
                <a:gridCol w="612000"/>
              </a:tblGrid>
              <a:tr h="370840">
                <a:tc rowSpan="8">
                  <a:txBody>
                    <a:bodyPr/>
                    <a:lstStyle/>
                    <a:p>
                      <a:pPr algn="ctr"/>
                      <a:r>
                        <a:rPr lang="en-GB" dirty="0" smtClean="0"/>
                        <a:t>Instructions</a:t>
                      </a:r>
                      <a:endParaRPr lang="en-GB" dirty="0"/>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9">
                  <a:txBody>
                    <a:bodyPr/>
                    <a:lstStyle/>
                    <a:p>
                      <a:r>
                        <a:rPr lang="en-GB" dirty="0" smtClean="0"/>
                        <a:t>Time in clock cycles </a:t>
                      </a:r>
                      <a:r>
                        <a:rPr lang="en-GB" dirty="0" smtClean="0">
                          <a:latin typeface="Cambria Math" panose="02040503050406030204" pitchFamily="18" charset="0"/>
                          <a:ea typeface="Cambria Math" panose="02040503050406030204" pitchFamily="18" charset="0"/>
                        </a:rPr>
                        <a:t>⇨</a:t>
                      </a:r>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000">
                <a:tc vMerge="1">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smtClean="0"/>
                        <a:t>1</a:t>
                      </a:r>
                      <a:endParaRPr lang="en-GB" sz="1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smtClean="0">
                          <a:solidFill>
                            <a:sysClr val="windowText" lastClr="000000"/>
                          </a:solidFill>
                        </a:rPr>
                        <a:t>Fetch</a:t>
                      </a:r>
                      <a:endParaRPr lang="en-GB"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1000" dirty="0" smtClean="0"/>
                        <a:t>Decode</a:t>
                      </a:r>
                      <a:endParaRPr lang="en-GB" sz="1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GB" sz="1000" dirty="0" smtClean="0">
                          <a:solidFill>
                            <a:schemeClr val="bg1"/>
                          </a:solidFill>
                        </a:rPr>
                        <a:t>Execute</a:t>
                      </a:r>
                      <a:endParaRPr lang="en-GB"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a:r>
                        <a:rPr lang="en-GB" sz="1000" dirty="0" smtClean="0"/>
                        <a:t>Write</a:t>
                      </a:r>
                      <a:endParaRPr lang="en-GB" sz="1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24000">
                <a:tc vMerge="1">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smtClean="0"/>
                        <a:t>2</a:t>
                      </a:r>
                      <a:endParaRPr lang="en-GB" sz="1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smtClean="0"/>
                        <a:t>Fetch</a:t>
                      </a:r>
                      <a:endParaRPr lang="en-GB" sz="10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1000" dirty="0" smtClean="0"/>
                        <a:t>Decode</a:t>
                      </a:r>
                      <a:endParaRPr lang="en-GB" sz="1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GB" sz="1000" dirty="0" smtClean="0">
                          <a:solidFill>
                            <a:schemeClr val="bg1"/>
                          </a:solidFill>
                        </a:rPr>
                        <a:t>Execute</a:t>
                      </a:r>
                      <a:endParaRPr lang="en-GB"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a:r>
                        <a:rPr lang="en-GB" sz="1000" dirty="0" smtClean="0"/>
                        <a:t>Write</a:t>
                      </a:r>
                      <a:endParaRPr lang="en-GB" sz="1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24000">
                <a:tc vMerge="1">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smtClean="0"/>
                        <a:t>3</a:t>
                      </a:r>
                      <a:endParaRPr lang="en-GB" sz="1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smtClean="0"/>
                        <a:t>Fetch</a:t>
                      </a:r>
                      <a:endParaRPr lang="en-GB" sz="10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1000" dirty="0" smtClean="0"/>
                        <a:t>Decode</a:t>
                      </a:r>
                      <a:endParaRPr lang="en-GB" sz="1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GB" sz="1000" dirty="0" smtClean="0">
                          <a:solidFill>
                            <a:schemeClr val="bg1"/>
                          </a:solidFill>
                        </a:rPr>
                        <a:t>Execute</a:t>
                      </a:r>
                      <a:endParaRPr lang="en-GB"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a:r>
                        <a:rPr lang="en-GB" sz="1000" dirty="0" smtClean="0"/>
                        <a:t>Write</a:t>
                      </a:r>
                      <a:endParaRPr lang="en-GB" sz="1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24000">
                <a:tc vMerge="1">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smtClean="0"/>
                        <a:t>4</a:t>
                      </a:r>
                      <a:endParaRPr lang="en-GB" sz="1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smtClean="0"/>
                        <a:t>Fetch</a:t>
                      </a:r>
                      <a:endParaRPr lang="en-GB" sz="10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1000" dirty="0" smtClean="0"/>
                        <a:t>Decode</a:t>
                      </a:r>
                      <a:endParaRPr lang="en-GB" sz="1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GB" sz="1000" dirty="0" smtClean="0">
                          <a:solidFill>
                            <a:schemeClr val="bg1"/>
                          </a:solidFill>
                        </a:rPr>
                        <a:t>Execute</a:t>
                      </a:r>
                      <a:endParaRPr lang="en-GB"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a:r>
                        <a:rPr lang="en-GB" sz="1000" dirty="0" smtClean="0"/>
                        <a:t>Write</a:t>
                      </a:r>
                      <a:endParaRPr lang="en-GB" sz="1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4000">
                <a:tc vMerge="1">
                  <a:txBody>
                    <a:bodyPr/>
                    <a:lstStyle/>
                    <a:p>
                      <a:pPr algn="ctr"/>
                      <a:endParaRPr lang="en-GB" dirty="0"/>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smtClean="0"/>
                        <a:t>5</a:t>
                      </a:r>
                      <a:endParaRPr lang="en-GB" sz="1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000" dirty="0" smtClean="0"/>
                        <a:t>Fetch</a:t>
                      </a:r>
                      <a:endParaRPr lang="en-GB" sz="10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1000" dirty="0" smtClean="0"/>
                        <a:t>Decode</a:t>
                      </a:r>
                      <a:endParaRPr lang="en-GB" sz="1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GB" sz="1000" dirty="0" smtClean="0">
                          <a:solidFill>
                            <a:schemeClr val="bg1"/>
                          </a:solidFill>
                        </a:rPr>
                        <a:t>Execute</a:t>
                      </a:r>
                      <a:endParaRPr lang="en-GB"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a:r>
                        <a:rPr lang="en-GB" sz="1000" dirty="0" smtClean="0"/>
                        <a:t>Write</a:t>
                      </a:r>
                      <a:endParaRPr lang="en-GB" sz="1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4000">
                <a:tc vMerge="1">
                  <a:txBody>
                    <a:bodyPr/>
                    <a:lstStyle/>
                    <a:p>
                      <a:pPr algn="ctr"/>
                      <a:endParaRPr lang="en-GB" dirty="0"/>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smtClean="0"/>
                        <a:t>6</a:t>
                      </a:r>
                      <a:endParaRPr lang="en-GB" sz="1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smtClean="0"/>
                        <a:t>Fetch</a:t>
                      </a:r>
                      <a:endParaRPr lang="en-GB" sz="10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1000" dirty="0" smtClean="0"/>
                        <a:t>Decode</a:t>
                      </a:r>
                      <a:endParaRPr lang="en-GB" sz="1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GB" sz="1000" dirty="0" smtClean="0">
                          <a:solidFill>
                            <a:schemeClr val="bg1"/>
                          </a:solidFill>
                        </a:rPr>
                        <a:t>Execute</a:t>
                      </a:r>
                      <a:endParaRPr lang="en-GB" sz="10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a:r>
                        <a:rPr lang="en-GB" sz="1000" dirty="0" smtClean="0"/>
                        <a:t>Write</a:t>
                      </a:r>
                      <a:endParaRPr lang="en-GB" sz="1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bl>
          </a:graphicData>
        </a:graphic>
      </p:graphicFrame>
      <p:sp>
        <p:nvSpPr>
          <p:cNvPr id="4" name="Content Placeholder 3"/>
          <p:cNvSpPr>
            <a:spLocks noGrp="1"/>
          </p:cNvSpPr>
          <p:nvPr>
            <p:ph idx="10"/>
          </p:nvPr>
        </p:nvSpPr>
        <p:spPr>
          <a:xfrm>
            <a:off x="5216483" y="3647365"/>
            <a:ext cx="3679634" cy="846388"/>
          </a:xfrm>
        </p:spPr>
        <p:txBody>
          <a:bodyPr>
            <a:normAutofit lnSpcReduction="10000"/>
          </a:bodyPr>
          <a:lstStyle/>
          <a:p>
            <a:pPr marL="0" indent="0">
              <a:spcBef>
                <a:spcPts val="0"/>
              </a:spcBef>
            </a:pPr>
            <a:r>
              <a:rPr lang="en-GB" sz="2000" dirty="0" smtClean="0">
                <a:solidFill>
                  <a:schemeClr val="tx1"/>
                </a:solidFill>
              </a:rPr>
              <a:t>The </a:t>
            </a:r>
            <a:r>
              <a:rPr lang="en-GB" sz="2000" b="1" dirty="0" smtClean="0">
                <a:solidFill>
                  <a:srgbClr val="FF0000"/>
                </a:solidFill>
              </a:rPr>
              <a:t>PC</a:t>
            </a:r>
            <a:r>
              <a:rPr lang="en-GB" sz="2000" dirty="0" smtClean="0">
                <a:solidFill>
                  <a:schemeClr val="tx1"/>
                </a:solidFill>
              </a:rPr>
              <a:t> holds the address of the instruction to be fetched not the one to be executed.  </a:t>
            </a:r>
            <a:endParaRPr lang="en-GB" sz="2000" dirty="0">
              <a:solidFill>
                <a:schemeClr val="tx1"/>
              </a:solidFill>
            </a:endParaRPr>
          </a:p>
        </p:txBody>
      </p:sp>
      <p:cxnSp>
        <p:nvCxnSpPr>
          <p:cNvPr id="9" name="Straight Arrow Connector 8"/>
          <p:cNvCxnSpPr/>
          <p:nvPr/>
        </p:nvCxnSpPr>
        <p:spPr>
          <a:xfrm flipH="1">
            <a:off x="2691354" y="3767769"/>
            <a:ext cx="2618776" cy="58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33880" y="3006821"/>
            <a:ext cx="0" cy="397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673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Pipelining – Program Counter</a:t>
            </a:r>
            <a:endParaRPr lang="en-GB" dirty="0"/>
          </a:p>
        </p:txBody>
      </p:sp>
      <p:graphicFrame>
        <p:nvGraphicFramePr>
          <p:cNvPr id="5" name="Content Placeholder 4"/>
          <p:cNvGraphicFramePr>
            <a:graphicFrameLocks noGrp="1"/>
          </p:cNvGraphicFramePr>
          <p:nvPr>
            <p:ph idx="1"/>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2131764"/>
                <a:gridCol w="6097836"/>
              </a:tblGrid>
              <a:tr h="370840">
                <a:tc>
                  <a:txBody>
                    <a:bodyPr/>
                    <a:lstStyle/>
                    <a:p>
                      <a:r>
                        <a:rPr lang="en-GB" dirty="0" smtClean="0"/>
                        <a:t>Contents</a:t>
                      </a:r>
                      <a:endParaRPr lang="en-GB" dirty="0"/>
                    </a:p>
                  </a:txBody>
                  <a:tcPr/>
                </a:tc>
                <a:tc>
                  <a:txBody>
                    <a:bodyPr/>
                    <a:lstStyle/>
                    <a:p>
                      <a:r>
                        <a:rPr lang="en-GB" dirty="0" smtClean="0"/>
                        <a:t>Action</a:t>
                      </a:r>
                      <a:endParaRPr lang="en-GB" dirty="0"/>
                    </a:p>
                  </a:txBody>
                  <a:tcPr/>
                </a:tc>
              </a:tr>
              <a:tr h="370840">
                <a:tc>
                  <a:txBody>
                    <a:bodyPr/>
                    <a:lstStyle/>
                    <a:p>
                      <a:r>
                        <a:rPr lang="en-GB" dirty="0" smtClean="0"/>
                        <a:t>PC</a:t>
                      </a:r>
                      <a:endParaRPr lang="en-GB" dirty="0"/>
                    </a:p>
                  </a:txBody>
                  <a:tcPr/>
                </a:tc>
                <a:tc>
                  <a:txBody>
                    <a:bodyPr/>
                    <a:lstStyle/>
                    <a:p>
                      <a:r>
                        <a:rPr lang="en-GB" dirty="0" smtClean="0"/>
                        <a:t>Next instruction to fetch</a:t>
                      </a:r>
                      <a:endParaRPr lang="en-GB" dirty="0"/>
                    </a:p>
                  </a:txBody>
                  <a:tcPr/>
                </a:tc>
              </a:tr>
              <a:tr h="370840">
                <a:tc>
                  <a:txBody>
                    <a:bodyPr/>
                    <a:lstStyle/>
                    <a:p>
                      <a:r>
                        <a:rPr lang="en-GB" dirty="0" smtClean="0"/>
                        <a:t>PC – 4</a:t>
                      </a:r>
                      <a:endParaRPr lang="en-GB" dirty="0"/>
                    </a:p>
                  </a:txBody>
                  <a:tcPr/>
                </a:tc>
                <a:tc>
                  <a:txBody>
                    <a:bodyPr/>
                    <a:lstStyle/>
                    <a:p>
                      <a:r>
                        <a:rPr lang="en-GB" dirty="0" smtClean="0"/>
                        <a:t>Instruction to be decoded</a:t>
                      </a:r>
                      <a:endParaRPr lang="en-GB" dirty="0"/>
                    </a:p>
                  </a:txBody>
                  <a:tcPr/>
                </a:tc>
              </a:tr>
              <a:tr h="370840">
                <a:tc>
                  <a:txBody>
                    <a:bodyPr/>
                    <a:lstStyle/>
                    <a:p>
                      <a:r>
                        <a:rPr lang="en-GB" dirty="0" smtClean="0"/>
                        <a:t>PC – 8</a:t>
                      </a:r>
                    </a:p>
                  </a:txBody>
                  <a:tcPr/>
                </a:tc>
                <a:tc>
                  <a:txBody>
                    <a:bodyPr/>
                    <a:lstStyle/>
                    <a:p>
                      <a:r>
                        <a:rPr lang="en-GB" dirty="0" smtClean="0"/>
                        <a:t>Instruction to execute</a:t>
                      </a:r>
                      <a:endParaRPr lang="en-GB" dirty="0"/>
                    </a:p>
                  </a:txBody>
                  <a:tcPr/>
                </a:tc>
              </a:tr>
              <a:tr h="370840">
                <a:tc>
                  <a:txBody>
                    <a:bodyPr/>
                    <a:lstStyle/>
                    <a:p>
                      <a:r>
                        <a:rPr lang="en-GB" dirty="0" smtClean="0"/>
                        <a:t>PC – 12 </a:t>
                      </a:r>
                      <a:endParaRPr lang="en-GB" dirty="0"/>
                    </a:p>
                  </a:txBody>
                  <a:tcPr/>
                </a:tc>
                <a:tc>
                  <a:txBody>
                    <a:bodyPr/>
                    <a:lstStyle/>
                    <a:p>
                      <a:r>
                        <a:rPr lang="en-GB" dirty="0" smtClean="0"/>
                        <a:t>Instruction previously executed</a:t>
                      </a:r>
                      <a:endParaRPr lang="en-GB" dirty="0"/>
                    </a:p>
                  </a:txBody>
                  <a:tcPr/>
                </a:tc>
              </a:tr>
            </a:tbl>
          </a:graphicData>
        </a:graphic>
      </p:graphicFrame>
      <p:sp>
        <p:nvSpPr>
          <p:cNvPr id="6" name="TextBox 5"/>
          <p:cNvSpPr txBox="1"/>
          <p:nvPr/>
        </p:nvSpPr>
        <p:spPr>
          <a:xfrm>
            <a:off x="457200" y="4056827"/>
            <a:ext cx="2137272" cy="369332"/>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pPr algn="ctr"/>
            <a:r>
              <a:rPr lang="en-GB" dirty="0" smtClean="0"/>
              <a:t>Why in steps of 4?</a:t>
            </a:r>
            <a:endParaRPr lang="en-GB" dirty="0"/>
          </a:p>
        </p:txBody>
      </p:sp>
      <p:cxnSp>
        <p:nvCxnSpPr>
          <p:cNvPr id="8" name="Straight Arrow Connector 7"/>
          <p:cNvCxnSpPr>
            <a:stCxn id="6" idx="0"/>
          </p:cNvCxnSpPr>
          <p:nvPr/>
        </p:nvCxnSpPr>
        <p:spPr>
          <a:xfrm flipH="1" flipV="1">
            <a:off x="1156771" y="3547431"/>
            <a:ext cx="369065" cy="509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42771" y="4034792"/>
            <a:ext cx="4698694" cy="646331"/>
          </a:xfrm>
          <a:prstGeom prst="rect">
            <a:avLst/>
          </a:prstGeom>
          <a:solidFill>
            <a:schemeClr val="accent5">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pPr algn="ctr"/>
            <a:r>
              <a:rPr lang="en-GB" dirty="0" smtClean="0"/>
              <a:t>Each instruction is 32 bits or 4 bytes.</a:t>
            </a:r>
          </a:p>
          <a:p>
            <a:pPr algn="ctr"/>
            <a:r>
              <a:rPr lang="en-GB" dirty="0" smtClean="0"/>
              <a:t>Each address holds a byte.</a:t>
            </a:r>
            <a:endParaRPr lang="en-GB" dirty="0"/>
          </a:p>
        </p:txBody>
      </p:sp>
    </p:spTree>
    <p:extLst>
      <p:ext uri="{BB962C8B-B14F-4D97-AF65-F5344CB8AC3E}">
        <p14:creationId xmlns:p14="http://schemas.microsoft.com/office/powerpoint/2010/main" val="337472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Pipelining</a:t>
            </a:r>
          </a:p>
        </p:txBody>
      </p:sp>
      <p:sp>
        <p:nvSpPr>
          <p:cNvPr id="12290" name="Content Placeholder 2"/>
          <p:cNvSpPr>
            <a:spLocks noGrp="1"/>
          </p:cNvSpPr>
          <p:nvPr>
            <p:ph idx="1"/>
          </p:nvPr>
        </p:nvSpPr>
        <p:spPr>
          <a:xfrm>
            <a:off x="457200" y="1600200"/>
            <a:ext cx="8468436" cy="4525963"/>
          </a:xfrm>
        </p:spPr>
        <p:txBody>
          <a:bodyPr>
            <a:normAutofit/>
          </a:bodyPr>
          <a:lstStyle/>
          <a:p>
            <a:r>
              <a:rPr lang="en-GB" dirty="0" smtClean="0">
                <a:solidFill>
                  <a:schemeClr val="tx1"/>
                </a:solidFill>
                <a:latin typeface="Arial" charset="0"/>
                <a:cs typeface="Arial" charset="0"/>
              </a:rPr>
              <a:t>Pipelining allows instructions to overlap in execution</a:t>
            </a:r>
          </a:p>
          <a:p>
            <a:r>
              <a:rPr lang="en-GB" dirty="0" smtClean="0">
                <a:solidFill>
                  <a:schemeClr val="tx1"/>
                </a:solidFill>
                <a:latin typeface="Arial" charset="0"/>
                <a:cs typeface="Arial" charset="0"/>
              </a:rPr>
              <a:t>The cycle is split into a number of stages (pipe stages). To complete execution an instruction uses all stages. </a:t>
            </a:r>
            <a:r>
              <a:rPr lang="en-GB" smtClean="0">
                <a:solidFill>
                  <a:schemeClr val="tx1"/>
                </a:solidFill>
                <a:latin typeface="Arial" charset="0"/>
                <a:cs typeface="Arial" charset="0"/>
              </a:rPr>
              <a:t>But </a:t>
            </a:r>
            <a:r>
              <a:rPr lang="en-GB" dirty="0" smtClean="0">
                <a:solidFill>
                  <a:schemeClr val="tx1"/>
                </a:solidFill>
                <a:latin typeface="Arial" charset="0"/>
                <a:cs typeface="Arial" charset="0"/>
              </a:rPr>
              <a:t>the next instruction can start once the previous instruction has completed the first pipe stage</a:t>
            </a:r>
          </a:p>
          <a:p>
            <a:r>
              <a:rPr lang="en-GB" dirty="0" smtClean="0">
                <a:solidFill>
                  <a:schemeClr val="tx1"/>
                </a:solidFill>
                <a:latin typeface="Arial" charset="0"/>
                <a:cs typeface="Arial" charset="0"/>
              </a:rPr>
              <a:t>Pipelining improves instruction throughput rather than instruction execution time (latency)</a:t>
            </a:r>
          </a:p>
          <a:p>
            <a:r>
              <a:rPr lang="en-GB" dirty="0" smtClean="0">
                <a:solidFill>
                  <a:schemeClr val="tx1"/>
                </a:solidFill>
                <a:latin typeface="Arial" charset="0"/>
                <a:cs typeface="Arial" charset="0"/>
              </a:rPr>
              <a:t>Historically 3 and 4-stage pipelines were state of the art. The ARM11 CPU has an 8-stage instruction pipeline, current Intel processes have 20+ stages.</a:t>
            </a:r>
          </a:p>
        </p:txBody>
      </p:sp>
    </p:spTree>
    <p:extLst>
      <p:ext uri="{BB962C8B-B14F-4D97-AF65-F5344CB8AC3E}">
        <p14:creationId xmlns:p14="http://schemas.microsoft.com/office/powerpoint/2010/main" val="3650363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ARM11 8-stage Pipeline</a:t>
            </a:r>
            <a:endParaRPr lang="en-GB" dirty="0"/>
          </a:p>
        </p:txBody>
      </p:sp>
      <p:pic>
        <p:nvPicPr>
          <p:cNvPr id="7" name="Content Placeholder 6"/>
          <p:cNvPicPr>
            <a:picLocks noGrp="1" noChangeAspect="1"/>
          </p:cNvPicPr>
          <p:nvPr>
            <p:ph idx="1"/>
          </p:nvPr>
        </p:nvPicPr>
        <p:blipFill>
          <a:blip r:embed="rId2"/>
          <a:stretch>
            <a:fillRect/>
          </a:stretch>
        </p:blipFill>
        <p:spPr>
          <a:xfrm>
            <a:off x="607344" y="1514861"/>
            <a:ext cx="5672270" cy="2649324"/>
          </a:xfrm>
          <a:prstGeom prst="rect">
            <a:avLst/>
          </a:prstGeom>
        </p:spPr>
      </p:pic>
      <p:sp>
        <p:nvSpPr>
          <p:cNvPr id="8" name="TextBox 7"/>
          <p:cNvSpPr txBox="1"/>
          <p:nvPr/>
        </p:nvSpPr>
        <p:spPr>
          <a:xfrm>
            <a:off x="607344" y="4329622"/>
            <a:ext cx="6301647" cy="276999"/>
          </a:xfrm>
          <a:prstGeom prst="rect">
            <a:avLst/>
          </a:prstGeom>
          <a:noFill/>
        </p:spPr>
        <p:txBody>
          <a:bodyPr wrap="square" rtlCol="0">
            <a:spAutoFit/>
          </a:bodyPr>
          <a:lstStyle/>
          <a:p>
            <a:r>
              <a:rPr lang="en-GB" sz="1200" dirty="0" smtClean="0"/>
              <a:t>Source: Upton, E. et al, Learning Computer Architecture with Raspberry Pi, Wiley (2016)</a:t>
            </a:r>
            <a:endParaRPr lang="en-GB" sz="1200" dirty="0"/>
          </a:p>
        </p:txBody>
      </p:sp>
      <p:sp>
        <p:nvSpPr>
          <p:cNvPr id="9" name="TextBox 8"/>
          <p:cNvSpPr txBox="1"/>
          <p:nvPr/>
        </p:nvSpPr>
        <p:spPr>
          <a:xfrm>
            <a:off x="6556451" y="2467498"/>
            <a:ext cx="1773715" cy="338554"/>
          </a:xfrm>
          <a:prstGeom prst="rect">
            <a:avLst/>
          </a:prstGeom>
          <a:noFill/>
        </p:spPr>
        <p:txBody>
          <a:bodyPr wrap="square" rtlCol="0">
            <a:spAutoFit/>
          </a:bodyPr>
          <a:lstStyle/>
          <a:p>
            <a:r>
              <a:rPr lang="en-GB" sz="1600" dirty="0" smtClean="0">
                <a:solidFill>
                  <a:schemeClr val="accent6">
                    <a:lumMod val="75000"/>
                  </a:schemeClr>
                </a:solidFill>
              </a:rPr>
              <a:t>Load/store path</a:t>
            </a:r>
            <a:endParaRPr lang="en-GB" sz="1600" dirty="0">
              <a:solidFill>
                <a:schemeClr val="accent6">
                  <a:lumMod val="75000"/>
                </a:schemeClr>
              </a:solidFill>
            </a:endParaRPr>
          </a:p>
        </p:txBody>
      </p:sp>
      <p:sp>
        <p:nvSpPr>
          <p:cNvPr id="10" name="TextBox 9"/>
          <p:cNvSpPr txBox="1"/>
          <p:nvPr/>
        </p:nvSpPr>
        <p:spPr>
          <a:xfrm>
            <a:off x="6455884" y="3615308"/>
            <a:ext cx="2495318" cy="338554"/>
          </a:xfrm>
          <a:prstGeom prst="rect">
            <a:avLst/>
          </a:prstGeom>
          <a:noFill/>
        </p:spPr>
        <p:txBody>
          <a:bodyPr wrap="square" rtlCol="0">
            <a:spAutoFit/>
          </a:bodyPr>
          <a:lstStyle/>
          <a:p>
            <a:r>
              <a:rPr lang="en-GB" sz="1600" dirty="0" smtClean="0"/>
              <a:t>Multiply-accumulate path</a:t>
            </a:r>
            <a:endParaRPr lang="en-GB" sz="1600" dirty="0"/>
          </a:p>
        </p:txBody>
      </p:sp>
      <p:sp>
        <p:nvSpPr>
          <p:cNvPr id="11" name="TextBox 10"/>
          <p:cNvSpPr txBox="1"/>
          <p:nvPr/>
        </p:nvSpPr>
        <p:spPr>
          <a:xfrm>
            <a:off x="6279614" y="3044555"/>
            <a:ext cx="2565515" cy="338554"/>
          </a:xfrm>
          <a:prstGeom prst="rect">
            <a:avLst/>
          </a:prstGeom>
          <a:noFill/>
        </p:spPr>
        <p:txBody>
          <a:bodyPr wrap="square" rtlCol="0">
            <a:spAutoFit/>
          </a:bodyPr>
          <a:lstStyle/>
          <a:p>
            <a:pPr algn="ctr"/>
            <a:r>
              <a:rPr lang="en-GB" sz="1600" dirty="0" smtClean="0">
                <a:solidFill>
                  <a:schemeClr val="accent4">
                    <a:lumMod val="75000"/>
                  </a:schemeClr>
                </a:solidFill>
              </a:rPr>
              <a:t>Integer execution path</a:t>
            </a:r>
            <a:endParaRPr lang="en-GB" sz="1600" dirty="0">
              <a:solidFill>
                <a:schemeClr val="accent4">
                  <a:lumMod val="75000"/>
                </a:schemeClr>
              </a:solidFill>
            </a:endParaRPr>
          </a:p>
        </p:txBody>
      </p:sp>
      <p:cxnSp>
        <p:nvCxnSpPr>
          <p:cNvPr id="13" name="Straight Arrow Connector 12"/>
          <p:cNvCxnSpPr>
            <a:stCxn id="9" idx="1"/>
          </p:cNvCxnSpPr>
          <p:nvPr/>
        </p:nvCxnSpPr>
        <p:spPr>
          <a:xfrm flipH="1">
            <a:off x="6037244" y="2636775"/>
            <a:ext cx="519207" cy="20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852855" y="3213832"/>
            <a:ext cx="603029" cy="3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1"/>
          </p:cNvCxnSpPr>
          <p:nvPr/>
        </p:nvCxnSpPr>
        <p:spPr>
          <a:xfrm flipH="1" flipV="1">
            <a:off x="5720050" y="3642599"/>
            <a:ext cx="735834" cy="14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54294" y="4721785"/>
            <a:ext cx="5585552" cy="1477328"/>
          </a:xfrm>
          <a:prstGeom prst="rect">
            <a:avLst/>
          </a:prstGeom>
          <a:solidFill>
            <a:schemeClr val="accent2">
              <a:lumMod val="20000"/>
              <a:lumOff val="80000"/>
            </a:schemeClr>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GB" b="1" dirty="0" smtClean="0"/>
              <a:t>First four stages are identical.</a:t>
            </a:r>
          </a:p>
          <a:p>
            <a:pPr marL="285750" indent="-285750">
              <a:buFont typeface="Arial" panose="020B0604020202020204" pitchFamily="34" charset="0"/>
              <a:buChar char="•"/>
            </a:pPr>
            <a:r>
              <a:rPr lang="en-GB" b="1" dirty="0" smtClean="0"/>
              <a:t>FE1</a:t>
            </a:r>
            <a:r>
              <a:rPr lang="en-GB" dirty="0" smtClean="0"/>
              <a:t>: address requested, instruction fetched</a:t>
            </a:r>
          </a:p>
          <a:p>
            <a:pPr marL="285750" indent="-285750">
              <a:buFont typeface="Arial" panose="020B0604020202020204" pitchFamily="34" charset="0"/>
              <a:buChar char="•"/>
            </a:pPr>
            <a:r>
              <a:rPr lang="en-GB" b="1" dirty="0" smtClean="0"/>
              <a:t>FE2:</a:t>
            </a:r>
            <a:r>
              <a:rPr lang="en-GB" dirty="0" smtClean="0"/>
              <a:t> branch prediction</a:t>
            </a:r>
          </a:p>
          <a:p>
            <a:pPr marL="285750" indent="-285750">
              <a:buFont typeface="Arial" panose="020B0604020202020204" pitchFamily="34" charset="0"/>
              <a:buChar char="•"/>
            </a:pPr>
            <a:r>
              <a:rPr lang="en-GB" b="1" dirty="0" smtClean="0"/>
              <a:t>Decode:</a:t>
            </a:r>
            <a:r>
              <a:rPr lang="en-GB" dirty="0" smtClean="0"/>
              <a:t> instruction decoded</a:t>
            </a:r>
          </a:p>
          <a:p>
            <a:pPr marL="285750" indent="-285750">
              <a:buFont typeface="Arial" panose="020B0604020202020204" pitchFamily="34" charset="0"/>
              <a:buChar char="•"/>
            </a:pPr>
            <a:r>
              <a:rPr lang="en-GB" b="1" dirty="0" smtClean="0"/>
              <a:t>Issue:</a:t>
            </a:r>
            <a:r>
              <a:rPr lang="en-GB" dirty="0" smtClean="0"/>
              <a:t> registers read, instruction issued</a:t>
            </a:r>
            <a:endParaRPr lang="en-GB" dirty="0"/>
          </a:p>
        </p:txBody>
      </p:sp>
      <p:sp>
        <p:nvSpPr>
          <p:cNvPr id="12" name="TextBox 11"/>
          <p:cNvSpPr txBox="1"/>
          <p:nvPr/>
        </p:nvSpPr>
        <p:spPr>
          <a:xfrm>
            <a:off x="2144196" y="1139587"/>
            <a:ext cx="5403773" cy="369332"/>
          </a:xfrm>
          <a:prstGeom prst="rect">
            <a:avLst/>
          </a:prstGeom>
          <a:noFill/>
        </p:spPr>
        <p:txBody>
          <a:bodyPr wrap="square" rtlCol="0">
            <a:spAutoFit/>
          </a:bodyPr>
          <a:lstStyle/>
          <a:p>
            <a:r>
              <a:rPr lang="en-GB" dirty="0" smtClean="0">
                <a:solidFill>
                  <a:srgbClr val="FF0000"/>
                </a:solidFill>
              </a:rPr>
              <a:t>For information and completeness</a:t>
            </a:r>
            <a:endParaRPr lang="en-GB" dirty="0">
              <a:solidFill>
                <a:srgbClr val="FF0000"/>
              </a:solidFill>
            </a:endParaRPr>
          </a:p>
        </p:txBody>
      </p:sp>
    </p:spTree>
    <p:extLst>
      <p:ext uri="{BB962C8B-B14F-4D97-AF65-F5344CB8AC3E}">
        <p14:creationId xmlns:p14="http://schemas.microsoft.com/office/powerpoint/2010/main" val="1406580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Pipeline – 3 Possible Paths</a:t>
            </a:r>
            <a:endParaRPr lang="en-GB" dirty="0"/>
          </a:p>
        </p:txBody>
      </p:sp>
      <p:sp>
        <p:nvSpPr>
          <p:cNvPr id="3" name="Content Placeholder 2"/>
          <p:cNvSpPr>
            <a:spLocks noGrp="1"/>
          </p:cNvSpPr>
          <p:nvPr>
            <p:ph idx="1"/>
          </p:nvPr>
        </p:nvSpPr>
        <p:spPr/>
        <p:txBody>
          <a:bodyPr>
            <a:normAutofit fontScale="92500" lnSpcReduction="10000"/>
          </a:bodyPr>
          <a:lstStyle/>
          <a:p>
            <a:r>
              <a:rPr lang="en-GB" b="1" dirty="0" smtClean="0"/>
              <a:t>Load/store path:</a:t>
            </a:r>
          </a:p>
          <a:p>
            <a:pPr lvl="1"/>
            <a:r>
              <a:rPr lang="en-GB" b="1" dirty="0" smtClean="0"/>
              <a:t>Address:</a:t>
            </a:r>
            <a:r>
              <a:rPr lang="en-GB" dirty="0" smtClean="0"/>
              <a:t> generates addresses used to access memory</a:t>
            </a:r>
          </a:p>
          <a:p>
            <a:pPr lvl="1"/>
            <a:r>
              <a:rPr lang="en-GB" b="1" dirty="0" smtClean="0"/>
              <a:t>DC1:</a:t>
            </a:r>
            <a:r>
              <a:rPr lang="en-GB" dirty="0" smtClean="0"/>
              <a:t> 1</a:t>
            </a:r>
            <a:r>
              <a:rPr lang="en-GB" baseline="30000" dirty="0" smtClean="0"/>
              <a:t>st</a:t>
            </a:r>
            <a:r>
              <a:rPr lang="en-GB" dirty="0" smtClean="0"/>
              <a:t> stage address processed by the data cache logic</a:t>
            </a:r>
          </a:p>
          <a:p>
            <a:pPr lvl="1"/>
            <a:r>
              <a:rPr lang="en-GB" b="1" dirty="0" smtClean="0"/>
              <a:t>DC2:</a:t>
            </a:r>
            <a:r>
              <a:rPr lang="en-GB" dirty="0" smtClean="0"/>
              <a:t> 2</a:t>
            </a:r>
            <a:r>
              <a:rPr lang="en-GB" baseline="30000" dirty="0" smtClean="0"/>
              <a:t>nd</a:t>
            </a:r>
            <a:r>
              <a:rPr lang="en-GB" dirty="0" smtClean="0"/>
              <a:t> stage </a:t>
            </a:r>
            <a:r>
              <a:rPr lang="en-GB" dirty="0"/>
              <a:t>address processed by the data cache </a:t>
            </a:r>
            <a:r>
              <a:rPr lang="en-GB" dirty="0" smtClean="0"/>
              <a:t>logic</a:t>
            </a:r>
          </a:p>
          <a:p>
            <a:pPr lvl="1"/>
            <a:r>
              <a:rPr lang="en-GB" b="1" dirty="0" err="1" smtClean="0"/>
              <a:t>WBls</a:t>
            </a:r>
            <a:r>
              <a:rPr lang="en-GB" b="1" dirty="0" smtClean="0"/>
              <a:t>:</a:t>
            </a:r>
            <a:r>
              <a:rPr lang="en-GB" dirty="0" smtClean="0"/>
              <a:t> write back and changes made to memory locations</a:t>
            </a:r>
          </a:p>
          <a:p>
            <a:r>
              <a:rPr lang="en-GB" b="1" dirty="0" smtClean="0"/>
              <a:t>Integer execution path:</a:t>
            </a:r>
          </a:p>
          <a:p>
            <a:pPr lvl="1"/>
            <a:r>
              <a:rPr lang="en-GB" b="1" dirty="0" smtClean="0"/>
              <a:t>Shift: </a:t>
            </a:r>
            <a:r>
              <a:rPr lang="en-GB" dirty="0" smtClean="0"/>
              <a:t>any required shift operation performed</a:t>
            </a:r>
          </a:p>
          <a:p>
            <a:pPr lvl="1"/>
            <a:r>
              <a:rPr lang="en-GB" b="1" dirty="0" smtClean="0"/>
              <a:t>ALU: </a:t>
            </a:r>
            <a:r>
              <a:rPr lang="en-GB" dirty="0" smtClean="0"/>
              <a:t>any required integer operation performed in ALU</a:t>
            </a:r>
            <a:endParaRPr lang="en-GB" b="1" dirty="0" smtClean="0"/>
          </a:p>
          <a:p>
            <a:pPr lvl="1"/>
            <a:r>
              <a:rPr lang="en-GB" b="1" dirty="0" smtClean="0"/>
              <a:t>Saturate: </a:t>
            </a:r>
            <a:r>
              <a:rPr lang="en-GB" dirty="0" smtClean="0"/>
              <a:t>results forced to fall within range</a:t>
            </a:r>
            <a:endParaRPr lang="en-GB" b="1" dirty="0" smtClean="0"/>
          </a:p>
          <a:p>
            <a:pPr lvl="1"/>
            <a:r>
              <a:rPr lang="en-GB" b="1" dirty="0" err="1" smtClean="0"/>
              <a:t>WBex</a:t>
            </a:r>
            <a:r>
              <a:rPr lang="en-GB" b="1" dirty="0" smtClean="0"/>
              <a:t>: </a:t>
            </a:r>
            <a:r>
              <a:rPr lang="en-GB" dirty="0" smtClean="0"/>
              <a:t>register data is written back</a:t>
            </a:r>
            <a:endParaRPr lang="en-GB" b="1" dirty="0" smtClean="0"/>
          </a:p>
          <a:p>
            <a:r>
              <a:rPr lang="en-GB" b="1" dirty="0"/>
              <a:t>Multiply-accumulate </a:t>
            </a:r>
            <a:r>
              <a:rPr lang="en-GB" b="1" dirty="0" smtClean="0"/>
              <a:t>path:</a:t>
            </a:r>
          </a:p>
          <a:p>
            <a:pPr lvl="1"/>
            <a:r>
              <a:rPr lang="en-GB" b="1" dirty="0" smtClean="0"/>
              <a:t>MAC1: </a:t>
            </a:r>
            <a:r>
              <a:rPr lang="en-GB" dirty="0" smtClean="0"/>
              <a:t>1</a:t>
            </a:r>
            <a:r>
              <a:rPr lang="en-GB" baseline="30000" dirty="0" smtClean="0"/>
              <a:t>st</a:t>
            </a:r>
            <a:r>
              <a:rPr lang="en-GB" dirty="0" smtClean="0"/>
              <a:t> stage for execution of multiplication instructions</a:t>
            </a:r>
          </a:p>
          <a:p>
            <a:pPr lvl="1"/>
            <a:r>
              <a:rPr lang="en-GB" b="1" dirty="0" smtClean="0"/>
              <a:t>MAC2: </a:t>
            </a:r>
            <a:r>
              <a:rPr lang="en-GB" dirty="0" smtClean="0"/>
              <a:t>2</a:t>
            </a:r>
            <a:r>
              <a:rPr lang="en-GB" baseline="30000" dirty="0" smtClean="0"/>
              <a:t>nd</a:t>
            </a:r>
            <a:r>
              <a:rPr lang="en-GB" dirty="0" smtClean="0"/>
              <a:t> stage </a:t>
            </a:r>
            <a:r>
              <a:rPr lang="en-GB" dirty="0"/>
              <a:t>for execution of multiplication instructions</a:t>
            </a:r>
            <a:endParaRPr lang="en-GB" b="1" dirty="0" smtClean="0"/>
          </a:p>
          <a:p>
            <a:pPr lvl="1"/>
            <a:r>
              <a:rPr lang="en-GB" b="1" dirty="0" smtClean="0"/>
              <a:t>MAC3: </a:t>
            </a:r>
            <a:r>
              <a:rPr lang="en-GB" dirty="0" smtClean="0"/>
              <a:t>3</a:t>
            </a:r>
            <a:r>
              <a:rPr lang="en-GB" baseline="30000" dirty="0" smtClean="0"/>
              <a:t>rd</a:t>
            </a:r>
            <a:r>
              <a:rPr lang="en-GB" dirty="0" smtClean="0"/>
              <a:t> stage </a:t>
            </a:r>
            <a:r>
              <a:rPr lang="en-GB" dirty="0"/>
              <a:t>for execution of multiplication instructions</a:t>
            </a:r>
            <a:endParaRPr lang="en-GB" b="1" dirty="0" smtClean="0"/>
          </a:p>
        </p:txBody>
      </p:sp>
      <p:sp>
        <p:nvSpPr>
          <p:cNvPr id="4" name="TextBox 3"/>
          <p:cNvSpPr txBox="1"/>
          <p:nvPr/>
        </p:nvSpPr>
        <p:spPr>
          <a:xfrm>
            <a:off x="2144196" y="1139587"/>
            <a:ext cx="5403773" cy="369332"/>
          </a:xfrm>
          <a:prstGeom prst="rect">
            <a:avLst/>
          </a:prstGeom>
          <a:noFill/>
        </p:spPr>
        <p:txBody>
          <a:bodyPr wrap="square" rtlCol="0">
            <a:spAutoFit/>
          </a:bodyPr>
          <a:lstStyle/>
          <a:p>
            <a:r>
              <a:rPr lang="en-GB" dirty="0" smtClean="0">
                <a:solidFill>
                  <a:srgbClr val="FF0000"/>
                </a:solidFill>
              </a:rPr>
              <a:t>For information and completeness</a:t>
            </a:r>
            <a:endParaRPr lang="en-GB" dirty="0">
              <a:solidFill>
                <a:srgbClr val="FF0000"/>
              </a:solidFill>
            </a:endParaRPr>
          </a:p>
        </p:txBody>
      </p:sp>
    </p:spTree>
    <p:extLst>
      <p:ext uri="{BB962C8B-B14F-4D97-AF65-F5344CB8AC3E}">
        <p14:creationId xmlns:p14="http://schemas.microsoft.com/office/powerpoint/2010/main" val="17374146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Pipeline Stalling</a:t>
            </a:r>
          </a:p>
        </p:txBody>
      </p:sp>
      <p:sp>
        <p:nvSpPr>
          <p:cNvPr id="12290" name="Content Placeholder 2"/>
          <p:cNvSpPr>
            <a:spLocks noGrp="1"/>
          </p:cNvSpPr>
          <p:nvPr>
            <p:ph idx="1"/>
          </p:nvPr>
        </p:nvSpPr>
        <p:spPr>
          <a:xfrm>
            <a:off x="457200" y="1600200"/>
            <a:ext cx="8236424" cy="4525963"/>
          </a:xfrm>
        </p:spPr>
        <p:txBody>
          <a:bodyPr>
            <a:normAutofit fontScale="92500"/>
          </a:bodyPr>
          <a:lstStyle/>
          <a:p>
            <a:r>
              <a:rPr lang="en-GB" dirty="0" smtClean="0">
                <a:solidFill>
                  <a:schemeClr val="tx1"/>
                </a:solidFill>
                <a:latin typeface="Arial" charset="0"/>
                <a:cs typeface="Arial" charset="0"/>
              </a:rPr>
              <a:t>The objective is to move instruction through pipeline continuously and at a uniform rate. Delays are called pipeline stalls.</a:t>
            </a:r>
          </a:p>
          <a:p>
            <a:endParaRPr lang="en-GB" sz="1100" dirty="0" smtClean="0">
              <a:solidFill>
                <a:schemeClr val="tx1"/>
              </a:solidFill>
              <a:latin typeface="Arial" charset="0"/>
              <a:cs typeface="Arial" charset="0"/>
            </a:endParaRPr>
          </a:p>
          <a:p>
            <a:r>
              <a:rPr lang="en-GB" dirty="0" smtClean="0">
                <a:solidFill>
                  <a:schemeClr val="tx1"/>
                </a:solidFill>
                <a:latin typeface="Arial" charset="0"/>
                <a:cs typeface="Arial" charset="0"/>
              </a:rPr>
              <a:t>The smooth flow of instructions can be disrupted by “pipeline hazards”. Three categories of hazards:</a:t>
            </a:r>
          </a:p>
          <a:p>
            <a:pPr lvl="1"/>
            <a:r>
              <a:rPr lang="en-GB" dirty="0" smtClean="0">
                <a:solidFill>
                  <a:schemeClr val="tx1"/>
                </a:solidFill>
                <a:latin typeface="Arial" charset="0"/>
                <a:cs typeface="Arial" charset="0"/>
              </a:rPr>
              <a:t>Control hazards: caused by branch instructions</a:t>
            </a:r>
          </a:p>
          <a:p>
            <a:pPr lvl="1"/>
            <a:r>
              <a:rPr lang="en-GB" dirty="0" smtClean="0">
                <a:solidFill>
                  <a:schemeClr val="tx1"/>
                </a:solidFill>
                <a:latin typeface="Arial" charset="0"/>
                <a:cs typeface="Arial" charset="0"/>
              </a:rPr>
              <a:t>Data hazards: caused by data dependency between instructions</a:t>
            </a:r>
          </a:p>
          <a:p>
            <a:pPr lvl="1"/>
            <a:r>
              <a:rPr lang="en-GB" dirty="0" smtClean="0">
                <a:solidFill>
                  <a:schemeClr val="tx1"/>
                </a:solidFill>
                <a:latin typeface="Arial" charset="0"/>
                <a:cs typeface="Arial" charset="0"/>
              </a:rPr>
              <a:t>Structural hazards: caused by resource conflicts</a:t>
            </a:r>
          </a:p>
          <a:p>
            <a:pPr lvl="1"/>
            <a:endParaRPr lang="en-GB" sz="1100" dirty="0">
              <a:solidFill>
                <a:schemeClr val="tx1"/>
              </a:solidFill>
              <a:latin typeface="Arial" charset="0"/>
              <a:cs typeface="Arial" charset="0"/>
            </a:endParaRPr>
          </a:p>
          <a:p>
            <a:r>
              <a:rPr lang="en-GB" dirty="0" smtClean="0">
                <a:solidFill>
                  <a:schemeClr val="tx1"/>
                </a:solidFill>
                <a:latin typeface="Arial" charset="0"/>
                <a:cs typeface="Arial" charset="0"/>
              </a:rPr>
              <a:t>The general approach is for the instruction decode logic to identify when a hazard is about to occur. This is done by a piece of hardware known as an </a:t>
            </a:r>
            <a:r>
              <a:rPr lang="en-GB" i="1" dirty="0" smtClean="0">
                <a:solidFill>
                  <a:schemeClr val="tx1"/>
                </a:solidFill>
                <a:latin typeface="Arial" charset="0"/>
                <a:cs typeface="Arial" charset="0"/>
              </a:rPr>
              <a:t>interlock. </a:t>
            </a:r>
            <a:r>
              <a:rPr lang="en-GB" dirty="0" smtClean="0">
                <a:solidFill>
                  <a:schemeClr val="tx1"/>
                </a:solidFill>
                <a:latin typeface="Arial" charset="0"/>
                <a:cs typeface="Arial" charset="0"/>
              </a:rPr>
              <a:t>It inserts a ‘bubble’ into the pipeline ahead of the problematic instruction.</a:t>
            </a:r>
          </a:p>
          <a:p>
            <a:pPr marL="0" indent="0">
              <a:buNone/>
            </a:pPr>
            <a:endParaRPr lang="en-GB" dirty="0" smtClean="0">
              <a:latin typeface="Arial" charset="0"/>
              <a:cs typeface="Arial" charset="0"/>
            </a:endParaRPr>
          </a:p>
        </p:txBody>
      </p:sp>
    </p:spTree>
    <p:extLst>
      <p:ext uri="{BB962C8B-B14F-4D97-AF65-F5344CB8AC3E}">
        <p14:creationId xmlns:p14="http://schemas.microsoft.com/office/powerpoint/2010/main" val="2790738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Control Hazards</a:t>
            </a:r>
          </a:p>
        </p:txBody>
      </p:sp>
      <p:sp>
        <p:nvSpPr>
          <p:cNvPr id="12290" name="Content Placeholder 2"/>
          <p:cNvSpPr>
            <a:spLocks noGrp="1"/>
          </p:cNvSpPr>
          <p:nvPr>
            <p:ph idx="1"/>
          </p:nvPr>
        </p:nvSpPr>
        <p:spPr>
          <a:xfrm>
            <a:off x="457199" y="1600200"/>
            <a:ext cx="8277367" cy="4525963"/>
          </a:xfrm>
        </p:spPr>
        <p:txBody>
          <a:bodyPr>
            <a:normAutofit fontScale="92500"/>
          </a:bodyPr>
          <a:lstStyle/>
          <a:p>
            <a:r>
              <a:rPr lang="en-GB" dirty="0" smtClean="0">
                <a:solidFill>
                  <a:schemeClr val="tx1"/>
                </a:solidFill>
                <a:latin typeface="Arial" charset="0"/>
                <a:cs typeface="Arial" charset="0"/>
              </a:rPr>
              <a:t>Branches can cause hazards because the address of the next instruction is not known until the branch instruction is executed.</a:t>
            </a:r>
          </a:p>
          <a:p>
            <a:r>
              <a:rPr lang="en-GB" dirty="0" smtClean="0">
                <a:solidFill>
                  <a:schemeClr val="tx1"/>
                </a:solidFill>
                <a:latin typeface="Arial" charset="0"/>
                <a:cs typeface="Arial" charset="0"/>
              </a:rPr>
              <a:t>A conditional branch instruction, (where the logic to determine if a branch is taken is located in the EX stage), may branch away from instructions that have already been fetched and decoded.</a:t>
            </a:r>
          </a:p>
          <a:p>
            <a:r>
              <a:rPr lang="en-GB" dirty="0" smtClean="0">
                <a:solidFill>
                  <a:schemeClr val="tx1"/>
                </a:solidFill>
                <a:latin typeface="Arial" charset="0"/>
                <a:cs typeface="Arial" charset="0"/>
              </a:rPr>
              <a:t>Historically, abandon instructions in the pipeline and fetch new ones.</a:t>
            </a:r>
          </a:p>
          <a:p>
            <a:r>
              <a:rPr lang="en-GB" dirty="0" smtClean="0">
                <a:solidFill>
                  <a:schemeClr val="tx1"/>
                </a:solidFill>
                <a:latin typeface="Arial" charset="0"/>
                <a:cs typeface="Arial" charset="0"/>
              </a:rPr>
              <a:t>Branch prediction: predict which destination will be taken passed on history.</a:t>
            </a:r>
          </a:p>
          <a:p>
            <a:r>
              <a:rPr lang="en-GB" dirty="0" smtClean="0">
                <a:solidFill>
                  <a:schemeClr val="tx1"/>
                </a:solidFill>
                <a:latin typeface="Arial" charset="0"/>
                <a:cs typeface="Arial" charset="0"/>
              </a:rPr>
              <a:t>Speculative execution: </a:t>
            </a:r>
            <a:r>
              <a:rPr lang="en-US" dirty="0">
                <a:solidFill>
                  <a:schemeClr val="tx1"/>
                </a:solidFill>
                <a:latin typeface="Arial" charset="0"/>
                <a:cs typeface="Arial" charset="0"/>
              </a:rPr>
              <a:t>execute the next instruction anyway, </a:t>
            </a:r>
            <a:r>
              <a:rPr lang="en-US" dirty="0" smtClean="0">
                <a:solidFill>
                  <a:schemeClr val="tx1"/>
                </a:solidFill>
                <a:latin typeface="Arial" charset="0"/>
                <a:cs typeface="Arial" charset="0"/>
              </a:rPr>
              <a:t>hope </a:t>
            </a:r>
            <a:r>
              <a:rPr lang="en-US" dirty="0">
                <a:solidFill>
                  <a:schemeClr val="tx1"/>
                </a:solidFill>
                <a:latin typeface="Arial" charset="0"/>
                <a:cs typeface="Arial" charset="0"/>
              </a:rPr>
              <a:t>that </a:t>
            </a:r>
            <a:r>
              <a:rPr lang="en-US" dirty="0" smtClean="0">
                <a:solidFill>
                  <a:schemeClr val="tx1"/>
                </a:solidFill>
                <a:latin typeface="Arial" charset="0"/>
                <a:cs typeface="Arial" charset="0"/>
              </a:rPr>
              <a:t>instruction </a:t>
            </a:r>
            <a:r>
              <a:rPr lang="en-US" dirty="0">
                <a:solidFill>
                  <a:schemeClr val="tx1"/>
                </a:solidFill>
                <a:latin typeface="Arial" charset="0"/>
                <a:cs typeface="Arial" charset="0"/>
              </a:rPr>
              <a:t>will be able to use the </a:t>
            </a:r>
            <a:r>
              <a:rPr lang="en-US" dirty="0" smtClean="0">
                <a:solidFill>
                  <a:schemeClr val="tx1"/>
                </a:solidFill>
                <a:latin typeface="Arial" charset="0"/>
                <a:cs typeface="Arial" charset="0"/>
              </a:rPr>
              <a:t>results.</a:t>
            </a: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1893923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Data Hazards</a:t>
            </a:r>
          </a:p>
        </p:txBody>
      </p:sp>
      <p:sp>
        <p:nvSpPr>
          <p:cNvPr id="12290" name="Content Placeholder 2"/>
          <p:cNvSpPr>
            <a:spLocks noGrp="1"/>
          </p:cNvSpPr>
          <p:nvPr>
            <p:ph idx="1"/>
          </p:nvPr>
        </p:nvSpPr>
        <p:spPr>
          <a:xfrm>
            <a:off x="457199" y="1600200"/>
            <a:ext cx="8277367" cy="4525963"/>
          </a:xfrm>
        </p:spPr>
        <p:txBody>
          <a:bodyPr>
            <a:normAutofit/>
          </a:bodyPr>
          <a:lstStyle/>
          <a:p>
            <a:r>
              <a:rPr lang="en-GB" dirty="0">
                <a:solidFill>
                  <a:schemeClr val="tx1"/>
                </a:solidFill>
                <a:latin typeface="Arial" charset="0"/>
                <a:cs typeface="Arial" charset="0"/>
              </a:rPr>
              <a:t>Data hazards occur when a value required in a register is not valid because a previous instruction has not yet </a:t>
            </a:r>
            <a:r>
              <a:rPr lang="en-GB" dirty="0" smtClean="0">
                <a:solidFill>
                  <a:schemeClr val="tx1"/>
                </a:solidFill>
                <a:latin typeface="Arial" charset="0"/>
                <a:cs typeface="Arial" charset="0"/>
              </a:rPr>
              <a:t>updated it. For example, the resultant value from one instruction may be needed as an input by the next instruction in the pipeline.</a:t>
            </a:r>
          </a:p>
          <a:p>
            <a:r>
              <a:rPr lang="en-GB" dirty="0" smtClean="0">
                <a:solidFill>
                  <a:schemeClr val="tx1"/>
                </a:solidFill>
                <a:latin typeface="Arial" charset="0"/>
                <a:cs typeface="Arial" charset="0"/>
              </a:rPr>
              <a:t>This didn’t happen in the simple 3-stage pipeline, as reading the register, computing the result and writing back all happened in the EX stage.</a:t>
            </a:r>
          </a:p>
          <a:p>
            <a:r>
              <a:rPr lang="en-US" dirty="0" smtClean="0">
                <a:solidFill>
                  <a:schemeClr val="tx1"/>
                </a:solidFill>
                <a:latin typeface="Arial" charset="0"/>
                <a:cs typeface="Arial" charset="0"/>
              </a:rPr>
              <a:t>Instead </a:t>
            </a:r>
            <a:r>
              <a:rPr lang="en-US" dirty="0">
                <a:solidFill>
                  <a:schemeClr val="tx1"/>
                </a:solidFill>
                <a:latin typeface="Arial" charset="0"/>
                <a:cs typeface="Arial" charset="0"/>
              </a:rPr>
              <a:t>of waiting </a:t>
            </a:r>
            <a:r>
              <a:rPr lang="en-US" dirty="0" smtClean="0">
                <a:solidFill>
                  <a:schemeClr val="tx1"/>
                </a:solidFill>
                <a:latin typeface="Arial" charset="0"/>
                <a:cs typeface="Arial" charset="0"/>
              </a:rPr>
              <a:t>(pipeline stall) for a value in a register to become available, </a:t>
            </a:r>
            <a:r>
              <a:rPr lang="en-US" dirty="0">
                <a:solidFill>
                  <a:schemeClr val="tx1"/>
                </a:solidFill>
                <a:latin typeface="Arial" charset="0"/>
                <a:cs typeface="Arial" charset="0"/>
              </a:rPr>
              <a:t>pipeline registers are used. </a:t>
            </a:r>
            <a:r>
              <a:rPr lang="en-US" dirty="0" smtClean="0">
                <a:solidFill>
                  <a:schemeClr val="tx1"/>
                </a:solidFill>
                <a:latin typeface="Arial" charset="0"/>
                <a:cs typeface="Arial" charset="0"/>
              </a:rPr>
              <a:t>So, for example, results </a:t>
            </a:r>
            <a:r>
              <a:rPr lang="en-US" dirty="0">
                <a:solidFill>
                  <a:schemeClr val="tx1"/>
                </a:solidFill>
                <a:latin typeface="Arial" charset="0"/>
                <a:cs typeface="Arial" charset="0"/>
              </a:rPr>
              <a:t>are fed back from </a:t>
            </a:r>
            <a:r>
              <a:rPr lang="en-US" dirty="0" smtClean="0">
                <a:solidFill>
                  <a:schemeClr val="tx1"/>
                </a:solidFill>
                <a:latin typeface="Arial" charset="0"/>
                <a:cs typeface="Arial" charset="0"/>
              </a:rPr>
              <a:t>EX stages </a:t>
            </a:r>
            <a:r>
              <a:rPr lang="en-US" dirty="0">
                <a:solidFill>
                  <a:schemeClr val="tx1"/>
                </a:solidFill>
                <a:latin typeface="Arial" charset="0"/>
                <a:cs typeface="Arial" charset="0"/>
              </a:rPr>
              <a:t>backwards into the ALU </a:t>
            </a:r>
            <a:r>
              <a:rPr lang="en-US" dirty="0" smtClean="0">
                <a:solidFill>
                  <a:schemeClr val="tx1"/>
                </a:solidFill>
                <a:latin typeface="Arial" charset="0"/>
                <a:cs typeface="Arial" charset="0"/>
              </a:rPr>
              <a:t>input for instance.</a:t>
            </a:r>
            <a:endParaRPr lang="en-US" dirty="0">
              <a:solidFill>
                <a:schemeClr val="tx1"/>
              </a:solidFill>
              <a:latin typeface="Arial" charset="0"/>
              <a:cs typeface="Arial" charset="0"/>
            </a:endParaRPr>
          </a:p>
          <a:p>
            <a:endParaRPr lang="en-US" dirty="0">
              <a:solidFill>
                <a:schemeClr val="tx1"/>
              </a:solidFill>
              <a:latin typeface="Arial" charset="0"/>
              <a:cs typeface="Arial" charset="0"/>
            </a:endParaRPr>
          </a:p>
          <a:p>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3361357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Structural Hazards</a:t>
            </a:r>
            <a:endParaRPr lang="en-GB" dirty="0"/>
          </a:p>
        </p:txBody>
      </p:sp>
      <p:sp>
        <p:nvSpPr>
          <p:cNvPr id="6" name="Content Placeholder 5"/>
          <p:cNvSpPr>
            <a:spLocks noGrp="1"/>
          </p:cNvSpPr>
          <p:nvPr>
            <p:ph idx="1"/>
          </p:nvPr>
        </p:nvSpPr>
        <p:spPr/>
        <p:txBody>
          <a:bodyPr/>
          <a:lstStyle/>
          <a:p>
            <a:r>
              <a:rPr lang="en-GB" dirty="0" smtClean="0">
                <a:solidFill>
                  <a:schemeClr val="tx1"/>
                </a:solidFill>
              </a:rPr>
              <a:t>Resource conflicts occur when two instructions in the pipeline require access to the same resource at the same time. For example, both instructions require access to external memory via cache system. An IF stage </a:t>
            </a:r>
            <a:r>
              <a:rPr lang="en-GB" dirty="0">
                <a:solidFill>
                  <a:schemeClr val="tx1"/>
                </a:solidFill>
              </a:rPr>
              <a:t>reading </a:t>
            </a:r>
            <a:r>
              <a:rPr lang="en-GB" dirty="0" smtClean="0">
                <a:solidFill>
                  <a:schemeClr val="tx1"/>
                </a:solidFill>
              </a:rPr>
              <a:t>instruction and an EX stage writing instruction.</a:t>
            </a:r>
          </a:p>
          <a:p>
            <a:r>
              <a:rPr lang="en-GB" dirty="0" smtClean="0">
                <a:solidFill>
                  <a:schemeClr val="tx1"/>
                </a:solidFill>
              </a:rPr>
              <a:t>One of the instructions could be given priority over the other.</a:t>
            </a:r>
          </a:p>
          <a:p>
            <a:r>
              <a:rPr lang="en-GB" dirty="0" smtClean="0">
                <a:solidFill>
                  <a:schemeClr val="tx1"/>
                </a:solidFill>
              </a:rPr>
              <a:t>Some conflicts may be resolved by splitting the cache into parts, one for data and one for instructions. This is known as the modified Harvard Architecture, as in ARM11 CPUs.</a:t>
            </a:r>
            <a:endParaRPr lang="en-GB" dirty="0">
              <a:solidFill>
                <a:schemeClr val="tx1"/>
              </a:solidFill>
            </a:endParaRPr>
          </a:p>
        </p:txBody>
      </p:sp>
    </p:spTree>
    <p:extLst>
      <p:ext uri="{BB962C8B-B14F-4D97-AF65-F5344CB8AC3E}">
        <p14:creationId xmlns:p14="http://schemas.microsoft.com/office/powerpoint/2010/main" val="76258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Microprocessor</a:t>
            </a:r>
            <a:endParaRPr lang="en-GB" dirty="0"/>
          </a:p>
        </p:txBody>
      </p:sp>
      <p:sp>
        <p:nvSpPr>
          <p:cNvPr id="6" name="Rectangle 5"/>
          <p:cNvSpPr/>
          <p:nvPr/>
        </p:nvSpPr>
        <p:spPr>
          <a:xfrm>
            <a:off x="1737008" y="4114003"/>
            <a:ext cx="923925" cy="93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General Purpose Microprocessor</a:t>
            </a:r>
          </a:p>
          <a:p>
            <a:pPr algn="ctr"/>
            <a:r>
              <a:rPr lang="en-GB" sz="900" dirty="0" smtClean="0"/>
              <a:t>(CPU)</a:t>
            </a:r>
            <a:endParaRPr lang="en-GB" sz="900" dirty="0"/>
          </a:p>
        </p:txBody>
      </p:sp>
      <p:sp>
        <p:nvSpPr>
          <p:cNvPr id="7" name="Rectangle 6"/>
          <p:cNvSpPr/>
          <p:nvPr/>
        </p:nvSpPr>
        <p:spPr>
          <a:xfrm>
            <a:off x="2980021" y="4114003"/>
            <a:ext cx="504825" cy="514350"/>
          </a:xfrm>
          <a:prstGeom prst="rect">
            <a:avLst/>
          </a:prstGeom>
          <a:solidFill>
            <a:schemeClr val="accent5">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RAM</a:t>
            </a:r>
            <a:endParaRPr lang="en-GB" sz="1200" dirty="0">
              <a:solidFill>
                <a:sysClr val="windowText" lastClr="000000"/>
              </a:solidFill>
            </a:endParaRPr>
          </a:p>
        </p:txBody>
      </p:sp>
      <p:sp>
        <p:nvSpPr>
          <p:cNvPr id="8" name="Rectangle 7"/>
          <p:cNvSpPr/>
          <p:nvPr/>
        </p:nvSpPr>
        <p:spPr>
          <a:xfrm>
            <a:off x="3663781" y="4114003"/>
            <a:ext cx="504825" cy="514350"/>
          </a:xfrm>
          <a:prstGeom prst="rect">
            <a:avLst/>
          </a:prstGeom>
          <a:solidFill>
            <a:schemeClr val="accent5">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ROM</a:t>
            </a:r>
            <a:endParaRPr lang="en-GB" sz="1200" dirty="0">
              <a:solidFill>
                <a:sysClr val="windowText" lastClr="000000"/>
              </a:solidFill>
            </a:endParaRPr>
          </a:p>
        </p:txBody>
      </p:sp>
      <p:sp>
        <p:nvSpPr>
          <p:cNvPr id="9" name="Rectangle 8"/>
          <p:cNvSpPr/>
          <p:nvPr/>
        </p:nvSpPr>
        <p:spPr>
          <a:xfrm>
            <a:off x="4352045" y="4104477"/>
            <a:ext cx="504825" cy="514350"/>
          </a:xfrm>
          <a:prstGeom prst="rect">
            <a:avLst/>
          </a:prstGeom>
          <a:solidFill>
            <a:srgbClr val="7AB80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I/O Port</a:t>
            </a:r>
            <a:endParaRPr lang="en-GB" sz="1200" dirty="0">
              <a:solidFill>
                <a:sysClr val="windowText" lastClr="000000"/>
              </a:solidFill>
            </a:endParaRPr>
          </a:p>
        </p:txBody>
      </p:sp>
      <p:sp>
        <p:nvSpPr>
          <p:cNvPr id="10" name="Rectangle 9"/>
          <p:cNvSpPr/>
          <p:nvPr/>
        </p:nvSpPr>
        <p:spPr>
          <a:xfrm>
            <a:off x="5038270" y="4085428"/>
            <a:ext cx="504825" cy="514350"/>
          </a:xfrm>
          <a:prstGeom prst="rect">
            <a:avLst/>
          </a:prstGeom>
          <a:solidFill>
            <a:schemeClr val="tx2">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solidFill>
                  <a:sysClr val="windowText" lastClr="000000"/>
                </a:solidFill>
              </a:rPr>
              <a:t>Timer</a:t>
            </a:r>
            <a:endParaRPr lang="en-GB" sz="1050" dirty="0">
              <a:solidFill>
                <a:sysClr val="windowText" lastClr="000000"/>
              </a:solidFill>
            </a:endParaRPr>
          </a:p>
        </p:txBody>
      </p:sp>
      <p:sp>
        <p:nvSpPr>
          <p:cNvPr id="12" name="Rectangle 11"/>
          <p:cNvSpPr/>
          <p:nvPr/>
        </p:nvSpPr>
        <p:spPr>
          <a:xfrm>
            <a:off x="5737838" y="4085428"/>
            <a:ext cx="504825" cy="514350"/>
          </a:xfrm>
          <a:prstGeom prst="rect">
            <a:avLst/>
          </a:prstGeom>
          <a:solidFill>
            <a:schemeClr val="accent6">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ysClr val="windowText" lastClr="000000"/>
                </a:solidFill>
              </a:rPr>
              <a:t>Serial COM Port</a:t>
            </a:r>
            <a:endParaRPr lang="en-GB" sz="1100" dirty="0">
              <a:solidFill>
                <a:sysClr val="windowText" lastClr="000000"/>
              </a:solidFill>
            </a:endParaRPr>
          </a:p>
        </p:txBody>
      </p:sp>
      <p:sp>
        <p:nvSpPr>
          <p:cNvPr id="14" name="Left-Right Arrow 13"/>
          <p:cNvSpPr/>
          <p:nvPr/>
        </p:nvSpPr>
        <p:spPr>
          <a:xfrm>
            <a:off x="2660933" y="4801390"/>
            <a:ext cx="4320000" cy="323850"/>
          </a:xfrm>
          <a:prstGeom prst="lef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Buses</a:t>
            </a:r>
            <a:endParaRPr lang="en-GB" sz="1200" dirty="0">
              <a:solidFill>
                <a:schemeClr val="tx1"/>
              </a:solidFill>
            </a:endParaRPr>
          </a:p>
        </p:txBody>
      </p:sp>
      <p:sp>
        <p:nvSpPr>
          <p:cNvPr id="15" name="Left-Right Arrow 14"/>
          <p:cNvSpPr/>
          <p:nvPr/>
        </p:nvSpPr>
        <p:spPr>
          <a:xfrm rot="5400000">
            <a:off x="3106432" y="4674977"/>
            <a:ext cx="252000" cy="161925"/>
          </a:xfrm>
          <a:prstGeom prst="lef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Left-Right Arrow 15"/>
          <p:cNvSpPr/>
          <p:nvPr/>
        </p:nvSpPr>
        <p:spPr>
          <a:xfrm rot="5400000">
            <a:off x="3792655" y="4682327"/>
            <a:ext cx="252000" cy="161925"/>
          </a:xfrm>
          <a:prstGeom prst="lef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Left-Right Arrow 16"/>
          <p:cNvSpPr/>
          <p:nvPr/>
        </p:nvSpPr>
        <p:spPr>
          <a:xfrm rot="5400000">
            <a:off x="5850055" y="4655928"/>
            <a:ext cx="252000" cy="161925"/>
          </a:xfrm>
          <a:prstGeom prst="lef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eft-Right Arrow 17"/>
          <p:cNvSpPr/>
          <p:nvPr/>
        </p:nvSpPr>
        <p:spPr>
          <a:xfrm rot="5400000">
            <a:off x="5164681" y="4655928"/>
            <a:ext cx="252000" cy="161925"/>
          </a:xfrm>
          <a:prstGeom prst="lef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Left-Right Arrow 18"/>
          <p:cNvSpPr/>
          <p:nvPr/>
        </p:nvSpPr>
        <p:spPr>
          <a:xfrm rot="5400000">
            <a:off x="4497506" y="4673390"/>
            <a:ext cx="252000" cy="161925"/>
          </a:xfrm>
          <a:prstGeom prst="lef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ontent Placeholder 3"/>
          <p:cNvSpPr txBox="1">
            <a:spLocks/>
          </p:cNvSpPr>
          <p:nvPr/>
        </p:nvSpPr>
        <p:spPr>
          <a:xfrm>
            <a:off x="464468" y="1609726"/>
            <a:ext cx="8079453" cy="201482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11A2C4"/>
              </a:buClr>
              <a:buFont typeface="Arial" panose="020B0604020202020204" pitchFamily="34" charset="0"/>
              <a:buNone/>
              <a:defRPr sz="2400" b="0" i="0" kern="1200">
                <a:solidFill>
                  <a:srgbClr val="11A2C4"/>
                </a:solidFill>
                <a:latin typeface="Arial"/>
                <a:ea typeface="Sharp Sans No1 Semibold" pitchFamily="50" charset="0"/>
                <a:cs typeface="Arial"/>
              </a:defRPr>
            </a:lvl1pPr>
            <a:lvl2pPr marL="685800" indent="-228600" algn="l" defTabSz="914400" rtl="0" eaLnBrk="1" latinLnBrk="0" hangingPunct="1">
              <a:lnSpc>
                <a:spcPct val="90000"/>
              </a:lnSpc>
              <a:spcBef>
                <a:spcPts val="500"/>
              </a:spcBef>
              <a:buClr>
                <a:srgbClr val="11A2C4"/>
              </a:buClr>
              <a:buFont typeface="Arial" panose="020B0604020202020204" pitchFamily="34" charset="0"/>
              <a:buChar char="•"/>
              <a:defRPr sz="2000" b="0" i="0" kern="1200">
                <a:solidFill>
                  <a:srgbClr val="B5B6B3"/>
                </a:solidFill>
                <a:latin typeface="Arial"/>
                <a:ea typeface="Sharp Sans No1 Book" pitchFamily="50" charset="0"/>
                <a:cs typeface="Arial"/>
              </a:defRPr>
            </a:lvl2pPr>
            <a:lvl3pPr marL="1143000" indent="-228600" algn="l" defTabSz="914400" rtl="0" eaLnBrk="1" latinLnBrk="0" hangingPunct="1">
              <a:lnSpc>
                <a:spcPct val="90000"/>
              </a:lnSpc>
              <a:spcBef>
                <a:spcPts val="500"/>
              </a:spcBef>
              <a:buClr>
                <a:srgbClr val="11A2C4"/>
              </a:buClr>
              <a:buFont typeface="Arial" panose="020B0604020202020204" pitchFamily="34" charset="0"/>
              <a:buChar char="•"/>
              <a:defRPr sz="1800" b="0" i="0" kern="1200">
                <a:solidFill>
                  <a:srgbClr val="B5B6B3"/>
                </a:solidFill>
                <a:latin typeface="Arial"/>
                <a:ea typeface="Sharp Sans No1 Book" pitchFamily="50" charset="0"/>
                <a:cs typeface="Arial"/>
              </a:defRPr>
            </a:lvl3pPr>
            <a:lvl4pPr marL="1600200" indent="-228600" algn="l" defTabSz="914400" rtl="0" eaLnBrk="1" latinLnBrk="0" hangingPunct="1">
              <a:lnSpc>
                <a:spcPct val="90000"/>
              </a:lnSpc>
              <a:spcBef>
                <a:spcPts val="500"/>
              </a:spcBef>
              <a:buClr>
                <a:srgbClr val="11A2C4"/>
              </a:buClr>
              <a:buFont typeface="Arial" panose="020B0604020202020204" pitchFamily="34" charset="0"/>
              <a:buChar char="•"/>
              <a:defRPr sz="1600" b="0" i="0" kern="1200">
                <a:solidFill>
                  <a:srgbClr val="B5B6B3"/>
                </a:solidFill>
                <a:latin typeface="Arial"/>
                <a:ea typeface="Sharp Sans No1 Book" pitchFamily="50" charset="0"/>
                <a:cs typeface="Arial"/>
              </a:defRPr>
            </a:lvl4pPr>
            <a:lvl5pPr marL="2057400" indent="-228600" algn="l" defTabSz="914400" rtl="0" eaLnBrk="1" latinLnBrk="0" hangingPunct="1">
              <a:lnSpc>
                <a:spcPct val="90000"/>
              </a:lnSpc>
              <a:spcBef>
                <a:spcPts val="500"/>
              </a:spcBef>
              <a:buClr>
                <a:srgbClr val="11A2C4"/>
              </a:buClr>
              <a:buFont typeface="Arial" panose="020B0604020202020204" pitchFamily="34" charset="0"/>
              <a:buChar char="•"/>
              <a:defRPr sz="1600" b="0" i="0" kern="1200">
                <a:solidFill>
                  <a:srgbClr val="B5B6B3"/>
                </a:solidFill>
                <a:latin typeface="Arial"/>
                <a:ea typeface="Sharp Sans No1 Book" pitchFamily="50" charset="0"/>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Bef>
                <a:spcPts val="0"/>
              </a:spcBef>
              <a:spcAft>
                <a:spcPts val="0"/>
              </a:spcAft>
            </a:pPr>
            <a:r>
              <a:rPr lang="en-GB" sz="2000" dirty="0" smtClean="0">
                <a:solidFill>
                  <a:schemeClr val="tx1"/>
                </a:solidFill>
              </a:rPr>
              <a:t>The invention of the transistor and the Integrated Circuit (IC) provided a means to put a Central Processing Unit (CPU) on a printed circuit board. Very Large Scale Integration (VLSI) made it possible to put the entire CPU on a single IC chip, called a microprocessor. For example the x86 family produced by Intel. Historically microprocessors did not contain RAM, ROM or I/O ports. So these were connected externally by the use of Buses.</a:t>
            </a:r>
            <a:endParaRPr lang="en-GB" sz="2000" dirty="0">
              <a:solidFill>
                <a:schemeClr val="tx1"/>
              </a:solidFill>
            </a:endParaRPr>
          </a:p>
        </p:txBody>
      </p:sp>
    </p:spTree>
    <p:extLst>
      <p:ext uri="{BB962C8B-B14F-4D97-AF65-F5344CB8AC3E}">
        <p14:creationId xmlns:p14="http://schemas.microsoft.com/office/powerpoint/2010/main" val="420201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Microcontroller</a:t>
            </a:r>
            <a:endParaRPr lang="en-GB" dirty="0"/>
          </a:p>
        </p:txBody>
      </p:sp>
      <p:grpSp>
        <p:nvGrpSpPr>
          <p:cNvPr id="21" name="Group 20"/>
          <p:cNvGrpSpPr/>
          <p:nvPr/>
        </p:nvGrpSpPr>
        <p:grpSpPr>
          <a:xfrm>
            <a:off x="1737008" y="3512551"/>
            <a:ext cx="5243925" cy="1039812"/>
            <a:chOff x="1123949" y="4724400"/>
            <a:chExt cx="5243925" cy="1039812"/>
          </a:xfrm>
        </p:grpSpPr>
        <p:sp>
          <p:nvSpPr>
            <p:cNvPr id="6" name="Rectangle 5"/>
            <p:cNvSpPr/>
            <p:nvPr/>
          </p:nvSpPr>
          <p:spPr>
            <a:xfrm>
              <a:off x="1123949" y="4752975"/>
              <a:ext cx="923925" cy="93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General Purpose Microprocessor</a:t>
              </a:r>
            </a:p>
            <a:p>
              <a:pPr algn="ctr"/>
              <a:r>
                <a:rPr lang="en-GB" sz="900" dirty="0" smtClean="0"/>
                <a:t>(CPU)</a:t>
              </a:r>
              <a:endParaRPr lang="en-GB" sz="900" dirty="0"/>
            </a:p>
          </p:txBody>
        </p:sp>
        <p:sp>
          <p:nvSpPr>
            <p:cNvPr id="7" name="Rectangle 6"/>
            <p:cNvSpPr/>
            <p:nvPr/>
          </p:nvSpPr>
          <p:spPr>
            <a:xfrm>
              <a:off x="2366962" y="4752975"/>
              <a:ext cx="504825" cy="514350"/>
            </a:xfrm>
            <a:prstGeom prst="rect">
              <a:avLst/>
            </a:prstGeom>
            <a:solidFill>
              <a:schemeClr val="accent5">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RAM</a:t>
              </a:r>
              <a:endParaRPr lang="en-GB" sz="1200" dirty="0">
                <a:solidFill>
                  <a:sysClr val="windowText" lastClr="000000"/>
                </a:solidFill>
              </a:endParaRPr>
            </a:p>
          </p:txBody>
        </p:sp>
        <p:sp>
          <p:nvSpPr>
            <p:cNvPr id="8" name="Rectangle 7"/>
            <p:cNvSpPr/>
            <p:nvPr/>
          </p:nvSpPr>
          <p:spPr>
            <a:xfrm>
              <a:off x="3050722" y="4752975"/>
              <a:ext cx="504825" cy="514350"/>
            </a:xfrm>
            <a:prstGeom prst="rect">
              <a:avLst/>
            </a:prstGeom>
            <a:solidFill>
              <a:schemeClr val="accent5">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ROM</a:t>
              </a:r>
              <a:endParaRPr lang="en-GB" sz="1200" dirty="0">
                <a:solidFill>
                  <a:sysClr val="windowText" lastClr="000000"/>
                </a:solidFill>
              </a:endParaRPr>
            </a:p>
          </p:txBody>
        </p:sp>
        <p:sp>
          <p:nvSpPr>
            <p:cNvPr id="9" name="Rectangle 8"/>
            <p:cNvSpPr/>
            <p:nvPr/>
          </p:nvSpPr>
          <p:spPr>
            <a:xfrm>
              <a:off x="3738986" y="4743449"/>
              <a:ext cx="504825" cy="514350"/>
            </a:xfrm>
            <a:prstGeom prst="rect">
              <a:avLst/>
            </a:prstGeom>
            <a:solidFill>
              <a:srgbClr val="7AB800"/>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I/O Port</a:t>
              </a:r>
              <a:endParaRPr lang="en-GB" sz="1200" dirty="0">
                <a:solidFill>
                  <a:sysClr val="windowText" lastClr="000000"/>
                </a:solidFill>
              </a:endParaRPr>
            </a:p>
          </p:txBody>
        </p:sp>
        <p:sp>
          <p:nvSpPr>
            <p:cNvPr id="10" name="Rectangle 9"/>
            <p:cNvSpPr/>
            <p:nvPr/>
          </p:nvSpPr>
          <p:spPr>
            <a:xfrm>
              <a:off x="4425211" y="4724400"/>
              <a:ext cx="504825" cy="514350"/>
            </a:xfrm>
            <a:prstGeom prst="rect">
              <a:avLst/>
            </a:prstGeom>
            <a:solidFill>
              <a:schemeClr val="tx2">
                <a:lumMod val="60000"/>
                <a:lumOff val="4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solidFill>
                    <a:sysClr val="windowText" lastClr="000000"/>
                  </a:solidFill>
                </a:rPr>
                <a:t>Timer</a:t>
              </a:r>
              <a:endParaRPr lang="en-GB" sz="1050" dirty="0">
                <a:solidFill>
                  <a:sysClr val="windowText" lastClr="000000"/>
                </a:solidFill>
              </a:endParaRPr>
            </a:p>
          </p:txBody>
        </p:sp>
        <p:sp>
          <p:nvSpPr>
            <p:cNvPr id="12" name="Rectangle 11"/>
            <p:cNvSpPr/>
            <p:nvPr/>
          </p:nvSpPr>
          <p:spPr>
            <a:xfrm>
              <a:off x="5110583" y="4724400"/>
              <a:ext cx="504825" cy="514350"/>
            </a:xfrm>
            <a:prstGeom prst="rect">
              <a:avLst/>
            </a:prstGeom>
            <a:solidFill>
              <a:schemeClr val="accent6">
                <a:lumMod val="40000"/>
                <a:lumOff val="6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ysClr val="windowText" lastClr="000000"/>
                  </a:solidFill>
                </a:rPr>
                <a:t>Serial COM Port</a:t>
              </a:r>
              <a:endParaRPr lang="en-GB" sz="1100" dirty="0">
                <a:solidFill>
                  <a:sysClr val="windowText" lastClr="000000"/>
                </a:solidFill>
              </a:endParaRPr>
            </a:p>
          </p:txBody>
        </p:sp>
        <p:sp>
          <p:nvSpPr>
            <p:cNvPr id="14" name="Left-Right Arrow 13"/>
            <p:cNvSpPr/>
            <p:nvPr/>
          </p:nvSpPr>
          <p:spPr>
            <a:xfrm>
              <a:off x="2047874" y="5440362"/>
              <a:ext cx="4320000" cy="323850"/>
            </a:xfrm>
            <a:prstGeom prst="lef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1"/>
                  </a:solidFill>
                </a:rPr>
                <a:t>Buses</a:t>
              </a:r>
              <a:endParaRPr lang="en-GB" sz="1200" dirty="0">
                <a:solidFill>
                  <a:schemeClr val="tx1"/>
                </a:solidFill>
              </a:endParaRPr>
            </a:p>
          </p:txBody>
        </p:sp>
        <p:sp>
          <p:nvSpPr>
            <p:cNvPr id="15" name="Left-Right Arrow 14"/>
            <p:cNvSpPr/>
            <p:nvPr/>
          </p:nvSpPr>
          <p:spPr>
            <a:xfrm rot="5400000">
              <a:off x="2493373" y="5313949"/>
              <a:ext cx="252000" cy="161925"/>
            </a:xfrm>
            <a:prstGeom prst="lef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Left-Right Arrow 15"/>
            <p:cNvSpPr/>
            <p:nvPr/>
          </p:nvSpPr>
          <p:spPr>
            <a:xfrm rot="5400000">
              <a:off x="3179596" y="5321299"/>
              <a:ext cx="252000" cy="161925"/>
            </a:xfrm>
            <a:prstGeom prst="lef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Left-Right Arrow 16"/>
            <p:cNvSpPr/>
            <p:nvPr/>
          </p:nvSpPr>
          <p:spPr>
            <a:xfrm rot="5400000">
              <a:off x="5236996" y="5294900"/>
              <a:ext cx="252000" cy="161925"/>
            </a:xfrm>
            <a:prstGeom prst="lef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eft-Right Arrow 17"/>
            <p:cNvSpPr/>
            <p:nvPr/>
          </p:nvSpPr>
          <p:spPr>
            <a:xfrm rot="5400000">
              <a:off x="4551622" y="5294900"/>
              <a:ext cx="252000" cy="161925"/>
            </a:xfrm>
            <a:prstGeom prst="lef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Left-Right Arrow 18"/>
            <p:cNvSpPr/>
            <p:nvPr/>
          </p:nvSpPr>
          <p:spPr>
            <a:xfrm rot="5400000">
              <a:off x="3884447" y="5312362"/>
              <a:ext cx="252000" cy="161925"/>
            </a:xfrm>
            <a:prstGeom prst="lef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Content Placeholder 21"/>
          <p:cNvSpPr>
            <a:spLocks noGrp="1"/>
          </p:cNvSpPr>
          <p:nvPr>
            <p:ph idx="10"/>
          </p:nvPr>
        </p:nvSpPr>
        <p:spPr>
          <a:xfrm>
            <a:off x="1400175" y="4994863"/>
            <a:ext cx="5867400" cy="886413"/>
          </a:xfrm>
        </p:spPr>
        <p:txBody>
          <a:bodyPr>
            <a:normAutofit/>
          </a:bodyPr>
          <a:lstStyle/>
          <a:p>
            <a:pPr algn="ctr"/>
            <a:r>
              <a:rPr lang="en-GB" sz="2000" dirty="0" smtClean="0">
                <a:solidFill>
                  <a:schemeClr val="accent4">
                    <a:lumMod val="75000"/>
                  </a:schemeClr>
                </a:solidFill>
              </a:rPr>
              <a:t>Simplified View of the Internal Parts of a </a:t>
            </a:r>
            <a:r>
              <a:rPr lang="en-GB" sz="2000" dirty="0" err="1" smtClean="0">
                <a:solidFill>
                  <a:schemeClr val="accent4">
                    <a:lumMod val="75000"/>
                  </a:schemeClr>
                </a:solidFill>
              </a:rPr>
              <a:t>SoC</a:t>
            </a:r>
            <a:endParaRPr lang="en-GB" sz="2000" dirty="0">
              <a:solidFill>
                <a:schemeClr val="accent4">
                  <a:lumMod val="75000"/>
                </a:schemeClr>
              </a:solidFill>
            </a:endParaRPr>
          </a:p>
        </p:txBody>
      </p:sp>
      <p:sp>
        <p:nvSpPr>
          <p:cNvPr id="23" name="Content Placeholder 3"/>
          <p:cNvSpPr txBox="1">
            <a:spLocks/>
          </p:cNvSpPr>
          <p:nvPr/>
        </p:nvSpPr>
        <p:spPr>
          <a:xfrm>
            <a:off x="464468" y="1609726"/>
            <a:ext cx="8079453" cy="1122457"/>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11A2C4"/>
              </a:buClr>
              <a:buFont typeface="Arial" panose="020B0604020202020204" pitchFamily="34" charset="0"/>
              <a:buNone/>
              <a:defRPr sz="2400" b="0" i="0" kern="1200">
                <a:solidFill>
                  <a:srgbClr val="11A2C4"/>
                </a:solidFill>
                <a:latin typeface="Arial"/>
                <a:ea typeface="Sharp Sans No1 Semibold" pitchFamily="50" charset="0"/>
                <a:cs typeface="Arial"/>
              </a:defRPr>
            </a:lvl1pPr>
            <a:lvl2pPr marL="685800" indent="-228600" algn="l" defTabSz="914400" rtl="0" eaLnBrk="1" latinLnBrk="0" hangingPunct="1">
              <a:lnSpc>
                <a:spcPct val="90000"/>
              </a:lnSpc>
              <a:spcBef>
                <a:spcPts val="500"/>
              </a:spcBef>
              <a:buClr>
                <a:srgbClr val="11A2C4"/>
              </a:buClr>
              <a:buFont typeface="Arial" panose="020B0604020202020204" pitchFamily="34" charset="0"/>
              <a:buChar char="•"/>
              <a:defRPr sz="2000" b="0" i="0" kern="1200">
                <a:solidFill>
                  <a:srgbClr val="B5B6B3"/>
                </a:solidFill>
                <a:latin typeface="Arial"/>
                <a:ea typeface="Sharp Sans No1 Book" pitchFamily="50" charset="0"/>
                <a:cs typeface="Arial"/>
              </a:defRPr>
            </a:lvl2pPr>
            <a:lvl3pPr marL="1143000" indent="-228600" algn="l" defTabSz="914400" rtl="0" eaLnBrk="1" latinLnBrk="0" hangingPunct="1">
              <a:lnSpc>
                <a:spcPct val="90000"/>
              </a:lnSpc>
              <a:spcBef>
                <a:spcPts val="500"/>
              </a:spcBef>
              <a:buClr>
                <a:srgbClr val="11A2C4"/>
              </a:buClr>
              <a:buFont typeface="Arial" panose="020B0604020202020204" pitchFamily="34" charset="0"/>
              <a:buChar char="•"/>
              <a:defRPr sz="1800" b="0" i="0" kern="1200">
                <a:solidFill>
                  <a:srgbClr val="B5B6B3"/>
                </a:solidFill>
                <a:latin typeface="Arial"/>
                <a:ea typeface="Sharp Sans No1 Book" pitchFamily="50" charset="0"/>
                <a:cs typeface="Arial"/>
              </a:defRPr>
            </a:lvl3pPr>
            <a:lvl4pPr marL="1600200" indent="-228600" algn="l" defTabSz="914400" rtl="0" eaLnBrk="1" latinLnBrk="0" hangingPunct="1">
              <a:lnSpc>
                <a:spcPct val="90000"/>
              </a:lnSpc>
              <a:spcBef>
                <a:spcPts val="500"/>
              </a:spcBef>
              <a:buClr>
                <a:srgbClr val="11A2C4"/>
              </a:buClr>
              <a:buFont typeface="Arial" panose="020B0604020202020204" pitchFamily="34" charset="0"/>
              <a:buChar char="•"/>
              <a:defRPr sz="1600" b="0" i="0" kern="1200">
                <a:solidFill>
                  <a:srgbClr val="B5B6B3"/>
                </a:solidFill>
                <a:latin typeface="Arial"/>
                <a:ea typeface="Sharp Sans No1 Book" pitchFamily="50" charset="0"/>
                <a:cs typeface="Arial"/>
              </a:defRPr>
            </a:lvl4pPr>
            <a:lvl5pPr marL="2057400" indent="-228600" algn="l" defTabSz="914400" rtl="0" eaLnBrk="1" latinLnBrk="0" hangingPunct="1">
              <a:lnSpc>
                <a:spcPct val="90000"/>
              </a:lnSpc>
              <a:spcBef>
                <a:spcPts val="500"/>
              </a:spcBef>
              <a:buClr>
                <a:srgbClr val="11A2C4"/>
              </a:buClr>
              <a:buFont typeface="Arial" panose="020B0604020202020204" pitchFamily="34" charset="0"/>
              <a:buChar char="•"/>
              <a:defRPr sz="1600" b="0" i="0" kern="1200">
                <a:solidFill>
                  <a:srgbClr val="B5B6B3"/>
                </a:solidFill>
                <a:latin typeface="Arial"/>
                <a:ea typeface="Sharp Sans No1 Book" pitchFamily="50" charset="0"/>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Bef>
                <a:spcPts val="0"/>
              </a:spcBef>
              <a:spcAft>
                <a:spcPts val="0"/>
              </a:spcAft>
            </a:pPr>
            <a:r>
              <a:rPr lang="en-GB" sz="2000" dirty="0" smtClean="0">
                <a:solidFill>
                  <a:schemeClr val="tx1"/>
                </a:solidFill>
              </a:rPr>
              <a:t>The next step was to put all the different parts of a system, including CPU, RAM, ROM I/O ports etc., on a single IC chip called a microcontroller or </a:t>
            </a:r>
            <a:r>
              <a:rPr lang="en-GB" sz="2000" dirty="0" err="1" smtClean="0">
                <a:solidFill>
                  <a:schemeClr val="tx1"/>
                </a:solidFill>
              </a:rPr>
              <a:t>SoC</a:t>
            </a:r>
            <a:r>
              <a:rPr lang="en-GB" sz="2000" dirty="0" smtClean="0">
                <a:solidFill>
                  <a:schemeClr val="tx1"/>
                </a:solidFill>
              </a:rPr>
              <a:t> (System on Chip), also known as a MCU (Micro Controller Unit).</a:t>
            </a:r>
            <a:endParaRPr lang="en-GB" sz="2000" dirty="0">
              <a:solidFill>
                <a:schemeClr val="tx1"/>
              </a:solidFill>
            </a:endParaRPr>
          </a:p>
        </p:txBody>
      </p:sp>
      <p:sp>
        <p:nvSpPr>
          <p:cNvPr id="3" name="TextBox 2"/>
          <p:cNvSpPr txBox="1"/>
          <p:nvPr/>
        </p:nvSpPr>
        <p:spPr>
          <a:xfrm>
            <a:off x="1400175" y="3223625"/>
            <a:ext cx="5867400" cy="1628776"/>
          </a:xfrm>
          <a:prstGeom prst="rect">
            <a:avLst/>
          </a:prstGeom>
          <a:noFill/>
          <a:ln w="28575">
            <a:solidFill>
              <a:schemeClr val="tx1"/>
            </a:solidFill>
          </a:ln>
        </p:spPr>
        <p:txBody>
          <a:bodyPr wrap="square" rtlCol="0">
            <a:spAutoFit/>
          </a:bodyPr>
          <a:lstStyle/>
          <a:p>
            <a:endParaRPr lang="en-GB" dirty="0"/>
          </a:p>
        </p:txBody>
      </p:sp>
      <p:sp>
        <p:nvSpPr>
          <p:cNvPr id="4" name="TextBox 3"/>
          <p:cNvSpPr txBox="1"/>
          <p:nvPr/>
        </p:nvSpPr>
        <p:spPr>
          <a:xfrm>
            <a:off x="3356431" y="3210537"/>
            <a:ext cx="2295525" cy="276999"/>
          </a:xfrm>
          <a:prstGeom prst="rect">
            <a:avLst/>
          </a:prstGeom>
          <a:noFill/>
        </p:spPr>
        <p:txBody>
          <a:bodyPr wrap="square" rtlCol="0">
            <a:spAutoFit/>
          </a:bodyPr>
          <a:lstStyle/>
          <a:p>
            <a:pPr algn="ctr"/>
            <a:r>
              <a:rPr lang="en-GB" sz="1200" dirty="0" smtClean="0"/>
              <a:t>Microcontroller</a:t>
            </a:r>
            <a:endParaRPr lang="en-GB" sz="1200" dirty="0"/>
          </a:p>
        </p:txBody>
      </p:sp>
    </p:spTree>
    <p:extLst>
      <p:ext uri="{BB962C8B-B14F-4D97-AF65-F5344CB8AC3E}">
        <p14:creationId xmlns:p14="http://schemas.microsoft.com/office/powerpoint/2010/main" val="2949424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Raspberry Pi Zero</a:t>
            </a:r>
            <a:endParaRPr lang="en-GB" dirty="0"/>
          </a:p>
        </p:txBody>
      </p:sp>
      <p:sp>
        <p:nvSpPr>
          <p:cNvPr id="4" name="Content Placeholder 3"/>
          <p:cNvSpPr>
            <a:spLocks noGrp="1"/>
          </p:cNvSpPr>
          <p:nvPr>
            <p:ph idx="10"/>
          </p:nvPr>
        </p:nvSpPr>
        <p:spPr>
          <a:xfrm>
            <a:off x="534315" y="1428932"/>
            <a:ext cx="8152482" cy="1115964"/>
          </a:xfrm>
        </p:spPr>
        <p:txBody>
          <a:bodyPr>
            <a:noAutofit/>
          </a:bodyPr>
          <a:lstStyle/>
          <a:p>
            <a:pPr marL="0" indent="0">
              <a:spcBef>
                <a:spcPts val="0"/>
              </a:spcBef>
            </a:pPr>
            <a:r>
              <a:rPr lang="en-GB" sz="2000" dirty="0" smtClean="0"/>
              <a:t>BCM2835 manufactured by Broadcom Limited, but was designed by ARM.  </a:t>
            </a:r>
            <a:r>
              <a:rPr lang="en-US" sz="2000" dirty="0" smtClean="0"/>
              <a:t>Broadcom BCM2835 contains </a:t>
            </a:r>
            <a:r>
              <a:rPr lang="en-US" sz="2000" dirty="0"/>
              <a:t>an </a:t>
            </a:r>
            <a:r>
              <a:rPr lang="en-US" sz="2000" dirty="0" smtClean="0"/>
              <a:t>ARM1176JZFS </a:t>
            </a:r>
            <a:r>
              <a:rPr lang="en-US" sz="2000" dirty="0"/>
              <a:t>(ARM11 using an </a:t>
            </a:r>
            <a:r>
              <a:rPr lang="en-US" sz="2000" dirty="0" smtClean="0"/>
              <a:t>ARMv6 architecture </a:t>
            </a:r>
            <a:r>
              <a:rPr lang="en-US" sz="2000" dirty="0"/>
              <a:t>core) with floating </a:t>
            </a:r>
            <a:r>
              <a:rPr lang="en-US" sz="2000" dirty="0" smtClean="0"/>
              <a:t>point.</a:t>
            </a:r>
            <a:endParaRPr lang="en-GB" sz="2000" dirty="0"/>
          </a:p>
        </p:txBody>
      </p:sp>
      <p:pic>
        <p:nvPicPr>
          <p:cNvPr id="6" name="Picture 5"/>
          <p:cNvPicPr>
            <a:picLocks noChangeAspect="1"/>
          </p:cNvPicPr>
          <p:nvPr/>
        </p:nvPicPr>
        <p:blipFill>
          <a:blip r:embed="rId2"/>
          <a:stretch>
            <a:fillRect/>
          </a:stretch>
        </p:blipFill>
        <p:spPr>
          <a:xfrm>
            <a:off x="2283744" y="2506002"/>
            <a:ext cx="3686175" cy="1847850"/>
          </a:xfrm>
          <a:prstGeom prst="rect">
            <a:avLst/>
          </a:prstGeom>
        </p:spPr>
      </p:pic>
      <p:sp>
        <p:nvSpPr>
          <p:cNvPr id="7" name="TextBox 6"/>
          <p:cNvSpPr txBox="1"/>
          <p:nvPr/>
        </p:nvSpPr>
        <p:spPr>
          <a:xfrm>
            <a:off x="2695574" y="4454719"/>
            <a:ext cx="3228975" cy="1200329"/>
          </a:xfrm>
          <a:prstGeom prst="rect">
            <a:avLst/>
          </a:prstGeom>
          <a:solidFill>
            <a:schemeClr val="bg1">
              <a:lumMod val="75000"/>
            </a:schemeClr>
          </a:solidFill>
          <a:ln>
            <a:solidFill>
              <a:schemeClr val="accent3">
                <a:lumMod val="75000"/>
              </a:schemeClr>
            </a:solidFill>
          </a:ln>
        </p:spPr>
        <p:txBody>
          <a:bodyPr wrap="square" rtlCol="0">
            <a:spAutoFit/>
          </a:bodyPr>
          <a:lstStyle/>
          <a:p>
            <a:r>
              <a:rPr lang="en-GB" dirty="0" smtClean="0"/>
              <a:t>Broadcom BCM2835 </a:t>
            </a:r>
            <a:r>
              <a:rPr lang="en-GB" dirty="0" err="1" smtClean="0"/>
              <a:t>SoC</a:t>
            </a:r>
            <a:r>
              <a:rPr lang="en-GB" dirty="0" smtClean="0"/>
              <a:t> </a:t>
            </a:r>
          </a:p>
          <a:p>
            <a:r>
              <a:rPr lang="en-GB" dirty="0" smtClean="0"/>
              <a:t>Runs at up to 1GHz</a:t>
            </a:r>
          </a:p>
          <a:p>
            <a:r>
              <a:rPr lang="en-GB" dirty="0" smtClean="0"/>
              <a:t>Dual Core </a:t>
            </a:r>
            <a:r>
              <a:rPr lang="en-GB" dirty="0" err="1" smtClean="0"/>
              <a:t>VideoCore</a:t>
            </a:r>
            <a:r>
              <a:rPr lang="en-GB" dirty="0" smtClean="0"/>
              <a:t> IV GPU</a:t>
            </a:r>
          </a:p>
          <a:p>
            <a:r>
              <a:rPr lang="en-GB" dirty="0" smtClean="0"/>
              <a:t>512MB </a:t>
            </a:r>
            <a:r>
              <a:rPr lang="en-GB" dirty="0" err="1" smtClean="0"/>
              <a:t>Onboard</a:t>
            </a:r>
            <a:r>
              <a:rPr lang="en-GB" dirty="0" smtClean="0"/>
              <a:t> RAM</a:t>
            </a:r>
            <a:endParaRPr lang="en-GB" dirty="0"/>
          </a:p>
        </p:txBody>
      </p:sp>
      <p:cxnSp>
        <p:nvCxnSpPr>
          <p:cNvPr id="10" name="Straight Arrow Connector 9"/>
          <p:cNvCxnSpPr>
            <a:stCxn id="7" idx="0"/>
          </p:cNvCxnSpPr>
          <p:nvPr/>
        </p:nvCxnSpPr>
        <p:spPr>
          <a:xfrm flipH="1" flipV="1">
            <a:off x="4057650" y="3587943"/>
            <a:ext cx="252412" cy="866776"/>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00400" y="2301404"/>
            <a:ext cx="2352675" cy="369332"/>
          </a:xfrm>
          <a:prstGeom prst="rect">
            <a:avLst/>
          </a:prstGeom>
          <a:noFill/>
        </p:spPr>
        <p:txBody>
          <a:bodyPr wrap="square" rtlCol="0">
            <a:spAutoFit/>
          </a:bodyPr>
          <a:lstStyle/>
          <a:p>
            <a:r>
              <a:rPr lang="en-GB" dirty="0" smtClean="0"/>
              <a:t>40-pin header GPIO</a:t>
            </a:r>
            <a:endParaRPr lang="en-GB" dirty="0"/>
          </a:p>
        </p:txBody>
      </p:sp>
    </p:spTree>
    <p:extLst>
      <p:ext uri="{BB962C8B-B14F-4D97-AF65-F5344CB8AC3E}">
        <p14:creationId xmlns:p14="http://schemas.microsoft.com/office/powerpoint/2010/main" val="39075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ARM</a:t>
            </a:r>
            <a:endParaRPr lang="en-GB" dirty="0"/>
          </a:p>
        </p:txBody>
      </p:sp>
      <p:pic>
        <p:nvPicPr>
          <p:cNvPr id="8" name="Content Placeholder 7"/>
          <p:cNvPicPr>
            <a:picLocks noGrp="1" noChangeAspect="1"/>
          </p:cNvPicPr>
          <p:nvPr>
            <p:ph idx="1"/>
          </p:nvPr>
        </p:nvPicPr>
        <p:blipFill>
          <a:blip r:embed="rId2"/>
          <a:stretch>
            <a:fillRect/>
          </a:stretch>
        </p:blipFill>
        <p:spPr>
          <a:xfrm>
            <a:off x="607344" y="1417638"/>
            <a:ext cx="4118892" cy="4875540"/>
          </a:xfrm>
          <a:prstGeom prst="rect">
            <a:avLst/>
          </a:prstGeom>
        </p:spPr>
      </p:pic>
      <p:sp>
        <p:nvSpPr>
          <p:cNvPr id="6" name="Content Placeholder 5"/>
          <p:cNvSpPr>
            <a:spLocks noGrp="1"/>
          </p:cNvSpPr>
          <p:nvPr>
            <p:ph idx="10"/>
          </p:nvPr>
        </p:nvSpPr>
        <p:spPr>
          <a:xfrm>
            <a:off x="4880472" y="2754217"/>
            <a:ext cx="3806327" cy="3371946"/>
          </a:xfrm>
        </p:spPr>
        <p:txBody>
          <a:bodyPr/>
          <a:lstStyle/>
          <a:p>
            <a:pPr marL="0" indent="0">
              <a:spcBef>
                <a:spcPts val="600"/>
              </a:spcBef>
            </a:pPr>
            <a:r>
              <a:rPr lang="en-US" dirty="0" smtClean="0">
                <a:solidFill>
                  <a:schemeClr val="tx1"/>
                </a:solidFill>
              </a:rPr>
              <a:t>‘Every </a:t>
            </a:r>
            <a:r>
              <a:rPr lang="en-US" dirty="0">
                <a:solidFill>
                  <a:schemeClr val="tx1"/>
                </a:solidFill>
              </a:rPr>
              <a:t>day our thousands of partners embed more than 45 million Arm-based chips in </a:t>
            </a:r>
            <a:r>
              <a:rPr lang="en-US" dirty="0" smtClean="0">
                <a:solidFill>
                  <a:schemeClr val="tx1"/>
                </a:solidFill>
              </a:rPr>
              <a:t>products … ‘</a:t>
            </a:r>
          </a:p>
          <a:p>
            <a:pPr marL="0" indent="0">
              <a:spcBef>
                <a:spcPts val="600"/>
              </a:spcBef>
            </a:pPr>
            <a:r>
              <a:rPr lang="en-US" sz="1800" dirty="0">
                <a:solidFill>
                  <a:schemeClr val="tx1"/>
                </a:solidFill>
                <a:hlinkClick r:id="rId3"/>
              </a:rPr>
              <a:t>https://</a:t>
            </a:r>
            <a:r>
              <a:rPr lang="en-US" sz="1800" dirty="0" smtClean="0">
                <a:solidFill>
                  <a:schemeClr val="tx1"/>
                </a:solidFill>
                <a:hlinkClick r:id="rId3"/>
              </a:rPr>
              <a:t>www.arm.com/company</a:t>
            </a:r>
            <a:r>
              <a:rPr lang="en-US" sz="1800" dirty="0" smtClean="0">
                <a:solidFill>
                  <a:schemeClr val="tx1"/>
                </a:solidFill>
              </a:rPr>
              <a:t> </a:t>
            </a:r>
            <a:endParaRPr lang="en-US" sz="1800" dirty="0">
              <a:solidFill>
                <a:schemeClr val="tx1"/>
              </a:solidFill>
            </a:endParaRPr>
          </a:p>
          <a:p>
            <a:pPr marL="0" indent="0">
              <a:spcBef>
                <a:spcPts val="600"/>
              </a:spcBef>
            </a:pPr>
            <a:r>
              <a:rPr lang="en-US" sz="1800" dirty="0" smtClean="0">
                <a:solidFill>
                  <a:schemeClr val="tx1"/>
                </a:solidFill>
              </a:rPr>
              <a:t>Accessed 7</a:t>
            </a:r>
            <a:r>
              <a:rPr lang="en-US" sz="1800" baseline="30000" dirty="0" smtClean="0">
                <a:solidFill>
                  <a:schemeClr val="tx1"/>
                </a:solidFill>
              </a:rPr>
              <a:t>th</a:t>
            </a:r>
            <a:r>
              <a:rPr lang="en-US" sz="1800" dirty="0" smtClean="0">
                <a:solidFill>
                  <a:schemeClr val="tx1"/>
                </a:solidFill>
              </a:rPr>
              <a:t> Feb 2018</a:t>
            </a:r>
            <a:endParaRPr lang="en-GB" sz="1800" dirty="0">
              <a:solidFill>
                <a:schemeClr val="tx1"/>
              </a:solidFill>
            </a:endParaRPr>
          </a:p>
        </p:txBody>
      </p:sp>
    </p:spTree>
    <p:extLst>
      <p:ext uri="{BB962C8B-B14F-4D97-AF65-F5344CB8AC3E}">
        <p14:creationId xmlns:p14="http://schemas.microsoft.com/office/powerpoint/2010/main" val="91756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ARM History</a:t>
            </a:r>
            <a:endParaRPr lang="en-GB" dirty="0"/>
          </a:p>
        </p:txBody>
      </p:sp>
      <p:sp>
        <p:nvSpPr>
          <p:cNvPr id="3" name="Content Placeholder 2"/>
          <p:cNvSpPr>
            <a:spLocks noGrp="1"/>
          </p:cNvSpPr>
          <p:nvPr>
            <p:ph idx="1"/>
          </p:nvPr>
        </p:nvSpPr>
        <p:spPr>
          <a:xfrm>
            <a:off x="457200" y="1600200"/>
            <a:ext cx="8229599" cy="4525963"/>
          </a:xfrm>
        </p:spPr>
        <p:txBody>
          <a:bodyPr>
            <a:normAutofit fontScale="92500" lnSpcReduction="20000"/>
          </a:bodyPr>
          <a:lstStyle/>
          <a:p>
            <a:r>
              <a:rPr lang="en-GB" dirty="0" smtClean="0"/>
              <a:t>1982 – Acorn produce BBC micro</a:t>
            </a:r>
          </a:p>
          <a:p>
            <a:r>
              <a:rPr lang="en-GB" dirty="0" smtClean="0"/>
              <a:t>1985 – Acorn Computer Group develop the ARMv1, world’s first commercial RISC processor. 25,000 transistors, 4MHz.</a:t>
            </a:r>
          </a:p>
          <a:p>
            <a:r>
              <a:rPr lang="en-GB" dirty="0" smtClean="0"/>
              <a:t>1989 – Acorn introduce ARMv3. 25MHz and 4KB cache.</a:t>
            </a:r>
          </a:p>
          <a:p>
            <a:r>
              <a:rPr lang="en-GB" dirty="0" smtClean="0"/>
              <a:t>1990 – Advanced RISC Machines (ARM) spins out of Acorn. Collaboration with Apple Computers, Newton PDA. VLSI becomes first licensee.</a:t>
            </a:r>
          </a:p>
          <a:p>
            <a:r>
              <a:rPr lang="en-GB" dirty="0" smtClean="0"/>
              <a:t>1991 – ARM introduction its first embeddable RISC core, the ARM6 solution using ARMv3 architecture.</a:t>
            </a:r>
          </a:p>
          <a:p>
            <a:r>
              <a:rPr lang="en-GB" dirty="0" smtClean="0"/>
              <a:t>2001 – ARM has 77% of 32-bit embedded RISC microprocessor market. Announce ARMv6 architecture.</a:t>
            </a:r>
          </a:p>
          <a:p>
            <a:r>
              <a:rPr lang="en-GB" dirty="0" smtClean="0"/>
              <a:t>2002 – ARM reach one billion microprocessor cores </a:t>
            </a:r>
          </a:p>
          <a:p>
            <a:r>
              <a:rPr lang="en-GB" dirty="0" smtClean="0"/>
              <a:t>2007 – 5 Billionth ARM processor shipped</a:t>
            </a:r>
          </a:p>
          <a:p>
            <a:r>
              <a:rPr lang="en-GB" dirty="0" smtClean="0"/>
              <a:t>2008 – ARM announces 10 Billionth processor shipped</a:t>
            </a:r>
            <a:endParaRPr lang="en-GB" dirty="0"/>
          </a:p>
        </p:txBody>
      </p:sp>
    </p:spTree>
    <p:extLst>
      <p:ext uri="{BB962C8B-B14F-4D97-AF65-F5344CB8AC3E}">
        <p14:creationId xmlns:p14="http://schemas.microsoft.com/office/powerpoint/2010/main" val="318539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RISC Architecture in ARM</a:t>
            </a:r>
            <a:endParaRPr lang="en-GB" dirty="0"/>
          </a:p>
        </p:txBody>
      </p:sp>
      <p:sp>
        <p:nvSpPr>
          <p:cNvPr id="3" name="Content Placeholder 2"/>
          <p:cNvSpPr>
            <a:spLocks noGrp="1"/>
          </p:cNvSpPr>
          <p:nvPr>
            <p:ph idx="1"/>
          </p:nvPr>
        </p:nvSpPr>
        <p:spPr>
          <a:xfrm>
            <a:off x="457200" y="1600200"/>
            <a:ext cx="8229597" cy="4525963"/>
          </a:xfrm>
        </p:spPr>
        <p:txBody>
          <a:bodyPr>
            <a:normAutofit fontScale="92500" lnSpcReduction="10000"/>
          </a:bodyPr>
          <a:lstStyle/>
          <a:p>
            <a:pPr marL="0" indent="0">
              <a:buNone/>
            </a:pPr>
            <a:r>
              <a:rPr lang="en-GB" sz="2800" dirty="0"/>
              <a:t>There are basically three ways available to </a:t>
            </a:r>
            <a:r>
              <a:rPr lang="en-GB" sz="2800" dirty="0" smtClean="0"/>
              <a:t>a microprocessor </a:t>
            </a:r>
            <a:r>
              <a:rPr lang="en-GB" sz="2800" dirty="0"/>
              <a:t>designer to increase the processing power of a CPU:</a:t>
            </a:r>
          </a:p>
          <a:p>
            <a:pPr lvl="1">
              <a:spcBef>
                <a:spcPts val="1000"/>
              </a:spcBef>
            </a:pPr>
            <a:r>
              <a:rPr lang="en-GB" sz="2800" dirty="0">
                <a:ea typeface="Sharp Sans No1 Semibold" pitchFamily="50" charset="0"/>
              </a:rPr>
              <a:t>Increase the clock frequency of the chip; increases power consumption and more heat to dissipate.</a:t>
            </a:r>
          </a:p>
          <a:p>
            <a:pPr lvl="1">
              <a:spcBef>
                <a:spcPts val="1000"/>
              </a:spcBef>
            </a:pPr>
            <a:r>
              <a:rPr lang="en-GB" sz="2800" dirty="0">
                <a:ea typeface="Sharp Sans No1 Semibold" pitchFamily="50" charset="0"/>
              </a:rPr>
              <a:t>Use Harvard Architecture; increases the number of buses, separates code and data.</a:t>
            </a:r>
          </a:p>
          <a:p>
            <a:pPr lvl="1">
              <a:spcBef>
                <a:spcPts val="1000"/>
              </a:spcBef>
            </a:pPr>
            <a:r>
              <a:rPr lang="en-GB" sz="2800" dirty="0">
                <a:ea typeface="Sharp Sans No1 Semibold" pitchFamily="50" charset="0"/>
              </a:rPr>
              <a:t>Change architecture of CPU to a </a:t>
            </a:r>
            <a:r>
              <a:rPr lang="en-GB" sz="2800" dirty="0" smtClean="0">
                <a:ea typeface="Sharp Sans No1 Semibold" pitchFamily="50" charset="0"/>
              </a:rPr>
              <a:t>Reduced </a:t>
            </a:r>
            <a:r>
              <a:rPr lang="en-GB" sz="2800" dirty="0">
                <a:ea typeface="Sharp Sans No1 Semibold" pitchFamily="50" charset="0"/>
              </a:rPr>
              <a:t>Instruction Set </a:t>
            </a:r>
            <a:r>
              <a:rPr lang="en-GB" sz="2800" dirty="0" smtClean="0">
                <a:ea typeface="Sharp Sans No1 Semibold" pitchFamily="50" charset="0"/>
              </a:rPr>
              <a:t>Computer </a:t>
            </a:r>
            <a:r>
              <a:rPr lang="en-GB" sz="2800" dirty="0">
                <a:ea typeface="Sharp Sans No1 Semibold" pitchFamily="50" charset="0"/>
              </a:rPr>
              <a:t>architecture, as opposed to a </a:t>
            </a:r>
            <a:r>
              <a:rPr lang="en-GB" sz="2800" dirty="0" smtClean="0">
                <a:ea typeface="Sharp Sans No1 Semibold" pitchFamily="50" charset="0"/>
              </a:rPr>
              <a:t>Complex Instruction Set Computer architecture.</a:t>
            </a:r>
            <a:endParaRPr lang="en-GB" sz="2800" dirty="0">
              <a:ea typeface="Sharp Sans No1 Semibold" pitchFamily="50" charset="0"/>
            </a:endParaRPr>
          </a:p>
          <a:p>
            <a:pPr marL="457200" lvl="1" indent="0">
              <a:buNone/>
            </a:pPr>
            <a:endParaRPr lang="en-GB" dirty="0"/>
          </a:p>
        </p:txBody>
      </p:sp>
    </p:spTree>
    <p:extLst>
      <p:ext uri="{BB962C8B-B14F-4D97-AF65-F5344CB8AC3E}">
        <p14:creationId xmlns:p14="http://schemas.microsoft.com/office/powerpoint/2010/main" val="234775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Features of RISC</a:t>
            </a:r>
            <a:endParaRPr lang="en-GB" dirty="0"/>
          </a:p>
        </p:txBody>
      </p:sp>
      <p:sp>
        <p:nvSpPr>
          <p:cNvPr id="6" name="Content Placeholder 5"/>
          <p:cNvSpPr>
            <a:spLocks noGrp="1"/>
          </p:cNvSpPr>
          <p:nvPr>
            <p:ph idx="1"/>
          </p:nvPr>
        </p:nvSpPr>
        <p:spPr/>
        <p:txBody>
          <a:bodyPr>
            <a:normAutofit fontScale="92500" lnSpcReduction="20000"/>
          </a:bodyPr>
          <a:lstStyle/>
          <a:p>
            <a:pPr marL="457200" indent="-457200">
              <a:buFont typeface="+mj-lt"/>
              <a:buAutoNum type="arabicPeriod"/>
            </a:pPr>
            <a:r>
              <a:rPr lang="en-GB" dirty="0" smtClean="0"/>
              <a:t>Fixed instruction size; ARMv6 uses 4-byte instructions but not all 32 bits are always needed. </a:t>
            </a:r>
          </a:p>
          <a:p>
            <a:pPr marL="457200" indent="-457200">
              <a:buFont typeface="+mj-lt"/>
              <a:buAutoNum type="arabicPeriod"/>
            </a:pPr>
            <a:r>
              <a:rPr lang="en-GB" dirty="0" smtClean="0"/>
              <a:t>A large number of registers; ARMv6 has 16 registers, some have special functions.</a:t>
            </a:r>
          </a:p>
          <a:p>
            <a:pPr marL="457200" indent="-457200">
              <a:buFont typeface="+mj-lt"/>
              <a:buAutoNum type="arabicPeriod"/>
            </a:pPr>
            <a:r>
              <a:rPr lang="en-GB" dirty="0" smtClean="0"/>
              <a:t>Reduced complexity of instruction set: only has basic instructions such as ADD, SUB, MUL, LOAD, STORE, AND, ORR, EOR, B etc. (The down side is it makes the task of programming in assembly language more difficult.)</a:t>
            </a:r>
          </a:p>
          <a:p>
            <a:pPr marL="457200" indent="-457200">
              <a:buFont typeface="+mj-lt"/>
              <a:buAutoNum type="arabicPeriod"/>
            </a:pPr>
            <a:r>
              <a:rPr lang="en-GB" dirty="0"/>
              <a:t>Uses load/store architecture: there is no way of performing arithmetic and logic operations on values in memory, must first bring both operands  into the registers inside the CPU.</a:t>
            </a:r>
          </a:p>
          <a:p>
            <a:pPr marL="457200" indent="-457200">
              <a:buFont typeface="+mj-lt"/>
              <a:buAutoNum type="arabicPeriod"/>
            </a:pPr>
            <a:r>
              <a:rPr lang="en-GB" dirty="0" smtClean="0"/>
              <a:t>Nearly all instructions are executed within one clock cycle.</a:t>
            </a:r>
          </a:p>
          <a:p>
            <a:pPr marL="457200" indent="-457200">
              <a:buFont typeface="+mj-lt"/>
              <a:buAutoNum type="arabicPeriod"/>
            </a:pPr>
            <a:r>
              <a:rPr lang="en-GB" dirty="0" smtClean="0"/>
              <a:t>Does not use microinstructions (microcode). The implementation of microcode inside CISC CPU employs more than 40-60% of its transistors – increasing power consumption</a:t>
            </a:r>
          </a:p>
          <a:p>
            <a:endParaRPr lang="en-GB" dirty="0"/>
          </a:p>
        </p:txBody>
      </p:sp>
    </p:spTree>
    <p:extLst>
      <p:ext uri="{BB962C8B-B14F-4D97-AF65-F5344CB8AC3E}">
        <p14:creationId xmlns:p14="http://schemas.microsoft.com/office/powerpoint/2010/main" val="3471054712"/>
      </p:ext>
    </p:extLst>
  </p:cSld>
  <p:clrMapOvr>
    <a:masterClrMapping/>
  </p:clrMapOvr>
</p:sld>
</file>

<file path=ppt/theme/theme1.xml><?xml version="1.0" encoding="utf-8"?>
<a:theme xmlns:a="http://schemas.openxmlformats.org/drawingml/2006/main" name="pptD5ED.tmp">
  <a:themeElements>
    <a:clrScheme name="University of Suffolk">
      <a:dk1>
        <a:srgbClr val="333333"/>
      </a:dk1>
      <a:lt1>
        <a:srgbClr val="FFFFFF"/>
      </a:lt1>
      <a:dk2>
        <a:srgbClr val="FFBF0B"/>
      </a:dk2>
      <a:lt2>
        <a:srgbClr val="D0D0CE"/>
      </a:lt2>
      <a:accent1>
        <a:srgbClr val="333F48"/>
      </a:accent1>
      <a:accent2>
        <a:srgbClr val="7C878E"/>
      </a:accent2>
      <a:accent3>
        <a:srgbClr val="0067A0"/>
      </a:accent3>
      <a:accent4>
        <a:srgbClr val="009CDE"/>
      </a:accent4>
      <a:accent5>
        <a:srgbClr val="FC4C02"/>
      </a:accent5>
      <a:accent6>
        <a:srgbClr val="DA291C"/>
      </a:accent6>
      <a:hlink>
        <a:srgbClr val="009CDE"/>
      </a:hlink>
      <a:folHlink>
        <a:srgbClr val="DA291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20020</TotalTime>
  <Words>2254</Words>
  <Application>Microsoft Office PowerPoint</Application>
  <PresentationFormat>On-screen Show (4:3)</PresentationFormat>
  <Paragraphs>424</Paragraphs>
  <Slides>29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Bold</vt:lpstr>
      <vt:lpstr>Calibri</vt:lpstr>
      <vt:lpstr>Cambria Math</vt:lpstr>
      <vt:lpstr>Graphik Regular</vt:lpstr>
      <vt:lpstr>Sharp Sans No1 Book</vt:lpstr>
      <vt:lpstr>Sharp Sans No1 Extrabold</vt:lpstr>
      <vt:lpstr>Sharp Sans No1 Semibold</vt:lpstr>
      <vt:lpstr>pptD5ED.tmp</vt:lpstr>
      <vt:lpstr>Computing Fundamentals </vt:lpstr>
      <vt:lpstr>Microprocessors, SoC and ARM</vt:lpstr>
      <vt:lpstr>Microprocessor</vt:lpstr>
      <vt:lpstr>Microcontroller</vt:lpstr>
      <vt:lpstr>Raspberry Pi Zero</vt:lpstr>
      <vt:lpstr>ARM</vt:lpstr>
      <vt:lpstr>ARM History</vt:lpstr>
      <vt:lpstr>RISC Architecture in ARM</vt:lpstr>
      <vt:lpstr>Features of RISC</vt:lpstr>
      <vt:lpstr>Fixed instruction size RISC feature 1</vt:lpstr>
      <vt:lpstr>Fixed instruction size RISC feature 1</vt:lpstr>
      <vt:lpstr>Registers RISC feature 2</vt:lpstr>
      <vt:lpstr>Registers RISC feature 2</vt:lpstr>
      <vt:lpstr>Current Program Status Register RISC feature 2</vt:lpstr>
      <vt:lpstr>Reduced Complexity RISC feature 3</vt:lpstr>
      <vt:lpstr>ARM Simulator</vt:lpstr>
      <vt:lpstr>Load/Store Architecture RISC feature 4</vt:lpstr>
      <vt:lpstr>Load/Store Architecture RISC feature 4</vt:lpstr>
      <vt:lpstr>Machine Instruction and Clock Cycles RISC feature 5</vt:lpstr>
      <vt:lpstr>Fetch Execute Cycle</vt:lpstr>
      <vt:lpstr>Pipelining (Simplified ARM11 Pipeline)</vt:lpstr>
      <vt:lpstr>Pipelining – Program Counter</vt:lpstr>
      <vt:lpstr>Pipelining</vt:lpstr>
      <vt:lpstr>ARM11 8-stage Pipeline</vt:lpstr>
      <vt:lpstr>Pipeline – 3 Possible Paths</vt:lpstr>
      <vt:lpstr>Pipeline Stalling</vt:lpstr>
      <vt:lpstr>Control Hazards</vt:lpstr>
      <vt:lpstr>Data Hazards</vt:lpstr>
      <vt:lpstr>Structural Hazards</vt:lpstr>
    </vt:vector>
  </TitlesOfParts>
  <Company>designflavour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ramsey</dc:creator>
  <cp:lastModifiedBy>Nicholas Caldwell</cp:lastModifiedBy>
  <cp:revision>177</cp:revision>
  <cp:lastPrinted>2018-02-07T11:44:27Z</cp:lastPrinted>
  <dcterms:created xsi:type="dcterms:W3CDTF">2011-03-16T14:24:04Z</dcterms:created>
  <dcterms:modified xsi:type="dcterms:W3CDTF">2018-09-12T19:16:26Z</dcterms:modified>
</cp:coreProperties>
</file>