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5E0B-719F-47D6-B403-A2601B54ECAE}" type="datetime1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Barkhad M. Dirie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346D-66A3-4710-B6CC-CFF40C21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56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74EE-5B41-4B18-9591-84300D3C505F}" type="datetime1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Barkhad M. Dirie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D43DF-A7E9-4012-BFC3-21D4C400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05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D43DF-A7E9-4012-BFC3-21D4C4003491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7EB55D7-9760-45D6-B435-C8E193EF92A6}" type="datetime1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Barkhad M. Dirie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EF0-5CB6-4D4A-BA82-94B78983619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3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093-AD3A-4373-8A26-99CC1385E204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8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0D14-31B0-4373-87EB-BA63CE84FD9D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8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4DE8-9112-4AAD-BE2B-AF4E1939E266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45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B781-EEE9-4DF9-B6A0-F9D247279798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4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386D-798C-4C28-AE06-19D03EB6704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4779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386D-798C-4C28-AE06-19D03EB6704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374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31E8-5178-49C4-A6E8-E531308FEC3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10A-0877-4141-AB86-C05BA90DD975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2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A966-F307-4471-A0E3-93B9877C22B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DFC3-2E87-4ACF-9BC3-4BE81F15AACF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544B-E9D5-4E51-B120-DF9642A32507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1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53C-54EC-41F7-971C-B84E6C1F4888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27C-142B-43D9-937A-8BEC2FF691E5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4087-6649-4C7F-A1A6-DC78F3F8BBF9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4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3C08-C7CD-4F83-87E2-EB8E1396CE54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386D-798C-4C28-AE06-19D03EB6704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13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84856"/>
            <a:ext cx="10353762" cy="46063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 err="1"/>
              <a:t>boolean</a:t>
            </a:r>
            <a:r>
              <a:rPr lang="en-US" sz="2700" dirty="0"/>
              <a:t>: holds either true of false</a:t>
            </a:r>
            <a:r>
              <a:rPr lang="en-US" sz="2700" dirty="0" smtClean="0"/>
              <a:t>.</a:t>
            </a:r>
            <a:endParaRPr lang="en-US" sz="2700" dirty="0"/>
          </a:p>
          <a:p>
            <a:pPr marL="0" indent="0"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JavaExample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public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b = false;</a:t>
            </a:r>
          </a:p>
          <a:p>
            <a:pPr marL="0" indent="0"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133341"/>
            <a:ext cx="10625675" cy="46578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char: holds characters.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Size : </a:t>
            </a:r>
            <a:r>
              <a:rPr lang="en-US" sz="2700" dirty="0"/>
              <a:t>2 </a:t>
            </a:r>
            <a:r>
              <a:rPr lang="en-US" sz="2700" dirty="0" smtClean="0"/>
              <a:t>bytes</a:t>
            </a:r>
            <a:endParaRPr lang="en-US" sz="2700" dirty="0"/>
          </a:p>
          <a:p>
            <a:pPr marL="0" indent="0">
              <a:buNone/>
            </a:pPr>
            <a:r>
              <a:rPr lang="en-US" sz="2700" dirty="0" smtClean="0"/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JavaExample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char </a:t>
            </a:r>
            <a:r>
              <a:rPr 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= 'Z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326320"/>
            <a:ext cx="10353762" cy="43146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A literal is a fixed value that we assign to a variable in a Program</a:t>
            </a:r>
            <a:r>
              <a:rPr lang="en-US" sz="27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num</a:t>
            </a:r>
            <a:r>
              <a:rPr lang="en-US" sz="2700" dirty="0"/>
              <a:t>=10</a:t>
            </a:r>
            <a:r>
              <a:rPr lang="en-US" sz="2700" dirty="0" smtClean="0"/>
              <a:t>;  </a:t>
            </a:r>
            <a:r>
              <a:rPr lang="en-US" sz="2700" dirty="0" smtClean="0">
                <a:solidFill>
                  <a:srgbClr val="FFFF00"/>
                </a:solidFill>
              </a:rPr>
              <a:t>// Integer Literal </a:t>
            </a:r>
            <a:endParaRPr lang="en-US" sz="27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char </a:t>
            </a:r>
            <a:r>
              <a:rPr lang="en-US" sz="2700" dirty="0" err="1"/>
              <a:t>ch</a:t>
            </a:r>
            <a:r>
              <a:rPr lang="en-US" sz="2700" dirty="0"/>
              <a:t> = 'A</a:t>
            </a:r>
            <a:r>
              <a:rPr lang="en-US" sz="2700" dirty="0" smtClean="0"/>
              <a:t>'; </a:t>
            </a:r>
            <a:r>
              <a:rPr lang="en-US" sz="2700" dirty="0" smtClean="0">
                <a:solidFill>
                  <a:srgbClr val="FFFF00"/>
                </a:solidFill>
              </a:rPr>
              <a:t>//Character literal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700" dirty="0"/>
              <a:t>double num1 = 22.4</a:t>
            </a:r>
            <a:r>
              <a:rPr lang="pt-BR" sz="2700" dirty="0" smtClean="0"/>
              <a:t>; </a:t>
            </a:r>
            <a:r>
              <a:rPr lang="pt-BR" sz="2700" dirty="0" smtClean="0">
                <a:solidFill>
                  <a:srgbClr val="FFFF00"/>
                </a:solidFill>
              </a:rPr>
              <a:t>// Double Literal</a:t>
            </a:r>
            <a:endParaRPr lang="pt-BR" sz="27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700" dirty="0"/>
              <a:t>float num2 = 22.4f</a:t>
            </a:r>
            <a:r>
              <a:rPr lang="pt-BR" sz="2700" dirty="0" smtClean="0"/>
              <a:t>; // </a:t>
            </a:r>
            <a:r>
              <a:rPr lang="pt-BR" sz="2700" dirty="0" smtClean="0">
                <a:solidFill>
                  <a:srgbClr val="FFFF00"/>
                </a:solidFill>
              </a:rPr>
              <a:t>Float Literal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String </a:t>
            </a:r>
            <a:r>
              <a:rPr lang="en-US" sz="2700" dirty="0" err="1"/>
              <a:t>str</a:t>
            </a:r>
            <a:r>
              <a:rPr lang="en-US" sz="2700" dirty="0"/>
              <a:t> = "</a:t>
            </a:r>
            <a:r>
              <a:rPr lang="en-US" sz="2700" dirty="0" err="1"/>
              <a:t>BeginnersBook</a:t>
            </a:r>
            <a:r>
              <a:rPr lang="en-US" sz="2700" dirty="0" smtClean="0"/>
              <a:t>";  // </a:t>
            </a:r>
            <a:r>
              <a:rPr lang="en-US" sz="2700" dirty="0" smtClean="0">
                <a:solidFill>
                  <a:srgbClr val="FFFF00"/>
                </a:solidFill>
              </a:rPr>
              <a:t>String Literal </a:t>
            </a:r>
            <a:endParaRPr lang="en-US" sz="27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545"/>
            <a:ext cx="10353761" cy="1326321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Data type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386866"/>
            <a:ext cx="10625675" cy="47995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b="1" dirty="0"/>
              <a:t>Data type</a:t>
            </a:r>
            <a:r>
              <a:rPr lang="en-US" sz="2700" dirty="0"/>
              <a:t> defines the values that a variable can take, for example if a variable has </a:t>
            </a:r>
            <a:r>
              <a:rPr lang="en-US" sz="2700" u="sng" dirty="0" err="1">
                <a:solidFill>
                  <a:srgbClr val="FFFF00"/>
                </a:solidFill>
              </a:rPr>
              <a:t>int</a:t>
            </a:r>
            <a:r>
              <a:rPr lang="en-US" sz="2700" dirty="0"/>
              <a:t> data type, it can only take integer values. </a:t>
            </a:r>
            <a:endParaRPr lang="en-US" sz="27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In </a:t>
            </a:r>
            <a:r>
              <a:rPr lang="en-US" sz="2700" dirty="0"/>
              <a:t>java we have two categories of data type: </a:t>
            </a:r>
            <a:endParaRPr lang="en-US" sz="27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FF00"/>
                </a:solidFill>
              </a:rPr>
              <a:t>Primitive </a:t>
            </a:r>
            <a:r>
              <a:rPr lang="en-US" sz="2700" dirty="0">
                <a:solidFill>
                  <a:srgbClr val="FFFF00"/>
                </a:solidFill>
              </a:rPr>
              <a:t>data </a:t>
            </a:r>
            <a:r>
              <a:rPr lang="en-US" sz="2700" dirty="0" smtClean="0">
                <a:solidFill>
                  <a:srgbClr val="FFFF00"/>
                </a:solidFill>
              </a:rPr>
              <a:t>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FF00"/>
                </a:solidFill>
              </a:rPr>
              <a:t>Non-primitive </a:t>
            </a:r>
            <a:r>
              <a:rPr lang="en-US" sz="2700" dirty="0">
                <a:solidFill>
                  <a:srgbClr val="FFFF00"/>
                </a:solidFill>
              </a:rPr>
              <a:t>data types </a:t>
            </a:r>
            <a:r>
              <a:rPr lang="en-US" sz="2700" dirty="0" smtClean="0"/>
              <a:t>– we </a:t>
            </a:r>
            <a:r>
              <a:rPr lang="en-US" sz="2700" dirty="0"/>
              <a:t>will discuss them later in the coming </a:t>
            </a:r>
            <a:r>
              <a:rPr lang="en-US" sz="2700" dirty="0" smtClean="0"/>
              <a:t>lessons.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Here </a:t>
            </a:r>
            <a:r>
              <a:rPr lang="en-US" sz="2700" dirty="0"/>
              <a:t>we will discuss primitive data types and literals in Java.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87" y="196521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Primitive data types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885" y="1130147"/>
            <a:ext cx="10638554" cy="45236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In Java, we have eight primitive data types: </a:t>
            </a:r>
            <a:r>
              <a:rPr lang="en-US" sz="2700" dirty="0" err="1">
                <a:solidFill>
                  <a:srgbClr val="FFFF00"/>
                </a:solidFill>
              </a:rPr>
              <a:t>boolean</a:t>
            </a:r>
            <a:r>
              <a:rPr lang="en-US" sz="2700" dirty="0">
                <a:solidFill>
                  <a:srgbClr val="FFFF00"/>
                </a:solidFill>
              </a:rPr>
              <a:t>, char, byte, short, </a:t>
            </a:r>
            <a:r>
              <a:rPr lang="en-US" sz="2700" dirty="0" err="1">
                <a:solidFill>
                  <a:srgbClr val="FFFF00"/>
                </a:solidFill>
              </a:rPr>
              <a:t>int</a:t>
            </a:r>
            <a:r>
              <a:rPr lang="en-US" sz="2700" dirty="0">
                <a:solidFill>
                  <a:srgbClr val="FFFF00"/>
                </a:solidFill>
              </a:rPr>
              <a:t>, long, float and </a:t>
            </a:r>
            <a:r>
              <a:rPr lang="en-US" sz="2700" dirty="0" smtClean="0">
                <a:solidFill>
                  <a:srgbClr val="FFFF00"/>
                </a:solidFill>
              </a:rPr>
              <a:t>double.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b="1" dirty="0"/>
              <a:t>byte</a:t>
            </a:r>
            <a:r>
              <a:rPr lang="en-US" sz="2700" dirty="0"/>
              <a:t>, </a:t>
            </a:r>
            <a:r>
              <a:rPr lang="en-US" sz="2700" b="1" dirty="0"/>
              <a:t>short</a:t>
            </a:r>
            <a:r>
              <a:rPr lang="en-US" sz="2700" dirty="0"/>
              <a:t>, </a:t>
            </a:r>
            <a:r>
              <a:rPr lang="en-US" sz="2700" b="1" dirty="0" err="1"/>
              <a:t>int</a:t>
            </a:r>
            <a:r>
              <a:rPr lang="en-US" sz="2700" dirty="0"/>
              <a:t> and </a:t>
            </a:r>
            <a:r>
              <a:rPr lang="en-US" sz="2700" b="1" dirty="0"/>
              <a:t>long</a:t>
            </a:r>
            <a:r>
              <a:rPr lang="en-US" sz="2700" dirty="0"/>
              <a:t> data types are used for storing whole numbers.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b="1" dirty="0"/>
              <a:t>float</a:t>
            </a:r>
            <a:r>
              <a:rPr lang="en-US" sz="2700" dirty="0"/>
              <a:t> and </a:t>
            </a:r>
            <a:r>
              <a:rPr lang="en-US" sz="2700" b="1" dirty="0"/>
              <a:t>double</a:t>
            </a:r>
            <a:r>
              <a:rPr lang="en-US" sz="2700" dirty="0"/>
              <a:t> are used for </a:t>
            </a:r>
            <a:r>
              <a:rPr lang="en-US" sz="2700" dirty="0" smtClean="0"/>
              <a:t>fractional/decimal </a:t>
            </a:r>
            <a:r>
              <a:rPr lang="en-US" sz="2700" dirty="0"/>
              <a:t>numbers.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b="1" dirty="0"/>
              <a:t>char</a:t>
            </a:r>
            <a:r>
              <a:rPr lang="en-US" sz="2700" dirty="0"/>
              <a:t> is used for storing characters(letters).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b="1" dirty="0" err="1"/>
              <a:t>boolean</a:t>
            </a:r>
            <a:r>
              <a:rPr lang="en-US" sz="2700" dirty="0"/>
              <a:t> data type is used for variables that holds either true or false</a:t>
            </a:r>
            <a:r>
              <a:rPr lang="en-US" sz="27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700" dirty="0"/>
          </a:p>
          <a:p>
            <a:pPr>
              <a:buFont typeface="Wingdings" panose="05000000000000000000" pitchFamily="2" charset="2"/>
              <a:buChar char="§"/>
            </a:pPr>
            <a:endParaRPr lang="en-US" sz="2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Barkhad M .Dirie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1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66076"/>
            <a:ext cx="10364451" cy="1046547"/>
          </a:xfrm>
        </p:spPr>
        <p:txBody>
          <a:bodyPr>
            <a:normAutofit/>
          </a:bodyPr>
          <a:lstStyle/>
          <a:p>
            <a:r>
              <a:rPr lang="en-US" dirty="0"/>
              <a:t>byte: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23" y="1010593"/>
            <a:ext cx="10102402" cy="33189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This </a:t>
            </a:r>
            <a:r>
              <a:rPr lang="en-US" sz="2700" dirty="0"/>
              <a:t>can hold whole number between -</a:t>
            </a:r>
            <a:r>
              <a:rPr lang="en-US" sz="2700" dirty="0">
                <a:solidFill>
                  <a:srgbClr val="FFFF00"/>
                </a:solidFill>
              </a:rPr>
              <a:t>128 and 127</a:t>
            </a:r>
            <a:r>
              <a:rPr lang="en-US" sz="2700" dirty="0"/>
              <a:t>. Mostly used to save memory and when you are certain that the numbers would be in the limit specified by byte data type.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Default size of this data type: 1 byte.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Default value: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700" dirty="0"/>
          </a:p>
          <a:p>
            <a:pPr>
              <a:buFont typeface="Wingdings" panose="05000000000000000000" pitchFamily="2" charset="2"/>
              <a:buChar char="§"/>
            </a:pPr>
            <a:endParaRPr lang="en-US" sz="2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8755" y="3694208"/>
            <a:ext cx="8822028" cy="29854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JavaExample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	byte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113;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6" y="49796"/>
            <a:ext cx="10353761" cy="1326321"/>
          </a:xfrm>
        </p:spPr>
        <p:txBody>
          <a:bodyPr/>
          <a:lstStyle/>
          <a:p>
            <a:r>
              <a:rPr lang="en-US" dirty="0"/>
              <a:t>short: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875764"/>
            <a:ext cx="10353762" cy="43230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This </a:t>
            </a:r>
            <a:r>
              <a:rPr lang="en-US" sz="2700" dirty="0"/>
              <a:t>is greater than byte in terms of size and less than integer. </a:t>
            </a:r>
            <a:endParaRPr lang="en-US" sz="27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Its </a:t>
            </a:r>
            <a:r>
              <a:rPr lang="en-US" sz="2700" dirty="0"/>
              <a:t>range is </a:t>
            </a:r>
            <a:r>
              <a:rPr lang="en-US" sz="2700" dirty="0">
                <a:solidFill>
                  <a:srgbClr val="FFFF00"/>
                </a:solidFill>
              </a:rPr>
              <a:t>-32,768 to 32767</a:t>
            </a:r>
            <a:r>
              <a:rPr lang="en-US" sz="2700" dirty="0"/>
              <a:t>.</a:t>
            </a:r>
            <a:br>
              <a:rPr lang="en-US" sz="2700" dirty="0"/>
            </a:br>
            <a:r>
              <a:rPr lang="en-US" sz="2700" dirty="0"/>
              <a:t>Default size of this data type: 2 </a:t>
            </a:r>
            <a:r>
              <a:rPr lang="en-US" sz="2700" dirty="0" smtClean="0"/>
              <a:t>byte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Default Value :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700" dirty="0"/>
          </a:p>
          <a:p>
            <a:pPr>
              <a:buFont typeface="Wingdings" panose="05000000000000000000" pitchFamily="2" charset="2"/>
              <a:buChar char="§"/>
            </a:pPr>
            <a:endParaRPr lang="en-U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21984" y="3178597"/>
            <a:ext cx="8654602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JavaExample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short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1500;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159099"/>
            <a:ext cx="10353762" cy="41169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Used when short is not large enough to hold the number, it has a wider range: </a:t>
            </a:r>
            <a:r>
              <a:rPr lang="en-US" sz="2800" dirty="0">
                <a:solidFill>
                  <a:srgbClr val="FFFF00"/>
                </a:solidFill>
              </a:rPr>
              <a:t>-2,147,483,648 to 2,147,483,647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Default size: 4 byte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Default value: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5937" y="2651621"/>
            <a:ext cx="7547019" cy="3293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JavaExample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23567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4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545"/>
            <a:ext cx="10353761" cy="1326321"/>
          </a:xfrm>
        </p:spPr>
        <p:txBody>
          <a:bodyPr/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8" y="984512"/>
            <a:ext cx="11398750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Used when </a:t>
            </a:r>
            <a:r>
              <a:rPr lang="en-US" sz="2600" dirty="0" err="1">
                <a:solidFill>
                  <a:srgbClr val="FFFF00"/>
                </a:solidFill>
              </a:rPr>
              <a:t>int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is not large enough to hold the </a:t>
            </a:r>
            <a:r>
              <a:rPr lang="en-US" sz="2600" dirty="0" smtClean="0"/>
              <a:t>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It </a:t>
            </a:r>
            <a:r>
              <a:rPr lang="en-US" sz="2600" dirty="0"/>
              <a:t>has wider range than </a:t>
            </a:r>
            <a:r>
              <a:rPr lang="en-US" sz="2600" dirty="0" err="1">
                <a:solidFill>
                  <a:srgbClr val="FFFF00"/>
                </a:solidFill>
              </a:rPr>
              <a:t>int</a:t>
            </a:r>
            <a:r>
              <a:rPr lang="en-US" sz="2600" dirty="0"/>
              <a:t> data </a:t>
            </a:r>
            <a:r>
              <a:rPr lang="en-US" sz="2600" dirty="0" smtClean="0"/>
              <a:t>type,.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Ranging </a:t>
            </a:r>
            <a:r>
              <a:rPr lang="en-US" sz="2600" dirty="0"/>
              <a:t>from </a:t>
            </a:r>
            <a:r>
              <a:rPr lang="en-US" sz="2600" dirty="0">
                <a:solidFill>
                  <a:srgbClr val="FFFF00"/>
                </a:solidFill>
              </a:rPr>
              <a:t>-9,223,372,036,854,775,808 </a:t>
            </a:r>
            <a:r>
              <a:rPr lang="en-US" sz="2600" dirty="0"/>
              <a:t>to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rgbClr val="FFFF00"/>
                </a:solidFill>
              </a:rPr>
              <a:t>9,223,372,036,854,775,807</a:t>
            </a:r>
            <a:r>
              <a:rPr lang="en-US" sz="26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Size  </a:t>
            </a:r>
            <a:r>
              <a:rPr lang="en-US" sz="2600" dirty="0"/>
              <a:t>8 </a:t>
            </a:r>
            <a:r>
              <a:rPr lang="en-US" sz="2600" dirty="0" smtClean="0"/>
              <a:t>bytes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Default </a:t>
            </a:r>
            <a:r>
              <a:rPr lang="en-US" sz="2600" dirty="0"/>
              <a:t>value: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62141" y="2832080"/>
            <a:ext cx="8082511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JavaExample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150543678880;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665" y="0"/>
            <a:ext cx="10353761" cy="1326321"/>
          </a:xfrm>
        </p:spPr>
        <p:txBody>
          <a:bodyPr/>
          <a:lstStyle/>
          <a:p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107381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Double :  </a:t>
            </a:r>
            <a:r>
              <a:rPr lang="en-US" sz="2800" dirty="0"/>
              <a:t>Sufficient for holding 15 decimal digits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size: 8 bytes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80315" y="3016798"/>
            <a:ext cx="8899113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JavaExample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kumimoji="0" lang="en-US" altLang="en-US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	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-42937737.9d;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817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1524"/>
            <a:ext cx="10353761" cy="1326321"/>
          </a:xfrm>
        </p:spPr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712" y="1168217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Sufficient for holding 6 to 7 decimal </a:t>
            </a:r>
            <a:r>
              <a:rPr lang="en-US" sz="2800" dirty="0" smtClean="0"/>
              <a:t>digits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size</a:t>
            </a:r>
            <a:r>
              <a:rPr lang="en-US" sz="2800" dirty="0"/>
              <a:t>: 4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07010" y="2377767"/>
            <a:ext cx="9285486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JavaExample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	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429.99f;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279</TotalTime>
  <Words>493</Words>
  <Application>Microsoft Office PowerPoint</Application>
  <PresentationFormat>Widescreen</PresentationFormat>
  <Paragraphs>137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Courier New</vt:lpstr>
      <vt:lpstr>Rockwell</vt:lpstr>
      <vt:lpstr>Wingdings</vt:lpstr>
      <vt:lpstr>Damask</vt:lpstr>
      <vt:lpstr>Data Types</vt:lpstr>
      <vt:lpstr>Java Data type </vt:lpstr>
      <vt:lpstr>Primitive data types </vt:lpstr>
      <vt:lpstr>byte: </vt:lpstr>
      <vt:lpstr>short: </vt:lpstr>
      <vt:lpstr>INT</vt:lpstr>
      <vt:lpstr>LONG</vt:lpstr>
      <vt:lpstr>Double</vt:lpstr>
      <vt:lpstr>float</vt:lpstr>
      <vt:lpstr>Boolean</vt:lpstr>
      <vt:lpstr>CHAR</vt:lpstr>
      <vt:lpstr>literals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Barkhad Mohamed</dc:creator>
  <cp:lastModifiedBy>Barkhad Mohamed</cp:lastModifiedBy>
  <cp:revision>58</cp:revision>
  <dcterms:created xsi:type="dcterms:W3CDTF">2019-04-17T10:41:21Z</dcterms:created>
  <dcterms:modified xsi:type="dcterms:W3CDTF">2019-04-24T06:51:55Z</dcterms:modified>
</cp:coreProperties>
</file>