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0"/>
  </p:notesMasterIdLst>
  <p:sldIdLst>
    <p:sldId id="256" r:id="rId5"/>
    <p:sldId id="367" r:id="rId6"/>
    <p:sldId id="368" r:id="rId7"/>
    <p:sldId id="338" r:id="rId8"/>
    <p:sldId id="318" r:id="rId9"/>
    <p:sldId id="336" r:id="rId10"/>
    <p:sldId id="366" r:id="rId11"/>
    <p:sldId id="292" r:id="rId12"/>
    <p:sldId id="340" r:id="rId13"/>
    <p:sldId id="277" r:id="rId14"/>
    <p:sldId id="316" r:id="rId15"/>
    <p:sldId id="278" r:id="rId16"/>
    <p:sldId id="360" r:id="rId17"/>
    <p:sldId id="280" r:id="rId18"/>
    <p:sldId id="323" r:id="rId19"/>
    <p:sldId id="328" r:id="rId20"/>
    <p:sldId id="329" r:id="rId21"/>
    <p:sldId id="364" r:id="rId22"/>
    <p:sldId id="284" r:id="rId23"/>
    <p:sldId id="313" r:id="rId24"/>
    <p:sldId id="359" r:id="rId25"/>
    <p:sldId id="348" r:id="rId26"/>
    <p:sldId id="350" r:id="rId27"/>
    <p:sldId id="351" r:id="rId28"/>
    <p:sldId id="273" r:id="rId29"/>
    <p:sldId id="320" r:id="rId30"/>
    <p:sldId id="322" r:id="rId31"/>
    <p:sldId id="330" r:id="rId32"/>
    <p:sldId id="288" r:id="rId33"/>
    <p:sldId id="306" r:id="rId34"/>
    <p:sldId id="290" r:id="rId35"/>
    <p:sldId id="291" r:id="rId36"/>
    <p:sldId id="361" r:id="rId37"/>
    <p:sldId id="334" r:id="rId38"/>
    <p:sldId id="342" r:id="rId39"/>
    <p:sldId id="301" r:id="rId40"/>
    <p:sldId id="353" r:id="rId41"/>
    <p:sldId id="354" r:id="rId42"/>
    <p:sldId id="356" r:id="rId43"/>
    <p:sldId id="296" r:id="rId44"/>
    <p:sldId id="299" r:id="rId45"/>
    <p:sldId id="370" r:id="rId46"/>
    <p:sldId id="369" r:id="rId47"/>
    <p:sldId id="302" r:id="rId48"/>
    <p:sldId id="311"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C9F3B8-AD34-4A02-97C0-4D793D6107BE}">
          <p14:sldIdLst>
            <p14:sldId id="256"/>
          </p14:sldIdLst>
        </p14:section>
        <p14:section name="Summary Section" id="{1613D9E4-A1F9-4ABB-A3DF-44EB716C6729}">
          <p14:sldIdLst/>
        </p14:section>
        <p14:section name="Motivation" id="{F02B7B86-B51C-4DD3-B749-AA9D544EF01D}">
          <p14:sldIdLst>
            <p14:sldId id="367"/>
            <p14:sldId id="368"/>
            <p14:sldId id="338"/>
            <p14:sldId id="318"/>
            <p14:sldId id="336"/>
            <p14:sldId id="366"/>
            <p14:sldId id="292"/>
            <p14:sldId id="340"/>
          </p14:sldIdLst>
        </p14:section>
        <p14:section name="Simple pipeline in Kôika " id="{1A2EC9BB-9F6C-4876-A169-DD8AD206A83C}">
          <p14:sldIdLst>
            <p14:sldId id="277"/>
            <p14:sldId id="316"/>
            <p14:sldId id="278"/>
            <p14:sldId id="360"/>
            <p14:sldId id="280"/>
            <p14:sldId id="323"/>
          </p14:sldIdLst>
        </p14:section>
        <p14:section name="Solutions" id="{6B107E98-3F37-4D5C-9644-92E50F4B9576}">
          <p14:sldIdLst>
            <p14:sldId id="328"/>
          </p14:sldIdLst>
        </p14:section>
        <p14:section name="Meta-programming " id="{D6A81948-EECB-40EB-82DB-85CAE4D4C912}">
          <p14:sldIdLst>
            <p14:sldId id="329"/>
            <p14:sldId id="364"/>
            <p14:sldId id="284"/>
            <p14:sldId id="313"/>
            <p14:sldId id="359"/>
            <p14:sldId id="348"/>
            <p14:sldId id="350"/>
            <p14:sldId id="351"/>
            <p14:sldId id="273"/>
            <p14:sldId id="320"/>
            <p14:sldId id="322"/>
          </p14:sldIdLst>
        </p14:section>
        <p14:section name="Dependent Types " id="{D02334D2-5AA4-415A-A718-3619E6D0489F}">
          <p14:sldIdLst>
            <p14:sldId id="330"/>
            <p14:sldId id="288"/>
            <p14:sldId id="306"/>
            <p14:sldId id="290"/>
            <p14:sldId id="291"/>
            <p14:sldId id="361"/>
          </p14:sldIdLst>
        </p14:section>
        <p14:section name="Comparison" id="{B86E20A8-7AD8-4571-9FDD-D6055538C793}">
          <p14:sldIdLst>
            <p14:sldId id="334"/>
          </p14:sldIdLst>
        </p14:section>
        <p14:section name="Comparison2" id="{A23186C0-55D3-457A-BDAC-730B49DEC522}">
          <p14:sldIdLst>
            <p14:sldId id="342"/>
            <p14:sldId id="301"/>
            <p14:sldId id="353"/>
            <p14:sldId id="354"/>
            <p14:sldId id="356"/>
            <p14:sldId id="296"/>
          </p14:sldIdLst>
        </p14:section>
        <p14:section name="Related Works" id="{42614884-93A6-4B5F-93AA-C3CFA294B743}">
          <p14:sldIdLst>
            <p14:sldId id="299"/>
            <p14:sldId id="370"/>
            <p14:sldId id="369"/>
          </p14:sldIdLst>
        </p14:section>
        <p14:section name="Questions?" id="{528A4689-F13E-47FE-A576-BC73A6EF284A}">
          <p14:sldIdLst>
            <p14:sldId id="302"/>
          </p14:sldIdLst>
        </p14:section>
        <p14:section name="References" id="{8C7FB0F5-95C5-459B-92C1-CFB2361CCA9F}">
          <p14:sldIdLst>
            <p14:sldId id="31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0" autoAdjust="0"/>
    <p:restoredTop sz="75524" autoAdjust="0"/>
  </p:normalViewPr>
  <p:slideViewPr>
    <p:cSldViewPr snapToGrid="0" showGuides="1">
      <p:cViewPr varScale="1">
        <p:scale>
          <a:sx n="59" d="100"/>
          <a:sy n="59" d="100"/>
        </p:scale>
        <p:origin x="1234"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133" d="100"/>
          <a:sy n="133" d="100"/>
        </p:scale>
        <p:origin x="469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DC1E6-DC48-4F51-8510-4975235FB3DA}" type="datetimeFigureOut">
              <a:rPr lang="de-DE" smtClean="0"/>
              <a:t>29.01.2025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266BC-A1A3-4E7C-A45A-C81C8661F420}" type="slidenum">
              <a:rPr lang="de-DE" smtClean="0"/>
              <a:t>‹#›</a:t>
            </a:fld>
            <a:endParaRPr lang="de-DE"/>
          </a:p>
        </p:txBody>
      </p:sp>
    </p:spTree>
    <p:extLst>
      <p:ext uri="{BB962C8B-B14F-4D97-AF65-F5344CB8AC3E}">
        <p14:creationId xmlns:p14="http://schemas.microsoft.com/office/powerpoint/2010/main" val="286482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3AA78-629B-A2D6-BEAB-2FDADD1742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5AC0D-DB19-AC5E-85E3-9E42B4D7F5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696AE3-BC53-8E74-2B8E-93DC9CDE639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FC22F56-E8F1-BB76-55A6-5A15805712B3}"/>
              </a:ext>
            </a:extLst>
          </p:cNvPr>
          <p:cNvSpPr>
            <a:spLocks noGrp="1"/>
          </p:cNvSpPr>
          <p:nvPr>
            <p:ph type="sldNum" sz="quarter" idx="5"/>
          </p:nvPr>
        </p:nvSpPr>
        <p:spPr/>
        <p:txBody>
          <a:bodyPr/>
          <a:lstStyle/>
          <a:p>
            <a:fld id="{000266BC-A1A3-4E7C-A45A-C81C8661F420}" type="slidenum">
              <a:rPr lang="de-DE" smtClean="0"/>
              <a:t>2</a:t>
            </a:fld>
            <a:endParaRPr lang="de-DE"/>
          </a:p>
        </p:txBody>
      </p:sp>
    </p:spTree>
    <p:extLst>
      <p:ext uri="{BB962C8B-B14F-4D97-AF65-F5344CB8AC3E}">
        <p14:creationId xmlns:p14="http://schemas.microsoft.com/office/powerpoint/2010/main" val="1017408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inductive type allows the creation of new terms of its type from constants and functions (like </a:t>
            </a:r>
            <a:r>
              <a:rPr lang="en-US" dirty="0" err="1"/>
              <a:t>enums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This is a simple 4 stage pipeline it consists of 3 channel registers,  4 routers, and each router has two interfaces one for input one for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One thing that needs to be noted here is the routers are stored as rules. So </a:t>
            </a:r>
            <a:r>
              <a:rPr lang="en-IN" dirty="0" err="1"/>
              <a:t>koika</a:t>
            </a:r>
            <a:r>
              <a:rPr lang="en-IN" dirty="0"/>
              <a:t> falls in the category of rule based hardware description languages (Kami and </a:t>
            </a:r>
            <a:r>
              <a:rPr lang="en-IN" dirty="0" err="1"/>
              <a:t>bluespec</a:t>
            </a:r>
            <a:r>
              <a:rPr lang="en-IN" dirty="0"/>
              <a:t>). The concurrent blocks of the circuit (always block in Verilog) are represented by rules. </a:t>
            </a:r>
            <a:endParaRPr lang="en-US" dirty="0"/>
          </a:p>
          <a:p>
            <a:endParaRPr lang="en-IN" dirty="0"/>
          </a:p>
        </p:txBody>
      </p:sp>
      <p:sp>
        <p:nvSpPr>
          <p:cNvPr id="4" name="Slide Number Placeholder 3"/>
          <p:cNvSpPr>
            <a:spLocks noGrp="1"/>
          </p:cNvSpPr>
          <p:nvPr>
            <p:ph type="sldNum" sz="quarter" idx="5"/>
          </p:nvPr>
        </p:nvSpPr>
        <p:spPr/>
        <p:txBody>
          <a:bodyPr/>
          <a:lstStyle/>
          <a:p>
            <a:fld id="{000266BC-A1A3-4E7C-A45A-C81C8661F420}" type="slidenum">
              <a:rPr lang="de-DE" smtClean="0"/>
              <a:t>11</a:t>
            </a:fld>
            <a:endParaRPr lang="de-DE"/>
          </a:p>
        </p:txBody>
      </p:sp>
    </p:spTree>
    <p:extLst>
      <p:ext uri="{BB962C8B-B14F-4D97-AF65-F5344CB8AC3E}">
        <p14:creationId xmlns:p14="http://schemas.microsoft.com/office/powerpoint/2010/main" val="158096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Because we want to eventually build a n stage pipeline, we cant write n dedicated router functions for each router. To circumvent this problem we can classify our routers of pipeline into 3 types </a:t>
            </a:r>
          </a:p>
          <a:p>
            <a:r>
              <a:rPr lang="en-IN" dirty="0"/>
              <a:t>Routers placed at the start and end and routers placed in the middle.</a:t>
            </a:r>
          </a:p>
          <a:p>
            <a:r>
              <a:rPr lang="en-IN" dirty="0"/>
              <a:t>The functionality of routers is defined using something known as actions. Actions can only communicate with each other via registers. Since we want to use one action for all middle routers we make our actions polymorphic on the registers, external functions and the address of the router. Then we map the actions to our rules. Here you can see how the same router middle action is configured for two different routers </a:t>
            </a:r>
          </a:p>
          <a:p>
            <a:endParaRPr lang="en-IN" dirty="0"/>
          </a:p>
        </p:txBody>
      </p:sp>
      <p:sp>
        <p:nvSpPr>
          <p:cNvPr id="4" name="Slide Number Placeholder 3"/>
          <p:cNvSpPr>
            <a:spLocks noGrp="1"/>
          </p:cNvSpPr>
          <p:nvPr>
            <p:ph type="sldNum" sz="quarter" idx="5"/>
          </p:nvPr>
        </p:nvSpPr>
        <p:spPr/>
        <p:txBody>
          <a:bodyPr/>
          <a:lstStyle/>
          <a:p>
            <a:fld id="{000266BC-A1A3-4E7C-A45A-C81C8661F420}" type="slidenum">
              <a:rPr lang="de-DE" smtClean="0"/>
              <a:t>12</a:t>
            </a:fld>
            <a:endParaRPr lang="de-DE"/>
          </a:p>
        </p:txBody>
      </p:sp>
    </p:spTree>
    <p:extLst>
      <p:ext uri="{BB962C8B-B14F-4D97-AF65-F5344CB8AC3E}">
        <p14:creationId xmlns:p14="http://schemas.microsoft.com/office/powerpoint/2010/main" val="1784109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A5323-7004-FF91-91CB-89BAD4FBA1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AAFCB6-15BC-86F5-186D-00B37F5030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28994B-8F83-B3C9-7081-F5F6F46988A4}"/>
              </a:ext>
            </a:extLst>
          </p:cNvPr>
          <p:cNvSpPr>
            <a:spLocks noGrp="1"/>
          </p:cNvSpPr>
          <p:nvPr>
            <p:ph type="body" idx="1"/>
          </p:nvPr>
        </p:nvSpPr>
        <p:spPr/>
        <p:txBody>
          <a:bodyPr/>
          <a:lstStyle/>
          <a:p>
            <a:r>
              <a:rPr lang="en-IN" dirty="0"/>
              <a:t>Because we want to eventually build a n stage pipeline, we cant write n dedicated router functions for each router. To circumvent this problem we can classify our routers of pipeline into 3 types </a:t>
            </a:r>
          </a:p>
          <a:p>
            <a:r>
              <a:rPr lang="en-IN" dirty="0"/>
              <a:t>Routers placed at the start and end and routers placed in the middle.</a:t>
            </a:r>
          </a:p>
          <a:p>
            <a:r>
              <a:rPr lang="en-IN" dirty="0"/>
              <a:t>The functionality of routers is defined using something known as actions. Actions can only communicate with each other via registers. Since we want to use one action for all middle routers we make our actions polymorphic on the registers, external functions and the address of the router. Then we map the actions to our rules. Here you can see how the same router middle action is configured for two different routers </a:t>
            </a:r>
          </a:p>
          <a:p>
            <a:endParaRPr lang="en-IN" dirty="0"/>
          </a:p>
        </p:txBody>
      </p:sp>
      <p:sp>
        <p:nvSpPr>
          <p:cNvPr id="4" name="Slide Number Placeholder 3">
            <a:extLst>
              <a:ext uri="{FF2B5EF4-FFF2-40B4-BE49-F238E27FC236}">
                <a16:creationId xmlns:a16="http://schemas.microsoft.com/office/drawing/2014/main" id="{3C26126D-5DD4-A06C-5E42-8ED808A80E33}"/>
              </a:ext>
            </a:extLst>
          </p:cNvPr>
          <p:cNvSpPr>
            <a:spLocks noGrp="1"/>
          </p:cNvSpPr>
          <p:nvPr>
            <p:ph type="sldNum" sz="quarter" idx="5"/>
          </p:nvPr>
        </p:nvSpPr>
        <p:spPr/>
        <p:txBody>
          <a:bodyPr/>
          <a:lstStyle/>
          <a:p>
            <a:fld id="{000266BC-A1A3-4E7C-A45A-C81C8661F420}" type="slidenum">
              <a:rPr lang="de-DE" smtClean="0"/>
              <a:t>13</a:t>
            </a:fld>
            <a:endParaRPr lang="de-DE"/>
          </a:p>
        </p:txBody>
      </p:sp>
    </p:spTree>
    <p:extLst>
      <p:ext uri="{BB962C8B-B14F-4D97-AF65-F5344CB8AC3E}">
        <p14:creationId xmlns:p14="http://schemas.microsoft.com/office/powerpoint/2010/main" val="2591101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the last part of the design is to create a schedule. </a:t>
            </a:r>
            <a:r>
              <a:rPr lang="en-IN" dirty="0" err="1"/>
              <a:t>Koika</a:t>
            </a:r>
            <a:r>
              <a:rPr lang="en-IN" dirty="0"/>
              <a:t> follows something known as One rule at a time semantics, as the name suggests these rules are executed sequentially, </a:t>
            </a:r>
            <a:r>
              <a:rPr lang="en-US" dirty="0"/>
              <a:t>This kind of model is followed to make sure that no race conditions occur. According to this router0 then 1.</a:t>
            </a:r>
          </a:p>
          <a:p>
            <a:r>
              <a:rPr lang="en-US" dirty="0"/>
              <a:t>It must be noted that in hardware these blocks are still executed concurrently.</a:t>
            </a:r>
          </a:p>
          <a:p>
            <a:r>
              <a:rPr lang="en-US" dirty="0"/>
              <a:t>Its just to ensure correctness </a:t>
            </a:r>
            <a:endParaRPr lang="en-IN" dirty="0"/>
          </a:p>
        </p:txBody>
      </p:sp>
      <p:sp>
        <p:nvSpPr>
          <p:cNvPr id="4" name="Slide Number Placeholder 3"/>
          <p:cNvSpPr>
            <a:spLocks noGrp="1"/>
          </p:cNvSpPr>
          <p:nvPr>
            <p:ph type="sldNum" sz="quarter" idx="5"/>
          </p:nvPr>
        </p:nvSpPr>
        <p:spPr/>
        <p:txBody>
          <a:bodyPr/>
          <a:lstStyle/>
          <a:p>
            <a:fld id="{000266BC-A1A3-4E7C-A45A-C81C8661F420}" type="slidenum">
              <a:rPr lang="de-DE" smtClean="0"/>
              <a:t>14</a:t>
            </a:fld>
            <a:endParaRPr lang="de-DE"/>
          </a:p>
        </p:txBody>
      </p:sp>
    </p:spTree>
    <p:extLst>
      <p:ext uri="{BB962C8B-B14F-4D97-AF65-F5344CB8AC3E}">
        <p14:creationId xmlns:p14="http://schemas.microsoft.com/office/powerpoint/2010/main" val="1469413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000266BC-A1A3-4E7C-A45A-C81C8661F420}" type="slidenum">
              <a:rPr lang="de-DE" smtClean="0"/>
              <a:t>15</a:t>
            </a:fld>
            <a:endParaRPr lang="de-DE"/>
          </a:p>
        </p:txBody>
      </p:sp>
    </p:spTree>
    <p:extLst>
      <p:ext uri="{BB962C8B-B14F-4D97-AF65-F5344CB8AC3E}">
        <p14:creationId xmlns:p14="http://schemas.microsoft.com/office/powerpoint/2010/main" val="3776942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During this thesis we tried to solve this problem using two different approaches which we will be discussing first is using metaprogramming</a:t>
            </a:r>
          </a:p>
        </p:txBody>
      </p:sp>
      <p:sp>
        <p:nvSpPr>
          <p:cNvPr id="4" name="Slide Number Placeholder 3"/>
          <p:cNvSpPr>
            <a:spLocks noGrp="1"/>
          </p:cNvSpPr>
          <p:nvPr>
            <p:ph type="sldNum" sz="quarter" idx="5"/>
          </p:nvPr>
        </p:nvSpPr>
        <p:spPr/>
        <p:txBody>
          <a:bodyPr/>
          <a:lstStyle/>
          <a:p>
            <a:fld id="{000266BC-A1A3-4E7C-A45A-C81C8661F420}" type="slidenum">
              <a:rPr lang="de-DE" smtClean="0"/>
              <a:t>16</a:t>
            </a:fld>
            <a:endParaRPr lang="de-DE"/>
          </a:p>
        </p:txBody>
      </p:sp>
    </p:spTree>
    <p:extLst>
      <p:ext uri="{BB962C8B-B14F-4D97-AF65-F5344CB8AC3E}">
        <p14:creationId xmlns:p14="http://schemas.microsoft.com/office/powerpoint/2010/main" val="3718486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221B3-940B-3025-AD2F-8ABC421C6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58D7A0-D28E-B538-199D-EBAC4BFA2B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1D68C-61C8-6124-2521-0EB1C03DA17F}"/>
              </a:ext>
            </a:extLst>
          </p:cNvPr>
          <p:cNvSpPr>
            <a:spLocks noGrp="1"/>
          </p:cNvSpPr>
          <p:nvPr>
            <p:ph type="body" idx="1"/>
          </p:nvPr>
        </p:nvSpPr>
        <p:spPr/>
        <p:txBody>
          <a:bodyPr/>
          <a:lstStyle/>
          <a:p>
            <a:r>
              <a:rPr lang="en-IN" dirty="0"/>
              <a:t>MP is a paradigm </a:t>
            </a:r>
          </a:p>
          <a:p>
            <a:r>
              <a:rPr lang="en-IN" dirty="0"/>
              <a:t>Here we divide our language into two types of syntax</a:t>
            </a:r>
          </a:p>
          <a:p>
            <a:r>
              <a:rPr lang="en-US" dirty="0"/>
              <a:t>syntax of Coq as entered by the user which we just saw is referred to as </a:t>
            </a:r>
            <a:r>
              <a:rPr lang="en-IN" dirty="0"/>
              <a:t>Concrete syntax</a:t>
            </a:r>
          </a:p>
          <a:p>
            <a:r>
              <a:rPr lang="en-IN" dirty="0"/>
              <a:t>Meta programming allows us to write represent the same terms we saw as data structures, how these structures look and why do we need them we’ll discuss that shortly</a:t>
            </a:r>
          </a:p>
          <a:p>
            <a:r>
              <a:rPr lang="en-IN" dirty="0"/>
              <a:t>But one thing we can do with </a:t>
            </a:r>
            <a:r>
              <a:rPr lang="en-IN" dirty="0" err="1"/>
              <a:t>metacoq</a:t>
            </a:r>
            <a:r>
              <a:rPr lang="en-IN" dirty="0"/>
              <a:t> is we can convert these syntax from one form to another</a:t>
            </a:r>
          </a:p>
        </p:txBody>
      </p:sp>
      <p:sp>
        <p:nvSpPr>
          <p:cNvPr id="4" name="Slide Number Placeholder 3">
            <a:extLst>
              <a:ext uri="{FF2B5EF4-FFF2-40B4-BE49-F238E27FC236}">
                <a16:creationId xmlns:a16="http://schemas.microsoft.com/office/drawing/2014/main" id="{E52716AF-DC41-998E-467B-67CDE6212317}"/>
              </a:ext>
            </a:extLst>
          </p:cNvPr>
          <p:cNvSpPr>
            <a:spLocks noGrp="1"/>
          </p:cNvSpPr>
          <p:nvPr>
            <p:ph type="sldNum" sz="quarter" idx="5"/>
          </p:nvPr>
        </p:nvSpPr>
        <p:spPr/>
        <p:txBody>
          <a:bodyPr/>
          <a:lstStyle/>
          <a:p>
            <a:fld id="{000266BC-A1A3-4E7C-A45A-C81C8661F420}" type="slidenum">
              <a:rPr lang="de-DE" smtClean="0"/>
              <a:t>18</a:t>
            </a:fld>
            <a:endParaRPr lang="de-DE"/>
          </a:p>
        </p:txBody>
      </p:sp>
    </p:spTree>
    <p:extLst>
      <p:ext uri="{BB962C8B-B14F-4D97-AF65-F5344CB8AC3E}">
        <p14:creationId xmlns:p14="http://schemas.microsoft.com/office/powerpoint/2010/main" val="1736536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we can see our the inductive type </a:t>
            </a:r>
            <a:r>
              <a:rPr lang="en-IN" dirty="0" err="1"/>
              <a:t>reg_t</a:t>
            </a:r>
            <a:r>
              <a:rPr lang="en-IN" dirty="0"/>
              <a:t>.</a:t>
            </a:r>
          </a:p>
          <a:p>
            <a:r>
              <a:rPr lang="en-IN" dirty="0"/>
              <a:t>On the right now we have this as the reified syntax</a:t>
            </a:r>
          </a:p>
          <a:p>
            <a:r>
              <a:rPr lang="en-IN" dirty="0"/>
              <a:t>It’s a record which is a data structure and this data structure contains some data about our inductive type </a:t>
            </a:r>
          </a:p>
          <a:p>
            <a:r>
              <a:rPr lang="en-IN" dirty="0"/>
              <a:t>One thing I want you to notice is that the data about the type is stored as strings here, and the constructors are stored as a list.</a:t>
            </a:r>
          </a:p>
        </p:txBody>
      </p:sp>
      <p:sp>
        <p:nvSpPr>
          <p:cNvPr id="4" name="Slide Number Placeholder 3"/>
          <p:cNvSpPr>
            <a:spLocks noGrp="1"/>
          </p:cNvSpPr>
          <p:nvPr>
            <p:ph type="sldNum" sz="quarter" idx="5"/>
          </p:nvPr>
        </p:nvSpPr>
        <p:spPr/>
        <p:txBody>
          <a:bodyPr/>
          <a:lstStyle/>
          <a:p>
            <a:fld id="{000266BC-A1A3-4E7C-A45A-C81C8661F420}" type="slidenum">
              <a:rPr lang="de-DE" smtClean="0"/>
              <a:t>19</a:t>
            </a:fld>
            <a:endParaRPr lang="de-DE"/>
          </a:p>
        </p:txBody>
      </p:sp>
    </p:spTree>
    <p:extLst>
      <p:ext uri="{BB962C8B-B14F-4D97-AF65-F5344CB8AC3E}">
        <p14:creationId xmlns:p14="http://schemas.microsoft.com/office/powerpoint/2010/main" val="2191562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what if I wrap this in a function which generates this data structure. And we let this function have some arguments, now we can use this same function for all inductive data types. </a:t>
            </a:r>
          </a:p>
          <a:p>
            <a:r>
              <a:rPr lang="en-IN" dirty="0"/>
              <a:t>To make the constructors we can write another function. Since the constructors are name r1,r2 so on we can generate them using a simple string operation.</a:t>
            </a:r>
          </a:p>
          <a:p>
            <a:r>
              <a:rPr lang="en-IN" dirty="0"/>
              <a:t>And once we have obtain the required data structure we can convert it into actual coq syntax.</a:t>
            </a:r>
          </a:p>
        </p:txBody>
      </p:sp>
      <p:sp>
        <p:nvSpPr>
          <p:cNvPr id="4" name="Slide Number Placeholder 3"/>
          <p:cNvSpPr>
            <a:spLocks noGrp="1"/>
          </p:cNvSpPr>
          <p:nvPr>
            <p:ph type="sldNum" sz="quarter" idx="5"/>
          </p:nvPr>
        </p:nvSpPr>
        <p:spPr/>
        <p:txBody>
          <a:bodyPr/>
          <a:lstStyle/>
          <a:p>
            <a:fld id="{000266BC-A1A3-4E7C-A45A-C81C8661F420}" type="slidenum">
              <a:rPr lang="de-DE" smtClean="0"/>
              <a:t>20</a:t>
            </a:fld>
            <a:endParaRPr lang="de-DE"/>
          </a:p>
        </p:txBody>
      </p:sp>
    </p:spTree>
    <p:extLst>
      <p:ext uri="{BB962C8B-B14F-4D97-AF65-F5344CB8AC3E}">
        <p14:creationId xmlns:p14="http://schemas.microsoft.com/office/powerpoint/2010/main" val="3246829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598D7-70B7-8969-7E0C-78CD2D8160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9C9229-6858-5592-954D-6BE0EF55C2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35B88A-0EFC-BA38-559A-ED61CBF491A2}"/>
              </a:ext>
            </a:extLst>
          </p:cNvPr>
          <p:cNvSpPr>
            <a:spLocks noGrp="1"/>
          </p:cNvSpPr>
          <p:nvPr>
            <p:ph type="body" idx="1"/>
          </p:nvPr>
        </p:nvSpPr>
        <p:spPr/>
        <p:txBody>
          <a:bodyPr/>
          <a:lstStyle/>
          <a:p>
            <a:r>
              <a:rPr lang="en-IN" dirty="0"/>
              <a:t>Similarly we can write functions in reified language as well </a:t>
            </a:r>
          </a:p>
          <a:p>
            <a:r>
              <a:rPr lang="en-IN" dirty="0"/>
              <a:t>The fun </a:t>
            </a:r>
            <a:r>
              <a:rPr lang="en-IN" dirty="0" err="1"/>
              <a:t>rl</a:t>
            </a:r>
            <a:r>
              <a:rPr lang="en-IN" dirty="0"/>
              <a:t> here is represented by </a:t>
            </a:r>
            <a:r>
              <a:rPr lang="en-IN" dirty="0" err="1"/>
              <a:t>tlambda</a:t>
            </a:r>
            <a:r>
              <a:rPr lang="en-IN" dirty="0"/>
              <a:t>, for those who haven’t worked with coq the fun keyword in coq is used to represent a lambda function and </a:t>
            </a:r>
            <a:r>
              <a:rPr lang="en-IN" dirty="0" err="1"/>
              <a:t>tInd</a:t>
            </a:r>
            <a:r>
              <a:rPr lang="en-IN" dirty="0"/>
              <a:t> rule t is the input</a:t>
            </a:r>
          </a:p>
          <a:p>
            <a:r>
              <a:rPr lang="en-IN" dirty="0" err="1"/>
              <a:t>tCase</a:t>
            </a:r>
            <a:r>
              <a:rPr lang="en-IN" dirty="0"/>
              <a:t> is used to represent the whole match statement with rule t as the type on which match is performed and </a:t>
            </a:r>
            <a:r>
              <a:rPr lang="en-IN" dirty="0" err="1"/>
              <a:t>uaction</a:t>
            </a:r>
            <a:r>
              <a:rPr lang="en-IN" dirty="0"/>
              <a:t> being the type which is returned</a:t>
            </a:r>
          </a:p>
          <a:p>
            <a:r>
              <a:rPr lang="en-IN" dirty="0" err="1"/>
              <a:t>tBranches</a:t>
            </a:r>
            <a:r>
              <a:rPr lang="en-IN" dirty="0"/>
              <a:t> are used to  write the syntax for the branches</a:t>
            </a:r>
          </a:p>
          <a:p>
            <a:r>
              <a:rPr lang="en-IN" dirty="0"/>
              <a:t>Basically any term written in coq can be represented in a reified version</a:t>
            </a:r>
          </a:p>
        </p:txBody>
      </p:sp>
      <p:sp>
        <p:nvSpPr>
          <p:cNvPr id="4" name="Slide Number Placeholder 3">
            <a:extLst>
              <a:ext uri="{FF2B5EF4-FFF2-40B4-BE49-F238E27FC236}">
                <a16:creationId xmlns:a16="http://schemas.microsoft.com/office/drawing/2014/main" id="{3BF3AF4E-DA7C-A329-E005-25B62258790C}"/>
              </a:ext>
            </a:extLst>
          </p:cNvPr>
          <p:cNvSpPr>
            <a:spLocks noGrp="1"/>
          </p:cNvSpPr>
          <p:nvPr>
            <p:ph type="sldNum" sz="quarter" idx="5"/>
          </p:nvPr>
        </p:nvSpPr>
        <p:spPr/>
        <p:txBody>
          <a:bodyPr/>
          <a:lstStyle/>
          <a:p>
            <a:fld id="{000266BC-A1A3-4E7C-A45A-C81C8661F420}" type="slidenum">
              <a:rPr lang="de-DE" smtClean="0"/>
              <a:t>21</a:t>
            </a:fld>
            <a:endParaRPr lang="de-DE"/>
          </a:p>
        </p:txBody>
      </p:sp>
    </p:spTree>
    <p:extLst>
      <p:ext uri="{BB962C8B-B14F-4D97-AF65-F5344CB8AC3E}">
        <p14:creationId xmlns:p14="http://schemas.microsoft.com/office/powerpoint/2010/main" val="9153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3F986-9876-5806-44F0-500C3FFCC8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7A56FF-E0BD-2644-A09F-DB4A90B3A4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2AF59F-C2CC-3B17-BFCD-82C607B0BA59}"/>
              </a:ext>
            </a:extLst>
          </p:cNvPr>
          <p:cNvSpPr>
            <a:spLocks noGrp="1"/>
          </p:cNvSpPr>
          <p:nvPr>
            <p:ph type="body" idx="1"/>
          </p:nvPr>
        </p:nvSpPr>
        <p:spPr/>
        <p:txBody>
          <a:bodyPr/>
          <a:lstStyle/>
          <a:p>
            <a:r>
              <a:rPr lang="en-IN" dirty="0"/>
              <a:t>Verification is also necessary for hardware; Intel </a:t>
            </a:r>
            <a:r>
              <a:rPr lang="en-IN" dirty="0" err="1"/>
              <a:t>Pentinum</a:t>
            </a:r>
            <a:r>
              <a:rPr lang="en-IN" dirty="0"/>
              <a:t> floating point fiasco costed them 475mil$ in 1994. Even though companies like Intel and Airbus invest in verification these incidents still happen. Recently a microcode error in </a:t>
            </a:r>
            <a:r>
              <a:rPr lang="en-IN" dirty="0" err="1"/>
              <a:t>Intels</a:t>
            </a:r>
            <a:r>
              <a:rPr lang="en-IN" dirty="0"/>
              <a:t> 12</a:t>
            </a:r>
            <a:r>
              <a:rPr lang="en-IN" baseline="30000" dirty="0"/>
              <a:t>th</a:t>
            </a:r>
            <a:r>
              <a:rPr lang="en-IN" dirty="0"/>
              <a:t> and 13</a:t>
            </a:r>
            <a:r>
              <a:rPr lang="en-IN" baseline="30000" dirty="0"/>
              <a:t>th</a:t>
            </a:r>
            <a:r>
              <a:rPr lang="en-IN" dirty="0"/>
              <a:t> generation CPUs led to instability and performance degradation.</a:t>
            </a:r>
          </a:p>
        </p:txBody>
      </p:sp>
      <p:sp>
        <p:nvSpPr>
          <p:cNvPr id="4" name="Slide Number Placeholder 3">
            <a:extLst>
              <a:ext uri="{FF2B5EF4-FFF2-40B4-BE49-F238E27FC236}">
                <a16:creationId xmlns:a16="http://schemas.microsoft.com/office/drawing/2014/main" id="{616E6DAF-ECA6-F677-91D2-C801775356B2}"/>
              </a:ext>
            </a:extLst>
          </p:cNvPr>
          <p:cNvSpPr>
            <a:spLocks noGrp="1"/>
          </p:cNvSpPr>
          <p:nvPr>
            <p:ph type="sldNum" sz="quarter" idx="5"/>
          </p:nvPr>
        </p:nvSpPr>
        <p:spPr/>
        <p:txBody>
          <a:bodyPr/>
          <a:lstStyle/>
          <a:p>
            <a:fld id="{000266BC-A1A3-4E7C-A45A-C81C8661F420}" type="slidenum">
              <a:rPr lang="de-DE" smtClean="0"/>
              <a:t>3</a:t>
            </a:fld>
            <a:endParaRPr lang="de-DE"/>
          </a:p>
        </p:txBody>
      </p:sp>
    </p:spTree>
    <p:extLst>
      <p:ext uri="{BB962C8B-B14F-4D97-AF65-F5344CB8AC3E}">
        <p14:creationId xmlns:p14="http://schemas.microsoft.com/office/powerpoint/2010/main" val="3337380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78EFF-2998-47B9-8500-A82AEADFA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3ECAEA-39C4-3FB4-B2D7-56693693D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48EAF-F713-B290-84EF-1232139E08CE}"/>
              </a:ext>
            </a:extLst>
          </p:cNvPr>
          <p:cNvSpPr>
            <a:spLocks noGrp="1"/>
          </p:cNvSpPr>
          <p:nvPr>
            <p:ph type="body" idx="1"/>
          </p:nvPr>
        </p:nvSpPr>
        <p:spPr/>
        <p:txBody>
          <a:bodyPr/>
          <a:lstStyle/>
          <a:p>
            <a:r>
              <a:rPr lang="en-IN" dirty="0"/>
              <a:t>Similarly we can write functions in reified language as well </a:t>
            </a:r>
          </a:p>
          <a:p>
            <a:r>
              <a:rPr lang="en-IN" dirty="0"/>
              <a:t>The fun </a:t>
            </a:r>
            <a:r>
              <a:rPr lang="en-IN" dirty="0" err="1"/>
              <a:t>rl</a:t>
            </a:r>
            <a:r>
              <a:rPr lang="en-IN" dirty="0"/>
              <a:t> here is represented by </a:t>
            </a:r>
            <a:r>
              <a:rPr lang="en-IN" dirty="0" err="1"/>
              <a:t>tlambda</a:t>
            </a:r>
            <a:r>
              <a:rPr lang="en-IN" dirty="0"/>
              <a:t>, for those who haven’t worked with coq the fun keyword in coq is used to represent a lambda function and </a:t>
            </a:r>
            <a:r>
              <a:rPr lang="en-IN" dirty="0" err="1"/>
              <a:t>tInd</a:t>
            </a:r>
            <a:r>
              <a:rPr lang="en-IN" dirty="0"/>
              <a:t> rule t is the input</a:t>
            </a:r>
          </a:p>
          <a:p>
            <a:r>
              <a:rPr lang="en-IN" dirty="0" err="1"/>
              <a:t>tCase</a:t>
            </a:r>
            <a:r>
              <a:rPr lang="en-IN" dirty="0"/>
              <a:t> is used to represent the whole match statement with rule t as the type on which match is performed and </a:t>
            </a:r>
            <a:r>
              <a:rPr lang="en-IN" dirty="0" err="1"/>
              <a:t>uaction</a:t>
            </a:r>
            <a:r>
              <a:rPr lang="en-IN" dirty="0"/>
              <a:t> being the type which is returned</a:t>
            </a:r>
          </a:p>
          <a:p>
            <a:r>
              <a:rPr lang="en-IN" dirty="0" err="1"/>
              <a:t>tBranches</a:t>
            </a:r>
            <a:r>
              <a:rPr lang="en-IN" dirty="0"/>
              <a:t> are used to  write the syntax for the branches</a:t>
            </a:r>
          </a:p>
          <a:p>
            <a:r>
              <a:rPr lang="en-IN" dirty="0"/>
              <a:t>Basically any term written in coq can be represented in a reified version</a:t>
            </a:r>
          </a:p>
        </p:txBody>
      </p:sp>
      <p:sp>
        <p:nvSpPr>
          <p:cNvPr id="4" name="Slide Number Placeholder 3">
            <a:extLst>
              <a:ext uri="{FF2B5EF4-FFF2-40B4-BE49-F238E27FC236}">
                <a16:creationId xmlns:a16="http://schemas.microsoft.com/office/drawing/2014/main" id="{3B253330-8E13-D4A6-DE6D-028782DBC2A7}"/>
              </a:ext>
            </a:extLst>
          </p:cNvPr>
          <p:cNvSpPr>
            <a:spLocks noGrp="1"/>
          </p:cNvSpPr>
          <p:nvPr>
            <p:ph type="sldNum" sz="quarter" idx="5"/>
          </p:nvPr>
        </p:nvSpPr>
        <p:spPr/>
        <p:txBody>
          <a:bodyPr/>
          <a:lstStyle/>
          <a:p>
            <a:fld id="{000266BC-A1A3-4E7C-A45A-C81C8661F420}" type="slidenum">
              <a:rPr lang="de-DE" smtClean="0"/>
              <a:t>22</a:t>
            </a:fld>
            <a:endParaRPr lang="de-DE"/>
          </a:p>
        </p:txBody>
      </p:sp>
    </p:spTree>
    <p:extLst>
      <p:ext uri="{BB962C8B-B14F-4D97-AF65-F5344CB8AC3E}">
        <p14:creationId xmlns:p14="http://schemas.microsoft.com/office/powerpoint/2010/main" val="3518398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B99EB-141C-5735-FBF5-1E7D97C8C5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7CFDF2-9CAD-A677-63BC-C3184EB735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84E98-F948-A8F9-1EA1-90C3689131DA}"/>
              </a:ext>
            </a:extLst>
          </p:cNvPr>
          <p:cNvSpPr>
            <a:spLocks noGrp="1"/>
          </p:cNvSpPr>
          <p:nvPr>
            <p:ph type="body" idx="1"/>
          </p:nvPr>
        </p:nvSpPr>
        <p:spPr/>
        <p:txBody>
          <a:bodyPr/>
          <a:lstStyle/>
          <a:p>
            <a:r>
              <a:rPr lang="en-IN" dirty="0"/>
              <a:t>Similarly we can write functions in reified language as well </a:t>
            </a:r>
          </a:p>
          <a:p>
            <a:r>
              <a:rPr lang="en-IN" dirty="0"/>
              <a:t>The fun </a:t>
            </a:r>
            <a:r>
              <a:rPr lang="en-IN" dirty="0" err="1"/>
              <a:t>rl</a:t>
            </a:r>
            <a:r>
              <a:rPr lang="en-IN" dirty="0"/>
              <a:t> here is represented by </a:t>
            </a:r>
            <a:r>
              <a:rPr lang="en-IN" dirty="0" err="1"/>
              <a:t>tlambda</a:t>
            </a:r>
            <a:r>
              <a:rPr lang="en-IN" dirty="0"/>
              <a:t>, for those who haven’t worked with coq the fun keyword in coq is used to represent a lambda function and </a:t>
            </a:r>
            <a:r>
              <a:rPr lang="en-IN" dirty="0" err="1"/>
              <a:t>tInd</a:t>
            </a:r>
            <a:r>
              <a:rPr lang="en-IN" dirty="0"/>
              <a:t> rule t is the input</a:t>
            </a:r>
          </a:p>
          <a:p>
            <a:r>
              <a:rPr lang="en-IN" dirty="0" err="1"/>
              <a:t>tCase</a:t>
            </a:r>
            <a:r>
              <a:rPr lang="en-IN" dirty="0"/>
              <a:t> is used to represent the whole match statement with rule t as the type on which match is performed and </a:t>
            </a:r>
            <a:r>
              <a:rPr lang="en-IN" dirty="0" err="1"/>
              <a:t>uaction</a:t>
            </a:r>
            <a:r>
              <a:rPr lang="en-IN" dirty="0"/>
              <a:t> being the type which is returned</a:t>
            </a:r>
          </a:p>
          <a:p>
            <a:r>
              <a:rPr lang="en-IN" dirty="0" err="1"/>
              <a:t>tBranches</a:t>
            </a:r>
            <a:r>
              <a:rPr lang="en-IN" dirty="0"/>
              <a:t> are used to  write the syntax for the branches</a:t>
            </a:r>
          </a:p>
          <a:p>
            <a:r>
              <a:rPr lang="en-IN" dirty="0"/>
              <a:t>Basically any term written in coq can be represented in a reified version</a:t>
            </a:r>
          </a:p>
        </p:txBody>
      </p:sp>
      <p:sp>
        <p:nvSpPr>
          <p:cNvPr id="4" name="Slide Number Placeholder 3">
            <a:extLst>
              <a:ext uri="{FF2B5EF4-FFF2-40B4-BE49-F238E27FC236}">
                <a16:creationId xmlns:a16="http://schemas.microsoft.com/office/drawing/2014/main" id="{04BF7AF0-5FA1-8C03-6AE7-59567BD82AF7}"/>
              </a:ext>
            </a:extLst>
          </p:cNvPr>
          <p:cNvSpPr>
            <a:spLocks noGrp="1"/>
          </p:cNvSpPr>
          <p:nvPr>
            <p:ph type="sldNum" sz="quarter" idx="5"/>
          </p:nvPr>
        </p:nvSpPr>
        <p:spPr/>
        <p:txBody>
          <a:bodyPr/>
          <a:lstStyle/>
          <a:p>
            <a:fld id="{000266BC-A1A3-4E7C-A45A-C81C8661F420}" type="slidenum">
              <a:rPr lang="de-DE" smtClean="0"/>
              <a:t>23</a:t>
            </a:fld>
            <a:endParaRPr lang="de-DE"/>
          </a:p>
        </p:txBody>
      </p:sp>
    </p:spTree>
    <p:extLst>
      <p:ext uri="{BB962C8B-B14F-4D97-AF65-F5344CB8AC3E}">
        <p14:creationId xmlns:p14="http://schemas.microsoft.com/office/powerpoint/2010/main" val="3034232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BB484-9B83-462D-C7DC-8CCAC2ACA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044C73-F339-3389-A3E2-6D7278CB27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2A3C1D-065C-76E6-6DC4-D33FDD837A7D}"/>
              </a:ext>
            </a:extLst>
          </p:cNvPr>
          <p:cNvSpPr>
            <a:spLocks noGrp="1"/>
          </p:cNvSpPr>
          <p:nvPr>
            <p:ph type="body" idx="1"/>
          </p:nvPr>
        </p:nvSpPr>
        <p:spPr/>
        <p:txBody>
          <a:bodyPr/>
          <a:lstStyle/>
          <a:p>
            <a:r>
              <a:rPr lang="en-IN" dirty="0"/>
              <a:t>Similarly we can write functions in reified language as well </a:t>
            </a:r>
          </a:p>
          <a:p>
            <a:r>
              <a:rPr lang="en-IN" dirty="0"/>
              <a:t>The fun </a:t>
            </a:r>
            <a:r>
              <a:rPr lang="en-IN" dirty="0" err="1"/>
              <a:t>rl</a:t>
            </a:r>
            <a:r>
              <a:rPr lang="en-IN" dirty="0"/>
              <a:t> here is represented by </a:t>
            </a:r>
            <a:r>
              <a:rPr lang="en-IN" dirty="0" err="1"/>
              <a:t>tlambda</a:t>
            </a:r>
            <a:r>
              <a:rPr lang="en-IN" dirty="0"/>
              <a:t>, for those who haven’t worked with coq the fun keyword in coq is used to represent a lambda function and </a:t>
            </a:r>
            <a:r>
              <a:rPr lang="en-IN" dirty="0" err="1"/>
              <a:t>tInd</a:t>
            </a:r>
            <a:r>
              <a:rPr lang="en-IN" dirty="0"/>
              <a:t> rule t is the input</a:t>
            </a:r>
          </a:p>
          <a:p>
            <a:r>
              <a:rPr lang="en-IN" dirty="0" err="1"/>
              <a:t>tCase</a:t>
            </a:r>
            <a:r>
              <a:rPr lang="en-IN" dirty="0"/>
              <a:t> is used to represent the whole match statement with rule t as the type on which match is performed and </a:t>
            </a:r>
            <a:r>
              <a:rPr lang="en-IN" dirty="0" err="1"/>
              <a:t>uaction</a:t>
            </a:r>
            <a:r>
              <a:rPr lang="en-IN" dirty="0"/>
              <a:t> being the type which is returned</a:t>
            </a:r>
          </a:p>
          <a:p>
            <a:r>
              <a:rPr lang="en-IN" dirty="0" err="1"/>
              <a:t>tBranches</a:t>
            </a:r>
            <a:r>
              <a:rPr lang="en-IN" dirty="0"/>
              <a:t> are used to  write the syntax for the branches</a:t>
            </a:r>
          </a:p>
          <a:p>
            <a:r>
              <a:rPr lang="en-IN" dirty="0"/>
              <a:t>Basically any term written in coq can be represented in a reified version</a:t>
            </a:r>
          </a:p>
        </p:txBody>
      </p:sp>
      <p:sp>
        <p:nvSpPr>
          <p:cNvPr id="4" name="Slide Number Placeholder 3">
            <a:extLst>
              <a:ext uri="{FF2B5EF4-FFF2-40B4-BE49-F238E27FC236}">
                <a16:creationId xmlns:a16="http://schemas.microsoft.com/office/drawing/2014/main" id="{1B9948BA-DDE5-37F8-33B3-6516D9FCE738}"/>
              </a:ext>
            </a:extLst>
          </p:cNvPr>
          <p:cNvSpPr>
            <a:spLocks noGrp="1"/>
          </p:cNvSpPr>
          <p:nvPr>
            <p:ph type="sldNum" sz="quarter" idx="5"/>
          </p:nvPr>
        </p:nvSpPr>
        <p:spPr/>
        <p:txBody>
          <a:bodyPr/>
          <a:lstStyle/>
          <a:p>
            <a:fld id="{000266BC-A1A3-4E7C-A45A-C81C8661F420}" type="slidenum">
              <a:rPr lang="de-DE" smtClean="0"/>
              <a:t>24</a:t>
            </a:fld>
            <a:endParaRPr lang="de-DE"/>
          </a:p>
        </p:txBody>
      </p:sp>
    </p:spTree>
    <p:extLst>
      <p:ext uri="{BB962C8B-B14F-4D97-AF65-F5344CB8AC3E}">
        <p14:creationId xmlns:p14="http://schemas.microsoft.com/office/powerpoint/2010/main" val="3123923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dirty="0">
                <a:solidFill>
                  <a:srgbClr val="FF0000"/>
                </a:solidFill>
              </a:rPr>
              <a:t>Proof terms needs to be built manually.</a:t>
            </a:r>
          </a:p>
          <a:p>
            <a:pPr marL="285750" indent="-285750">
              <a:buFont typeface="Arial" panose="020B0604020202020204" pitchFamily="34" charset="0"/>
              <a:buChar char="•"/>
            </a:pPr>
            <a:endParaRPr lang="en-IN" dirty="0">
              <a:solidFill>
                <a:srgbClr val="FF0000"/>
              </a:solidFill>
            </a:endParaRPr>
          </a:p>
          <a:p>
            <a:pPr marL="285750" indent="-285750">
              <a:buFont typeface="Arial" panose="020B0604020202020204" pitchFamily="34" charset="0"/>
              <a:buChar char="•"/>
            </a:pPr>
            <a:r>
              <a:rPr lang="en-IN" dirty="0">
                <a:solidFill>
                  <a:srgbClr val="FF0000"/>
                </a:solidFill>
              </a:rPr>
              <a:t>The automation provided by Coq tactics needs to be abandoned.</a:t>
            </a:r>
          </a:p>
          <a:p>
            <a:pPr marL="285750" indent="-285750">
              <a:buFont typeface="Arial" panose="020B0604020202020204" pitchFamily="34" charset="0"/>
              <a:buChar char="•"/>
            </a:pPr>
            <a:endParaRPr lang="en-IN" dirty="0">
              <a:solidFill>
                <a:srgbClr val="FF0000"/>
              </a:solidFill>
            </a:endParaRPr>
          </a:p>
          <a:p>
            <a:pPr marL="285750" indent="-285750">
              <a:buFont typeface="Arial" panose="020B0604020202020204" pitchFamily="34" charset="0"/>
              <a:buChar char="•"/>
            </a:pPr>
            <a:endParaRPr lang="en-IN" dirty="0">
              <a:solidFill>
                <a:srgbClr val="FF0000"/>
              </a:solidFill>
            </a:endParaRPr>
          </a:p>
          <a:p>
            <a:endParaRPr lang="en-IN" dirty="0"/>
          </a:p>
        </p:txBody>
      </p:sp>
      <p:sp>
        <p:nvSpPr>
          <p:cNvPr id="4" name="Slide Number Placeholder 3"/>
          <p:cNvSpPr>
            <a:spLocks noGrp="1"/>
          </p:cNvSpPr>
          <p:nvPr>
            <p:ph type="sldNum" sz="quarter" idx="5"/>
          </p:nvPr>
        </p:nvSpPr>
        <p:spPr/>
        <p:txBody>
          <a:bodyPr/>
          <a:lstStyle/>
          <a:p>
            <a:fld id="{000266BC-A1A3-4E7C-A45A-C81C8661F420}" type="slidenum">
              <a:rPr lang="de-DE" smtClean="0"/>
              <a:t>25</a:t>
            </a:fld>
            <a:endParaRPr lang="de-DE"/>
          </a:p>
        </p:txBody>
      </p:sp>
    </p:spTree>
    <p:extLst>
      <p:ext uri="{BB962C8B-B14F-4D97-AF65-F5344CB8AC3E}">
        <p14:creationId xmlns:p14="http://schemas.microsoft.com/office/powerpoint/2010/main" val="1554875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0266BC-A1A3-4E7C-A45A-C81C8661F420}" type="slidenum">
              <a:rPr lang="de-DE" smtClean="0"/>
              <a:t>26</a:t>
            </a:fld>
            <a:endParaRPr lang="de-DE"/>
          </a:p>
        </p:txBody>
      </p:sp>
    </p:spTree>
    <p:extLst>
      <p:ext uri="{BB962C8B-B14F-4D97-AF65-F5344CB8AC3E}">
        <p14:creationId xmlns:p14="http://schemas.microsoft.com/office/powerpoint/2010/main" val="2401980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78A90-80DD-F430-CC6F-98C6D3868E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1064C-2EE7-B79D-6FA5-8A86FA0F6E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F7CC8E-FAD0-8E7A-A2BE-635333C82F3F}"/>
              </a:ext>
            </a:extLst>
          </p:cNvPr>
          <p:cNvSpPr>
            <a:spLocks noGrp="1"/>
          </p:cNvSpPr>
          <p:nvPr>
            <p:ph type="body" idx="1"/>
          </p:nvPr>
        </p:nvSpPr>
        <p:spPr/>
        <p:txBody>
          <a:bodyPr/>
          <a:lstStyle/>
          <a:p>
            <a:r>
              <a:rPr lang="en-IN" dirty="0"/>
              <a:t>So as I said while talking about challenges </a:t>
            </a:r>
            <a:r>
              <a:rPr lang="en-IN" dirty="0" err="1"/>
              <a:t>koika</a:t>
            </a:r>
            <a:r>
              <a:rPr lang="en-IN" dirty="0"/>
              <a:t> and coq needs inductive types to be bounded to ensure successful compilation.</a:t>
            </a:r>
          </a:p>
          <a:p>
            <a:r>
              <a:rPr lang="en-IN" dirty="0"/>
              <a:t>Coq actually does provide us a way to define bounded types. Which is by using dependent types</a:t>
            </a:r>
          </a:p>
          <a:p>
            <a:r>
              <a:rPr lang="en-US" dirty="0"/>
              <a:t>dependent types, which are types that can be parameterized by values</a:t>
            </a:r>
          </a:p>
          <a:p>
            <a:r>
              <a:rPr lang="en-US" dirty="0"/>
              <a:t>The concept of dependent programming is tightly connected with dependent types,</a:t>
            </a:r>
            <a:endParaRPr lang="en-IN" dirty="0"/>
          </a:p>
        </p:txBody>
      </p:sp>
      <p:sp>
        <p:nvSpPr>
          <p:cNvPr id="4" name="Slide Number Placeholder 3">
            <a:extLst>
              <a:ext uri="{FF2B5EF4-FFF2-40B4-BE49-F238E27FC236}">
                <a16:creationId xmlns:a16="http://schemas.microsoft.com/office/drawing/2014/main" id="{BD2296AC-CE30-199E-3208-176C6B7A7476}"/>
              </a:ext>
            </a:extLst>
          </p:cNvPr>
          <p:cNvSpPr>
            <a:spLocks noGrp="1"/>
          </p:cNvSpPr>
          <p:nvPr>
            <p:ph type="sldNum" sz="quarter" idx="5"/>
          </p:nvPr>
        </p:nvSpPr>
        <p:spPr/>
        <p:txBody>
          <a:bodyPr/>
          <a:lstStyle/>
          <a:p>
            <a:fld id="{000266BC-A1A3-4E7C-A45A-C81C8661F420}" type="slidenum">
              <a:rPr lang="de-DE" smtClean="0"/>
              <a:t>29</a:t>
            </a:fld>
            <a:endParaRPr lang="de-DE"/>
          </a:p>
        </p:txBody>
      </p:sp>
    </p:spTree>
    <p:extLst>
      <p:ext uri="{BB962C8B-B14F-4D97-AF65-F5344CB8AC3E}">
        <p14:creationId xmlns:p14="http://schemas.microsoft.com/office/powerpoint/2010/main" val="563450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C4BE5-D211-85AC-D542-0606084F5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22AC2D-C1E5-C4C3-8C97-2C7E064CFE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189354-95E6-F06C-226D-33F181B145C2}"/>
              </a:ext>
            </a:extLst>
          </p:cNvPr>
          <p:cNvSpPr>
            <a:spLocks noGrp="1"/>
          </p:cNvSpPr>
          <p:nvPr>
            <p:ph type="body" idx="1"/>
          </p:nvPr>
        </p:nvSpPr>
        <p:spPr/>
        <p:txBody>
          <a:bodyPr/>
          <a:lstStyle/>
          <a:p>
            <a:r>
              <a:rPr lang="en-IN" dirty="0"/>
              <a:t>This is a more advanced use of inductive types, in previous case we had constants rule1, rule2, to represent terms of the inductive type, here we use a function rule to represent the terms of our types. This function takes a finite type, </a:t>
            </a:r>
            <a:r>
              <a:rPr lang="en-IN" dirty="0" err="1"/>
              <a:t>x_dim</a:t>
            </a:r>
            <a:r>
              <a:rPr lang="en-IN" dirty="0"/>
              <a:t> which is the index of our pipeline returns a rule name t indexed by </a:t>
            </a:r>
            <a:r>
              <a:rPr lang="en-IN" dirty="0" err="1"/>
              <a:t>x_dim</a:t>
            </a:r>
            <a:r>
              <a:rPr lang="en-IN" dirty="0"/>
              <a:t>.</a:t>
            </a:r>
          </a:p>
        </p:txBody>
      </p:sp>
      <p:sp>
        <p:nvSpPr>
          <p:cNvPr id="4" name="Slide Number Placeholder 3">
            <a:extLst>
              <a:ext uri="{FF2B5EF4-FFF2-40B4-BE49-F238E27FC236}">
                <a16:creationId xmlns:a16="http://schemas.microsoft.com/office/drawing/2014/main" id="{B8674BD1-D096-B011-D75F-9CED22002D57}"/>
              </a:ext>
            </a:extLst>
          </p:cNvPr>
          <p:cNvSpPr>
            <a:spLocks noGrp="1"/>
          </p:cNvSpPr>
          <p:nvPr>
            <p:ph type="sldNum" sz="quarter" idx="5"/>
          </p:nvPr>
        </p:nvSpPr>
        <p:spPr/>
        <p:txBody>
          <a:bodyPr/>
          <a:lstStyle/>
          <a:p>
            <a:fld id="{000266BC-A1A3-4E7C-A45A-C81C8661F420}" type="slidenum">
              <a:rPr lang="de-DE" smtClean="0"/>
              <a:t>30</a:t>
            </a:fld>
            <a:endParaRPr lang="de-DE"/>
          </a:p>
        </p:txBody>
      </p:sp>
    </p:spTree>
    <p:extLst>
      <p:ext uri="{BB962C8B-B14F-4D97-AF65-F5344CB8AC3E}">
        <p14:creationId xmlns:p14="http://schemas.microsoft.com/office/powerpoint/2010/main" val="2647733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Existing tools in </a:t>
            </a:r>
            <a:r>
              <a:rPr lang="en-IN" dirty="0" err="1"/>
              <a:t>koika</a:t>
            </a:r>
            <a:r>
              <a:rPr lang="en-IN" dirty="0"/>
              <a:t> for type checking are compatible with this approach</a:t>
            </a:r>
          </a:p>
        </p:txBody>
      </p:sp>
      <p:sp>
        <p:nvSpPr>
          <p:cNvPr id="4" name="Slide Number Placeholder 3"/>
          <p:cNvSpPr>
            <a:spLocks noGrp="1"/>
          </p:cNvSpPr>
          <p:nvPr>
            <p:ph type="sldNum" sz="quarter" idx="5"/>
          </p:nvPr>
        </p:nvSpPr>
        <p:spPr/>
        <p:txBody>
          <a:bodyPr/>
          <a:lstStyle/>
          <a:p>
            <a:fld id="{000266BC-A1A3-4E7C-A45A-C81C8661F420}" type="slidenum">
              <a:rPr lang="de-DE" smtClean="0"/>
              <a:t>36</a:t>
            </a:fld>
            <a:endParaRPr lang="de-DE"/>
          </a:p>
        </p:txBody>
      </p:sp>
    </p:spTree>
    <p:extLst>
      <p:ext uri="{BB962C8B-B14F-4D97-AF65-F5344CB8AC3E}">
        <p14:creationId xmlns:p14="http://schemas.microsoft.com/office/powerpoint/2010/main" val="509174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681A5-0665-0234-DA7E-8CF865BF65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A2738A-52A4-6E67-FC4D-E172FAE37D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3E7ED1-17A0-A847-DDFC-CCC3FF543BF3}"/>
              </a:ext>
            </a:extLst>
          </p:cNvPr>
          <p:cNvSpPr>
            <a:spLocks noGrp="1"/>
          </p:cNvSpPr>
          <p:nvPr>
            <p:ph type="body" idx="1"/>
          </p:nvPr>
        </p:nvSpPr>
        <p:spPr/>
        <p:txBody>
          <a:bodyPr/>
          <a:lstStyle/>
          <a:p>
            <a:r>
              <a:rPr lang="en-IN" dirty="0"/>
              <a:t>To ensure that the components are finite or bounded </a:t>
            </a:r>
            <a:r>
              <a:rPr lang="en-IN" dirty="0" err="1"/>
              <a:t>koika</a:t>
            </a:r>
            <a:r>
              <a:rPr lang="en-IN" dirty="0"/>
              <a:t> requires the types to be an instance of this </a:t>
            </a:r>
            <a:r>
              <a:rPr lang="en-IN" dirty="0" err="1"/>
              <a:t>typeclass</a:t>
            </a:r>
            <a:endParaRPr lang="en-IN" dirty="0"/>
          </a:p>
          <a:p>
            <a:r>
              <a:rPr lang="en-IN" dirty="0" err="1"/>
              <a:t>Koika</a:t>
            </a:r>
            <a:r>
              <a:rPr lang="en-IN" dirty="0"/>
              <a:t> can automatically resolve the type class of the simple inductive types but not of this</a:t>
            </a:r>
          </a:p>
          <a:p>
            <a:r>
              <a:rPr lang="en-IN" dirty="0"/>
              <a:t>So we have to manually create the members of the </a:t>
            </a:r>
          </a:p>
        </p:txBody>
      </p:sp>
      <p:sp>
        <p:nvSpPr>
          <p:cNvPr id="4" name="Slide Number Placeholder 3">
            <a:extLst>
              <a:ext uri="{FF2B5EF4-FFF2-40B4-BE49-F238E27FC236}">
                <a16:creationId xmlns:a16="http://schemas.microsoft.com/office/drawing/2014/main" id="{39BC6CD6-6B65-0AE4-1BBB-D1FCE903256C}"/>
              </a:ext>
            </a:extLst>
          </p:cNvPr>
          <p:cNvSpPr>
            <a:spLocks noGrp="1"/>
          </p:cNvSpPr>
          <p:nvPr>
            <p:ph type="sldNum" sz="quarter" idx="5"/>
          </p:nvPr>
        </p:nvSpPr>
        <p:spPr/>
        <p:txBody>
          <a:bodyPr/>
          <a:lstStyle/>
          <a:p>
            <a:fld id="{000266BC-A1A3-4E7C-A45A-C81C8661F420}" type="slidenum">
              <a:rPr lang="de-DE" smtClean="0"/>
              <a:t>37</a:t>
            </a:fld>
            <a:endParaRPr lang="de-DE"/>
          </a:p>
        </p:txBody>
      </p:sp>
    </p:spTree>
    <p:extLst>
      <p:ext uri="{BB962C8B-B14F-4D97-AF65-F5344CB8AC3E}">
        <p14:creationId xmlns:p14="http://schemas.microsoft.com/office/powerpoint/2010/main" val="2600692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A6CA-B48C-C5CF-9BAC-5F9A671A0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9EDB27-1D00-8F1B-2357-6091757661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10647-68FB-F86B-E9A5-2C40FA23222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9D09C4B-8196-30CF-C616-326AC7D845E4}"/>
              </a:ext>
            </a:extLst>
          </p:cNvPr>
          <p:cNvSpPr>
            <a:spLocks noGrp="1"/>
          </p:cNvSpPr>
          <p:nvPr>
            <p:ph type="sldNum" sz="quarter" idx="5"/>
          </p:nvPr>
        </p:nvSpPr>
        <p:spPr/>
        <p:txBody>
          <a:bodyPr/>
          <a:lstStyle/>
          <a:p>
            <a:fld id="{000266BC-A1A3-4E7C-A45A-C81C8661F420}" type="slidenum">
              <a:rPr lang="de-DE" smtClean="0"/>
              <a:t>38</a:t>
            </a:fld>
            <a:endParaRPr lang="de-DE"/>
          </a:p>
        </p:txBody>
      </p:sp>
    </p:spTree>
    <p:extLst>
      <p:ext uri="{BB962C8B-B14F-4D97-AF65-F5344CB8AC3E}">
        <p14:creationId xmlns:p14="http://schemas.microsoft.com/office/powerpoint/2010/main" val="113384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07B88-AF27-1F18-23EF-B4B3598EEB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064AE3-997F-C964-57D2-3F0A4BE009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9B1EB0-7E58-087E-09A4-02D9DDFE8B27}"/>
              </a:ext>
            </a:extLst>
          </p:cNvPr>
          <p:cNvSpPr>
            <a:spLocks noGrp="1"/>
          </p:cNvSpPr>
          <p:nvPr>
            <p:ph type="body" idx="1"/>
          </p:nvPr>
        </p:nvSpPr>
        <p:spPr/>
        <p:txBody>
          <a:bodyPr/>
          <a:lstStyle/>
          <a:p>
            <a:r>
              <a:rPr lang="en-IN" dirty="0"/>
              <a:t>Verification is also necessary for hardware; Intel </a:t>
            </a:r>
            <a:r>
              <a:rPr lang="en-IN" dirty="0" err="1"/>
              <a:t>Pentinum</a:t>
            </a:r>
            <a:r>
              <a:rPr lang="en-IN" dirty="0"/>
              <a:t> floating point fiasco costed them 475mil$ in 1994. Even though companies like Intel and Airbus invest in verification these incidents still happen. Recently a microcode error in </a:t>
            </a:r>
            <a:r>
              <a:rPr lang="en-IN" dirty="0" err="1"/>
              <a:t>Intels</a:t>
            </a:r>
            <a:r>
              <a:rPr lang="en-IN" dirty="0"/>
              <a:t> 12</a:t>
            </a:r>
            <a:r>
              <a:rPr lang="en-IN" baseline="30000" dirty="0"/>
              <a:t>th</a:t>
            </a:r>
            <a:r>
              <a:rPr lang="en-IN" dirty="0"/>
              <a:t> and 13</a:t>
            </a:r>
            <a:r>
              <a:rPr lang="en-IN" baseline="30000" dirty="0"/>
              <a:t>th</a:t>
            </a:r>
            <a:r>
              <a:rPr lang="en-IN" dirty="0"/>
              <a:t> generation CPUs led to instability and performance degradation.</a:t>
            </a:r>
          </a:p>
        </p:txBody>
      </p:sp>
      <p:sp>
        <p:nvSpPr>
          <p:cNvPr id="4" name="Slide Number Placeholder 3">
            <a:extLst>
              <a:ext uri="{FF2B5EF4-FFF2-40B4-BE49-F238E27FC236}">
                <a16:creationId xmlns:a16="http://schemas.microsoft.com/office/drawing/2014/main" id="{CA6D5B46-73A4-F0E1-6E1E-5D2AA978699E}"/>
              </a:ext>
            </a:extLst>
          </p:cNvPr>
          <p:cNvSpPr>
            <a:spLocks noGrp="1"/>
          </p:cNvSpPr>
          <p:nvPr>
            <p:ph type="sldNum" sz="quarter" idx="5"/>
          </p:nvPr>
        </p:nvSpPr>
        <p:spPr/>
        <p:txBody>
          <a:bodyPr/>
          <a:lstStyle/>
          <a:p>
            <a:fld id="{000266BC-A1A3-4E7C-A45A-C81C8661F420}" type="slidenum">
              <a:rPr lang="de-DE" smtClean="0"/>
              <a:t>4</a:t>
            </a:fld>
            <a:endParaRPr lang="de-DE"/>
          </a:p>
        </p:txBody>
      </p:sp>
    </p:spTree>
    <p:extLst>
      <p:ext uri="{BB962C8B-B14F-4D97-AF65-F5344CB8AC3E}">
        <p14:creationId xmlns:p14="http://schemas.microsoft.com/office/powerpoint/2010/main" val="1425683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113CE-4E36-9DAC-A0EB-5B28D5009C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F9C321-4E1D-DC8C-072A-2B78E788B5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496D9C-0D2F-6B87-6302-F038262B4330}"/>
              </a:ext>
            </a:extLst>
          </p:cNvPr>
          <p:cNvSpPr>
            <a:spLocks noGrp="1"/>
          </p:cNvSpPr>
          <p:nvPr>
            <p:ph type="body" idx="1"/>
          </p:nvPr>
        </p:nvSpPr>
        <p:spPr/>
        <p:txBody>
          <a:bodyPr/>
          <a:lstStyle/>
          <a:p>
            <a:r>
              <a:rPr lang="en-IN" dirty="0"/>
              <a:t>Since dependent programming is an intrinsic part of coq tactics can be used in proofs and </a:t>
            </a:r>
          </a:p>
        </p:txBody>
      </p:sp>
      <p:sp>
        <p:nvSpPr>
          <p:cNvPr id="4" name="Slide Number Placeholder 3">
            <a:extLst>
              <a:ext uri="{FF2B5EF4-FFF2-40B4-BE49-F238E27FC236}">
                <a16:creationId xmlns:a16="http://schemas.microsoft.com/office/drawing/2014/main" id="{19AD9442-A894-E2BB-1425-D92D4CF86A3D}"/>
              </a:ext>
            </a:extLst>
          </p:cNvPr>
          <p:cNvSpPr>
            <a:spLocks noGrp="1"/>
          </p:cNvSpPr>
          <p:nvPr>
            <p:ph type="sldNum" sz="quarter" idx="5"/>
          </p:nvPr>
        </p:nvSpPr>
        <p:spPr/>
        <p:txBody>
          <a:bodyPr/>
          <a:lstStyle/>
          <a:p>
            <a:fld id="{000266BC-A1A3-4E7C-A45A-C81C8661F420}" type="slidenum">
              <a:rPr lang="de-DE" smtClean="0"/>
              <a:t>39</a:t>
            </a:fld>
            <a:endParaRPr lang="de-DE"/>
          </a:p>
        </p:txBody>
      </p:sp>
    </p:spTree>
    <p:extLst>
      <p:ext uri="{BB962C8B-B14F-4D97-AF65-F5344CB8AC3E}">
        <p14:creationId xmlns:p14="http://schemas.microsoft.com/office/powerpoint/2010/main" val="1130374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GeNoC</a:t>
            </a:r>
            <a:r>
              <a:rPr lang="en-IN" dirty="0"/>
              <a:t>, a formal model and systematic approach to validation of communication architectures at a high level of abstraction.</a:t>
            </a:r>
          </a:p>
        </p:txBody>
      </p:sp>
      <p:sp>
        <p:nvSpPr>
          <p:cNvPr id="4" name="Slide Number Placeholder 3"/>
          <p:cNvSpPr>
            <a:spLocks noGrp="1"/>
          </p:cNvSpPr>
          <p:nvPr>
            <p:ph type="sldNum" sz="quarter" idx="5"/>
          </p:nvPr>
        </p:nvSpPr>
        <p:spPr/>
        <p:txBody>
          <a:bodyPr/>
          <a:lstStyle/>
          <a:p>
            <a:fld id="{000266BC-A1A3-4E7C-A45A-C81C8661F420}" type="slidenum">
              <a:rPr lang="de-DE" smtClean="0"/>
              <a:t>41</a:t>
            </a:fld>
            <a:endParaRPr lang="de-DE"/>
          </a:p>
        </p:txBody>
      </p:sp>
    </p:spTree>
    <p:extLst>
      <p:ext uri="{BB962C8B-B14F-4D97-AF65-F5344CB8AC3E}">
        <p14:creationId xmlns:p14="http://schemas.microsoft.com/office/powerpoint/2010/main" val="563976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83E83-880B-4A32-1C33-D21F909E87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3569A6-07EF-9F5A-3357-C965F749CE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7A2C26-D1F5-C994-A3F0-1E3998089D4C}"/>
              </a:ext>
            </a:extLst>
          </p:cNvPr>
          <p:cNvSpPr>
            <a:spLocks noGrp="1"/>
          </p:cNvSpPr>
          <p:nvPr>
            <p:ph type="body" idx="1"/>
          </p:nvPr>
        </p:nvSpPr>
        <p:spPr/>
        <p:txBody>
          <a:bodyPr/>
          <a:lstStyle/>
          <a:p>
            <a:r>
              <a:rPr lang="en-IN" dirty="0" err="1"/>
              <a:t>GeNoC</a:t>
            </a:r>
            <a:r>
              <a:rPr lang="en-IN" dirty="0"/>
              <a:t>, a formal model and systematic approach to validation of communication architectures at a high level of abstraction.</a:t>
            </a:r>
          </a:p>
        </p:txBody>
      </p:sp>
      <p:sp>
        <p:nvSpPr>
          <p:cNvPr id="4" name="Slide Number Placeholder 3">
            <a:extLst>
              <a:ext uri="{FF2B5EF4-FFF2-40B4-BE49-F238E27FC236}">
                <a16:creationId xmlns:a16="http://schemas.microsoft.com/office/drawing/2014/main" id="{A09EC677-C4B3-1669-630C-F1E2B1CCF040}"/>
              </a:ext>
            </a:extLst>
          </p:cNvPr>
          <p:cNvSpPr>
            <a:spLocks noGrp="1"/>
          </p:cNvSpPr>
          <p:nvPr>
            <p:ph type="sldNum" sz="quarter" idx="5"/>
          </p:nvPr>
        </p:nvSpPr>
        <p:spPr/>
        <p:txBody>
          <a:bodyPr/>
          <a:lstStyle/>
          <a:p>
            <a:fld id="{000266BC-A1A3-4E7C-A45A-C81C8661F420}" type="slidenum">
              <a:rPr lang="de-DE" smtClean="0"/>
              <a:t>42</a:t>
            </a:fld>
            <a:endParaRPr lang="de-DE"/>
          </a:p>
        </p:txBody>
      </p:sp>
    </p:spTree>
    <p:extLst>
      <p:ext uri="{BB962C8B-B14F-4D97-AF65-F5344CB8AC3E}">
        <p14:creationId xmlns:p14="http://schemas.microsoft.com/office/powerpoint/2010/main" val="885463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C2DEC-3848-2936-C360-4AB149A415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AE818A-D12D-B2CC-EE69-C6F67F1EDC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54545-8382-16C7-8BAF-A6F08E6F1B3B}"/>
              </a:ext>
            </a:extLst>
          </p:cNvPr>
          <p:cNvSpPr>
            <a:spLocks noGrp="1"/>
          </p:cNvSpPr>
          <p:nvPr>
            <p:ph type="body" idx="1"/>
          </p:nvPr>
        </p:nvSpPr>
        <p:spPr/>
        <p:txBody>
          <a:bodyPr/>
          <a:lstStyle/>
          <a:p>
            <a:pPr marL="285750" indent="-285750">
              <a:buFont typeface="Arial" panose="020B0604020202020204" pitchFamily="34" charset="0"/>
              <a:buChar char="•"/>
            </a:pPr>
            <a:r>
              <a:rPr lang="en-IN" sz="1200" dirty="0"/>
              <a:t>Extend existing work to 2D Mesh </a:t>
            </a:r>
            <a:r>
              <a:rPr lang="en-IN" sz="1200" dirty="0" err="1"/>
              <a:t>NoC</a:t>
            </a:r>
            <a:r>
              <a:rPr lang="en-IN" sz="1200" dirty="0"/>
              <a:t>, and then to other topologies, routing algorithms, switching schemes.</a:t>
            </a:r>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IN" sz="1200" dirty="0"/>
              <a:t>Prove complex properties such as functional correctness, deadlock freedom, or timing side-channel resilience. </a:t>
            </a:r>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US" sz="1200" dirty="0"/>
              <a:t>The techniques developed in this thesis could be applied to the formal verification of other scalable hardware components, such as multipliers or memory controllers.</a:t>
            </a:r>
            <a:endParaRPr lang="en-IN" sz="1200" dirty="0"/>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endParaRPr lang="en-IN" sz="1200" dirty="0"/>
          </a:p>
        </p:txBody>
      </p:sp>
      <p:sp>
        <p:nvSpPr>
          <p:cNvPr id="4" name="Slide Number Placeholder 3">
            <a:extLst>
              <a:ext uri="{FF2B5EF4-FFF2-40B4-BE49-F238E27FC236}">
                <a16:creationId xmlns:a16="http://schemas.microsoft.com/office/drawing/2014/main" id="{F88EE458-178A-792C-EEC4-746B3190B026}"/>
              </a:ext>
            </a:extLst>
          </p:cNvPr>
          <p:cNvSpPr>
            <a:spLocks noGrp="1"/>
          </p:cNvSpPr>
          <p:nvPr>
            <p:ph type="sldNum" sz="quarter" idx="5"/>
          </p:nvPr>
        </p:nvSpPr>
        <p:spPr/>
        <p:txBody>
          <a:bodyPr/>
          <a:lstStyle/>
          <a:p>
            <a:fld id="{000266BC-A1A3-4E7C-A45A-C81C8661F420}" type="slidenum">
              <a:rPr lang="de-DE" smtClean="0"/>
              <a:t>43</a:t>
            </a:fld>
            <a:endParaRPr lang="de-DE"/>
          </a:p>
        </p:txBody>
      </p:sp>
    </p:spTree>
    <p:extLst>
      <p:ext uri="{BB962C8B-B14F-4D97-AF65-F5344CB8AC3E}">
        <p14:creationId xmlns:p14="http://schemas.microsoft.com/office/powerpoint/2010/main" val="481855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16639-D502-E6CD-C34E-6BBCCBD07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232E2A-39A1-0245-C610-D95218211D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86EFDC-9896-A3D7-C867-87A66000EF95}"/>
              </a:ext>
            </a:extLst>
          </p:cNvPr>
          <p:cNvSpPr>
            <a:spLocks noGrp="1"/>
          </p:cNvSpPr>
          <p:nvPr>
            <p:ph type="body" idx="1"/>
          </p:nvPr>
        </p:nvSpPr>
        <p:spPr/>
        <p:txBody>
          <a:bodyPr/>
          <a:lstStyle/>
          <a:p>
            <a:r>
              <a:rPr lang="en-IN" dirty="0"/>
              <a:t>Even though verification is being done are we doing enough </a:t>
            </a:r>
          </a:p>
          <a:p>
            <a:r>
              <a:rPr lang="en-IN" dirty="0"/>
              <a:t>Lets visualize it this way.</a:t>
            </a:r>
          </a:p>
          <a:p>
            <a:r>
              <a:rPr lang="en-IN" dirty="0"/>
              <a:t>The number of gates were increasing at a good pace because of </a:t>
            </a:r>
            <a:r>
              <a:rPr lang="en-IN" dirty="0" err="1"/>
              <a:t>moores</a:t>
            </a:r>
            <a:r>
              <a:rPr lang="en-IN" dirty="0"/>
              <a:t> law </a:t>
            </a:r>
          </a:p>
          <a:p>
            <a:r>
              <a:rPr lang="en-IN" dirty="0"/>
              <a:t>Although the no. of gates designed/min didn’t keep the same pace but it was quite close</a:t>
            </a:r>
          </a:p>
          <a:p>
            <a:r>
              <a:rPr lang="en-IN" dirty="0"/>
              <a:t>But when you compare it with the number of gates verified we see this enormous verification gap.</a:t>
            </a:r>
          </a:p>
          <a:p>
            <a:r>
              <a:rPr lang="en-IN" dirty="0"/>
              <a:t>This is due to </a:t>
            </a:r>
          </a:p>
        </p:txBody>
      </p:sp>
      <p:sp>
        <p:nvSpPr>
          <p:cNvPr id="4" name="Slide Number Placeholder 3">
            <a:extLst>
              <a:ext uri="{FF2B5EF4-FFF2-40B4-BE49-F238E27FC236}">
                <a16:creationId xmlns:a16="http://schemas.microsoft.com/office/drawing/2014/main" id="{388961D4-A858-1EEB-C447-D5B2943510C2}"/>
              </a:ext>
            </a:extLst>
          </p:cNvPr>
          <p:cNvSpPr>
            <a:spLocks noGrp="1"/>
          </p:cNvSpPr>
          <p:nvPr>
            <p:ph type="sldNum" sz="quarter" idx="5"/>
          </p:nvPr>
        </p:nvSpPr>
        <p:spPr/>
        <p:txBody>
          <a:bodyPr/>
          <a:lstStyle/>
          <a:p>
            <a:fld id="{000266BC-A1A3-4E7C-A45A-C81C8661F420}" type="slidenum">
              <a:rPr lang="de-DE" smtClean="0"/>
              <a:t>5</a:t>
            </a:fld>
            <a:endParaRPr lang="de-DE"/>
          </a:p>
        </p:txBody>
      </p:sp>
    </p:spTree>
    <p:extLst>
      <p:ext uri="{BB962C8B-B14F-4D97-AF65-F5344CB8AC3E}">
        <p14:creationId xmlns:p14="http://schemas.microsoft.com/office/powerpoint/2010/main" val="2996763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553CA-2B94-2AD0-5ED1-4B9F11404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CEB914-6E06-D588-4FBC-23ACD24808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991B6C-AD44-732C-22DC-764470AE8023}"/>
              </a:ext>
            </a:extLst>
          </p:cNvPr>
          <p:cNvSpPr>
            <a:spLocks noGrp="1"/>
          </p:cNvSpPr>
          <p:nvPr>
            <p:ph type="body" idx="1"/>
          </p:nvPr>
        </p:nvSpPr>
        <p:spPr/>
        <p:txBody>
          <a:bodyPr/>
          <a:lstStyle/>
          <a:p>
            <a:r>
              <a:rPr lang="en-IN" dirty="0"/>
              <a:t>In this thesis we utilise a novel approach using </a:t>
            </a:r>
            <a:r>
              <a:rPr lang="en-IN" dirty="0" err="1"/>
              <a:t>Koika</a:t>
            </a:r>
            <a:r>
              <a:rPr lang="en-IN" dirty="0"/>
              <a:t> a language embedded in Coq theorem prover. </a:t>
            </a:r>
          </a:p>
          <a:p>
            <a:r>
              <a:rPr lang="en-IN" dirty="0"/>
              <a:t>Lets get to the second part of our thesis which is a network on chip</a:t>
            </a:r>
          </a:p>
          <a:p>
            <a:endParaRPr lang="en-IN" dirty="0"/>
          </a:p>
        </p:txBody>
      </p:sp>
      <p:sp>
        <p:nvSpPr>
          <p:cNvPr id="4" name="Slide Number Placeholder 3">
            <a:extLst>
              <a:ext uri="{FF2B5EF4-FFF2-40B4-BE49-F238E27FC236}">
                <a16:creationId xmlns:a16="http://schemas.microsoft.com/office/drawing/2014/main" id="{53A10FB9-9A0E-65D6-FFFC-B7A7F16B0AD1}"/>
              </a:ext>
            </a:extLst>
          </p:cNvPr>
          <p:cNvSpPr>
            <a:spLocks noGrp="1"/>
          </p:cNvSpPr>
          <p:nvPr>
            <p:ph type="sldNum" sz="quarter" idx="5"/>
          </p:nvPr>
        </p:nvSpPr>
        <p:spPr/>
        <p:txBody>
          <a:bodyPr/>
          <a:lstStyle/>
          <a:p>
            <a:fld id="{000266BC-A1A3-4E7C-A45A-C81C8661F420}" type="slidenum">
              <a:rPr lang="de-DE" smtClean="0"/>
              <a:t>6</a:t>
            </a:fld>
            <a:endParaRPr lang="de-DE"/>
          </a:p>
        </p:txBody>
      </p:sp>
    </p:spTree>
    <p:extLst>
      <p:ext uri="{BB962C8B-B14F-4D97-AF65-F5344CB8AC3E}">
        <p14:creationId xmlns:p14="http://schemas.microsoft.com/office/powerpoint/2010/main" val="3966754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724C0-1209-AAEC-A577-03D517B0CD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0D651-1620-E0B5-0A4F-E9088B393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BCEFC-15B4-C910-9238-A4EB148C6950}"/>
              </a:ext>
            </a:extLst>
          </p:cNvPr>
          <p:cNvSpPr>
            <a:spLocks noGrp="1"/>
          </p:cNvSpPr>
          <p:nvPr>
            <p:ph type="body" idx="1"/>
          </p:nvPr>
        </p:nvSpPr>
        <p:spPr/>
        <p:txBody>
          <a:bodyPr/>
          <a:lstStyle/>
          <a:p>
            <a:r>
              <a:rPr lang="en-IN" dirty="0"/>
              <a:t>A soc integrates different cores specialized in different</a:t>
            </a:r>
          </a:p>
        </p:txBody>
      </p:sp>
      <p:sp>
        <p:nvSpPr>
          <p:cNvPr id="4" name="Slide Number Placeholder 3">
            <a:extLst>
              <a:ext uri="{FF2B5EF4-FFF2-40B4-BE49-F238E27FC236}">
                <a16:creationId xmlns:a16="http://schemas.microsoft.com/office/drawing/2014/main" id="{D5C665F2-8DF4-8BE7-A885-2D9717A26602}"/>
              </a:ext>
            </a:extLst>
          </p:cNvPr>
          <p:cNvSpPr>
            <a:spLocks noGrp="1"/>
          </p:cNvSpPr>
          <p:nvPr>
            <p:ph type="sldNum" sz="quarter" idx="5"/>
          </p:nvPr>
        </p:nvSpPr>
        <p:spPr/>
        <p:txBody>
          <a:bodyPr/>
          <a:lstStyle/>
          <a:p>
            <a:fld id="{000266BC-A1A3-4E7C-A45A-C81C8661F420}" type="slidenum">
              <a:rPr lang="de-DE" smtClean="0"/>
              <a:t>7</a:t>
            </a:fld>
            <a:endParaRPr lang="de-DE"/>
          </a:p>
        </p:txBody>
      </p:sp>
    </p:spTree>
    <p:extLst>
      <p:ext uri="{BB962C8B-B14F-4D97-AF65-F5344CB8AC3E}">
        <p14:creationId xmlns:p14="http://schemas.microsoft.com/office/powerpoint/2010/main" val="2230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cores are connected to each other via a network on chip which is a bunch of routers and wires connected together.</a:t>
            </a:r>
          </a:p>
          <a:p>
            <a:r>
              <a:rPr lang="en-IN" dirty="0"/>
              <a:t>The cores communicate with the </a:t>
            </a:r>
            <a:r>
              <a:rPr lang="en-IN" dirty="0" err="1"/>
              <a:t>NoC</a:t>
            </a:r>
            <a:r>
              <a:rPr lang="en-IN" dirty="0"/>
              <a:t> via a network interface like the TCU, which was developed at BI.</a:t>
            </a:r>
          </a:p>
          <a:p>
            <a:endParaRPr lang="en-IN" dirty="0"/>
          </a:p>
        </p:txBody>
      </p:sp>
      <p:sp>
        <p:nvSpPr>
          <p:cNvPr id="4" name="Slide Number Placeholder 3"/>
          <p:cNvSpPr>
            <a:spLocks noGrp="1"/>
          </p:cNvSpPr>
          <p:nvPr>
            <p:ph type="sldNum" sz="quarter" idx="5"/>
          </p:nvPr>
        </p:nvSpPr>
        <p:spPr/>
        <p:txBody>
          <a:bodyPr/>
          <a:lstStyle/>
          <a:p>
            <a:fld id="{000266BC-A1A3-4E7C-A45A-C81C8661F420}" type="slidenum">
              <a:rPr lang="de-DE" smtClean="0"/>
              <a:t>8</a:t>
            </a:fld>
            <a:endParaRPr lang="de-DE"/>
          </a:p>
        </p:txBody>
      </p:sp>
    </p:spTree>
    <p:extLst>
      <p:ext uri="{BB962C8B-B14F-4D97-AF65-F5344CB8AC3E}">
        <p14:creationId xmlns:p14="http://schemas.microsoft.com/office/powerpoint/2010/main" val="72531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5AD0-0D70-DEA1-068E-AAD83A1FE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22F38-E68D-437C-C15E-ACDFC52716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8BC36A-132A-9966-283A-89F31E8B4B21}"/>
              </a:ext>
            </a:extLst>
          </p:cNvPr>
          <p:cNvSpPr>
            <a:spLocks noGrp="1"/>
          </p:cNvSpPr>
          <p:nvPr>
            <p:ph type="body" idx="1"/>
          </p:nvPr>
        </p:nvSpPr>
        <p:spPr/>
        <p:txBody>
          <a:bodyPr/>
          <a:lstStyle/>
          <a:p>
            <a:r>
              <a:rPr lang="en-IN" dirty="0"/>
              <a:t>As we said in the title we want as a goal of this thesis we want to develop a library capable of generating formally verified </a:t>
            </a:r>
            <a:r>
              <a:rPr lang="en-IN" dirty="0" err="1"/>
              <a:t>nocs</a:t>
            </a:r>
            <a:r>
              <a:rPr lang="en-IN" dirty="0"/>
              <a:t> of any given size.</a:t>
            </a:r>
          </a:p>
          <a:p>
            <a:r>
              <a:rPr lang="en-IN" dirty="0"/>
              <a:t>As mentioned before the benefit of using a theorem prover is that properties can be proven for a parametric system, so whatever properties we prove over</a:t>
            </a:r>
          </a:p>
        </p:txBody>
      </p:sp>
      <p:sp>
        <p:nvSpPr>
          <p:cNvPr id="4" name="Slide Number Placeholder 3">
            <a:extLst>
              <a:ext uri="{FF2B5EF4-FFF2-40B4-BE49-F238E27FC236}">
                <a16:creationId xmlns:a16="http://schemas.microsoft.com/office/drawing/2014/main" id="{27C9DE60-7758-CD81-45B6-A5FF5CA732F5}"/>
              </a:ext>
            </a:extLst>
          </p:cNvPr>
          <p:cNvSpPr>
            <a:spLocks noGrp="1"/>
          </p:cNvSpPr>
          <p:nvPr>
            <p:ph type="sldNum" sz="quarter" idx="5"/>
          </p:nvPr>
        </p:nvSpPr>
        <p:spPr/>
        <p:txBody>
          <a:bodyPr/>
          <a:lstStyle/>
          <a:p>
            <a:fld id="{000266BC-A1A3-4E7C-A45A-C81C8661F420}" type="slidenum">
              <a:rPr lang="de-DE" smtClean="0"/>
              <a:t>9</a:t>
            </a:fld>
            <a:endParaRPr lang="de-DE"/>
          </a:p>
        </p:txBody>
      </p:sp>
    </p:spTree>
    <p:extLst>
      <p:ext uri="{BB962C8B-B14F-4D97-AF65-F5344CB8AC3E}">
        <p14:creationId xmlns:p14="http://schemas.microsoft.com/office/powerpoint/2010/main" val="1888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simplify the problem we first focused on a 1D pipeline </a:t>
            </a:r>
            <a:r>
              <a:rPr lang="en-IN" dirty="0" err="1"/>
              <a:t>NoC</a:t>
            </a:r>
            <a:r>
              <a:rPr lang="en-IN" dirty="0"/>
              <a:t>, as shown here. Lets start building this circuit </a:t>
            </a:r>
          </a:p>
        </p:txBody>
      </p:sp>
      <p:sp>
        <p:nvSpPr>
          <p:cNvPr id="4" name="Slide Number Placeholder 3"/>
          <p:cNvSpPr>
            <a:spLocks noGrp="1"/>
          </p:cNvSpPr>
          <p:nvPr>
            <p:ph type="sldNum" sz="quarter" idx="5"/>
          </p:nvPr>
        </p:nvSpPr>
        <p:spPr/>
        <p:txBody>
          <a:bodyPr/>
          <a:lstStyle/>
          <a:p>
            <a:fld id="{000266BC-A1A3-4E7C-A45A-C81C8661F420}" type="slidenum">
              <a:rPr lang="de-DE" smtClean="0"/>
              <a:t>10</a:t>
            </a:fld>
            <a:endParaRPr lang="de-DE"/>
          </a:p>
        </p:txBody>
      </p:sp>
    </p:spTree>
    <p:extLst>
      <p:ext uri="{BB962C8B-B14F-4D97-AF65-F5344CB8AC3E}">
        <p14:creationId xmlns:p14="http://schemas.microsoft.com/office/powerpoint/2010/main" val="2086174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w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blau">
    <p:bg>
      <p:bgPr>
        <a:solidFill>
          <a:schemeClr val="tx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A978B-EE3B-4BE5-A9A1-3DD198758EC2}"/>
              </a:ext>
            </a:extLst>
          </p:cNvPr>
          <p:cNvSpPr>
            <a:spLocks noGrp="1"/>
          </p:cNvSpPr>
          <p:nvPr>
            <p:ph type="ctrTitle" hasCustomPrompt="1"/>
          </p:nvPr>
        </p:nvSpPr>
        <p:spPr>
          <a:xfrm>
            <a:off x="911225" y="2332038"/>
            <a:ext cx="9756775" cy="809625"/>
          </a:xfrm>
        </p:spPr>
        <p:txBody>
          <a:bodyPr anchor="b"/>
          <a:lstStyle>
            <a:lvl1pPr algn="l">
              <a:defRPr sz="2800" b="1">
                <a:solidFill>
                  <a:schemeClr val="bg1"/>
                </a:solidFill>
                <a:latin typeface="+mn-lt"/>
              </a:defRPr>
            </a:lvl1pPr>
          </a:lstStyle>
          <a:p>
            <a:r>
              <a:rPr lang="en-US" noProof="0"/>
              <a:t>Presentation Title With</a:t>
            </a:r>
            <a:br>
              <a:rPr lang="en-US" noProof="0"/>
            </a:br>
            <a:r>
              <a:rPr lang="en-US" noProof="0"/>
              <a:t>A Second Line</a:t>
            </a:r>
          </a:p>
        </p:txBody>
      </p:sp>
      <p:sp>
        <p:nvSpPr>
          <p:cNvPr id="3" name="Untertitel 2">
            <a:extLst>
              <a:ext uri="{FF2B5EF4-FFF2-40B4-BE49-F238E27FC236}">
                <a16:creationId xmlns:a16="http://schemas.microsoft.com/office/drawing/2014/main" id="{24DC0FF8-F65E-4CBE-BF0C-CF42F746A2CA}"/>
              </a:ext>
            </a:extLst>
          </p:cNvPr>
          <p:cNvSpPr>
            <a:spLocks noGrp="1"/>
          </p:cNvSpPr>
          <p:nvPr>
            <p:ph type="subTitle" idx="1" hasCustomPrompt="1"/>
          </p:nvPr>
        </p:nvSpPr>
        <p:spPr>
          <a:xfrm>
            <a:off x="911225" y="3429000"/>
            <a:ext cx="9756775" cy="837882"/>
          </a:xfrm>
        </p:spPr>
        <p:txBody>
          <a:bodyPr lIns="0">
            <a:noAutofit/>
          </a:bodyPr>
          <a:lstStyle>
            <a:lvl1pPr marL="0" indent="0" algn="l">
              <a:buNone/>
              <a:defRPr sz="2000" b="1">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of the Presentation</a:t>
            </a:r>
          </a:p>
        </p:txBody>
      </p:sp>
      <p:sp>
        <p:nvSpPr>
          <p:cNvPr id="4" name="Datumsplatzhalter 3">
            <a:extLst>
              <a:ext uri="{FF2B5EF4-FFF2-40B4-BE49-F238E27FC236}">
                <a16:creationId xmlns:a16="http://schemas.microsoft.com/office/drawing/2014/main" id="{81605F3B-7163-49E4-B394-6FE6CB4479AE}"/>
              </a:ext>
            </a:extLst>
          </p:cNvPr>
          <p:cNvSpPr>
            <a:spLocks noGrp="1"/>
          </p:cNvSpPr>
          <p:nvPr>
            <p:ph type="dt" sz="half" idx="10"/>
          </p:nvPr>
        </p:nvSpPr>
        <p:spPr/>
        <p:txBody>
          <a:bodyPr/>
          <a:lstStyle>
            <a:lvl1pPr>
              <a:defRPr>
                <a:solidFill>
                  <a:schemeClr val="bg1"/>
                </a:solidFill>
              </a:defRPr>
            </a:lvl1pPr>
          </a:lstStyle>
          <a:p>
            <a:fld id="{413484CB-07DD-479A-849B-A815A89076DB}" type="datetime1">
              <a:rPr lang="de-DE" smtClean="0"/>
              <a:t>29.01.2025</a:t>
            </a:fld>
            <a:endParaRPr lang="de-DE"/>
          </a:p>
        </p:txBody>
      </p:sp>
      <p:sp>
        <p:nvSpPr>
          <p:cNvPr id="5" name="Fußzeilenplatzhalter 4">
            <a:extLst>
              <a:ext uri="{FF2B5EF4-FFF2-40B4-BE49-F238E27FC236}">
                <a16:creationId xmlns:a16="http://schemas.microsoft.com/office/drawing/2014/main" id="{B716ED13-B914-4A19-949E-62594B2C4AF4}"/>
              </a:ext>
            </a:extLst>
          </p:cNvPr>
          <p:cNvSpPr>
            <a:spLocks noGrp="1"/>
          </p:cNvSpPr>
          <p:nvPr>
            <p:ph type="ftr" sz="quarter" idx="11"/>
          </p:nvPr>
        </p:nvSpPr>
        <p:spPr/>
        <p:txBody>
          <a:bodyPr/>
          <a:lstStyle>
            <a:lvl1pPr>
              <a:defRPr>
                <a:solidFill>
                  <a:schemeClr val="bg1"/>
                </a:solidFill>
              </a:defRPr>
            </a:lvl1pPr>
          </a:lstStyle>
          <a:p>
            <a:r>
              <a:rPr lang="de-DE"/>
              <a:t>Insert Footer</a:t>
            </a:r>
          </a:p>
        </p:txBody>
      </p:sp>
      <p:sp>
        <p:nvSpPr>
          <p:cNvPr id="6" name="Foliennummernplatzhalter 5">
            <a:extLst>
              <a:ext uri="{FF2B5EF4-FFF2-40B4-BE49-F238E27FC236}">
                <a16:creationId xmlns:a16="http://schemas.microsoft.com/office/drawing/2014/main" id="{97F91B51-2386-4619-A2A6-5C4C2E1F6864}"/>
              </a:ext>
            </a:extLst>
          </p:cNvPr>
          <p:cNvSpPr>
            <a:spLocks noGrp="1"/>
          </p:cNvSpPr>
          <p:nvPr>
            <p:ph type="sldNum" sz="quarter" idx="12"/>
          </p:nvPr>
        </p:nvSpPr>
        <p:spPr/>
        <p:txBody>
          <a:bodyPr/>
          <a:lstStyle>
            <a:lvl1pPr>
              <a:defRPr>
                <a:solidFill>
                  <a:schemeClr val="bg1"/>
                </a:solidFill>
              </a:defRPr>
            </a:lvl1pPr>
          </a:lstStyle>
          <a:p>
            <a:fld id="{0732A363-FB04-4C9F-90A8-C4C271AF4C6C}" type="slidenum">
              <a:rPr lang="de-DE" smtClean="0"/>
              <a:pPr/>
              <a:t>‹#›</a:t>
            </a:fld>
            <a:endParaRPr lang="de-DE"/>
          </a:p>
        </p:txBody>
      </p:sp>
      <p:sp>
        <p:nvSpPr>
          <p:cNvPr id="9" name="Textfeld 8">
            <a:extLst>
              <a:ext uri="{FF2B5EF4-FFF2-40B4-BE49-F238E27FC236}">
                <a16:creationId xmlns:a16="http://schemas.microsoft.com/office/drawing/2014/main" id="{8A59D8A2-A038-45A9-953D-2B458C960934}"/>
              </a:ext>
            </a:extLst>
          </p:cNvPr>
          <p:cNvSpPr txBox="1"/>
          <p:nvPr userDrawn="1"/>
        </p:nvSpPr>
        <p:spPr>
          <a:xfrm>
            <a:off x="899354" y="520865"/>
            <a:ext cx="2413346" cy="615553"/>
          </a:xfrm>
          <a:prstGeom prst="rect">
            <a:avLst/>
          </a:prstGeom>
          <a:noFill/>
        </p:spPr>
        <p:txBody>
          <a:bodyPr wrap="squar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sz="1200" b="1" kern="1200" noProof="1">
                <a:solidFill>
                  <a:schemeClr val="bg1"/>
                </a:solidFill>
                <a:effectLst/>
                <a:latin typeface="Noto Sans "/>
                <a:ea typeface="+mn-ea"/>
                <a:cs typeface="Noto Sans "/>
              </a:rPr>
              <a:t>barkhauseninstitut.org</a:t>
            </a:r>
            <a:endParaRPr lang="de-DE" sz="1200" kern="1200" noProof="1">
              <a:solidFill>
                <a:schemeClr val="bg1"/>
              </a:solidFill>
              <a:effectLst/>
              <a:latin typeface="Noto Sans "/>
              <a:ea typeface="+mn-ea"/>
              <a:cs typeface="Noto Sans "/>
            </a:endParaRPr>
          </a:p>
          <a:p>
            <a:endParaRPr lang="de-DE" sz="2800" noProof="1">
              <a:solidFill>
                <a:schemeClr val="bg1"/>
              </a:solidFill>
            </a:endParaRPr>
          </a:p>
        </p:txBody>
      </p:sp>
      <p:pic>
        <p:nvPicPr>
          <p:cNvPr id="12" name="Grafik 11">
            <a:extLst>
              <a:ext uri="{FF2B5EF4-FFF2-40B4-BE49-F238E27FC236}">
                <a16:creationId xmlns:a16="http://schemas.microsoft.com/office/drawing/2014/main" id="{4942AC85-C9B9-4DC7-8AC8-0748C3EECB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00997"/>
            <a:ext cx="751198" cy="657003"/>
          </a:xfrm>
          <a:prstGeom prst="rect">
            <a:avLst/>
          </a:prstGeom>
        </p:spPr>
      </p:pic>
      <p:sp>
        <p:nvSpPr>
          <p:cNvPr id="13" name="Rechteck 12">
            <a:extLst>
              <a:ext uri="{FF2B5EF4-FFF2-40B4-BE49-F238E27FC236}">
                <a16:creationId xmlns:a16="http://schemas.microsoft.com/office/drawing/2014/main" id="{822CD321-4323-48AC-A908-E6CF95876A0B}"/>
              </a:ext>
            </a:extLst>
          </p:cNvPr>
          <p:cNvSpPr/>
          <p:nvPr userDrawn="1"/>
        </p:nvSpPr>
        <p:spPr>
          <a:xfrm>
            <a:off x="812800" y="6457950"/>
            <a:ext cx="1530350" cy="276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Gruppieren 14">
            <a:extLst>
              <a:ext uri="{FF2B5EF4-FFF2-40B4-BE49-F238E27FC236}">
                <a16:creationId xmlns:a16="http://schemas.microsoft.com/office/drawing/2014/main" id="{39A19DA6-A427-45DC-BF39-DD84BA6DE122}"/>
              </a:ext>
            </a:extLst>
          </p:cNvPr>
          <p:cNvGrpSpPr/>
          <p:nvPr userDrawn="1"/>
        </p:nvGrpSpPr>
        <p:grpSpPr>
          <a:xfrm>
            <a:off x="9487281" y="173074"/>
            <a:ext cx="2621280" cy="1269401"/>
            <a:chOff x="9553956" y="173074"/>
            <a:chExt cx="2621280" cy="1269401"/>
          </a:xfrm>
        </p:grpSpPr>
        <p:pic>
          <p:nvPicPr>
            <p:cNvPr id="11" name="Grafik 10">
              <a:extLst>
                <a:ext uri="{FF2B5EF4-FFF2-40B4-BE49-F238E27FC236}">
                  <a16:creationId xmlns:a16="http://schemas.microsoft.com/office/drawing/2014/main" id="{AC0A94DB-FBC8-49D1-983C-29B4BCD2224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53956" y="173074"/>
              <a:ext cx="2621280" cy="1216856"/>
            </a:xfrm>
            <a:prstGeom prst="rect">
              <a:avLst/>
            </a:prstGeom>
          </p:spPr>
        </p:pic>
        <p:sp>
          <p:nvSpPr>
            <p:cNvPr id="14" name="Rechteck 13">
              <a:extLst>
                <a:ext uri="{FF2B5EF4-FFF2-40B4-BE49-F238E27FC236}">
                  <a16:creationId xmlns:a16="http://schemas.microsoft.com/office/drawing/2014/main" id="{54C17100-0D2A-4D23-85FC-A19D7F696DE3}"/>
                </a:ext>
              </a:extLst>
            </p:cNvPr>
            <p:cNvSpPr/>
            <p:nvPr userDrawn="1"/>
          </p:nvSpPr>
          <p:spPr>
            <a:xfrm>
              <a:off x="9848850" y="1166250"/>
              <a:ext cx="2270124" cy="276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6" name="Rechteck 15">
            <a:extLst>
              <a:ext uri="{FF2B5EF4-FFF2-40B4-BE49-F238E27FC236}">
                <a16:creationId xmlns:a16="http://schemas.microsoft.com/office/drawing/2014/main" id="{DD538B34-CBB5-4E56-B67B-9029C94ACD17}"/>
              </a:ext>
            </a:extLst>
          </p:cNvPr>
          <p:cNvSpPr/>
          <p:nvPr userDrawn="1"/>
        </p:nvSpPr>
        <p:spPr>
          <a:xfrm>
            <a:off x="0" y="6129250"/>
            <a:ext cx="911225" cy="276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8630F3E1-D5B5-4FCA-B4E9-02574C6BCADD}"/>
              </a:ext>
            </a:extLst>
          </p:cNvPr>
          <p:cNvSpPr/>
          <p:nvPr userDrawn="1"/>
        </p:nvSpPr>
        <p:spPr>
          <a:xfrm>
            <a:off x="638018" y="6200997"/>
            <a:ext cx="193193" cy="6570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platzhalter 21">
            <a:extLst>
              <a:ext uri="{FF2B5EF4-FFF2-40B4-BE49-F238E27FC236}">
                <a16:creationId xmlns:a16="http://schemas.microsoft.com/office/drawing/2014/main" id="{FFB4D84D-53F6-45CB-AAA5-617C1F5863AE}"/>
              </a:ext>
            </a:extLst>
          </p:cNvPr>
          <p:cNvSpPr>
            <a:spLocks noGrp="1"/>
          </p:cNvSpPr>
          <p:nvPr>
            <p:ph type="body" sz="quarter" idx="13" hasCustomPrompt="1"/>
          </p:nvPr>
        </p:nvSpPr>
        <p:spPr>
          <a:xfrm>
            <a:off x="911225" y="4329113"/>
            <a:ext cx="2260600" cy="664589"/>
          </a:xfrm>
        </p:spPr>
        <p:txBody>
          <a:bodyPr lIns="0">
            <a:noAutofit/>
          </a:bodyPr>
          <a:lstStyle>
            <a:lvl1pPr marL="0" indent="0">
              <a:buNone/>
              <a:defRPr sz="1600">
                <a:solidFill>
                  <a:schemeClr val="bg1"/>
                </a:solidFill>
              </a:defRPr>
            </a:lvl1pPr>
          </a:lstStyle>
          <a:p>
            <a:pPr lvl="0"/>
            <a:r>
              <a:rPr lang="en-US" noProof="0"/>
              <a:t>Insert Date</a:t>
            </a:r>
          </a:p>
        </p:txBody>
      </p:sp>
    </p:spTree>
    <p:extLst>
      <p:ext uri="{BB962C8B-B14F-4D97-AF65-F5344CB8AC3E}">
        <p14:creationId xmlns:p14="http://schemas.microsoft.com/office/powerpoint/2010/main" val="1110935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CD1E7CB-A271-4193-858A-3D29A0C26F66}"/>
              </a:ext>
            </a:extLst>
          </p:cNvPr>
          <p:cNvSpPr>
            <a:spLocks noGrp="1"/>
          </p:cNvSpPr>
          <p:nvPr>
            <p:ph type="dt" sz="half" idx="10"/>
          </p:nvPr>
        </p:nvSpPr>
        <p:spPr/>
        <p:txBody>
          <a:bodyPr/>
          <a:lstStyle/>
          <a:p>
            <a:fld id="{D45B9AC3-B76B-4AD6-9B1C-2C9143D30DF8}" type="datetime1">
              <a:rPr lang="de-DE" smtClean="0"/>
              <a:t>29.01.2025</a:t>
            </a:fld>
            <a:endParaRPr lang="de-DE"/>
          </a:p>
        </p:txBody>
      </p:sp>
      <p:sp>
        <p:nvSpPr>
          <p:cNvPr id="3" name="Fußzeilenplatzhalter 2">
            <a:extLst>
              <a:ext uri="{FF2B5EF4-FFF2-40B4-BE49-F238E27FC236}">
                <a16:creationId xmlns:a16="http://schemas.microsoft.com/office/drawing/2014/main" id="{B53B844F-3847-4D1A-ADB5-EE125E144820}"/>
              </a:ext>
            </a:extLst>
          </p:cNvPr>
          <p:cNvSpPr>
            <a:spLocks noGrp="1"/>
          </p:cNvSpPr>
          <p:nvPr>
            <p:ph type="ftr" sz="quarter" idx="11"/>
          </p:nvPr>
        </p:nvSpPr>
        <p:spPr/>
        <p:txBody>
          <a:bodyPr/>
          <a:lstStyle/>
          <a:p>
            <a:r>
              <a:rPr lang="de-DE"/>
              <a:t>Insert Footer</a:t>
            </a:r>
          </a:p>
        </p:txBody>
      </p:sp>
      <p:sp>
        <p:nvSpPr>
          <p:cNvPr id="4" name="Foliennummernplatzhalter 3">
            <a:extLst>
              <a:ext uri="{FF2B5EF4-FFF2-40B4-BE49-F238E27FC236}">
                <a16:creationId xmlns:a16="http://schemas.microsoft.com/office/drawing/2014/main" id="{DF221FF8-30A7-45DB-A839-80A1BEA9AA48}"/>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1126966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56093-9CE2-4D72-AFBB-40AC15A0CDA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Inhaltsplatzhalter 2">
            <a:extLst>
              <a:ext uri="{FF2B5EF4-FFF2-40B4-BE49-F238E27FC236}">
                <a16:creationId xmlns:a16="http://schemas.microsoft.com/office/drawing/2014/main" id="{6EE72652-EDA6-434E-8209-30F600124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platzhalter 3">
            <a:extLst>
              <a:ext uri="{FF2B5EF4-FFF2-40B4-BE49-F238E27FC236}">
                <a16:creationId xmlns:a16="http://schemas.microsoft.com/office/drawing/2014/main" id="{09E1F66C-A3DD-4B79-8F8F-EE85B48CA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umsplatzhalter 4">
            <a:extLst>
              <a:ext uri="{FF2B5EF4-FFF2-40B4-BE49-F238E27FC236}">
                <a16:creationId xmlns:a16="http://schemas.microsoft.com/office/drawing/2014/main" id="{85647DF5-FD3D-4C5D-A1BF-4CBB73B79873}"/>
              </a:ext>
            </a:extLst>
          </p:cNvPr>
          <p:cNvSpPr>
            <a:spLocks noGrp="1"/>
          </p:cNvSpPr>
          <p:nvPr>
            <p:ph type="dt" sz="half" idx="10"/>
          </p:nvPr>
        </p:nvSpPr>
        <p:spPr/>
        <p:txBody>
          <a:bodyPr/>
          <a:lstStyle/>
          <a:p>
            <a:fld id="{BBCC538F-33B0-414A-9EC5-1CC1A1A5A89A}" type="datetime1">
              <a:rPr lang="de-DE" smtClean="0"/>
              <a:t>29.01.2025</a:t>
            </a:fld>
            <a:endParaRPr lang="de-DE"/>
          </a:p>
        </p:txBody>
      </p:sp>
      <p:sp>
        <p:nvSpPr>
          <p:cNvPr id="6" name="Fußzeilenplatzhalter 5">
            <a:extLst>
              <a:ext uri="{FF2B5EF4-FFF2-40B4-BE49-F238E27FC236}">
                <a16:creationId xmlns:a16="http://schemas.microsoft.com/office/drawing/2014/main" id="{49D93319-9707-40C7-8A61-998FD0AB8659}"/>
              </a:ext>
            </a:extLst>
          </p:cNvPr>
          <p:cNvSpPr>
            <a:spLocks noGrp="1"/>
          </p:cNvSpPr>
          <p:nvPr>
            <p:ph type="ftr" sz="quarter" idx="11"/>
          </p:nvPr>
        </p:nvSpPr>
        <p:spPr/>
        <p:txBody>
          <a:bodyPr/>
          <a:lstStyle/>
          <a:p>
            <a:r>
              <a:rPr lang="de-DE"/>
              <a:t>Insert Footer</a:t>
            </a:r>
          </a:p>
        </p:txBody>
      </p:sp>
      <p:sp>
        <p:nvSpPr>
          <p:cNvPr id="7" name="Foliennummernplatzhalter 6">
            <a:extLst>
              <a:ext uri="{FF2B5EF4-FFF2-40B4-BE49-F238E27FC236}">
                <a16:creationId xmlns:a16="http://schemas.microsoft.com/office/drawing/2014/main" id="{353723F1-B397-4138-B55A-37208879D57E}"/>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4145696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9DDB5-2ED8-40C3-8B27-8DFA6CFAF2D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Bildplatzhalter 2">
            <a:extLst>
              <a:ext uri="{FF2B5EF4-FFF2-40B4-BE49-F238E27FC236}">
                <a16:creationId xmlns:a16="http://schemas.microsoft.com/office/drawing/2014/main" id="{FB4F9F99-8517-4DF9-9214-8C28F9A13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4" name="Textplatzhalter 3">
            <a:extLst>
              <a:ext uri="{FF2B5EF4-FFF2-40B4-BE49-F238E27FC236}">
                <a16:creationId xmlns:a16="http://schemas.microsoft.com/office/drawing/2014/main" id="{7B399258-E9E4-4354-84C3-D3427320F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umsplatzhalter 4">
            <a:extLst>
              <a:ext uri="{FF2B5EF4-FFF2-40B4-BE49-F238E27FC236}">
                <a16:creationId xmlns:a16="http://schemas.microsoft.com/office/drawing/2014/main" id="{8CE9768B-2816-46CC-9DA3-5D701950FC85}"/>
              </a:ext>
            </a:extLst>
          </p:cNvPr>
          <p:cNvSpPr>
            <a:spLocks noGrp="1"/>
          </p:cNvSpPr>
          <p:nvPr>
            <p:ph type="dt" sz="half" idx="10"/>
          </p:nvPr>
        </p:nvSpPr>
        <p:spPr/>
        <p:txBody>
          <a:bodyPr/>
          <a:lstStyle/>
          <a:p>
            <a:fld id="{5F9B1624-67DC-45C6-8D34-D5E78B2A5667}" type="datetime1">
              <a:rPr lang="de-DE" smtClean="0"/>
              <a:t>29.01.2025</a:t>
            </a:fld>
            <a:endParaRPr lang="de-DE"/>
          </a:p>
        </p:txBody>
      </p:sp>
      <p:sp>
        <p:nvSpPr>
          <p:cNvPr id="6" name="Fußzeilenplatzhalter 5">
            <a:extLst>
              <a:ext uri="{FF2B5EF4-FFF2-40B4-BE49-F238E27FC236}">
                <a16:creationId xmlns:a16="http://schemas.microsoft.com/office/drawing/2014/main" id="{1D8A0641-A131-4911-BAEB-E714D1C82C71}"/>
              </a:ext>
            </a:extLst>
          </p:cNvPr>
          <p:cNvSpPr>
            <a:spLocks noGrp="1"/>
          </p:cNvSpPr>
          <p:nvPr>
            <p:ph type="ftr" sz="quarter" idx="11"/>
          </p:nvPr>
        </p:nvSpPr>
        <p:spPr/>
        <p:txBody>
          <a:bodyPr/>
          <a:lstStyle/>
          <a:p>
            <a:r>
              <a:rPr lang="de-DE"/>
              <a:t>Insert Footer</a:t>
            </a:r>
          </a:p>
        </p:txBody>
      </p:sp>
      <p:sp>
        <p:nvSpPr>
          <p:cNvPr id="7" name="Foliennummernplatzhalter 6">
            <a:extLst>
              <a:ext uri="{FF2B5EF4-FFF2-40B4-BE49-F238E27FC236}">
                <a16:creationId xmlns:a16="http://schemas.microsoft.com/office/drawing/2014/main" id="{307D73F4-0A27-488D-9F6F-5516340B76B7}"/>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1355749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43F46B-243F-4787-A6F1-A543286B323B}"/>
              </a:ext>
            </a:extLst>
          </p:cNvPr>
          <p:cNvSpPr>
            <a:spLocks noGrp="1"/>
          </p:cNvSpPr>
          <p:nvPr>
            <p:ph type="title"/>
          </p:nvPr>
        </p:nvSpPr>
        <p:spPr/>
        <p:txBody>
          <a:bodyPr/>
          <a:lstStyle>
            <a:lvl1pPr>
              <a:defRPr sz="2800"/>
            </a:lvl1pPr>
          </a:lstStyle>
          <a:p>
            <a:r>
              <a:rPr lang="en-US"/>
              <a:t>Click to edit Master title style</a:t>
            </a:r>
            <a:endParaRPr lang="de-DE"/>
          </a:p>
        </p:txBody>
      </p:sp>
      <p:sp>
        <p:nvSpPr>
          <p:cNvPr id="3" name="Vertikaler Textplatzhalter 2">
            <a:extLst>
              <a:ext uri="{FF2B5EF4-FFF2-40B4-BE49-F238E27FC236}">
                <a16:creationId xmlns:a16="http://schemas.microsoft.com/office/drawing/2014/main" id="{26D31276-3513-40AF-A618-36D79C5B98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8BEF1D79-8BA9-499C-A86D-9071B60FCF78}"/>
              </a:ext>
            </a:extLst>
          </p:cNvPr>
          <p:cNvSpPr>
            <a:spLocks noGrp="1"/>
          </p:cNvSpPr>
          <p:nvPr>
            <p:ph type="dt" sz="half" idx="10"/>
          </p:nvPr>
        </p:nvSpPr>
        <p:spPr/>
        <p:txBody>
          <a:bodyPr/>
          <a:lstStyle/>
          <a:p>
            <a:fld id="{D17132C7-03A9-43DA-A53B-4B4E7B2D419C}" type="datetime1">
              <a:rPr lang="de-DE" smtClean="0"/>
              <a:t>29.01.2025</a:t>
            </a:fld>
            <a:endParaRPr lang="de-DE"/>
          </a:p>
        </p:txBody>
      </p:sp>
      <p:sp>
        <p:nvSpPr>
          <p:cNvPr id="5" name="Fußzeilenplatzhalter 4">
            <a:extLst>
              <a:ext uri="{FF2B5EF4-FFF2-40B4-BE49-F238E27FC236}">
                <a16:creationId xmlns:a16="http://schemas.microsoft.com/office/drawing/2014/main" id="{700139D0-B84E-43B8-B780-7E7B4922349E}"/>
              </a:ext>
            </a:extLst>
          </p:cNvPr>
          <p:cNvSpPr>
            <a:spLocks noGrp="1"/>
          </p:cNvSpPr>
          <p:nvPr>
            <p:ph type="ftr" sz="quarter" idx="11"/>
          </p:nvPr>
        </p:nvSpPr>
        <p:spPr/>
        <p:txBody>
          <a:bodyPr/>
          <a:lstStyle/>
          <a:p>
            <a:r>
              <a:rPr lang="de-DE"/>
              <a:t>Insert Footer</a:t>
            </a:r>
          </a:p>
        </p:txBody>
      </p:sp>
      <p:sp>
        <p:nvSpPr>
          <p:cNvPr id="6" name="Foliennummernplatzhalter 5">
            <a:extLst>
              <a:ext uri="{FF2B5EF4-FFF2-40B4-BE49-F238E27FC236}">
                <a16:creationId xmlns:a16="http://schemas.microsoft.com/office/drawing/2014/main" id="{14DBCD95-0CD9-434A-8393-41B23FDBEC3B}"/>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2288144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4B3C83E-FAF6-4E08-957D-E1A3717D6361}"/>
              </a:ext>
            </a:extLst>
          </p:cNvPr>
          <p:cNvSpPr>
            <a:spLocks noGrp="1"/>
          </p:cNvSpPr>
          <p:nvPr>
            <p:ph type="title" orient="vert"/>
          </p:nvPr>
        </p:nvSpPr>
        <p:spPr>
          <a:xfrm>
            <a:off x="8724900" y="365125"/>
            <a:ext cx="2628900" cy="5811838"/>
          </a:xfrm>
        </p:spPr>
        <p:txBody>
          <a:bodyPr vert="eaVert"/>
          <a:lstStyle>
            <a:lvl1pPr>
              <a:defRPr sz="2800"/>
            </a:lvl1pPr>
          </a:lstStyle>
          <a:p>
            <a:r>
              <a:rPr lang="en-US"/>
              <a:t>Click to edit Master title style</a:t>
            </a:r>
            <a:endParaRPr lang="de-DE"/>
          </a:p>
        </p:txBody>
      </p:sp>
      <p:sp>
        <p:nvSpPr>
          <p:cNvPr id="3" name="Vertikaler Textplatzhalter 2">
            <a:extLst>
              <a:ext uri="{FF2B5EF4-FFF2-40B4-BE49-F238E27FC236}">
                <a16:creationId xmlns:a16="http://schemas.microsoft.com/office/drawing/2014/main" id="{03B30C3D-04C4-4104-854A-6122905F4E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a:extLst>
              <a:ext uri="{FF2B5EF4-FFF2-40B4-BE49-F238E27FC236}">
                <a16:creationId xmlns:a16="http://schemas.microsoft.com/office/drawing/2014/main" id="{0F84A1CD-6385-4EC3-A01C-C175C768E54B}"/>
              </a:ext>
            </a:extLst>
          </p:cNvPr>
          <p:cNvSpPr>
            <a:spLocks noGrp="1"/>
          </p:cNvSpPr>
          <p:nvPr>
            <p:ph type="dt" sz="half" idx="10"/>
          </p:nvPr>
        </p:nvSpPr>
        <p:spPr/>
        <p:txBody>
          <a:bodyPr/>
          <a:lstStyle/>
          <a:p>
            <a:fld id="{5D65E4D3-22D9-4DDB-9C65-E305CD894D8B}" type="datetime1">
              <a:rPr lang="de-DE" smtClean="0"/>
              <a:t>29.01.2025</a:t>
            </a:fld>
            <a:endParaRPr lang="de-DE"/>
          </a:p>
        </p:txBody>
      </p:sp>
      <p:sp>
        <p:nvSpPr>
          <p:cNvPr id="5" name="Fußzeilenplatzhalter 4">
            <a:extLst>
              <a:ext uri="{FF2B5EF4-FFF2-40B4-BE49-F238E27FC236}">
                <a16:creationId xmlns:a16="http://schemas.microsoft.com/office/drawing/2014/main" id="{9A14B525-1B8E-4B10-8591-6F60598B7E89}"/>
              </a:ext>
            </a:extLst>
          </p:cNvPr>
          <p:cNvSpPr>
            <a:spLocks noGrp="1"/>
          </p:cNvSpPr>
          <p:nvPr>
            <p:ph type="ftr" sz="quarter" idx="11"/>
          </p:nvPr>
        </p:nvSpPr>
        <p:spPr/>
        <p:txBody>
          <a:bodyPr/>
          <a:lstStyle/>
          <a:p>
            <a:r>
              <a:rPr lang="de-DE"/>
              <a:t>Insert Footer</a:t>
            </a:r>
          </a:p>
        </p:txBody>
      </p:sp>
      <p:sp>
        <p:nvSpPr>
          <p:cNvPr id="6" name="Foliennummernplatzhalter 5">
            <a:extLst>
              <a:ext uri="{FF2B5EF4-FFF2-40B4-BE49-F238E27FC236}">
                <a16:creationId xmlns:a16="http://schemas.microsoft.com/office/drawing/2014/main" id="{736E3749-D73C-41FE-9891-D954B3DA5FD0}"/>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1964015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A978B-EE3B-4BE5-A9A1-3DD198758EC2}"/>
              </a:ext>
            </a:extLst>
          </p:cNvPr>
          <p:cNvSpPr>
            <a:spLocks noGrp="1"/>
          </p:cNvSpPr>
          <p:nvPr>
            <p:ph type="ctrTitle" hasCustomPrompt="1"/>
          </p:nvPr>
        </p:nvSpPr>
        <p:spPr>
          <a:xfrm>
            <a:off x="911225" y="2332038"/>
            <a:ext cx="9756775" cy="809625"/>
          </a:xfrm>
        </p:spPr>
        <p:txBody>
          <a:bodyPr anchor="b"/>
          <a:lstStyle>
            <a:lvl1pPr algn="l">
              <a:defRPr sz="2800" b="1">
                <a:latin typeface="+mn-lt"/>
              </a:defRPr>
            </a:lvl1pPr>
          </a:lstStyle>
          <a:p>
            <a:r>
              <a:rPr lang="en-US" noProof="0"/>
              <a:t>Presentation Title With</a:t>
            </a:r>
            <a:br>
              <a:rPr lang="en-US" noProof="0"/>
            </a:br>
            <a:r>
              <a:rPr lang="en-US" noProof="0"/>
              <a:t>A Second Line</a:t>
            </a:r>
          </a:p>
        </p:txBody>
      </p:sp>
      <p:sp>
        <p:nvSpPr>
          <p:cNvPr id="3" name="Untertitel 2">
            <a:extLst>
              <a:ext uri="{FF2B5EF4-FFF2-40B4-BE49-F238E27FC236}">
                <a16:creationId xmlns:a16="http://schemas.microsoft.com/office/drawing/2014/main" id="{24DC0FF8-F65E-4CBE-BF0C-CF42F746A2CA}"/>
              </a:ext>
            </a:extLst>
          </p:cNvPr>
          <p:cNvSpPr>
            <a:spLocks noGrp="1"/>
          </p:cNvSpPr>
          <p:nvPr>
            <p:ph type="subTitle" idx="1" hasCustomPrompt="1"/>
          </p:nvPr>
        </p:nvSpPr>
        <p:spPr>
          <a:xfrm>
            <a:off x="911225" y="3429000"/>
            <a:ext cx="9756775" cy="837881"/>
          </a:xfrm>
        </p:spPr>
        <p:txBody>
          <a:bodyPr lIns="0">
            <a:noAutofit/>
          </a:bodyPr>
          <a:lstStyle>
            <a:lvl1pPr marL="0" indent="0" algn="l">
              <a:buNone/>
              <a:defRPr sz="2000" b="1">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of the Presentation</a:t>
            </a:r>
          </a:p>
        </p:txBody>
      </p:sp>
      <p:sp>
        <p:nvSpPr>
          <p:cNvPr id="4" name="Datumsplatzhalter 3">
            <a:extLst>
              <a:ext uri="{FF2B5EF4-FFF2-40B4-BE49-F238E27FC236}">
                <a16:creationId xmlns:a16="http://schemas.microsoft.com/office/drawing/2014/main" id="{81605F3B-7163-49E4-B394-6FE6CB4479AE}"/>
              </a:ext>
            </a:extLst>
          </p:cNvPr>
          <p:cNvSpPr>
            <a:spLocks noGrp="1"/>
          </p:cNvSpPr>
          <p:nvPr>
            <p:ph type="dt" sz="half" idx="10"/>
          </p:nvPr>
        </p:nvSpPr>
        <p:spPr/>
        <p:txBody>
          <a:bodyPr/>
          <a:lstStyle/>
          <a:p>
            <a:fld id="{FEB535DB-FEC6-422D-8209-4E472458A380}" type="datetime1">
              <a:rPr lang="de-DE" smtClean="0"/>
              <a:t>29.01.2025</a:t>
            </a:fld>
            <a:endParaRPr lang="de-DE"/>
          </a:p>
        </p:txBody>
      </p:sp>
      <p:sp>
        <p:nvSpPr>
          <p:cNvPr id="5" name="Fußzeilenplatzhalter 4">
            <a:extLst>
              <a:ext uri="{FF2B5EF4-FFF2-40B4-BE49-F238E27FC236}">
                <a16:creationId xmlns:a16="http://schemas.microsoft.com/office/drawing/2014/main" id="{B716ED13-B914-4A19-949E-62594B2C4AF4}"/>
              </a:ext>
            </a:extLst>
          </p:cNvPr>
          <p:cNvSpPr>
            <a:spLocks noGrp="1"/>
          </p:cNvSpPr>
          <p:nvPr>
            <p:ph type="ftr" sz="quarter" idx="11"/>
          </p:nvPr>
        </p:nvSpPr>
        <p:spPr/>
        <p:txBody>
          <a:bodyPr/>
          <a:lstStyle/>
          <a:p>
            <a:r>
              <a:rPr lang="de-DE" dirty="0"/>
              <a:t>Insert </a:t>
            </a:r>
            <a:r>
              <a:rPr lang="de-DE" dirty="0" err="1"/>
              <a:t>Footer</a:t>
            </a:r>
            <a:endParaRPr lang="de-DE" dirty="0"/>
          </a:p>
        </p:txBody>
      </p:sp>
      <p:sp>
        <p:nvSpPr>
          <p:cNvPr id="6" name="Foliennummernplatzhalter 5">
            <a:extLst>
              <a:ext uri="{FF2B5EF4-FFF2-40B4-BE49-F238E27FC236}">
                <a16:creationId xmlns:a16="http://schemas.microsoft.com/office/drawing/2014/main" id="{97F91B51-2386-4619-A2A6-5C4C2E1F6864}"/>
              </a:ext>
            </a:extLst>
          </p:cNvPr>
          <p:cNvSpPr>
            <a:spLocks noGrp="1"/>
          </p:cNvSpPr>
          <p:nvPr>
            <p:ph type="sldNum" sz="quarter" idx="12"/>
          </p:nvPr>
        </p:nvSpPr>
        <p:spPr/>
        <p:txBody>
          <a:bodyPr/>
          <a:lstStyle/>
          <a:p>
            <a:fld id="{0732A363-FB04-4C9F-90A8-C4C271AF4C6C}" type="slidenum">
              <a:rPr lang="de-DE" smtClean="0"/>
              <a:t>‹#›</a:t>
            </a:fld>
            <a:endParaRPr lang="de-DE"/>
          </a:p>
        </p:txBody>
      </p:sp>
      <p:pic>
        <p:nvPicPr>
          <p:cNvPr id="8" name="Grafik 7">
            <a:extLst>
              <a:ext uri="{FF2B5EF4-FFF2-40B4-BE49-F238E27FC236}">
                <a16:creationId xmlns:a16="http://schemas.microsoft.com/office/drawing/2014/main" id="{2291B7DA-253D-440E-B2AB-2D74E7ECE8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87281" y="173074"/>
            <a:ext cx="2621280" cy="1216856"/>
          </a:xfrm>
          <a:prstGeom prst="rect">
            <a:avLst/>
          </a:prstGeom>
        </p:spPr>
      </p:pic>
      <p:sp>
        <p:nvSpPr>
          <p:cNvPr id="9" name="Textfeld 8">
            <a:extLst>
              <a:ext uri="{FF2B5EF4-FFF2-40B4-BE49-F238E27FC236}">
                <a16:creationId xmlns:a16="http://schemas.microsoft.com/office/drawing/2014/main" id="{8A59D8A2-A038-45A9-953D-2B458C960934}"/>
              </a:ext>
            </a:extLst>
          </p:cNvPr>
          <p:cNvSpPr txBox="1"/>
          <p:nvPr userDrawn="1"/>
        </p:nvSpPr>
        <p:spPr>
          <a:xfrm>
            <a:off x="899354" y="520865"/>
            <a:ext cx="2413346" cy="615553"/>
          </a:xfrm>
          <a:prstGeom prst="rect">
            <a:avLst/>
          </a:prstGeom>
          <a:noFill/>
        </p:spPr>
        <p:txBody>
          <a:bodyPr wrap="squar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sz="1200" b="1" kern="1200" noProof="1">
                <a:solidFill>
                  <a:schemeClr val="tx2"/>
                </a:solidFill>
                <a:effectLst/>
                <a:latin typeface="Noto Sans "/>
                <a:ea typeface="+mn-ea"/>
                <a:cs typeface="Noto Sans "/>
              </a:rPr>
              <a:t>barkhauseninstitut.org</a:t>
            </a:r>
            <a:endParaRPr lang="de-DE" sz="1200" kern="1200" noProof="1">
              <a:solidFill>
                <a:schemeClr val="tx2"/>
              </a:solidFill>
              <a:effectLst/>
              <a:latin typeface="Noto Sans "/>
              <a:ea typeface="+mn-ea"/>
              <a:cs typeface="Noto Sans "/>
            </a:endParaRPr>
          </a:p>
          <a:p>
            <a:endParaRPr lang="de-DE" sz="2800" noProof="1">
              <a:solidFill>
                <a:schemeClr val="tx2"/>
              </a:solidFill>
            </a:endParaRPr>
          </a:p>
        </p:txBody>
      </p:sp>
      <p:sp>
        <p:nvSpPr>
          <p:cNvPr id="10" name="Textplatzhalter 21">
            <a:extLst>
              <a:ext uri="{FF2B5EF4-FFF2-40B4-BE49-F238E27FC236}">
                <a16:creationId xmlns:a16="http://schemas.microsoft.com/office/drawing/2014/main" id="{04E98E5C-90CC-472D-8831-239FDF6A7C73}"/>
              </a:ext>
            </a:extLst>
          </p:cNvPr>
          <p:cNvSpPr>
            <a:spLocks noGrp="1"/>
          </p:cNvSpPr>
          <p:nvPr>
            <p:ph type="body" sz="quarter" idx="13" hasCustomPrompt="1"/>
          </p:nvPr>
        </p:nvSpPr>
        <p:spPr>
          <a:xfrm>
            <a:off x="911225" y="4329113"/>
            <a:ext cx="2260600" cy="664589"/>
          </a:xfrm>
        </p:spPr>
        <p:txBody>
          <a:bodyPr lIns="0">
            <a:noAutofit/>
          </a:bodyPr>
          <a:lstStyle>
            <a:lvl1pPr marL="0" indent="0">
              <a:buNone/>
              <a:defRPr sz="1600">
                <a:solidFill>
                  <a:schemeClr val="tx2"/>
                </a:solidFill>
              </a:defRPr>
            </a:lvl1pPr>
          </a:lstStyle>
          <a:p>
            <a:pPr lvl="0"/>
            <a:r>
              <a:rPr lang="en-US" noProof="0"/>
              <a:t>Insert Date</a:t>
            </a:r>
          </a:p>
        </p:txBody>
      </p:sp>
    </p:spTree>
    <p:extLst>
      <p:ext uri="{BB962C8B-B14F-4D97-AF65-F5344CB8AC3E}">
        <p14:creationId xmlns:p14="http://schemas.microsoft.com/office/powerpoint/2010/main" val="4286073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BFA41-43EA-4A3A-82FA-E0A3963687F9}"/>
              </a:ext>
            </a:extLst>
          </p:cNvPr>
          <p:cNvSpPr>
            <a:spLocks noGrp="1"/>
          </p:cNvSpPr>
          <p:nvPr>
            <p:ph type="title"/>
          </p:nvPr>
        </p:nvSpPr>
        <p:spPr/>
        <p:txBody>
          <a:bodyPr/>
          <a:lstStyle>
            <a:lvl1pPr>
              <a:defRPr sz="2800"/>
            </a:lvl1pPr>
          </a:lstStyle>
          <a:p>
            <a:r>
              <a:rPr lang="en-US" noProof="0"/>
              <a:t>Click to edit Master title style</a:t>
            </a:r>
            <a:endParaRPr lang="en-US" noProof="0" dirty="0"/>
          </a:p>
        </p:txBody>
      </p:sp>
      <p:sp>
        <p:nvSpPr>
          <p:cNvPr id="3" name="Inhaltsplatzhalter 2">
            <a:extLst>
              <a:ext uri="{FF2B5EF4-FFF2-40B4-BE49-F238E27FC236}">
                <a16:creationId xmlns:a16="http://schemas.microsoft.com/office/drawing/2014/main" id="{1E9C4827-3CB2-467A-8825-AAA722334270}"/>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umsplatzhalter 3">
            <a:extLst>
              <a:ext uri="{FF2B5EF4-FFF2-40B4-BE49-F238E27FC236}">
                <a16:creationId xmlns:a16="http://schemas.microsoft.com/office/drawing/2014/main" id="{C045CFD3-98FB-4A00-83DA-8212E88A3B4C}"/>
              </a:ext>
            </a:extLst>
          </p:cNvPr>
          <p:cNvSpPr>
            <a:spLocks noGrp="1"/>
          </p:cNvSpPr>
          <p:nvPr>
            <p:ph type="dt" sz="half" idx="10"/>
          </p:nvPr>
        </p:nvSpPr>
        <p:spPr/>
        <p:txBody>
          <a:bodyPr/>
          <a:lstStyle/>
          <a:p>
            <a:fld id="{4A9136DE-4F2E-4514-B72A-7C3452621BCA}" type="datetime1">
              <a:rPr lang="de-DE" smtClean="0"/>
              <a:t>29.01.2025</a:t>
            </a:fld>
            <a:endParaRPr lang="de-DE"/>
          </a:p>
        </p:txBody>
      </p:sp>
      <p:sp>
        <p:nvSpPr>
          <p:cNvPr id="5" name="Fußzeilenplatzhalter 4">
            <a:extLst>
              <a:ext uri="{FF2B5EF4-FFF2-40B4-BE49-F238E27FC236}">
                <a16:creationId xmlns:a16="http://schemas.microsoft.com/office/drawing/2014/main" id="{EAA7C249-C464-4736-AA24-CC939D587C6C}"/>
              </a:ext>
            </a:extLst>
          </p:cNvPr>
          <p:cNvSpPr>
            <a:spLocks noGrp="1"/>
          </p:cNvSpPr>
          <p:nvPr>
            <p:ph type="ftr" sz="quarter" idx="11"/>
          </p:nvPr>
        </p:nvSpPr>
        <p:spPr/>
        <p:txBody>
          <a:bodyPr/>
          <a:lstStyle/>
          <a:p>
            <a:r>
              <a:rPr lang="de-DE"/>
              <a:t>Insert Footer</a:t>
            </a:r>
          </a:p>
        </p:txBody>
      </p:sp>
      <p:sp>
        <p:nvSpPr>
          <p:cNvPr id="6" name="Foliennummernplatzhalter 5">
            <a:extLst>
              <a:ext uri="{FF2B5EF4-FFF2-40B4-BE49-F238E27FC236}">
                <a16:creationId xmlns:a16="http://schemas.microsoft.com/office/drawing/2014/main" id="{D6E4EBD8-F7FF-4821-BB12-E5B6343579C8}"/>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3616371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69D130-4A1D-433A-B8DA-7C18FEA40462}"/>
              </a:ext>
            </a:extLst>
          </p:cNvPr>
          <p:cNvSpPr>
            <a:spLocks noGrp="1"/>
          </p:cNvSpPr>
          <p:nvPr>
            <p:ph type="title"/>
          </p:nvPr>
        </p:nvSpPr>
        <p:spPr>
          <a:xfrm>
            <a:off x="911225" y="2268537"/>
            <a:ext cx="9864726" cy="873126"/>
          </a:xfrm>
        </p:spPr>
        <p:txBody>
          <a:bodyPr anchor="b"/>
          <a:lstStyle>
            <a:lvl1pPr>
              <a:defRPr sz="2800" b="1">
                <a:latin typeface="+mn-lt"/>
              </a:defRPr>
            </a:lvl1pPr>
          </a:lstStyle>
          <a:p>
            <a:r>
              <a:rPr lang="en-US" noProof="0"/>
              <a:t>Click to edit Master title style</a:t>
            </a:r>
          </a:p>
        </p:txBody>
      </p:sp>
      <p:sp>
        <p:nvSpPr>
          <p:cNvPr id="3" name="Textplatzhalter 2">
            <a:extLst>
              <a:ext uri="{FF2B5EF4-FFF2-40B4-BE49-F238E27FC236}">
                <a16:creationId xmlns:a16="http://schemas.microsoft.com/office/drawing/2014/main" id="{5695E617-18DB-4625-9E45-937009397CB2}"/>
              </a:ext>
            </a:extLst>
          </p:cNvPr>
          <p:cNvSpPr>
            <a:spLocks noGrp="1"/>
          </p:cNvSpPr>
          <p:nvPr>
            <p:ph type="body" idx="1"/>
          </p:nvPr>
        </p:nvSpPr>
        <p:spPr>
          <a:xfrm>
            <a:off x="911225" y="3429000"/>
            <a:ext cx="9864725" cy="873127"/>
          </a:xfrm>
        </p:spPr>
        <p:txBody>
          <a:bodyPr lIns="0">
            <a:noAutofit/>
          </a:bodyPr>
          <a:lstStyle>
            <a:lvl1pPr marL="0" indent="0">
              <a:buNone/>
              <a:defRPr sz="2000" b="1">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umsplatzhalter 3">
            <a:extLst>
              <a:ext uri="{FF2B5EF4-FFF2-40B4-BE49-F238E27FC236}">
                <a16:creationId xmlns:a16="http://schemas.microsoft.com/office/drawing/2014/main" id="{40153553-630B-4E1F-AC6D-471625221467}"/>
              </a:ext>
            </a:extLst>
          </p:cNvPr>
          <p:cNvSpPr>
            <a:spLocks noGrp="1"/>
          </p:cNvSpPr>
          <p:nvPr>
            <p:ph type="dt" sz="half" idx="10"/>
          </p:nvPr>
        </p:nvSpPr>
        <p:spPr/>
        <p:txBody>
          <a:bodyPr/>
          <a:lstStyle/>
          <a:p>
            <a:fld id="{626536E3-A4BE-41D0-9665-D45CFDC72987}" type="datetime1">
              <a:rPr lang="de-DE" smtClean="0"/>
              <a:t>29.01.2025</a:t>
            </a:fld>
            <a:endParaRPr lang="de-DE"/>
          </a:p>
        </p:txBody>
      </p:sp>
      <p:sp>
        <p:nvSpPr>
          <p:cNvPr id="5" name="Fußzeilenplatzhalter 4">
            <a:extLst>
              <a:ext uri="{FF2B5EF4-FFF2-40B4-BE49-F238E27FC236}">
                <a16:creationId xmlns:a16="http://schemas.microsoft.com/office/drawing/2014/main" id="{C2EC8496-8B6E-429D-B365-10493DC61F65}"/>
              </a:ext>
            </a:extLst>
          </p:cNvPr>
          <p:cNvSpPr>
            <a:spLocks noGrp="1"/>
          </p:cNvSpPr>
          <p:nvPr>
            <p:ph type="ftr" sz="quarter" idx="11"/>
          </p:nvPr>
        </p:nvSpPr>
        <p:spPr/>
        <p:txBody>
          <a:bodyPr/>
          <a:lstStyle/>
          <a:p>
            <a:r>
              <a:rPr lang="de-DE"/>
              <a:t>Insert Footer</a:t>
            </a:r>
          </a:p>
        </p:txBody>
      </p:sp>
      <p:sp>
        <p:nvSpPr>
          <p:cNvPr id="6" name="Foliennummernplatzhalter 5">
            <a:extLst>
              <a:ext uri="{FF2B5EF4-FFF2-40B4-BE49-F238E27FC236}">
                <a16:creationId xmlns:a16="http://schemas.microsoft.com/office/drawing/2014/main" id="{BA4AADF4-5306-4697-A306-1906516CA1DF}"/>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3727674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überschrift Blau">
    <p:bg>
      <p:bgPr>
        <a:solidFill>
          <a:schemeClr val="tx2"/>
        </a:solidFill>
        <a:effectLst/>
      </p:bgPr>
    </p:bg>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711D1AB1-5AC5-44D2-8DF0-1391A62EAB18}"/>
              </a:ext>
            </a:extLst>
          </p:cNvPr>
          <p:cNvSpPr/>
          <p:nvPr userDrawn="1"/>
        </p:nvSpPr>
        <p:spPr>
          <a:xfrm>
            <a:off x="10622280" y="-1"/>
            <a:ext cx="1569720" cy="13881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A369D130-4A1D-433A-B8DA-7C18FEA40462}"/>
              </a:ext>
            </a:extLst>
          </p:cNvPr>
          <p:cNvSpPr>
            <a:spLocks noGrp="1"/>
          </p:cNvSpPr>
          <p:nvPr>
            <p:ph type="title"/>
          </p:nvPr>
        </p:nvSpPr>
        <p:spPr>
          <a:xfrm>
            <a:off x="911225" y="2268537"/>
            <a:ext cx="9864726" cy="873126"/>
          </a:xfrm>
        </p:spPr>
        <p:txBody>
          <a:bodyPr anchor="b"/>
          <a:lstStyle>
            <a:lvl1pPr>
              <a:defRPr sz="2800" b="1">
                <a:solidFill>
                  <a:schemeClr val="bg1"/>
                </a:solidFill>
                <a:latin typeface="+mn-lt"/>
              </a:defRPr>
            </a:lvl1pPr>
          </a:lstStyle>
          <a:p>
            <a:r>
              <a:rPr lang="en-US" noProof="0"/>
              <a:t>Click to edit Master title style</a:t>
            </a:r>
            <a:endParaRPr lang="en-US" noProof="0" dirty="0"/>
          </a:p>
        </p:txBody>
      </p:sp>
      <p:sp>
        <p:nvSpPr>
          <p:cNvPr id="3" name="Textplatzhalter 2">
            <a:extLst>
              <a:ext uri="{FF2B5EF4-FFF2-40B4-BE49-F238E27FC236}">
                <a16:creationId xmlns:a16="http://schemas.microsoft.com/office/drawing/2014/main" id="{5695E617-18DB-4625-9E45-937009397CB2}"/>
              </a:ext>
            </a:extLst>
          </p:cNvPr>
          <p:cNvSpPr>
            <a:spLocks noGrp="1"/>
          </p:cNvSpPr>
          <p:nvPr>
            <p:ph type="body" idx="1"/>
          </p:nvPr>
        </p:nvSpPr>
        <p:spPr>
          <a:xfrm>
            <a:off x="911225" y="3429000"/>
            <a:ext cx="9864725" cy="873127"/>
          </a:xfrm>
        </p:spPr>
        <p:txBody>
          <a:bodyPr lIns="0">
            <a:no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umsplatzhalter 3">
            <a:extLst>
              <a:ext uri="{FF2B5EF4-FFF2-40B4-BE49-F238E27FC236}">
                <a16:creationId xmlns:a16="http://schemas.microsoft.com/office/drawing/2014/main" id="{40153553-630B-4E1F-AC6D-471625221467}"/>
              </a:ext>
            </a:extLst>
          </p:cNvPr>
          <p:cNvSpPr>
            <a:spLocks noGrp="1"/>
          </p:cNvSpPr>
          <p:nvPr>
            <p:ph type="dt" sz="half" idx="10"/>
          </p:nvPr>
        </p:nvSpPr>
        <p:spPr/>
        <p:txBody>
          <a:bodyPr/>
          <a:lstStyle/>
          <a:p>
            <a:fld id="{626536E3-A4BE-41D0-9665-D45CFDC72987}" type="datetime1">
              <a:rPr lang="de-DE" smtClean="0"/>
              <a:t>29.01.2025</a:t>
            </a:fld>
            <a:endParaRPr lang="de-DE"/>
          </a:p>
        </p:txBody>
      </p:sp>
      <p:sp>
        <p:nvSpPr>
          <p:cNvPr id="5" name="Fußzeilenplatzhalter 4">
            <a:extLst>
              <a:ext uri="{FF2B5EF4-FFF2-40B4-BE49-F238E27FC236}">
                <a16:creationId xmlns:a16="http://schemas.microsoft.com/office/drawing/2014/main" id="{C2EC8496-8B6E-429D-B365-10493DC61F65}"/>
              </a:ext>
            </a:extLst>
          </p:cNvPr>
          <p:cNvSpPr>
            <a:spLocks noGrp="1"/>
          </p:cNvSpPr>
          <p:nvPr>
            <p:ph type="ftr" sz="quarter" idx="11"/>
          </p:nvPr>
        </p:nvSpPr>
        <p:spPr/>
        <p:txBody>
          <a:bodyPr/>
          <a:lstStyle/>
          <a:p>
            <a:r>
              <a:rPr lang="de-DE"/>
              <a:t>Insert Footer</a:t>
            </a:r>
          </a:p>
        </p:txBody>
      </p:sp>
      <p:sp>
        <p:nvSpPr>
          <p:cNvPr id="6" name="Foliennummernplatzhalter 5">
            <a:extLst>
              <a:ext uri="{FF2B5EF4-FFF2-40B4-BE49-F238E27FC236}">
                <a16:creationId xmlns:a16="http://schemas.microsoft.com/office/drawing/2014/main" id="{BA4AADF4-5306-4697-A306-1906516CA1DF}"/>
              </a:ext>
            </a:extLst>
          </p:cNvPr>
          <p:cNvSpPr>
            <a:spLocks noGrp="1"/>
          </p:cNvSpPr>
          <p:nvPr>
            <p:ph type="sldNum" sz="quarter" idx="12"/>
          </p:nvPr>
        </p:nvSpPr>
        <p:spPr/>
        <p:txBody>
          <a:bodyPr/>
          <a:lstStyle/>
          <a:p>
            <a:fld id="{0732A363-FB04-4C9F-90A8-C4C271AF4C6C}" type="slidenum">
              <a:rPr lang="de-DE" smtClean="0"/>
              <a:t>‹#›</a:t>
            </a:fld>
            <a:endParaRPr lang="de-DE"/>
          </a:p>
        </p:txBody>
      </p:sp>
      <p:sp>
        <p:nvSpPr>
          <p:cNvPr id="7" name="Textfeld 6">
            <a:extLst>
              <a:ext uri="{FF2B5EF4-FFF2-40B4-BE49-F238E27FC236}">
                <a16:creationId xmlns:a16="http://schemas.microsoft.com/office/drawing/2014/main" id="{854A3942-4DE3-4A10-8326-1AAC92D2308B}"/>
              </a:ext>
            </a:extLst>
          </p:cNvPr>
          <p:cNvSpPr txBox="1"/>
          <p:nvPr userDrawn="1"/>
        </p:nvSpPr>
        <p:spPr>
          <a:xfrm>
            <a:off x="899354" y="520865"/>
            <a:ext cx="2413346" cy="615553"/>
          </a:xfrm>
          <a:prstGeom prst="rect">
            <a:avLst/>
          </a:prstGeom>
          <a:noFill/>
        </p:spPr>
        <p:txBody>
          <a:bodyPr wrap="squar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sz="1200" b="1" kern="1200" noProof="1">
                <a:solidFill>
                  <a:schemeClr val="bg1"/>
                </a:solidFill>
                <a:effectLst/>
                <a:latin typeface="Noto Sans "/>
                <a:ea typeface="+mn-ea"/>
                <a:cs typeface="Noto Sans "/>
              </a:rPr>
              <a:t>barkhauseninstitut.org</a:t>
            </a:r>
            <a:endParaRPr lang="de-DE" sz="1200" kern="1200" noProof="1">
              <a:solidFill>
                <a:schemeClr val="bg1"/>
              </a:solidFill>
              <a:effectLst/>
              <a:latin typeface="Noto Sans "/>
              <a:ea typeface="+mn-ea"/>
              <a:cs typeface="Noto Sans "/>
            </a:endParaRPr>
          </a:p>
          <a:p>
            <a:endParaRPr lang="de-DE" sz="2800" noProof="1">
              <a:solidFill>
                <a:schemeClr val="bg1"/>
              </a:solidFill>
            </a:endParaRPr>
          </a:p>
        </p:txBody>
      </p:sp>
      <p:pic>
        <p:nvPicPr>
          <p:cNvPr id="8" name="Grafik 7">
            <a:extLst>
              <a:ext uri="{FF2B5EF4-FFF2-40B4-BE49-F238E27FC236}">
                <a16:creationId xmlns:a16="http://schemas.microsoft.com/office/drawing/2014/main" id="{DFF7744A-3662-4BEB-8FE9-F5CB68EABF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00997"/>
            <a:ext cx="751198" cy="657003"/>
          </a:xfrm>
          <a:prstGeom prst="rect">
            <a:avLst/>
          </a:prstGeom>
        </p:spPr>
      </p:pic>
      <p:pic>
        <p:nvPicPr>
          <p:cNvPr id="13" name="Grafik 12">
            <a:extLst>
              <a:ext uri="{FF2B5EF4-FFF2-40B4-BE49-F238E27FC236}">
                <a16:creationId xmlns:a16="http://schemas.microsoft.com/office/drawing/2014/main" id="{C29D1F31-2776-40C2-A70F-96F648868E4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06112" y="192405"/>
            <a:ext cx="1195200" cy="1195200"/>
          </a:xfrm>
          <a:prstGeom prst="rect">
            <a:avLst/>
          </a:prstGeom>
        </p:spPr>
      </p:pic>
    </p:spTree>
    <p:extLst>
      <p:ext uri="{BB962C8B-B14F-4D97-AF65-F5344CB8AC3E}">
        <p14:creationId xmlns:p14="http://schemas.microsoft.com/office/powerpoint/2010/main" val="27825153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Abschnittsüberschrift Grau">
    <p:bg>
      <p:bgPr>
        <a:solidFill>
          <a:schemeClr val="accent6"/>
        </a:solidFill>
        <a:effectLst/>
      </p:bgPr>
    </p:bg>
    <p:spTree>
      <p:nvGrpSpPr>
        <p:cNvPr id="1" name=""/>
        <p:cNvGrpSpPr/>
        <p:nvPr/>
      </p:nvGrpSpPr>
      <p:grpSpPr>
        <a:xfrm>
          <a:off x="0" y="0"/>
          <a:ext cx="0" cy="0"/>
          <a:chOff x="0" y="0"/>
          <a:chExt cx="0" cy="0"/>
        </a:xfrm>
      </p:grpSpPr>
      <p:sp>
        <p:nvSpPr>
          <p:cNvPr id="17" name="Rechteck 16">
            <a:extLst>
              <a:ext uri="{FF2B5EF4-FFF2-40B4-BE49-F238E27FC236}">
                <a16:creationId xmlns:a16="http://schemas.microsoft.com/office/drawing/2014/main" id="{6D4B0684-B248-4418-A0DB-067F4E7D8B53}"/>
              </a:ext>
            </a:extLst>
          </p:cNvPr>
          <p:cNvSpPr/>
          <p:nvPr userDrawn="1"/>
        </p:nvSpPr>
        <p:spPr>
          <a:xfrm>
            <a:off x="-1" y="5966460"/>
            <a:ext cx="838202" cy="8915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A369D130-4A1D-433A-B8DA-7C18FEA40462}"/>
              </a:ext>
            </a:extLst>
          </p:cNvPr>
          <p:cNvSpPr>
            <a:spLocks noGrp="1"/>
          </p:cNvSpPr>
          <p:nvPr>
            <p:ph type="title"/>
          </p:nvPr>
        </p:nvSpPr>
        <p:spPr>
          <a:xfrm>
            <a:off x="911225" y="2268537"/>
            <a:ext cx="9864726" cy="873126"/>
          </a:xfrm>
        </p:spPr>
        <p:txBody>
          <a:bodyPr anchor="b"/>
          <a:lstStyle>
            <a:lvl1pPr>
              <a:defRPr sz="2800" b="1">
                <a:solidFill>
                  <a:schemeClr val="bg1"/>
                </a:solidFill>
                <a:latin typeface="+mn-lt"/>
              </a:defRPr>
            </a:lvl1pPr>
          </a:lstStyle>
          <a:p>
            <a:r>
              <a:rPr lang="en-US" noProof="0"/>
              <a:t>Click to edit Master title style</a:t>
            </a:r>
            <a:endParaRPr lang="en-US" noProof="0" dirty="0"/>
          </a:p>
        </p:txBody>
      </p:sp>
      <p:sp>
        <p:nvSpPr>
          <p:cNvPr id="3" name="Textplatzhalter 2">
            <a:extLst>
              <a:ext uri="{FF2B5EF4-FFF2-40B4-BE49-F238E27FC236}">
                <a16:creationId xmlns:a16="http://schemas.microsoft.com/office/drawing/2014/main" id="{5695E617-18DB-4625-9E45-937009397CB2}"/>
              </a:ext>
            </a:extLst>
          </p:cNvPr>
          <p:cNvSpPr>
            <a:spLocks noGrp="1"/>
          </p:cNvSpPr>
          <p:nvPr>
            <p:ph type="body" idx="1"/>
          </p:nvPr>
        </p:nvSpPr>
        <p:spPr>
          <a:xfrm>
            <a:off x="911225" y="3429000"/>
            <a:ext cx="9864725" cy="873127"/>
          </a:xfrm>
        </p:spPr>
        <p:txBody>
          <a:bodyPr lIns="0">
            <a:no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umsplatzhalter 3">
            <a:extLst>
              <a:ext uri="{FF2B5EF4-FFF2-40B4-BE49-F238E27FC236}">
                <a16:creationId xmlns:a16="http://schemas.microsoft.com/office/drawing/2014/main" id="{40153553-630B-4E1F-AC6D-471625221467}"/>
              </a:ext>
            </a:extLst>
          </p:cNvPr>
          <p:cNvSpPr>
            <a:spLocks noGrp="1"/>
          </p:cNvSpPr>
          <p:nvPr>
            <p:ph type="dt" sz="half" idx="10"/>
          </p:nvPr>
        </p:nvSpPr>
        <p:spPr/>
        <p:txBody>
          <a:bodyPr/>
          <a:lstStyle/>
          <a:p>
            <a:fld id="{626536E3-A4BE-41D0-9665-D45CFDC72987}" type="datetime1">
              <a:rPr lang="de-DE" smtClean="0"/>
              <a:t>29.01.2025</a:t>
            </a:fld>
            <a:endParaRPr lang="de-DE"/>
          </a:p>
        </p:txBody>
      </p:sp>
      <p:sp>
        <p:nvSpPr>
          <p:cNvPr id="5" name="Fußzeilenplatzhalter 4">
            <a:extLst>
              <a:ext uri="{FF2B5EF4-FFF2-40B4-BE49-F238E27FC236}">
                <a16:creationId xmlns:a16="http://schemas.microsoft.com/office/drawing/2014/main" id="{C2EC8496-8B6E-429D-B365-10493DC61F65}"/>
              </a:ext>
            </a:extLst>
          </p:cNvPr>
          <p:cNvSpPr>
            <a:spLocks noGrp="1"/>
          </p:cNvSpPr>
          <p:nvPr>
            <p:ph type="ftr" sz="quarter" idx="11"/>
          </p:nvPr>
        </p:nvSpPr>
        <p:spPr/>
        <p:txBody>
          <a:bodyPr/>
          <a:lstStyle/>
          <a:p>
            <a:r>
              <a:rPr lang="de-DE"/>
              <a:t>Insert Footer</a:t>
            </a:r>
          </a:p>
        </p:txBody>
      </p:sp>
      <p:sp>
        <p:nvSpPr>
          <p:cNvPr id="6" name="Foliennummernplatzhalter 5">
            <a:extLst>
              <a:ext uri="{FF2B5EF4-FFF2-40B4-BE49-F238E27FC236}">
                <a16:creationId xmlns:a16="http://schemas.microsoft.com/office/drawing/2014/main" id="{BA4AADF4-5306-4697-A306-1906516CA1DF}"/>
              </a:ext>
            </a:extLst>
          </p:cNvPr>
          <p:cNvSpPr>
            <a:spLocks noGrp="1"/>
          </p:cNvSpPr>
          <p:nvPr>
            <p:ph type="sldNum" sz="quarter" idx="12"/>
          </p:nvPr>
        </p:nvSpPr>
        <p:spPr/>
        <p:txBody>
          <a:bodyPr/>
          <a:lstStyle/>
          <a:p>
            <a:fld id="{0732A363-FB04-4C9F-90A8-C4C271AF4C6C}" type="slidenum">
              <a:rPr lang="de-DE" smtClean="0"/>
              <a:t>‹#›</a:t>
            </a:fld>
            <a:endParaRPr lang="de-DE"/>
          </a:p>
        </p:txBody>
      </p:sp>
      <p:sp>
        <p:nvSpPr>
          <p:cNvPr id="7" name="Textfeld 6">
            <a:extLst>
              <a:ext uri="{FF2B5EF4-FFF2-40B4-BE49-F238E27FC236}">
                <a16:creationId xmlns:a16="http://schemas.microsoft.com/office/drawing/2014/main" id="{854A3942-4DE3-4A10-8326-1AAC92D2308B}"/>
              </a:ext>
            </a:extLst>
          </p:cNvPr>
          <p:cNvSpPr txBox="1"/>
          <p:nvPr userDrawn="1"/>
        </p:nvSpPr>
        <p:spPr>
          <a:xfrm>
            <a:off x="899354" y="520865"/>
            <a:ext cx="2413346" cy="615553"/>
          </a:xfrm>
          <a:prstGeom prst="rect">
            <a:avLst/>
          </a:prstGeom>
          <a:noFill/>
        </p:spPr>
        <p:txBody>
          <a:bodyPr wrap="square" lIns="0" tIns="0" rIns="0" bIns="0"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DE" sz="1200" b="1" kern="1200" noProof="1">
                <a:solidFill>
                  <a:schemeClr val="bg1"/>
                </a:solidFill>
                <a:effectLst/>
                <a:latin typeface="Noto Sans "/>
                <a:ea typeface="+mn-ea"/>
                <a:cs typeface="Noto Sans "/>
              </a:rPr>
              <a:t>barkhauseninstitut.org</a:t>
            </a:r>
            <a:endParaRPr lang="de-DE" sz="1200" kern="1200" noProof="1">
              <a:solidFill>
                <a:schemeClr val="bg1"/>
              </a:solidFill>
              <a:effectLst/>
              <a:latin typeface="Noto Sans "/>
              <a:ea typeface="+mn-ea"/>
              <a:cs typeface="Noto Sans "/>
            </a:endParaRPr>
          </a:p>
          <a:p>
            <a:endParaRPr lang="de-DE" sz="2800" noProof="1">
              <a:solidFill>
                <a:schemeClr val="bg1"/>
              </a:solidFill>
            </a:endParaRPr>
          </a:p>
        </p:txBody>
      </p:sp>
      <p:pic>
        <p:nvPicPr>
          <p:cNvPr id="16" name="Grafik 15">
            <a:extLst>
              <a:ext uri="{FF2B5EF4-FFF2-40B4-BE49-F238E27FC236}">
                <a16:creationId xmlns:a16="http://schemas.microsoft.com/office/drawing/2014/main" id="{A5B70119-6AB3-4F17-8433-5342B3DB26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00997"/>
            <a:ext cx="748735" cy="657003"/>
          </a:xfrm>
          <a:prstGeom prst="rect">
            <a:avLst/>
          </a:prstGeom>
        </p:spPr>
      </p:pic>
      <p:sp>
        <p:nvSpPr>
          <p:cNvPr id="22" name="Rechteck 21">
            <a:extLst>
              <a:ext uri="{FF2B5EF4-FFF2-40B4-BE49-F238E27FC236}">
                <a16:creationId xmlns:a16="http://schemas.microsoft.com/office/drawing/2014/main" id="{6921D501-A8CA-47E6-8664-C17F60410CBE}"/>
              </a:ext>
            </a:extLst>
          </p:cNvPr>
          <p:cNvSpPr/>
          <p:nvPr userDrawn="1"/>
        </p:nvSpPr>
        <p:spPr>
          <a:xfrm>
            <a:off x="10622280" y="-1"/>
            <a:ext cx="1569720" cy="138814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Grafik 22">
            <a:extLst>
              <a:ext uri="{FF2B5EF4-FFF2-40B4-BE49-F238E27FC236}">
                <a16:creationId xmlns:a16="http://schemas.microsoft.com/office/drawing/2014/main" id="{27AADCB9-9C9A-4B7B-8BEB-02591C49C12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8334" y="192941"/>
            <a:ext cx="1195200" cy="1195200"/>
          </a:xfrm>
          <a:prstGeom prst="rect">
            <a:avLst/>
          </a:prstGeom>
        </p:spPr>
      </p:pic>
    </p:spTree>
    <p:extLst>
      <p:ext uri="{BB962C8B-B14F-4D97-AF65-F5344CB8AC3E}">
        <p14:creationId xmlns:p14="http://schemas.microsoft.com/office/powerpoint/2010/main" val="2433897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7D9A9-F0E1-4573-9270-AB3F01C453A6}"/>
              </a:ext>
            </a:extLst>
          </p:cNvPr>
          <p:cNvSpPr>
            <a:spLocks noGrp="1"/>
          </p:cNvSpPr>
          <p:nvPr>
            <p:ph type="title"/>
          </p:nvPr>
        </p:nvSpPr>
        <p:spPr/>
        <p:txBody>
          <a:bodyPr/>
          <a:lstStyle>
            <a:lvl1pPr>
              <a:defRPr sz="2800"/>
            </a:lvl1pPr>
          </a:lstStyle>
          <a:p>
            <a:r>
              <a:rPr lang="en-US" noProof="0"/>
              <a:t>Click to edit Master title style</a:t>
            </a:r>
          </a:p>
        </p:txBody>
      </p:sp>
      <p:sp>
        <p:nvSpPr>
          <p:cNvPr id="3" name="Inhaltsplatzhalter 2">
            <a:extLst>
              <a:ext uri="{FF2B5EF4-FFF2-40B4-BE49-F238E27FC236}">
                <a16:creationId xmlns:a16="http://schemas.microsoft.com/office/drawing/2014/main" id="{310B9F55-8D27-4261-8E29-9E793F7DEB7E}"/>
              </a:ext>
            </a:extLst>
          </p:cNvPr>
          <p:cNvSpPr>
            <a:spLocks noGrp="1"/>
          </p:cNvSpPr>
          <p:nvPr>
            <p:ph sz="half" idx="1"/>
          </p:nvPr>
        </p:nvSpPr>
        <p:spPr>
          <a:xfrm>
            <a:off x="89943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Inhaltsplatzhalter 3">
            <a:extLst>
              <a:ext uri="{FF2B5EF4-FFF2-40B4-BE49-F238E27FC236}">
                <a16:creationId xmlns:a16="http://schemas.microsoft.com/office/drawing/2014/main" id="{93322F1C-F167-4050-BC76-771D34AC1115}"/>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umsplatzhalter 4">
            <a:extLst>
              <a:ext uri="{FF2B5EF4-FFF2-40B4-BE49-F238E27FC236}">
                <a16:creationId xmlns:a16="http://schemas.microsoft.com/office/drawing/2014/main" id="{DF26CBE3-8705-46D7-9D63-B65303C52A3A}"/>
              </a:ext>
            </a:extLst>
          </p:cNvPr>
          <p:cNvSpPr>
            <a:spLocks noGrp="1"/>
          </p:cNvSpPr>
          <p:nvPr>
            <p:ph type="dt" sz="half" idx="10"/>
          </p:nvPr>
        </p:nvSpPr>
        <p:spPr/>
        <p:txBody>
          <a:bodyPr/>
          <a:lstStyle/>
          <a:p>
            <a:fld id="{D9303296-4805-4571-A521-23F36F73FA9F}" type="datetime1">
              <a:rPr lang="de-DE" smtClean="0"/>
              <a:t>29.01.2025</a:t>
            </a:fld>
            <a:endParaRPr lang="de-DE"/>
          </a:p>
        </p:txBody>
      </p:sp>
      <p:sp>
        <p:nvSpPr>
          <p:cNvPr id="6" name="Fußzeilenplatzhalter 5">
            <a:extLst>
              <a:ext uri="{FF2B5EF4-FFF2-40B4-BE49-F238E27FC236}">
                <a16:creationId xmlns:a16="http://schemas.microsoft.com/office/drawing/2014/main" id="{9FA194E2-DFA1-43D3-8DF7-6D94B7F14965}"/>
              </a:ext>
            </a:extLst>
          </p:cNvPr>
          <p:cNvSpPr>
            <a:spLocks noGrp="1"/>
          </p:cNvSpPr>
          <p:nvPr>
            <p:ph type="ftr" sz="quarter" idx="11"/>
          </p:nvPr>
        </p:nvSpPr>
        <p:spPr/>
        <p:txBody>
          <a:bodyPr/>
          <a:lstStyle/>
          <a:p>
            <a:r>
              <a:rPr lang="de-DE"/>
              <a:t>Insert Footer</a:t>
            </a:r>
          </a:p>
        </p:txBody>
      </p:sp>
      <p:sp>
        <p:nvSpPr>
          <p:cNvPr id="7" name="Foliennummernplatzhalter 6">
            <a:extLst>
              <a:ext uri="{FF2B5EF4-FFF2-40B4-BE49-F238E27FC236}">
                <a16:creationId xmlns:a16="http://schemas.microsoft.com/office/drawing/2014/main" id="{116F3AA1-EB68-497C-B19E-8851330F2C9F}"/>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1792929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203986-41BC-4A08-B339-4EDDCBE295D3}"/>
              </a:ext>
            </a:extLst>
          </p:cNvPr>
          <p:cNvSpPr>
            <a:spLocks noGrp="1"/>
          </p:cNvSpPr>
          <p:nvPr>
            <p:ph type="title"/>
          </p:nvPr>
        </p:nvSpPr>
        <p:spPr>
          <a:xfrm>
            <a:off x="911224" y="288923"/>
            <a:ext cx="9874249" cy="806451"/>
          </a:xfrm>
        </p:spPr>
        <p:txBody>
          <a:bodyPr/>
          <a:lstStyle>
            <a:lvl1pPr>
              <a:defRPr sz="2800"/>
            </a:lvl1pPr>
          </a:lstStyle>
          <a:p>
            <a:r>
              <a:rPr lang="en-US"/>
              <a:t>Click to edit Master title style</a:t>
            </a:r>
            <a:endParaRPr lang="de-DE" dirty="0"/>
          </a:p>
        </p:txBody>
      </p:sp>
      <p:sp>
        <p:nvSpPr>
          <p:cNvPr id="3" name="Textplatzhalter 2">
            <a:extLst>
              <a:ext uri="{FF2B5EF4-FFF2-40B4-BE49-F238E27FC236}">
                <a16:creationId xmlns:a16="http://schemas.microsoft.com/office/drawing/2014/main" id="{7161DC0A-5E3C-40C3-BB7D-9B3D8582615B}"/>
              </a:ext>
            </a:extLst>
          </p:cNvPr>
          <p:cNvSpPr>
            <a:spLocks noGrp="1"/>
          </p:cNvSpPr>
          <p:nvPr>
            <p:ph type="body" idx="1"/>
          </p:nvPr>
        </p:nvSpPr>
        <p:spPr>
          <a:xfrm>
            <a:off x="911224" y="168672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a:extLst>
              <a:ext uri="{FF2B5EF4-FFF2-40B4-BE49-F238E27FC236}">
                <a16:creationId xmlns:a16="http://schemas.microsoft.com/office/drawing/2014/main" id="{07B43983-A3C6-426A-BCFD-9CA2FE1CA077}"/>
              </a:ext>
            </a:extLst>
          </p:cNvPr>
          <p:cNvSpPr>
            <a:spLocks noGrp="1"/>
          </p:cNvSpPr>
          <p:nvPr>
            <p:ph sz="half" idx="2"/>
          </p:nvPr>
        </p:nvSpPr>
        <p:spPr>
          <a:xfrm>
            <a:off x="911224" y="2510632"/>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a:extLst>
              <a:ext uri="{FF2B5EF4-FFF2-40B4-BE49-F238E27FC236}">
                <a16:creationId xmlns:a16="http://schemas.microsoft.com/office/drawing/2014/main" id="{5BC2C704-3B77-45F5-B17A-EC6149D9A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a:extLst>
              <a:ext uri="{FF2B5EF4-FFF2-40B4-BE49-F238E27FC236}">
                <a16:creationId xmlns:a16="http://schemas.microsoft.com/office/drawing/2014/main" id="{6B0E3888-309B-4E3F-A5C5-C91913522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a:extLst>
              <a:ext uri="{FF2B5EF4-FFF2-40B4-BE49-F238E27FC236}">
                <a16:creationId xmlns:a16="http://schemas.microsoft.com/office/drawing/2014/main" id="{AC33B5CD-2012-4C1A-B164-FC291CFFA2A4}"/>
              </a:ext>
            </a:extLst>
          </p:cNvPr>
          <p:cNvSpPr>
            <a:spLocks noGrp="1"/>
          </p:cNvSpPr>
          <p:nvPr>
            <p:ph type="dt" sz="half" idx="10"/>
          </p:nvPr>
        </p:nvSpPr>
        <p:spPr/>
        <p:txBody>
          <a:bodyPr/>
          <a:lstStyle/>
          <a:p>
            <a:fld id="{65DAF699-67A2-4034-94A8-FB711814705B}" type="datetime1">
              <a:rPr lang="de-DE" smtClean="0"/>
              <a:t>29.01.2025</a:t>
            </a:fld>
            <a:endParaRPr lang="de-DE"/>
          </a:p>
        </p:txBody>
      </p:sp>
      <p:sp>
        <p:nvSpPr>
          <p:cNvPr id="8" name="Fußzeilenplatzhalter 7">
            <a:extLst>
              <a:ext uri="{FF2B5EF4-FFF2-40B4-BE49-F238E27FC236}">
                <a16:creationId xmlns:a16="http://schemas.microsoft.com/office/drawing/2014/main" id="{5BE0D3BD-2ACD-4FB4-A181-629B955CE498}"/>
              </a:ext>
            </a:extLst>
          </p:cNvPr>
          <p:cNvSpPr>
            <a:spLocks noGrp="1"/>
          </p:cNvSpPr>
          <p:nvPr>
            <p:ph type="ftr" sz="quarter" idx="11"/>
          </p:nvPr>
        </p:nvSpPr>
        <p:spPr/>
        <p:txBody>
          <a:bodyPr/>
          <a:lstStyle/>
          <a:p>
            <a:r>
              <a:rPr lang="de-DE"/>
              <a:t>Insert Footer</a:t>
            </a:r>
          </a:p>
        </p:txBody>
      </p:sp>
      <p:sp>
        <p:nvSpPr>
          <p:cNvPr id="9" name="Foliennummernplatzhalter 8">
            <a:extLst>
              <a:ext uri="{FF2B5EF4-FFF2-40B4-BE49-F238E27FC236}">
                <a16:creationId xmlns:a16="http://schemas.microsoft.com/office/drawing/2014/main" id="{1FA958A6-7F78-4F05-BAB4-B9FC3525A8A9}"/>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955772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E81B14-39FE-4931-9A35-399C2C02E55B}"/>
              </a:ext>
            </a:extLst>
          </p:cNvPr>
          <p:cNvSpPr>
            <a:spLocks noGrp="1"/>
          </p:cNvSpPr>
          <p:nvPr>
            <p:ph type="title"/>
          </p:nvPr>
        </p:nvSpPr>
        <p:spPr/>
        <p:txBody>
          <a:bodyPr/>
          <a:lstStyle>
            <a:lvl1pPr>
              <a:defRPr sz="2800"/>
            </a:lvl1pPr>
          </a:lstStyle>
          <a:p>
            <a:r>
              <a:rPr lang="en-US" noProof="0"/>
              <a:t>Click to edit Master title style</a:t>
            </a:r>
          </a:p>
        </p:txBody>
      </p:sp>
      <p:sp>
        <p:nvSpPr>
          <p:cNvPr id="3" name="Datumsplatzhalter 2">
            <a:extLst>
              <a:ext uri="{FF2B5EF4-FFF2-40B4-BE49-F238E27FC236}">
                <a16:creationId xmlns:a16="http://schemas.microsoft.com/office/drawing/2014/main" id="{E8387653-C00F-42BE-AF04-B30B9B875921}"/>
              </a:ext>
            </a:extLst>
          </p:cNvPr>
          <p:cNvSpPr>
            <a:spLocks noGrp="1"/>
          </p:cNvSpPr>
          <p:nvPr>
            <p:ph type="dt" sz="half" idx="10"/>
          </p:nvPr>
        </p:nvSpPr>
        <p:spPr/>
        <p:txBody>
          <a:bodyPr/>
          <a:lstStyle/>
          <a:p>
            <a:fld id="{579FD1EE-3263-4316-B8A1-C411013DAF71}" type="datetime1">
              <a:rPr lang="de-DE" smtClean="0"/>
              <a:t>29.01.2025</a:t>
            </a:fld>
            <a:endParaRPr lang="de-DE"/>
          </a:p>
        </p:txBody>
      </p:sp>
      <p:sp>
        <p:nvSpPr>
          <p:cNvPr id="4" name="Fußzeilenplatzhalter 3">
            <a:extLst>
              <a:ext uri="{FF2B5EF4-FFF2-40B4-BE49-F238E27FC236}">
                <a16:creationId xmlns:a16="http://schemas.microsoft.com/office/drawing/2014/main" id="{AE986E8C-BD69-45FF-AD9F-5D3D5AC1B957}"/>
              </a:ext>
            </a:extLst>
          </p:cNvPr>
          <p:cNvSpPr>
            <a:spLocks noGrp="1"/>
          </p:cNvSpPr>
          <p:nvPr>
            <p:ph type="ftr" sz="quarter" idx="11"/>
          </p:nvPr>
        </p:nvSpPr>
        <p:spPr/>
        <p:txBody>
          <a:bodyPr/>
          <a:lstStyle/>
          <a:p>
            <a:r>
              <a:rPr lang="de-DE"/>
              <a:t>Insert Footer</a:t>
            </a:r>
          </a:p>
        </p:txBody>
      </p:sp>
      <p:sp>
        <p:nvSpPr>
          <p:cNvPr id="5" name="Foliennummernplatzhalter 4">
            <a:extLst>
              <a:ext uri="{FF2B5EF4-FFF2-40B4-BE49-F238E27FC236}">
                <a16:creationId xmlns:a16="http://schemas.microsoft.com/office/drawing/2014/main" id="{374826BB-1C7E-4C1F-868B-BCA6C65E24CC}"/>
              </a:ext>
            </a:extLst>
          </p:cNvPr>
          <p:cNvSpPr>
            <a:spLocks noGrp="1"/>
          </p:cNvSpPr>
          <p:nvPr>
            <p:ph type="sldNum" sz="quarter" idx="12"/>
          </p:nvPr>
        </p:nvSpPr>
        <p:spPr/>
        <p:txBody>
          <a:bodyPr/>
          <a:lstStyle/>
          <a:p>
            <a:fld id="{0732A363-FB04-4C9F-90A8-C4C271AF4C6C}" type="slidenum">
              <a:rPr lang="de-DE" smtClean="0"/>
              <a:t>‹#›</a:t>
            </a:fld>
            <a:endParaRPr lang="de-DE"/>
          </a:p>
        </p:txBody>
      </p:sp>
    </p:spTree>
    <p:extLst>
      <p:ext uri="{BB962C8B-B14F-4D97-AF65-F5344CB8AC3E}">
        <p14:creationId xmlns:p14="http://schemas.microsoft.com/office/powerpoint/2010/main" val="87437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80DA636-2AE4-4CAF-8F16-A97D6D91F0DC}"/>
              </a:ext>
            </a:extLst>
          </p:cNvPr>
          <p:cNvSpPr>
            <a:spLocks noGrp="1"/>
          </p:cNvSpPr>
          <p:nvPr>
            <p:ph type="title"/>
          </p:nvPr>
        </p:nvSpPr>
        <p:spPr>
          <a:xfrm>
            <a:off x="911225" y="288923"/>
            <a:ext cx="9874249" cy="806452"/>
          </a:xfrm>
          <a:prstGeom prst="rect">
            <a:avLst/>
          </a:prstGeom>
        </p:spPr>
        <p:txBody>
          <a:bodyPr vert="horz" lIns="0" tIns="0" rIns="91440" bIns="0" rtlCol="0" anchor="b">
            <a:noAutofit/>
          </a:bodyPr>
          <a:lstStyle/>
          <a:p>
            <a:r>
              <a:rPr lang="en-US" noProof="0"/>
              <a:t>Slide Title</a:t>
            </a:r>
          </a:p>
        </p:txBody>
      </p:sp>
      <p:sp>
        <p:nvSpPr>
          <p:cNvPr id="3" name="Textplatzhalter 2">
            <a:extLst>
              <a:ext uri="{FF2B5EF4-FFF2-40B4-BE49-F238E27FC236}">
                <a16:creationId xmlns:a16="http://schemas.microsoft.com/office/drawing/2014/main" id="{C0955420-E8DD-41FB-AE44-DD45FEB63D36}"/>
              </a:ext>
            </a:extLst>
          </p:cNvPr>
          <p:cNvSpPr>
            <a:spLocks noGrp="1"/>
          </p:cNvSpPr>
          <p:nvPr>
            <p:ph type="body" idx="1"/>
          </p:nvPr>
        </p:nvSpPr>
        <p:spPr>
          <a:xfrm>
            <a:off x="911225" y="1295268"/>
            <a:ext cx="10258425" cy="4904555"/>
          </a:xfrm>
          <a:prstGeom prst="rect">
            <a:avLst/>
          </a:prstGeom>
        </p:spPr>
        <p:txBody>
          <a:bodyPr vert="horz" lIns="91440" tIns="45720" rIns="91440" bIns="45720" rtlCol="0">
            <a:noAutofit/>
          </a:bodyPr>
          <a:lstStyle/>
          <a:p>
            <a:pPr lvl="0"/>
            <a:r>
              <a:rPr lang="en-US" noProof="0" dirty="0" err="1"/>
              <a:t>Mastertextformat</a:t>
            </a:r>
            <a:r>
              <a:rPr lang="en-US" noProof="0" dirty="0"/>
              <a:t> </a:t>
            </a:r>
            <a:r>
              <a:rPr lang="en-US" noProof="0" dirty="0" err="1"/>
              <a:t>bearbeiten</a:t>
            </a:r>
            <a:endParaRPr lang="en-US" noProof="0" dirty="0"/>
          </a:p>
          <a:p>
            <a:pPr lvl="0"/>
            <a:r>
              <a:rPr lang="en-US" noProof="0" dirty="0"/>
              <a:t>Second Point</a:t>
            </a:r>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4" name="Datumsplatzhalter 3">
            <a:extLst>
              <a:ext uri="{FF2B5EF4-FFF2-40B4-BE49-F238E27FC236}">
                <a16:creationId xmlns:a16="http://schemas.microsoft.com/office/drawing/2014/main" id="{B9121DDA-AA67-4B11-A077-F38834CCBB57}"/>
              </a:ext>
            </a:extLst>
          </p:cNvPr>
          <p:cNvSpPr>
            <a:spLocks noGrp="1"/>
          </p:cNvSpPr>
          <p:nvPr>
            <p:ph type="dt" sz="half" idx="2"/>
          </p:nvPr>
        </p:nvSpPr>
        <p:spPr>
          <a:xfrm>
            <a:off x="9951243" y="6527800"/>
            <a:ext cx="834231" cy="206375"/>
          </a:xfrm>
          <a:prstGeom prst="rect">
            <a:avLst/>
          </a:prstGeom>
        </p:spPr>
        <p:txBody>
          <a:bodyPr vert="horz" lIns="91440" tIns="46800" rIns="91440" bIns="36000" rtlCol="0" anchor="b" anchorCtr="0"/>
          <a:lstStyle>
            <a:lvl1pPr algn="r">
              <a:defRPr sz="1000" b="0">
                <a:solidFill>
                  <a:schemeClr val="tx1"/>
                </a:solidFill>
              </a:defRPr>
            </a:lvl1pPr>
          </a:lstStyle>
          <a:p>
            <a:fld id="{B15C84BB-6D75-41EA-BE87-94ADE295E3FE}" type="datetime1">
              <a:rPr lang="de-DE" smtClean="0"/>
              <a:t>29.01.2025</a:t>
            </a:fld>
            <a:endParaRPr lang="de-DE"/>
          </a:p>
        </p:txBody>
      </p:sp>
      <p:sp>
        <p:nvSpPr>
          <p:cNvPr id="5" name="Fußzeilenplatzhalter 4">
            <a:extLst>
              <a:ext uri="{FF2B5EF4-FFF2-40B4-BE49-F238E27FC236}">
                <a16:creationId xmlns:a16="http://schemas.microsoft.com/office/drawing/2014/main" id="{00F9FEDC-994B-4434-BC47-708C7734438F}"/>
              </a:ext>
            </a:extLst>
          </p:cNvPr>
          <p:cNvSpPr>
            <a:spLocks noGrp="1"/>
          </p:cNvSpPr>
          <p:nvPr>
            <p:ph type="ftr" sz="quarter" idx="3"/>
          </p:nvPr>
        </p:nvSpPr>
        <p:spPr>
          <a:xfrm>
            <a:off x="2771775" y="6524626"/>
            <a:ext cx="7077075" cy="209550"/>
          </a:xfrm>
          <a:prstGeom prst="rect">
            <a:avLst/>
          </a:prstGeom>
        </p:spPr>
        <p:txBody>
          <a:bodyPr vert="horz" lIns="91440" tIns="45720" rIns="91440" bIns="36000" rtlCol="0" anchor="b" anchorCtr="0"/>
          <a:lstStyle>
            <a:lvl1pPr algn="l">
              <a:defRPr sz="1000" b="0">
                <a:solidFill>
                  <a:schemeClr val="accent4"/>
                </a:solidFill>
              </a:defRPr>
            </a:lvl1pPr>
          </a:lstStyle>
          <a:p>
            <a:r>
              <a:rPr lang="de-DE"/>
              <a:t>Insert Footer</a:t>
            </a:r>
            <a:endParaRPr lang="de-DE" dirty="0"/>
          </a:p>
        </p:txBody>
      </p:sp>
      <p:sp>
        <p:nvSpPr>
          <p:cNvPr id="6" name="Foliennummernplatzhalter 5">
            <a:extLst>
              <a:ext uri="{FF2B5EF4-FFF2-40B4-BE49-F238E27FC236}">
                <a16:creationId xmlns:a16="http://schemas.microsoft.com/office/drawing/2014/main" id="{3B087258-F0EB-4A2C-A5D9-C71B0598ED0B}"/>
              </a:ext>
            </a:extLst>
          </p:cNvPr>
          <p:cNvSpPr>
            <a:spLocks noGrp="1"/>
          </p:cNvSpPr>
          <p:nvPr>
            <p:ph type="sldNum" sz="quarter" idx="4"/>
          </p:nvPr>
        </p:nvSpPr>
        <p:spPr>
          <a:xfrm>
            <a:off x="10785475" y="6527800"/>
            <a:ext cx="568324" cy="206375"/>
          </a:xfrm>
          <a:prstGeom prst="rect">
            <a:avLst/>
          </a:prstGeom>
        </p:spPr>
        <p:txBody>
          <a:bodyPr vert="horz" lIns="0" tIns="0" rIns="91440" bIns="36000" rtlCol="0" anchor="b" anchorCtr="0"/>
          <a:lstStyle>
            <a:lvl1pPr algn="r">
              <a:defRPr sz="1000" b="1">
                <a:solidFill>
                  <a:schemeClr val="tx1"/>
                </a:solidFill>
              </a:defRPr>
            </a:lvl1pPr>
          </a:lstStyle>
          <a:p>
            <a:fld id="{0732A363-FB04-4C9F-90A8-C4C271AF4C6C}" type="slidenum">
              <a:rPr lang="de-DE" smtClean="0"/>
              <a:pPr/>
              <a:t>‹#›</a:t>
            </a:fld>
            <a:endParaRPr lang="de-DE" dirty="0"/>
          </a:p>
        </p:txBody>
      </p:sp>
      <p:pic>
        <p:nvPicPr>
          <p:cNvPr id="7" name="Grafik 6">
            <a:extLst>
              <a:ext uri="{FF2B5EF4-FFF2-40B4-BE49-F238E27FC236}">
                <a16:creationId xmlns:a16="http://schemas.microsoft.com/office/drawing/2014/main" id="{57E42AEF-5349-4BF9-9C4B-4F9710225A9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804273" y="187326"/>
            <a:ext cx="1196752" cy="1196752"/>
          </a:xfrm>
          <a:prstGeom prst="rect">
            <a:avLst/>
          </a:prstGeom>
        </p:spPr>
      </p:pic>
      <p:pic>
        <p:nvPicPr>
          <p:cNvPr id="8" name="Grafik 7">
            <a:extLst>
              <a:ext uri="{FF2B5EF4-FFF2-40B4-BE49-F238E27FC236}">
                <a16:creationId xmlns:a16="http://schemas.microsoft.com/office/drawing/2014/main" id="{5DC30F3B-0B05-473F-B37D-95009E9AEA25}"/>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6213069"/>
            <a:ext cx="737394" cy="644931"/>
          </a:xfrm>
          <a:prstGeom prst="rect">
            <a:avLst/>
          </a:prstGeom>
        </p:spPr>
      </p:pic>
      <p:sp>
        <p:nvSpPr>
          <p:cNvPr id="9" name="Textfeld 8">
            <a:extLst>
              <a:ext uri="{FF2B5EF4-FFF2-40B4-BE49-F238E27FC236}">
                <a16:creationId xmlns:a16="http://schemas.microsoft.com/office/drawing/2014/main" id="{B7DCBADA-2183-4878-A19C-FF480CAC7FDE}"/>
              </a:ext>
            </a:extLst>
          </p:cNvPr>
          <p:cNvSpPr txBox="1"/>
          <p:nvPr userDrawn="1"/>
        </p:nvSpPr>
        <p:spPr>
          <a:xfrm>
            <a:off x="904087" y="6521450"/>
            <a:ext cx="1606209" cy="180975"/>
          </a:xfrm>
          <a:prstGeom prst="rect">
            <a:avLst/>
          </a:prstGeom>
          <a:noFill/>
        </p:spPr>
        <p:txBody>
          <a:bodyPr wrap="none" lIns="0" tIns="0" rIns="0" bIns="0" rtlCol="0" anchor="b" anchorCtr="0">
            <a:noAutofit/>
          </a:bodyPr>
          <a:lstStyle/>
          <a:p>
            <a:r>
              <a:rPr lang="de-DE" sz="1000" dirty="0">
                <a:latin typeface="+mj-lt"/>
              </a:rPr>
              <a:t>Barkhausen Institut</a:t>
            </a:r>
          </a:p>
        </p:txBody>
      </p:sp>
    </p:spTree>
    <p:extLst>
      <p:ext uri="{BB962C8B-B14F-4D97-AF65-F5344CB8AC3E}">
        <p14:creationId xmlns:p14="http://schemas.microsoft.com/office/powerpoint/2010/main" val="154968312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Clr>
          <a:schemeClr val="tx2"/>
        </a:buClr>
        <a:buFont typeface="Wingdings" panose="05000000000000000000" pitchFamily="2" charset="2"/>
        <a:buChar char="§"/>
        <a:defRPr lang="de-DE" sz="2000" kern="1200" dirty="0" smtClean="0">
          <a:solidFill>
            <a:schemeClr val="tx1"/>
          </a:solidFill>
          <a:latin typeface="+mn-lt"/>
          <a:ea typeface="+mn-ea"/>
          <a:cs typeface="+mn-cs"/>
        </a:defRPr>
      </a:lvl1pPr>
      <a:lvl2pPr marL="736600" indent="-285750" algn="l" defTabSz="914400" rtl="0" eaLnBrk="1" latinLnBrk="0" hangingPunct="1">
        <a:lnSpc>
          <a:spcPct val="90000"/>
        </a:lnSpc>
        <a:spcBef>
          <a:spcPts val="800"/>
        </a:spcBef>
        <a:buClr>
          <a:schemeClr val="tx2"/>
        </a:buClr>
        <a:buFont typeface="Arial" panose="020B0604020202020204" pitchFamily="34" charset="0"/>
        <a:buChar char="•"/>
        <a:defRPr lang="de-DE" sz="1800" kern="1200" dirty="0" smtClean="0">
          <a:solidFill>
            <a:schemeClr val="tx1"/>
          </a:solidFill>
          <a:latin typeface="+mn-lt"/>
          <a:ea typeface="+mn-ea"/>
          <a:cs typeface="+mn-cs"/>
        </a:defRPr>
      </a:lvl2pPr>
      <a:lvl3pPr marL="1079500" indent="-171450" algn="l" defTabSz="914400" rtl="0" eaLnBrk="1" latinLnBrk="0" hangingPunct="1">
        <a:lnSpc>
          <a:spcPct val="90000"/>
        </a:lnSpc>
        <a:spcBef>
          <a:spcPts val="600"/>
        </a:spcBef>
        <a:buClr>
          <a:schemeClr val="tx2"/>
        </a:buClr>
        <a:buFont typeface="Arial" panose="020B0604020202020204" pitchFamily="34" charset="0"/>
        <a:buChar char="•"/>
        <a:defRPr lang="de-DE" sz="1600" kern="1200" dirty="0" smtClean="0">
          <a:solidFill>
            <a:schemeClr val="tx1"/>
          </a:solidFill>
          <a:latin typeface="+mn-lt"/>
          <a:ea typeface="+mn-ea"/>
          <a:cs typeface="+mn-cs"/>
        </a:defRPr>
      </a:lvl3pPr>
      <a:lvl4pPr marL="1435100" indent="-152400" algn="l" defTabSz="914400" rtl="0" eaLnBrk="1" latinLnBrk="0" hangingPunct="1">
        <a:lnSpc>
          <a:spcPct val="90000"/>
        </a:lnSpc>
        <a:spcBef>
          <a:spcPts val="600"/>
        </a:spcBef>
        <a:buClr>
          <a:schemeClr val="tx2"/>
        </a:buClr>
        <a:buFont typeface="Arial" panose="020B0604020202020204" pitchFamily="34" charset="0"/>
        <a:buChar char="•"/>
        <a:defRPr lang="de-DE" sz="1400" kern="1200" dirty="0" smtClean="0">
          <a:solidFill>
            <a:schemeClr val="tx1"/>
          </a:solidFill>
          <a:latin typeface="+mn-lt"/>
          <a:ea typeface="+mn-ea"/>
          <a:cs typeface="+mn-cs"/>
        </a:defRPr>
      </a:lvl4pPr>
      <a:lvl5pPr marL="1619250" indent="-142875" algn="l" defTabSz="914400" rtl="0" eaLnBrk="1" latinLnBrk="0" hangingPunct="1">
        <a:lnSpc>
          <a:spcPct val="90000"/>
        </a:lnSpc>
        <a:spcBef>
          <a:spcPts val="600"/>
        </a:spcBef>
        <a:buClr>
          <a:schemeClr val="tx2"/>
        </a:buClr>
        <a:buFont typeface="Arial" panose="020B0604020202020204" pitchFamily="34" charset="0"/>
        <a:buChar char="•"/>
        <a:defRPr lang="de-DE"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036" userDrawn="1">
          <p15:clr>
            <a:srgbClr val="F26B43"/>
          </p15:clr>
        </p15:guide>
        <p15:guide id="3" pos="574" userDrawn="1">
          <p15:clr>
            <a:srgbClr val="F26B43"/>
          </p15:clr>
        </p15:guide>
        <p15:guide id="5" orient="horz" pos="690" userDrawn="1">
          <p15:clr>
            <a:srgbClr val="F26B43"/>
          </p15:clr>
        </p15:guide>
        <p15:guide id="6" orient="horz" pos="181" userDrawn="1">
          <p15:clr>
            <a:srgbClr val="F26B43"/>
          </p15:clr>
        </p15:guide>
        <p15:guide id="7" orient="horz" pos="640" userDrawn="1">
          <p15:clr>
            <a:srgbClr val="F26B43"/>
          </p15:clr>
        </p15:guide>
        <p15:guide id="8" orient="horz" pos="4201" userDrawn="1">
          <p15:clr>
            <a:srgbClr val="F26B43"/>
          </p15:clr>
        </p15:guide>
        <p15:guide id="9" orient="horz" pos="4242" userDrawn="1">
          <p15:clr>
            <a:srgbClr val="F26B43"/>
          </p15:clr>
        </p15:guide>
        <p15:guide id="10" pos="6788" userDrawn="1">
          <p15:clr>
            <a:srgbClr val="F26B43"/>
          </p15:clr>
        </p15:guide>
        <p15:guide id="11" orient="horz" pos="1979" userDrawn="1">
          <p15:clr>
            <a:srgbClr val="F26B43"/>
          </p15:clr>
        </p15:guide>
        <p15:guide id="12" orient="horz" pos="272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slide" Target="slide28.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5.png"/><Relationship Id="rId5" Type="http://schemas.openxmlformats.org/officeDocument/2006/relationships/image" Target="../media/image230.png"/><Relationship Id="rId10" Type="http://schemas.openxmlformats.org/officeDocument/2006/relationships/slide" Target="slide34.xml"/><Relationship Id="rId4" Type="http://schemas.openxmlformats.org/officeDocument/2006/relationships/slide" Target="slide17.xml"/><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crowdstrike.com/wp-content/uploads/2024/08/Channel-File-291-Incident-Root-Cause-Analysis-08.06.2024.pdf"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www.theinquirer.net/inquirer/news/2411367/airbus-confirms-spain-crash-was-down-to-misconfigured-softwar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 Target="slide17.xml"/><Relationship Id="rId7" Type="http://schemas.openxmlformats.org/officeDocument/2006/relationships/image" Target="../media/image280.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slide" Target="slide28.xml"/><Relationship Id="rId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70.png"/><Relationship Id="rId9" Type="http://schemas.openxmlformats.org/officeDocument/2006/relationships/slide" Target="slide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44.svg"/></Relationships>
</file>

<file path=ppt/slides/_rels/slide3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slides/_rels/slide38.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4.svg"/><Relationship Id="rId9" Type="http://schemas.openxmlformats.org/officeDocument/2006/relationships/image" Target="../media/image52.png"/></Relationships>
</file>

<file path=ppt/slides/_rels/slide3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4.svg"/><Relationship Id="rId9"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hyperlink" Target="https://www.crowdstrike.com/wp-content/uploads/2024/08/Channel-File-291-Incident-Root-Cause-Analysis-08.06.2024.pdf"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hyperlink" Target="https://www.theinquirer.net/inquirer/news/2411367/airbus-confirms-spain-crash-was-down-to-misconfigured-software" TargetMode="External"/><Relationship Id="rId4" Type="http://schemas.openxmlformats.org/officeDocument/2006/relationships/hyperlink" Target="https://en.wikipedia.org/wiki/Pentium_FDIV_bug"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doi.org/10.1007/11560548_28" TargetMode="External"/><Relationship Id="rId2" Type="http://schemas.openxmlformats.org/officeDocument/2006/relationships/hyperlink" Target="https://doi.org/10.1145/3385412.3385965"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EC7C0-E188-4208-9610-46F9AECE5FC0}"/>
              </a:ext>
            </a:extLst>
          </p:cNvPr>
          <p:cNvSpPr>
            <a:spLocks noGrp="1"/>
          </p:cNvSpPr>
          <p:nvPr>
            <p:ph type="ctrTitle"/>
          </p:nvPr>
        </p:nvSpPr>
        <p:spPr/>
        <p:txBody>
          <a:bodyPr/>
          <a:lstStyle/>
          <a:p>
            <a:r>
              <a:rPr lang="de-DE" dirty="0"/>
              <a:t>A foundational library for formally-verified Network-on-Chip generation</a:t>
            </a:r>
          </a:p>
        </p:txBody>
      </p:sp>
      <p:sp>
        <p:nvSpPr>
          <p:cNvPr id="3" name="Untertitel 2">
            <a:extLst>
              <a:ext uri="{FF2B5EF4-FFF2-40B4-BE49-F238E27FC236}">
                <a16:creationId xmlns:a16="http://schemas.microsoft.com/office/drawing/2014/main" id="{A6AC0AEC-3622-4879-9805-7C8644F8251A}"/>
              </a:ext>
            </a:extLst>
          </p:cNvPr>
          <p:cNvSpPr>
            <a:spLocks noGrp="1"/>
          </p:cNvSpPr>
          <p:nvPr>
            <p:ph type="subTitle" idx="1"/>
          </p:nvPr>
        </p:nvSpPr>
        <p:spPr/>
        <p:txBody>
          <a:bodyPr/>
          <a:lstStyle/>
          <a:p>
            <a:r>
              <a:rPr lang="de-DE" dirty="0"/>
              <a:t>Garvit Chhabra</a:t>
            </a:r>
          </a:p>
        </p:txBody>
      </p:sp>
      <p:sp>
        <p:nvSpPr>
          <p:cNvPr id="4" name="Textplatzhalter 3">
            <a:extLst>
              <a:ext uri="{FF2B5EF4-FFF2-40B4-BE49-F238E27FC236}">
                <a16:creationId xmlns:a16="http://schemas.microsoft.com/office/drawing/2014/main" id="{3E5DF6B4-33C9-48B3-BE24-FF54C2D551BA}"/>
              </a:ext>
            </a:extLst>
          </p:cNvPr>
          <p:cNvSpPr>
            <a:spLocks noGrp="1"/>
          </p:cNvSpPr>
          <p:nvPr>
            <p:ph type="body" sz="quarter" idx="13"/>
          </p:nvPr>
        </p:nvSpPr>
        <p:spPr/>
        <p:txBody>
          <a:bodyPr/>
          <a:lstStyle/>
          <a:p>
            <a:r>
              <a:rPr lang="de-DE" dirty="0"/>
              <a:t>29.01.2025</a:t>
            </a:r>
            <a:endParaRPr lang="en-US" dirty="0"/>
          </a:p>
        </p:txBody>
      </p:sp>
    </p:spTree>
    <p:extLst>
      <p:ext uri="{BB962C8B-B14F-4D97-AF65-F5344CB8AC3E}">
        <p14:creationId xmlns:p14="http://schemas.microsoft.com/office/powerpoint/2010/main" val="470602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AC461-714D-49B9-7703-63171E2727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832A1-E8F5-7D68-381B-0618B2508AAB}"/>
              </a:ext>
            </a:extLst>
          </p:cNvPr>
          <p:cNvSpPr>
            <a:spLocks noGrp="1"/>
          </p:cNvSpPr>
          <p:nvPr>
            <p:ph type="title"/>
          </p:nvPr>
        </p:nvSpPr>
        <p:spPr/>
        <p:txBody>
          <a:bodyPr/>
          <a:lstStyle/>
          <a:p>
            <a:r>
              <a:rPr lang="en-IN" dirty="0"/>
              <a:t>Simple pipeline in </a:t>
            </a:r>
            <a:r>
              <a:rPr lang="en-IN" dirty="0" err="1"/>
              <a:t>Kôika</a:t>
            </a:r>
            <a:br>
              <a:rPr lang="en-IN" dirty="0"/>
            </a:br>
            <a:endParaRPr lang="en-IN" dirty="0"/>
          </a:p>
        </p:txBody>
      </p:sp>
      <p:sp>
        <p:nvSpPr>
          <p:cNvPr id="3" name="Slide Number Placeholder 2">
            <a:extLst>
              <a:ext uri="{FF2B5EF4-FFF2-40B4-BE49-F238E27FC236}">
                <a16:creationId xmlns:a16="http://schemas.microsoft.com/office/drawing/2014/main" id="{0C20F7BB-1564-0ACA-7832-6583C339F899}"/>
              </a:ext>
            </a:extLst>
          </p:cNvPr>
          <p:cNvSpPr>
            <a:spLocks noGrp="1"/>
          </p:cNvSpPr>
          <p:nvPr>
            <p:ph type="sldNum" sz="quarter" idx="12"/>
          </p:nvPr>
        </p:nvSpPr>
        <p:spPr/>
        <p:txBody>
          <a:bodyPr/>
          <a:lstStyle/>
          <a:p>
            <a:fld id="{0732A363-FB04-4C9F-90A8-C4C271AF4C6C}" type="slidenum">
              <a:rPr lang="de-DE" smtClean="0"/>
              <a:t>10</a:t>
            </a:fld>
            <a:endParaRPr lang="de-DE"/>
          </a:p>
        </p:txBody>
      </p:sp>
      <p:pic>
        <p:nvPicPr>
          <p:cNvPr id="5" name="Picture 4">
            <a:extLst>
              <a:ext uri="{FF2B5EF4-FFF2-40B4-BE49-F238E27FC236}">
                <a16:creationId xmlns:a16="http://schemas.microsoft.com/office/drawing/2014/main" id="{DF1D9E68-44FF-F47C-B588-C3DCFDAFA5BA}"/>
              </a:ext>
            </a:extLst>
          </p:cNvPr>
          <p:cNvPicPr>
            <a:picLocks noChangeAspect="1"/>
          </p:cNvPicPr>
          <p:nvPr/>
        </p:nvPicPr>
        <p:blipFill>
          <a:blip r:embed="rId3"/>
          <a:stretch>
            <a:fillRect/>
          </a:stretch>
        </p:blipFill>
        <p:spPr>
          <a:xfrm>
            <a:off x="455612" y="2479081"/>
            <a:ext cx="11280775" cy="1899837"/>
          </a:xfrm>
          <a:prstGeom prst="rect">
            <a:avLst/>
          </a:prstGeom>
        </p:spPr>
      </p:pic>
    </p:spTree>
    <p:extLst>
      <p:ext uri="{BB962C8B-B14F-4D97-AF65-F5344CB8AC3E}">
        <p14:creationId xmlns:p14="http://schemas.microsoft.com/office/powerpoint/2010/main" val="30879651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F7411-3BBD-4290-5083-ED1DBB782D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F807A3-8EB3-9D7C-44B9-49DD539C42C6}"/>
              </a:ext>
            </a:extLst>
          </p:cNvPr>
          <p:cNvSpPr>
            <a:spLocks noGrp="1"/>
          </p:cNvSpPr>
          <p:nvPr>
            <p:ph type="title"/>
          </p:nvPr>
        </p:nvSpPr>
        <p:spPr/>
        <p:txBody>
          <a:bodyPr/>
          <a:lstStyle/>
          <a:p>
            <a:r>
              <a:rPr lang="en-IN" dirty="0"/>
              <a:t>Components of circuit as Inductive Types</a:t>
            </a:r>
            <a:br>
              <a:rPr lang="en-IN" dirty="0"/>
            </a:br>
            <a:endParaRPr lang="en-IN" dirty="0"/>
          </a:p>
        </p:txBody>
      </p:sp>
      <p:sp>
        <p:nvSpPr>
          <p:cNvPr id="3" name="Slide Number Placeholder 2">
            <a:extLst>
              <a:ext uri="{FF2B5EF4-FFF2-40B4-BE49-F238E27FC236}">
                <a16:creationId xmlns:a16="http://schemas.microsoft.com/office/drawing/2014/main" id="{8A9CEF0E-F240-4703-57D4-ECFEC1A08580}"/>
              </a:ext>
            </a:extLst>
          </p:cNvPr>
          <p:cNvSpPr>
            <a:spLocks noGrp="1"/>
          </p:cNvSpPr>
          <p:nvPr>
            <p:ph type="sldNum" sz="quarter" idx="12"/>
          </p:nvPr>
        </p:nvSpPr>
        <p:spPr/>
        <p:txBody>
          <a:bodyPr/>
          <a:lstStyle/>
          <a:p>
            <a:fld id="{0732A363-FB04-4C9F-90A8-C4C271AF4C6C}" type="slidenum">
              <a:rPr lang="de-DE" smtClean="0"/>
              <a:t>11</a:t>
            </a:fld>
            <a:endParaRPr lang="de-DE"/>
          </a:p>
        </p:txBody>
      </p:sp>
      <p:pic>
        <p:nvPicPr>
          <p:cNvPr id="5" name="Picture 4">
            <a:extLst>
              <a:ext uri="{FF2B5EF4-FFF2-40B4-BE49-F238E27FC236}">
                <a16:creationId xmlns:a16="http://schemas.microsoft.com/office/drawing/2014/main" id="{CA407C0D-CAD3-012A-F14A-C17BD8D15219}"/>
              </a:ext>
            </a:extLst>
          </p:cNvPr>
          <p:cNvPicPr>
            <a:picLocks noChangeAspect="1"/>
          </p:cNvPicPr>
          <p:nvPr/>
        </p:nvPicPr>
        <p:blipFill>
          <a:blip r:embed="rId3"/>
          <a:stretch>
            <a:fillRect/>
          </a:stretch>
        </p:blipFill>
        <p:spPr>
          <a:xfrm>
            <a:off x="455612" y="1272808"/>
            <a:ext cx="11280775" cy="1899837"/>
          </a:xfrm>
          <a:prstGeom prst="rect">
            <a:avLst/>
          </a:prstGeom>
        </p:spPr>
      </p:pic>
      <p:pic>
        <p:nvPicPr>
          <p:cNvPr id="8" name="Picture 7">
            <a:extLst>
              <a:ext uri="{FF2B5EF4-FFF2-40B4-BE49-F238E27FC236}">
                <a16:creationId xmlns:a16="http://schemas.microsoft.com/office/drawing/2014/main" id="{F1643EE3-4B0F-EE8B-0AB8-7D94F44D98FA}"/>
              </a:ext>
            </a:extLst>
          </p:cNvPr>
          <p:cNvPicPr>
            <a:picLocks noChangeAspect="1"/>
          </p:cNvPicPr>
          <p:nvPr/>
        </p:nvPicPr>
        <p:blipFill>
          <a:blip r:embed="rId4"/>
          <a:stretch>
            <a:fillRect/>
          </a:stretch>
        </p:blipFill>
        <p:spPr>
          <a:xfrm>
            <a:off x="550213" y="4311747"/>
            <a:ext cx="3240088" cy="1433465"/>
          </a:xfrm>
          <a:prstGeom prst="rect">
            <a:avLst/>
          </a:prstGeom>
        </p:spPr>
      </p:pic>
      <p:pic>
        <p:nvPicPr>
          <p:cNvPr id="11" name="Picture 10">
            <a:extLst>
              <a:ext uri="{FF2B5EF4-FFF2-40B4-BE49-F238E27FC236}">
                <a16:creationId xmlns:a16="http://schemas.microsoft.com/office/drawing/2014/main" id="{FF2842B6-80F8-2845-967D-CEA89A4DF699}"/>
              </a:ext>
            </a:extLst>
          </p:cNvPr>
          <p:cNvPicPr>
            <a:picLocks noChangeAspect="1"/>
          </p:cNvPicPr>
          <p:nvPr/>
        </p:nvPicPr>
        <p:blipFill>
          <a:blip r:embed="rId5"/>
          <a:stretch>
            <a:fillRect/>
          </a:stretch>
        </p:blipFill>
        <p:spPr>
          <a:xfrm>
            <a:off x="8508407" y="4078561"/>
            <a:ext cx="3472114" cy="1899836"/>
          </a:xfrm>
          <a:prstGeom prst="rect">
            <a:avLst/>
          </a:prstGeom>
        </p:spPr>
      </p:pic>
      <p:pic>
        <p:nvPicPr>
          <p:cNvPr id="13" name="Picture 12">
            <a:extLst>
              <a:ext uri="{FF2B5EF4-FFF2-40B4-BE49-F238E27FC236}">
                <a16:creationId xmlns:a16="http://schemas.microsoft.com/office/drawing/2014/main" id="{6E85611A-9B07-057F-AE30-77B7DC2D5F1A}"/>
              </a:ext>
            </a:extLst>
          </p:cNvPr>
          <p:cNvPicPr>
            <a:picLocks noChangeAspect="1"/>
          </p:cNvPicPr>
          <p:nvPr/>
        </p:nvPicPr>
        <p:blipFill>
          <a:blip r:embed="rId6"/>
          <a:stretch>
            <a:fillRect/>
          </a:stretch>
        </p:blipFill>
        <p:spPr>
          <a:xfrm>
            <a:off x="4227307" y="4077287"/>
            <a:ext cx="3737384" cy="1899836"/>
          </a:xfrm>
          <a:prstGeom prst="rect">
            <a:avLst/>
          </a:prstGeom>
        </p:spPr>
      </p:pic>
      <p:sp>
        <p:nvSpPr>
          <p:cNvPr id="4" name="Rectangle 3">
            <a:extLst>
              <a:ext uri="{FF2B5EF4-FFF2-40B4-BE49-F238E27FC236}">
                <a16:creationId xmlns:a16="http://schemas.microsoft.com/office/drawing/2014/main" id="{ACE69209-9F39-6DF5-51EB-35299B750D25}"/>
              </a:ext>
            </a:extLst>
          </p:cNvPr>
          <p:cNvSpPr/>
          <p:nvPr/>
        </p:nvSpPr>
        <p:spPr>
          <a:xfrm>
            <a:off x="2615609" y="1902109"/>
            <a:ext cx="53162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9074A0BB-9944-4B9B-20C5-2DC13A857BED}"/>
              </a:ext>
            </a:extLst>
          </p:cNvPr>
          <p:cNvSpPr/>
          <p:nvPr/>
        </p:nvSpPr>
        <p:spPr>
          <a:xfrm>
            <a:off x="5830628" y="1920572"/>
            <a:ext cx="53162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AEB41709-43A0-632B-3AEC-33BB5A92F394}"/>
              </a:ext>
            </a:extLst>
          </p:cNvPr>
          <p:cNvSpPr/>
          <p:nvPr/>
        </p:nvSpPr>
        <p:spPr>
          <a:xfrm>
            <a:off x="9083476" y="1902108"/>
            <a:ext cx="53162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7BBED371-31E7-5332-C543-731AA68E848E}"/>
              </a:ext>
            </a:extLst>
          </p:cNvPr>
          <p:cNvSpPr/>
          <p:nvPr/>
        </p:nvSpPr>
        <p:spPr>
          <a:xfrm>
            <a:off x="786809" y="2080882"/>
            <a:ext cx="999461"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A4F0A52D-FC66-7366-5426-32077344E325}"/>
              </a:ext>
            </a:extLst>
          </p:cNvPr>
          <p:cNvSpPr/>
          <p:nvPr/>
        </p:nvSpPr>
        <p:spPr>
          <a:xfrm>
            <a:off x="10469088" y="2080881"/>
            <a:ext cx="999461"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28E58AEA-1637-78B9-DACE-F11A21EB9F46}"/>
              </a:ext>
            </a:extLst>
          </p:cNvPr>
          <p:cNvSpPr/>
          <p:nvPr/>
        </p:nvSpPr>
        <p:spPr>
          <a:xfrm>
            <a:off x="7230031" y="2080881"/>
            <a:ext cx="999461"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788AC2FF-AB01-62D9-9520-755E68C30A13}"/>
              </a:ext>
            </a:extLst>
          </p:cNvPr>
          <p:cNvSpPr/>
          <p:nvPr/>
        </p:nvSpPr>
        <p:spPr>
          <a:xfrm>
            <a:off x="4000534" y="2074457"/>
            <a:ext cx="999461"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F8022AFD-9A1F-B10D-6B97-759957FAE93A}"/>
              </a:ext>
            </a:extLst>
          </p:cNvPr>
          <p:cNvSpPr/>
          <p:nvPr/>
        </p:nvSpPr>
        <p:spPr>
          <a:xfrm>
            <a:off x="550213" y="2746856"/>
            <a:ext cx="144870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F1288611-C3B1-424E-71EF-B160D13045F7}"/>
              </a:ext>
            </a:extLst>
          </p:cNvPr>
          <p:cNvSpPr/>
          <p:nvPr/>
        </p:nvSpPr>
        <p:spPr>
          <a:xfrm>
            <a:off x="562185" y="1344308"/>
            <a:ext cx="144870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C76F8E9B-F810-64DE-E7A5-E5923D27F5E8}"/>
              </a:ext>
            </a:extLst>
          </p:cNvPr>
          <p:cNvSpPr/>
          <p:nvPr/>
        </p:nvSpPr>
        <p:spPr>
          <a:xfrm>
            <a:off x="3790301" y="2758703"/>
            <a:ext cx="144870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D7499983-6F3A-A889-9D6E-F4493055EB97}"/>
              </a:ext>
            </a:extLst>
          </p:cNvPr>
          <p:cNvSpPr/>
          <p:nvPr/>
        </p:nvSpPr>
        <p:spPr>
          <a:xfrm>
            <a:off x="3800934" y="1353015"/>
            <a:ext cx="144870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ectangle 20">
            <a:extLst>
              <a:ext uri="{FF2B5EF4-FFF2-40B4-BE49-F238E27FC236}">
                <a16:creationId xmlns:a16="http://schemas.microsoft.com/office/drawing/2014/main" id="{6A5AC472-B024-26D4-F126-1D07DECF985E}"/>
              </a:ext>
            </a:extLst>
          </p:cNvPr>
          <p:cNvSpPr/>
          <p:nvPr/>
        </p:nvSpPr>
        <p:spPr>
          <a:xfrm>
            <a:off x="7005407" y="2743949"/>
            <a:ext cx="144870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D6BD401B-0F1D-FD90-797C-3ED005D4A04B}"/>
              </a:ext>
            </a:extLst>
          </p:cNvPr>
          <p:cNvSpPr/>
          <p:nvPr/>
        </p:nvSpPr>
        <p:spPr>
          <a:xfrm>
            <a:off x="7005407" y="1344308"/>
            <a:ext cx="144870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3" name="Rectangle 22">
            <a:extLst>
              <a:ext uri="{FF2B5EF4-FFF2-40B4-BE49-F238E27FC236}">
                <a16:creationId xmlns:a16="http://schemas.microsoft.com/office/drawing/2014/main" id="{2851B389-E651-9C72-EB11-5E97BE626083}"/>
              </a:ext>
            </a:extLst>
          </p:cNvPr>
          <p:cNvSpPr/>
          <p:nvPr/>
        </p:nvSpPr>
        <p:spPr>
          <a:xfrm>
            <a:off x="10244464" y="1342958"/>
            <a:ext cx="144870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4" name="Rectangle 23">
            <a:extLst>
              <a:ext uri="{FF2B5EF4-FFF2-40B4-BE49-F238E27FC236}">
                <a16:creationId xmlns:a16="http://schemas.microsoft.com/office/drawing/2014/main" id="{107A8317-7991-A3B0-44CB-01F6ABFCC7B3}"/>
              </a:ext>
            </a:extLst>
          </p:cNvPr>
          <p:cNvSpPr/>
          <p:nvPr/>
        </p:nvSpPr>
        <p:spPr>
          <a:xfrm>
            <a:off x="10244464" y="2742217"/>
            <a:ext cx="1448708" cy="320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17137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9"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5ECA-DBDA-A609-AE90-2103BBE00781}"/>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1CABB68A-B513-31A8-1678-C2514A80593E}"/>
              </a:ext>
            </a:extLst>
          </p:cNvPr>
          <p:cNvPicPr>
            <a:picLocks noChangeAspect="1"/>
          </p:cNvPicPr>
          <p:nvPr/>
        </p:nvPicPr>
        <p:blipFill>
          <a:blip r:embed="rId3"/>
          <a:stretch>
            <a:fillRect/>
          </a:stretch>
        </p:blipFill>
        <p:spPr>
          <a:xfrm>
            <a:off x="1911690" y="4020566"/>
            <a:ext cx="8368620" cy="1221172"/>
          </a:xfrm>
          <a:prstGeom prst="rect">
            <a:avLst/>
          </a:prstGeom>
        </p:spPr>
      </p:pic>
      <p:sp>
        <p:nvSpPr>
          <p:cNvPr id="2" name="Title 1">
            <a:extLst>
              <a:ext uri="{FF2B5EF4-FFF2-40B4-BE49-F238E27FC236}">
                <a16:creationId xmlns:a16="http://schemas.microsoft.com/office/drawing/2014/main" id="{43C46C79-0FDE-AF11-349E-0D9F3B5AA9E8}"/>
              </a:ext>
            </a:extLst>
          </p:cNvPr>
          <p:cNvSpPr>
            <a:spLocks noGrp="1"/>
          </p:cNvSpPr>
          <p:nvPr>
            <p:ph type="title"/>
          </p:nvPr>
        </p:nvSpPr>
        <p:spPr/>
        <p:txBody>
          <a:bodyPr/>
          <a:lstStyle/>
          <a:p>
            <a:r>
              <a:rPr lang="en-IN" dirty="0"/>
              <a:t>Functionality of the circuit</a:t>
            </a:r>
            <a:br>
              <a:rPr lang="en-IN" dirty="0"/>
            </a:br>
            <a:endParaRPr lang="en-IN" dirty="0"/>
          </a:p>
        </p:txBody>
      </p:sp>
      <p:sp>
        <p:nvSpPr>
          <p:cNvPr id="3" name="Slide Number Placeholder 2">
            <a:extLst>
              <a:ext uri="{FF2B5EF4-FFF2-40B4-BE49-F238E27FC236}">
                <a16:creationId xmlns:a16="http://schemas.microsoft.com/office/drawing/2014/main" id="{D63CC1F5-F2C3-A5BC-8166-E5F781017144}"/>
              </a:ext>
            </a:extLst>
          </p:cNvPr>
          <p:cNvSpPr>
            <a:spLocks noGrp="1"/>
          </p:cNvSpPr>
          <p:nvPr>
            <p:ph type="sldNum" sz="quarter" idx="12"/>
          </p:nvPr>
        </p:nvSpPr>
        <p:spPr/>
        <p:txBody>
          <a:bodyPr/>
          <a:lstStyle/>
          <a:p>
            <a:fld id="{0732A363-FB04-4C9F-90A8-C4C271AF4C6C}" type="slidenum">
              <a:rPr lang="de-DE" smtClean="0"/>
              <a:t>12</a:t>
            </a:fld>
            <a:endParaRPr lang="de-DE"/>
          </a:p>
        </p:txBody>
      </p:sp>
      <p:pic>
        <p:nvPicPr>
          <p:cNvPr id="6" name="Picture 5">
            <a:extLst>
              <a:ext uri="{FF2B5EF4-FFF2-40B4-BE49-F238E27FC236}">
                <a16:creationId xmlns:a16="http://schemas.microsoft.com/office/drawing/2014/main" id="{9D41156E-2034-9F1C-7F96-5F3A9B056C35}"/>
              </a:ext>
            </a:extLst>
          </p:cNvPr>
          <p:cNvPicPr>
            <a:picLocks noChangeAspect="1"/>
          </p:cNvPicPr>
          <p:nvPr/>
        </p:nvPicPr>
        <p:blipFill>
          <a:blip r:embed="rId4"/>
          <a:stretch>
            <a:fillRect/>
          </a:stretch>
        </p:blipFill>
        <p:spPr>
          <a:xfrm>
            <a:off x="305168" y="1403581"/>
            <a:ext cx="11612792" cy="1562822"/>
          </a:xfrm>
          <a:prstGeom prst="rect">
            <a:avLst/>
          </a:prstGeom>
        </p:spPr>
      </p:pic>
      <p:sp>
        <p:nvSpPr>
          <p:cNvPr id="4" name="Rectangle 3">
            <a:extLst>
              <a:ext uri="{FF2B5EF4-FFF2-40B4-BE49-F238E27FC236}">
                <a16:creationId xmlns:a16="http://schemas.microsoft.com/office/drawing/2014/main" id="{8E49AD3F-AC43-7D01-DB0D-0310AF21C417}"/>
              </a:ext>
            </a:extLst>
          </p:cNvPr>
          <p:cNvSpPr/>
          <p:nvPr/>
        </p:nvSpPr>
        <p:spPr>
          <a:xfrm>
            <a:off x="606057" y="2041451"/>
            <a:ext cx="1360872" cy="287082"/>
          </a:xfrm>
          <a:prstGeom prst="rect">
            <a:avLst/>
          </a:prstGeom>
          <a:no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C1C27075-A1C4-8DF5-41B1-DEF9F2C7522C}"/>
              </a:ext>
            </a:extLst>
          </p:cNvPr>
          <p:cNvSpPr/>
          <p:nvPr/>
        </p:nvSpPr>
        <p:spPr>
          <a:xfrm>
            <a:off x="3850703" y="2055429"/>
            <a:ext cx="1481471" cy="287082"/>
          </a:xfrm>
          <a:prstGeom prst="rect">
            <a:avLst/>
          </a:prstGeom>
          <a:no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3C8703DB-ADAC-9079-52AC-E77D43F88A76}"/>
              </a:ext>
            </a:extLst>
          </p:cNvPr>
          <p:cNvSpPr/>
          <p:nvPr/>
        </p:nvSpPr>
        <p:spPr>
          <a:xfrm>
            <a:off x="7227539" y="2066063"/>
            <a:ext cx="1481471" cy="276448"/>
          </a:xfrm>
          <a:prstGeom prst="rect">
            <a:avLst/>
          </a:prstGeom>
          <a:no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0B9883E9-3196-218A-70F4-6FAB7693F82B}"/>
              </a:ext>
            </a:extLst>
          </p:cNvPr>
          <p:cNvSpPr/>
          <p:nvPr/>
        </p:nvSpPr>
        <p:spPr>
          <a:xfrm>
            <a:off x="10592784" y="2066063"/>
            <a:ext cx="1167785" cy="276448"/>
          </a:xfrm>
          <a:prstGeom prst="rect">
            <a:avLst/>
          </a:prstGeom>
          <a:noFill/>
          <a:ln w="5715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Right Brace 10">
            <a:extLst>
              <a:ext uri="{FF2B5EF4-FFF2-40B4-BE49-F238E27FC236}">
                <a16:creationId xmlns:a16="http://schemas.microsoft.com/office/drawing/2014/main" id="{EE6CBDA4-1FC4-1B50-AA1F-BAF3B1B3AB77}"/>
              </a:ext>
            </a:extLst>
          </p:cNvPr>
          <p:cNvSpPr/>
          <p:nvPr/>
        </p:nvSpPr>
        <p:spPr>
          <a:xfrm>
            <a:off x="10280310" y="3817217"/>
            <a:ext cx="495496" cy="167911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 name="TextBox 13">
            <a:extLst>
              <a:ext uri="{FF2B5EF4-FFF2-40B4-BE49-F238E27FC236}">
                <a16:creationId xmlns:a16="http://schemas.microsoft.com/office/drawing/2014/main" id="{25D2860F-4BB0-181F-D046-8306B39E7A75}"/>
              </a:ext>
            </a:extLst>
          </p:cNvPr>
          <p:cNvSpPr txBox="1"/>
          <p:nvPr/>
        </p:nvSpPr>
        <p:spPr>
          <a:xfrm>
            <a:off x="10775806" y="4472106"/>
            <a:ext cx="1679748" cy="369332"/>
          </a:xfrm>
          <a:prstGeom prst="rect">
            <a:avLst/>
          </a:prstGeom>
          <a:noFill/>
        </p:spPr>
        <p:txBody>
          <a:bodyPr wrap="square" rtlCol="0">
            <a:spAutoFit/>
          </a:bodyPr>
          <a:lstStyle/>
          <a:p>
            <a:r>
              <a:rPr lang="en-IN" dirty="0"/>
              <a:t>Action</a:t>
            </a:r>
          </a:p>
        </p:txBody>
      </p:sp>
    </p:spTree>
    <p:extLst>
      <p:ext uri="{BB962C8B-B14F-4D97-AF65-F5344CB8AC3E}">
        <p14:creationId xmlns:p14="http://schemas.microsoft.com/office/powerpoint/2010/main" val="2476359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8" grpId="0" animBg="1"/>
      <p:bldP spid="9" grpId="0" animBg="1"/>
      <p:bldP spid="9" grpId="1" animBg="1"/>
      <p:bldP spid="11"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99839-E8D7-FFA0-E894-300F865477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AEE90-18BF-A012-4E94-12B7F2CBD472}"/>
              </a:ext>
            </a:extLst>
          </p:cNvPr>
          <p:cNvSpPr>
            <a:spLocks noGrp="1"/>
          </p:cNvSpPr>
          <p:nvPr>
            <p:ph type="title"/>
          </p:nvPr>
        </p:nvSpPr>
        <p:spPr/>
        <p:txBody>
          <a:bodyPr/>
          <a:lstStyle/>
          <a:p>
            <a:r>
              <a:rPr lang="en-IN" dirty="0"/>
              <a:t>Mapping functionality to rules</a:t>
            </a:r>
            <a:br>
              <a:rPr lang="en-IN" dirty="0"/>
            </a:br>
            <a:endParaRPr lang="en-IN" dirty="0"/>
          </a:p>
        </p:txBody>
      </p:sp>
      <p:sp>
        <p:nvSpPr>
          <p:cNvPr id="3" name="Slide Number Placeholder 2">
            <a:extLst>
              <a:ext uri="{FF2B5EF4-FFF2-40B4-BE49-F238E27FC236}">
                <a16:creationId xmlns:a16="http://schemas.microsoft.com/office/drawing/2014/main" id="{FE7534D2-5FFD-CFEF-F1A9-6E2CA5459E8A}"/>
              </a:ext>
            </a:extLst>
          </p:cNvPr>
          <p:cNvSpPr>
            <a:spLocks noGrp="1"/>
          </p:cNvSpPr>
          <p:nvPr>
            <p:ph type="sldNum" sz="quarter" idx="12"/>
          </p:nvPr>
        </p:nvSpPr>
        <p:spPr/>
        <p:txBody>
          <a:bodyPr/>
          <a:lstStyle/>
          <a:p>
            <a:fld id="{0732A363-FB04-4C9F-90A8-C4C271AF4C6C}" type="slidenum">
              <a:rPr lang="de-DE" smtClean="0"/>
              <a:t>13</a:t>
            </a:fld>
            <a:endParaRPr lang="de-DE"/>
          </a:p>
        </p:txBody>
      </p:sp>
      <p:pic>
        <p:nvPicPr>
          <p:cNvPr id="6" name="Picture 5">
            <a:extLst>
              <a:ext uri="{FF2B5EF4-FFF2-40B4-BE49-F238E27FC236}">
                <a16:creationId xmlns:a16="http://schemas.microsoft.com/office/drawing/2014/main" id="{915B5573-5C2D-0FF2-D26B-D69A232C7FB9}"/>
              </a:ext>
            </a:extLst>
          </p:cNvPr>
          <p:cNvPicPr>
            <a:picLocks noChangeAspect="1"/>
          </p:cNvPicPr>
          <p:nvPr/>
        </p:nvPicPr>
        <p:blipFill>
          <a:blip r:embed="rId3"/>
          <a:stretch>
            <a:fillRect/>
          </a:stretch>
        </p:blipFill>
        <p:spPr>
          <a:xfrm>
            <a:off x="306000" y="1404000"/>
            <a:ext cx="11612792" cy="1562822"/>
          </a:xfrm>
          <a:prstGeom prst="rect">
            <a:avLst/>
          </a:prstGeom>
        </p:spPr>
      </p:pic>
      <p:pic>
        <p:nvPicPr>
          <p:cNvPr id="15" name="Picture 14">
            <a:extLst>
              <a:ext uri="{FF2B5EF4-FFF2-40B4-BE49-F238E27FC236}">
                <a16:creationId xmlns:a16="http://schemas.microsoft.com/office/drawing/2014/main" id="{D61B0FA9-A6C1-C87F-C375-4901E540EDF1}"/>
              </a:ext>
            </a:extLst>
          </p:cNvPr>
          <p:cNvPicPr>
            <a:picLocks noChangeAspect="1"/>
          </p:cNvPicPr>
          <p:nvPr/>
        </p:nvPicPr>
        <p:blipFill>
          <a:blip r:embed="rId4"/>
          <a:srcRect r="3938"/>
          <a:stretch/>
        </p:blipFill>
        <p:spPr>
          <a:xfrm>
            <a:off x="116077" y="3724598"/>
            <a:ext cx="9445934" cy="2413823"/>
          </a:xfrm>
          <a:prstGeom prst="rect">
            <a:avLst/>
          </a:prstGeom>
        </p:spPr>
      </p:pic>
      <p:sp>
        <p:nvSpPr>
          <p:cNvPr id="5" name="Rectangle 4">
            <a:extLst>
              <a:ext uri="{FF2B5EF4-FFF2-40B4-BE49-F238E27FC236}">
                <a16:creationId xmlns:a16="http://schemas.microsoft.com/office/drawing/2014/main" id="{AAC49A5C-EB18-AD20-B94D-A3498D4E8D66}"/>
              </a:ext>
            </a:extLst>
          </p:cNvPr>
          <p:cNvSpPr/>
          <p:nvPr/>
        </p:nvSpPr>
        <p:spPr>
          <a:xfrm>
            <a:off x="3850703" y="2041451"/>
            <a:ext cx="1481471" cy="28708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3" name="Right Brace 12">
            <a:extLst>
              <a:ext uri="{FF2B5EF4-FFF2-40B4-BE49-F238E27FC236}">
                <a16:creationId xmlns:a16="http://schemas.microsoft.com/office/drawing/2014/main" id="{A2191F39-CA76-03EF-10A0-92231F8104A8}"/>
              </a:ext>
            </a:extLst>
          </p:cNvPr>
          <p:cNvSpPr/>
          <p:nvPr/>
        </p:nvSpPr>
        <p:spPr>
          <a:xfrm>
            <a:off x="9949227" y="3724598"/>
            <a:ext cx="568323" cy="241382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6" name="TextBox 15">
            <a:extLst>
              <a:ext uri="{FF2B5EF4-FFF2-40B4-BE49-F238E27FC236}">
                <a16:creationId xmlns:a16="http://schemas.microsoft.com/office/drawing/2014/main" id="{43E0603F-7AFD-C843-15EB-6ABD48CEAC3B}"/>
              </a:ext>
            </a:extLst>
          </p:cNvPr>
          <p:cNvSpPr txBox="1"/>
          <p:nvPr/>
        </p:nvSpPr>
        <p:spPr>
          <a:xfrm>
            <a:off x="10517549" y="4469844"/>
            <a:ext cx="1558373" cy="923330"/>
          </a:xfrm>
          <a:prstGeom prst="rect">
            <a:avLst/>
          </a:prstGeom>
          <a:noFill/>
        </p:spPr>
        <p:txBody>
          <a:bodyPr wrap="square" rtlCol="0">
            <a:spAutoFit/>
          </a:bodyPr>
          <a:lstStyle/>
          <a:p>
            <a:r>
              <a:rPr lang="en-IN" dirty="0"/>
              <a:t>Mapping rules to actions</a:t>
            </a:r>
          </a:p>
        </p:txBody>
      </p:sp>
      <p:sp>
        <p:nvSpPr>
          <p:cNvPr id="7" name="Rectangle 6">
            <a:extLst>
              <a:ext uri="{FF2B5EF4-FFF2-40B4-BE49-F238E27FC236}">
                <a16:creationId xmlns:a16="http://schemas.microsoft.com/office/drawing/2014/main" id="{C650DBCB-9180-FC0B-8420-710B9289D194}"/>
              </a:ext>
            </a:extLst>
          </p:cNvPr>
          <p:cNvSpPr/>
          <p:nvPr/>
        </p:nvSpPr>
        <p:spPr>
          <a:xfrm>
            <a:off x="1008175" y="4713906"/>
            <a:ext cx="8747444" cy="339634"/>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23782185-6B03-24DD-FC34-1ED999C4D0AB}"/>
              </a:ext>
            </a:extLst>
          </p:cNvPr>
          <p:cNvSpPr/>
          <p:nvPr/>
        </p:nvSpPr>
        <p:spPr>
          <a:xfrm>
            <a:off x="1008175" y="5053540"/>
            <a:ext cx="8747444" cy="339634"/>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A5E6DAA7-0B64-6FFA-2DBD-6673FF4293CD}"/>
              </a:ext>
            </a:extLst>
          </p:cNvPr>
          <p:cNvSpPr/>
          <p:nvPr/>
        </p:nvSpPr>
        <p:spPr>
          <a:xfrm>
            <a:off x="7232606" y="2041451"/>
            <a:ext cx="1481471" cy="287082"/>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989006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P spid="16" grpId="0"/>
      <p:bldP spid="7" grpId="0" animBg="1"/>
      <p:bldP spid="7" grpId="1" animBg="1"/>
      <p:bldP spid="4"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43A7B-BFD9-885E-59CE-32308F05C0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314E5-8A56-8961-F647-6CDF2DA81B2C}"/>
              </a:ext>
            </a:extLst>
          </p:cNvPr>
          <p:cNvSpPr>
            <a:spLocks noGrp="1"/>
          </p:cNvSpPr>
          <p:nvPr>
            <p:ph type="title"/>
          </p:nvPr>
        </p:nvSpPr>
        <p:spPr/>
        <p:txBody>
          <a:bodyPr/>
          <a:lstStyle/>
          <a:p>
            <a:r>
              <a:rPr lang="en-IN" dirty="0"/>
              <a:t>Scheduling Rules</a:t>
            </a:r>
            <a:br>
              <a:rPr lang="en-IN" dirty="0"/>
            </a:br>
            <a:endParaRPr lang="en-IN" dirty="0"/>
          </a:p>
        </p:txBody>
      </p:sp>
      <p:sp>
        <p:nvSpPr>
          <p:cNvPr id="3" name="Slide Number Placeholder 2">
            <a:extLst>
              <a:ext uri="{FF2B5EF4-FFF2-40B4-BE49-F238E27FC236}">
                <a16:creationId xmlns:a16="http://schemas.microsoft.com/office/drawing/2014/main" id="{80D49F4D-6844-40D0-4108-995E58AA83B1}"/>
              </a:ext>
            </a:extLst>
          </p:cNvPr>
          <p:cNvSpPr>
            <a:spLocks noGrp="1"/>
          </p:cNvSpPr>
          <p:nvPr>
            <p:ph type="sldNum" sz="quarter" idx="12"/>
          </p:nvPr>
        </p:nvSpPr>
        <p:spPr/>
        <p:txBody>
          <a:bodyPr/>
          <a:lstStyle/>
          <a:p>
            <a:fld id="{0732A363-FB04-4C9F-90A8-C4C271AF4C6C}" type="slidenum">
              <a:rPr lang="de-DE" smtClean="0"/>
              <a:t>14</a:t>
            </a:fld>
            <a:endParaRPr lang="de-DE"/>
          </a:p>
        </p:txBody>
      </p:sp>
      <p:pic>
        <p:nvPicPr>
          <p:cNvPr id="5" name="Picture 4">
            <a:extLst>
              <a:ext uri="{FF2B5EF4-FFF2-40B4-BE49-F238E27FC236}">
                <a16:creationId xmlns:a16="http://schemas.microsoft.com/office/drawing/2014/main" id="{522EE0F2-B927-96C6-1EF6-17AE43A295C1}"/>
              </a:ext>
            </a:extLst>
          </p:cNvPr>
          <p:cNvPicPr>
            <a:picLocks noChangeAspect="1"/>
          </p:cNvPicPr>
          <p:nvPr/>
        </p:nvPicPr>
        <p:blipFill>
          <a:blip r:embed="rId3"/>
          <a:stretch>
            <a:fillRect/>
          </a:stretch>
        </p:blipFill>
        <p:spPr>
          <a:xfrm>
            <a:off x="455612" y="1272808"/>
            <a:ext cx="11280775" cy="1899837"/>
          </a:xfrm>
          <a:prstGeom prst="rect">
            <a:avLst/>
          </a:prstGeom>
        </p:spPr>
      </p:pic>
      <p:pic>
        <p:nvPicPr>
          <p:cNvPr id="6" name="Picture 5">
            <a:extLst>
              <a:ext uri="{FF2B5EF4-FFF2-40B4-BE49-F238E27FC236}">
                <a16:creationId xmlns:a16="http://schemas.microsoft.com/office/drawing/2014/main" id="{4600688E-615F-C27F-B692-7E7ACF67F42C}"/>
              </a:ext>
            </a:extLst>
          </p:cNvPr>
          <p:cNvPicPr>
            <a:picLocks noChangeAspect="1"/>
          </p:cNvPicPr>
          <p:nvPr/>
        </p:nvPicPr>
        <p:blipFill>
          <a:blip r:embed="rId4"/>
          <a:stretch>
            <a:fillRect/>
          </a:stretch>
        </p:blipFill>
        <p:spPr>
          <a:xfrm>
            <a:off x="1807535" y="5082875"/>
            <a:ext cx="8746217" cy="1004634"/>
          </a:xfrm>
          <a:prstGeom prst="rect">
            <a:avLst/>
          </a:prstGeom>
        </p:spPr>
      </p:pic>
      <p:sp>
        <p:nvSpPr>
          <p:cNvPr id="11" name="TextBox 10">
            <a:extLst>
              <a:ext uri="{FF2B5EF4-FFF2-40B4-BE49-F238E27FC236}">
                <a16:creationId xmlns:a16="http://schemas.microsoft.com/office/drawing/2014/main" id="{584DEA04-658D-4380-810E-F0628355D936}"/>
              </a:ext>
            </a:extLst>
          </p:cNvPr>
          <p:cNvSpPr txBox="1"/>
          <p:nvPr/>
        </p:nvSpPr>
        <p:spPr>
          <a:xfrm>
            <a:off x="2246811" y="3892731"/>
            <a:ext cx="8746217" cy="923330"/>
          </a:xfrm>
          <a:prstGeom prst="rect">
            <a:avLst/>
          </a:prstGeom>
          <a:noFill/>
        </p:spPr>
        <p:txBody>
          <a:bodyPr wrap="square" rtlCol="0">
            <a:spAutoFit/>
          </a:bodyPr>
          <a:lstStyle/>
          <a:p>
            <a:pPr marL="285750" indent="-285750">
              <a:buFont typeface="Arial" panose="020B0604020202020204" pitchFamily="34" charset="0"/>
              <a:buChar char="•"/>
            </a:pPr>
            <a:r>
              <a:rPr lang="en-IN" dirty="0"/>
              <a:t>Rules are independently executed according to One rule at a time (ORAAT) semantics.</a:t>
            </a:r>
          </a:p>
          <a:p>
            <a:pPr marL="285750" indent="-285750">
              <a:buFont typeface="Arial" panose="020B0604020202020204" pitchFamily="34" charset="0"/>
              <a:buChar char="•"/>
            </a:pPr>
            <a:r>
              <a:rPr lang="en-IN" dirty="0"/>
              <a:t>Ensures no data races occur in design. </a:t>
            </a:r>
          </a:p>
        </p:txBody>
      </p:sp>
    </p:spTree>
    <p:extLst>
      <p:ext uri="{BB962C8B-B14F-4D97-AF65-F5344CB8AC3E}">
        <p14:creationId xmlns:p14="http://schemas.microsoft.com/office/powerpoint/2010/main" val="3555049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C4B14-3371-08EE-2B4A-1EB883311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AB6A42-39CD-6C0F-6111-5F54A2535967}"/>
              </a:ext>
            </a:extLst>
          </p:cNvPr>
          <p:cNvSpPr>
            <a:spLocks noGrp="1"/>
          </p:cNvSpPr>
          <p:nvPr>
            <p:ph type="title"/>
          </p:nvPr>
        </p:nvSpPr>
        <p:spPr/>
        <p:txBody>
          <a:bodyPr/>
          <a:lstStyle/>
          <a:p>
            <a:r>
              <a:rPr lang="en-IN" dirty="0"/>
              <a:t>N-stage Pipeline </a:t>
            </a:r>
            <a:r>
              <a:rPr lang="en-IN" dirty="0" err="1"/>
              <a:t>NoC</a:t>
            </a:r>
            <a:br>
              <a:rPr lang="en-IN" dirty="0"/>
            </a:br>
            <a:endParaRPr lang="en-IN" dirty="0"/>
          </a:p>
        </p:txBody>
      </p:sp>
      <p:sp>
        <p:nvSpPr>
          <p:cNvPr id="3" name="Slide Number Placeholder 2">
            <a:extLst>
              <a:ext uri="{FF2B5EF4-FFF2-40B4-BE49-F238E27FC236}">
                <a16:creationId xmlns:a16="http://schemas.microsoft.com/office/drawing/2014/main" id="{BA2E77E8-30CD-D4FA-7257-3B7282F803A1}"/>
              </a:ext>
            </a:extLst>
          </p:cNvPr>
          <p:cNvSpPr>
            <a:spLocks noGrp="1"/>
          </p:cNvSpPr>
          <p:nvPr>
            <p:ph type="sldNum" sz="quarter" idx="12"/>
          </p:nvPr>
        </p:nvSpPr>
        <p:spPr/>
        <p:txBody>
          <a:bodyPr/>
          <a:lstStyle/>
          <a:p>
            <a:fld id="{0732A363-FB04-4C9F-90A8-C4C271AF4C6C}" type="slidenum">
              <a:rPr lang="de-DE" smtClean="0"/>
              <a:t>15</a:t>
            </a:fld>
            <a:endParaRPr lang="de-DE"/>
          </a:p>
        </p:txBody>
      </p:sp>
      <p:pic>
        <p:nvPicPr>
          <p:cNvPr id="9" name="Picture 8">
            <a:extLst>
              <a:ext uri="{FF2B5EF4-FFF2-40B4-BE49-F238E27FC236}">
                <a16:creationId xmlns:a16="http://schemas.microsoft.com/office/drawing/2014/main" id="{57CCA534-6EA9-5BD5-0C08-230D78C142A9}"/>
              </a:ext>
            </a:extLst>
          </p:cNvPr>
          <p:cNvPicPr>
            <a:picLocks noChangeAspect="1"/>
          </p:cNvPicPr>
          <p:nvPr/>
        </p:nvPicPr>
        <p:blipFill>
          <a:blip r:embed="rId3"/>
          <a:stretch>
            <a:fillRect/>
          </a:stretch>
        </p:blipFill>
        <p:spPr>
          <a:xfrm>
            <a:off x="492760" y="1309772"/>
            <a:ext cx="11206480" cy="1551784"/>
          </a:xfrm>
          <a:prstGeom prst="rect">
            <a:avLst/>
          </a:prstGeom>
        </p:spPr>
      </p:pic>
      <p:pic>
        <p:nvPicPr>
          <p:cNvPr id="11" name="Picture 10">
            <a:extLst>
              <a:ext uri="{FF2B5EF4-FFF2-40B4-BE49-F238E27FC236}">
                <a16:creationId xmlns:a16="http://schemas.microsoft.com/office/drawing/2014/main" id="{1A7A523B-690B-2AC8-4609-18DE656E9779}"/>
              </a:ext>
            </a:extLst>
          </p:cNvPr>
          <p:cNvPicPr>
            <a:picLocks noChangeAspect="1"/>
          </p:cNvPicPr>
          <p:nvPr/>
        </p:nvPicPr>
        <p:blipFill>
          <a:blip r:embed="rId4"/>
          <a:stretch>
            <a:fillRect/>
          </a:stretch>
        </p:blipFill>
        <p:spPr>
          <a:xfrm>
            <a:off x="1647557" y="3867152"/>
            <a:ext cx="4200792" cy="1676277"/>
          </a:xfrm>
          <a:prstGeom prst="rect">
            <a:avLst/>
          </a:prstGeom>
        </p:spPr>
      </p:pic>
      <p:pic>
        <p:nvPicPr>
          <p:cNvPr id="5" name="Picture 4">
            <a:extLst>
              <a:ext uri="{FF2B5EF4-FFF2-40B4-BE49-F238E27FC236}">
                <a16:creationId xmlns:a16="http://schemas.microsoft.com/office/drawing/2014/main" id="{B8CF0BDF-7CE7-546C-5ACD-197C3460E96E}"/>
              </a:ext>
            </a:extLst>
          </p:cNvPr>
          <p:cNvPicPr>
            <a:picLocks noChangeAspect="1"/>
          </p:cNvPicPr>
          <p:nvPr/>
        </p:nvPicPr>
        <p:blipFill>
          <a:blip r:embed="rId5"/>
          <a:stretch>
            <a:fillRect/>
          </a:stretch>
        </p:blipFill>
        <p:spPr>
          <a:xfrm>
            <a:off x="2621280" y="1919409"/>
            <a:ext cx="477520" cy="217054"/>
          </a:xfrm>
          <a:prstGeom prst="rect">
            <a:avLst/>
          </a:prstGeom>
        </p:spPr>
      </p:pic>
      <p:sp>
        <p:nvSpPr>
          <p:cNvPr id="4" name="Rectangle 3">
            <a:extLst>
              <a:ext uri="{FF2B5EF4-FFF2-40B4-BE49-F238E27FC236}">
                <a16:creationId xmlns:a16="http://schemas.microsoft.com/office/drawing/2014/main" id="{2FEA18E7-46CC-057A-8E87-559325AEF6C5}"/>
              </a:ext>
            </a:extLst>
          </p:cNvPr>
          <p:cNvSpPr/>
          <p:nvPr/>
        </p:nvSpPr>
        <p:spPr>
          <a:xfrm>
            <a:off x="1530156" y="3867152"/>
            <a:ext cx="4318193" cy="166566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8EB3E9D-0D09-1F3F-CF1D-9B257991F2A3}"/>
              </a:ext>
            </a:extLst>
          </p:cNvPr>
          <p:cNvSpPr txBox="1"/>
          <p:nvPr/>
        </p:nvSpPr>
        <p:spPr>
          <a:xfrm>
            <a:off x="6096000" y="4279179"/>
            <a:ext cx="6630667" cy="584775"/>
          </a:xfrm>
          <a:prstGeom prst="rect">
            <a:avLst/>
          </a:prstGeom>
          <a:noFill/>
        </p:spPr>
        <p:txBody>
          <a:bodyPr wrap="square">
            <a:spAutoFit/>
          </a:bodyPr>
          <a:lstStyle/>
          <a:p>
            <a:r>
              <a:rPr lang="en-US" sz="1600" dirty="0" err="1"/>
              <a:t>Kôika</a:t>
            </a:r>
            <a:r>
              <a:rPr lang="en-US" sz="1600" dirty="0"/>
              <a:t> needs an upper bound to be established for every </a:t>
            </a:r>
          </a:p>
          <a:p>
            <a:r>
              <a:rPr lang="en-US" sz="1600" dirty="0"/>
              <a:t>program for successful compilation to Verilog.</a:t>
            </a:r>
            <a:endParaRPr lang="en-IN" sz="1600" dirty="0"/>
          </a:p>
        </p:txBody>
      </p:sp>
    </p:spTree>
    <p:extLst>
      <p:ext uri="{BB962C8B-B14F-4D97-AF65-F5344CB8AC3E}">
        <p14:creationId xmlns:p14="http://schemas.microsoft.com/office/powerpoint/2010/main" val="522959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8BDDD-FAEF-33B8-F959-77F65E60D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7C4229-6B25-07E8-5DB3-7A23BB8A9C48}"/>
              </a:ext>
            </a:extLst>
          </p:cNvPr>
          <p:cNvSpPr>
            <a:spLocks noGrp="1"/>
          </p:cNvSpPr>
          <p:nvPr>
            <p:ph type="title"/>
          </p:nvPr>
        </p:nvSpPr>
        <p:spPr>
          <a:xfrm>
            <a:off x="920749" y="754697"/>
            <a:ext cx="9864726" cy="873126"/>
          </a:xfrm>
        </p:spPr>
        <p:txBody>
          <a:bodyPr/>
          <a:lstStyle/>
          <a:p>
            <a:pPr algn="ctr"/>
            <a:r>
              <a:rPr lang="en-IN" dirty="0"/>
              <a:t>Approaches</a:t>
            </a:r>
          </a:p>
        </p:txBody>
      </p:sp>
      <p:sp>
        <p:nvSpPr>
          <p:cNvPr id="4" name="Slide Number Placeholder 3">
            <a:extLst>
              <a:ext uri="{FF2B5EF4-FFF2-40B4-BE49-F238E27FC236}">
                <a16:creationId xmlns:a16="http://schemas.microsoft.com/office/drawing/2014/main" id="{62083D15-5462-8B6D-6F0B-9F036B60879F}"/>
              </a:ext>
            </a:extLst>
          </p:cNvPr>
          <p:cNvSpPr>
            <a:spLocks noGrp="1"/>
          </p:cNvSpPr>
          <p:nvPr>
            <p:ph type="sldNum" sz="quarter" idx="12"/>
          </p:nvPr>
        </p:nvSpPr>
        <p:spPr/>
        <p:txBody>
          <a:bodyPr/>
          <a:lstStyle/>
          <a:p>
            <a:fld id="{0732A363-FB04-4C9F-90A8-C4C271AF4C6C}" type="slidenum">
              <a:rPr lang="de-DE" smtClean="0"/>
              <a:t>16</a:t>
            </a:fld>
            <a:endParaRPr lang="de-DE"/>
          </a:p>
        </p:txBody>
      </p:sp>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8C5EA50B-8B2F-8676-905C-7FFB30A53CCD}"/>
                  </a:ext>
                </a:extLst>
              </p:cNvPr>
              <p:cNvGraphicFramePr>
                <a:graphicFrameLocks noChangeAspect="1"/>
              </p:cNvGraphicFramePr>
              <p:nvPr>
                <p:extLst>
                  <p:ext uri="{D42A27DB-BD31-4B8C-83A1-F6EECF244321}">
                    <p14:modId xmlns:p14="http://schemas.microsoft.com/office/powerpoint/2010/main" val="252790034"/>
                  </p:ext>
                </p:extLst>
              </p:nvPr>
            </p:nvGraphicFramePr>
            <p:xfrm>
              <a:off x="1635760" y="2571750"/>
              <a:ext cx="3048000" cy="1714500"/>
            </p:xfrm>
            <a:graphic>
              <a:graphicData uri="http://schemas.microsoft.com/office/powerpoint/2016/sectionzoom">
                <psez:sectionZm>
                  <psez:sectionZmObj sectionId="{D6A81948-EECB-40EB-82DB-85CAE4D4C912}">
                    <psez:zmPr id="{EE838BAB-9C9F-4F09-97F8-0E35CCA93ECB}"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6" name="Section Zoom 5">
                <a:hlinkClick r:id="rId4" action="ppaction://hlinksldjump"/>
                <a:extLst>
                  <a:ext uri="{FF2B5EF4-FFF2-40B4-BE49-F238E27FC236}">
                    <a16:creationId xmlns:a16="http://schemas.microsoft.com/office/drawing/2014/main" id="{8C5EA50B-8B2F-8676-905C-7FFB30A53CCD}"/>
                  </a:ext>
                </a:extLst>
              </p:cNvPr>
              <p:cNvPicPr>
                <a:picLocks noGrp="1" noRot="1" noChangeAspect="1" noMove="1" noResize="1" noEditPoints="1" noAdjustHandles="1" noChangeArrowheads="1" noChangeShapeType="1"/>
              </p:cNvPicPr>
              <p:nvPr/>
            </p:nvPicPr>
            <p:blipFill>
              <a:blip r:embed="rId5"/>
              <a:stretch>
                <a:fillRect/>
              </a:stretch>
            </p:blipFill>
            <p:spPr>
              <a:xfrm>
                <a:off x="1635760" y="257175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7137C5C5-8FAF-427C-1CA3-2C836DCC81F0}"/>
                  </a:ext>
                </a:extLst>
              </p:cNvPr>
              <p:cNvGraphicFramePr>
                <a:graphicFrameLocks noChangeAspect="1"/>
              </p:cNvGraphicFramePr>
              <p:nvPr>
                <p:extLst>
                  <p:ext uri="{D42A27DB-BD31-4B8C-83A1-F6EECF244321}">
                    <p14:modId xmlns:p14="http://schemas.microsoft.com/office/powerpoint/2010/main" val="3475996463"/>
                  </p:ext>
                </p:extLst>
              </p:nvPr>
            </p:nvGraphicFramePr>
            <p:xfrm>
              <a:off x="7508242" y="2571750"/>
              <a:ext cx="3048000" cy="1714500"/>
            </p:xfrm>
            <a:graphic>
              <a:graphicData uri="http://schemas.microsoft.com/office/powerpoint/2016/sectionzoom">
                <psez:sectionZm>
                  <psez:sectionZmObj sectionId="{D02334D2-5AA4-415A-A718-3619E6D0489F}">
                    <psez:zmPr id="{69E079A3-05A7-4BFD-B4C0-456C1D77D212}"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8" name="Section Zoom 7">
                <a:hlinkClick r:id="rId7" action="ppaction://hlinksldjump"/>
                <a:extLst>
                  <a:ext uri="{FF2B5EF4-FFF2-40B4-BE49-F238E27FC236}">
                    <a16:creationId xmlns:a16="http://schemas.microsoft.com/office/drawing/2014/main" id="{7137C5C5-8FAF-427C-1CA3-2C836DCC81F0}"/>
                  </a:ext>
                </a:extLst>
              </p:cNvPr>
              <p:cNvPicPr>
                <a:picLocks noGrp="1" noRot="1" noChangeAspect="1" noMove="1" noResize="1" noEditPoints="1" noAdjustHandles="1" noChangeArrowheads="1" noChangeShapeType="1"/>
              </p:cNvPicPr>
              <p:nvPr/>
            </p:nvPicPr>
            <p:blipFill>
              <a:blip r:embed="rId8"/>
              <a:stretch>
                <a:fillRect/>
              </a:stretch>
            </p:blipFill>
            <p:spPr>
              <a:xfrm>
                <a:off x="7508242" y="257175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BDF0BC9A-DE46-5570-932A-1B47A9605543}"/>
                  </a:ext>
                </a:extLst>
              </p:cNvPr>
              <p:cNvGraphicFramePr>
                <a:graphicFrameLocks noChangeAspect="1"/>
              </p:cNvGraphicFramePr>
              <p:nvPr>
                <p:extLst>
                  <p:ext uri="{D42A27DB-BD31-4B8C-83A1-F6EECF244321}">
                    <p14:modId xmlns:p14="http://schemas.microsoft.com/office/powerpoint/2010/main" val="744054895"/>
                  </p:ext>
                </p:extLst>
              </p:nvPr>
            </p:nvGraphicFramePr>
            <p:xfrm>
              <a:off x="4585480" y="4813300"/>
              <a:ext cx="3021039" cy="1714500"/>
            </p:xfrm>
            <a:graphic>
              <a:graphicData uri="http://schemas.microsoft.com/office/powerpoint/2016/sectionzoom">
                <psez:sectionZm>
                  <psez:sectionZmObj sectionId="{B86E20A8-7AD8-4571-9FDD-D6055538C793}">
                    <psez:zmPr id="{CEBDD1AC-F5D1-4B0B-99AD-87AB51BDE142}" returnToParent="0" imageType="cover">
                      <p166:blipFill xmlns:p166="http://schemas.microsoft.com/office/powerpoint/2016/6/main">
                        <a:blip r:embed="rId9">
                          <a:extLst>
                            <a:ext uri="{28A0092B-C50C-407E-A947-70E740481C1C}">
                              <a14:useLocalDpi xmlns:a14="http://schemas.microsoft.com/office/drawing/2010/main" val="0"/>
                            </a:ext>
                          </a:extLst>
                        </a:blip>
                        <a:stretch>
                          <a:fillRect/>
                        </a:stretch>
                      </p166:blipFill>
                      <p166:spPr xmlns:p166="http://schemas.microsoft.com/office/powerpoint/2016/6/main">
                        <a:xfrm>
                          <a:off x="0" y="0"/>
                          <a:ext cx="3021039" cy="1714500"/>
                        </a:xfrm>
                        <a:prstGeom prst="rect">
                          <a:avLst/>
                        </a:prstGeom>
                        <a:solidFill>
                          <a:schemeClr val="tx2"/>
                        </a:solidFill>
                        <a:ln w="3175">
                          <a:noFill/>
                        </a:ln>
                      </p166:spPr>
                    </psez:zmPr>
                  </psez:sectionZmObj>
                </psez:sectionZm>
              </a:graphicData>
            </a:graphic>
          </p:graphicFrame>
        </mc:Choice>
        <mc:Fallback xmlns="">
          <p:pic>
            <p:nvPicPr>
              <p:cNvPr id="10" name="Section Zoom 9">
                <a:hlinkClick r:id="rId10" action="ppaction://hlinksldjump"/>
                <a:extLst>
                  <a:ext uri="{FF2B5EF4-FFF2-40B4-BE49-F238E27FC236}">
                    <a16:creationId xmlns:a16="http://schemas.microsoft.com/office/drawing/2014/main" id="{BDF0BC9A-DE46-5570-932A-1B47A9605543}"/>
                  </a:ext>
                </a:extLst>
              </p:cNvPr>
              <p:cNvPicPr>
                <a:picLocks noGrp="1" noRot="1" noChangeAspect="1" noMove="1" noResize="1" noEditPoints="1" noAdjustHandles="1" noChangeArrowheads="1" noChangeShapeType="1"/>
              </p:cNvPicPr>
              <p:nvPr/>
            </p:nvPicPr>
            <p:blipFill>
              <a:blip r:embed="rId11">
                <a:extLst>
                  <a:ext uri="{28A0092B-C50C-407E-A947-70E740481C1C}">
                    <a14:useLocalDpi xmlns:a14="http://schemas.microsoft.com/office/drawing/2010/main" val="0"/>
                  </a:ext>
                </a:extLst>
              </a:blip>
              <a:stretch>
                <a:fillRect/>
              </a:stretch>
            </p:blipFill>
            <p:spPr>
              <a:xfrm>
                <a:off x="4585480" y="4813300"/>
                <a:ext cx="3021039" cy="1714500"/>
              </a:xfrm>
              <a:prstGeom prst="rect">
                <a:avLst/>
              </a:prstGeom>
              <a:solidFill>
                <a:schemeClr val="tx2"/>
              </a:solidFill>
              <a:ln w="3175">
                <a:noFill/>
              </a:ln>
            </p:spPr>
          </p:pic>
        </mc:Fallback>
      </mc:AlternateContent>
      <p:sp>
        <p:nvSpPr>
          <p:cNvPr id="11" name="Rectangle 10">
            <a:extLst>
              <a:ext uri="{FF2B5EF4-FFF2-40B4-BE49-F238E27FC236}">
                <a16:creationId xmlns:a16="http://schemas.microsoft.com/office/drawing/2014/main" id="{107073B1-354D-1886-10C9-EC4C246CFA09}"/>
              </a:ext>
            </a:extLst>
          </p:cNvPr>
          <p:cNvSpPr/>
          <p:nvPr/>
        </p:nvSpPr>
        <p:spPr>
          <a:xfrm>
            <a:off x="8554720" y="4951095"/>
            <a:ext cx="3139440" cy="178308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8985488"/>
      </p:ext>
    </p:extLst>
  </p:cSld>
  <p:clrMapOvr>
    <a:masterClrMapping/>
  </p:clrMapOvr>
  <mc:AlternateContent xmlns:mc="http://schemas.openxmlformats.org/markup-compatibility/2006" xmlns:p14="http://schemas.microsoft.com/office/powerpoint/2010/main">
    <mc:Choice Requires="p14">
      <p:transition p14:dur="10" advTm="5805"/>
    </mc:Choice>
    <mc:Fallback xmlns="">
      <p:transition advTm="580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BF7A3-C236-8A39-1442-E218127C4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54CD6-7345-D7F7-E17A-B4A6CEFF63F5}"/>
              </a:ext>
            </a:extLst>
          </p:cNvPr>
          <p:cNvSpPr>
            <a:spLocks noGrp="1"/>
          </p:cNvSpPr>
          <p:nvPr>
            <p:ph type="title"/>
          </p:nvPr>
        </p:nvSpPr>
        <p:spPr>
          <a:xfrm>
            <a:off x="1163637" y="2248217"/>
            <a:ext cx="9864726" cy="873126"/>
          </a:xfrm>
        </p:spPr>
        <p:txBody>
          <a:bodyPr/>
          <a:lstStyle/>
          <a:p>
            <a:pPr algn="ctr"/>
            <a:r>
              <a:rPr lang="en-IN" sz="6000" dirty="0"/>
              <a:t>Meta-programming</a:t>
            </a:r>
          </a:p>
        </p:txBody>
      </p:sp>
      <p:sp>
        <p:nvSpPr>
          <p:cNvPr id="5" name="Text Placeholder 4">
            <a:extLst>
              <a:ext uri="{FF2B5EF4-FFF2-40B4-BE49-F238E27FC236}">
                <a16:creationId xmlns:a16="http://schemas.microsoft.com/office/drawing/2014/main" id="{1609AAAB-677B-39C5-D31C-1DBB962F8F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13D906E-05C2-1FB4-B207-CC30F0FBAFE7}"/>
              </a:ext>
            </a:extLst>
          </p:cNvPr>
          <p:cNvSpPr>
            <a:spLocks noGrp="1"/>
          </p:cNvSpPr>
          <p:nvPr>
            <p:ph type="sldNum" sz="quarter" idx="12"/>
          </p:nvPr>
        </p:nvSpPr>
        <p:spPr/>
        <p:txBody>
          <a:bodyPr/>
          <a:lstStyle/>
          <a:p>
            <a:fld id="{0732A363-FB04-4C9F-90A8-C4C271AF4C6C}" type="slidenum">
              <a:rPr lang="de-DE" smtClean="0"/>
              <a:t>17</a:t>
            </a:fld>
            <a:endParaRPr lang="de-DE"/>
          </a:p>
        </p:txBody>
      </p:sp>
    </p:spTree>
    <p:extLst>
      <p:ext uri="{BB962C8B-B14F-4D97-AF65-F5344CB8AC3E}">
        <p14:creationId xmlns:p14="http://schemas.microsoft.com/office/powerpoint/2010/main" val="1806597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73F03-A406-F8D9-73A8-570B740AF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0C6C39-8BFD-B3A1-B64C-42CCF0E77A93}"/>
              </a:ext>
            </a:extLst>
          </p:cNvPr>
          <p:cNvSpPr>
            <a:spLocks noGrp="1"/>
          </p:cNvSpPr>
          <p:nvPr>
            <p:ph type="title"/>
          </p:nvPr>
        </p:nvSpPr>
        <p:spPr/>
        <p:txBody>
          <a:bodyPr/>
          <a:lstStyle/>
          <a:p>
            <a:r>
              <a:rPr lang="en-US" dirty="0"/>
              <a:t>Meta-programming</a:t>
            </a:r>
            <a:br>
              <a:rPr lang="en-US" dirty="0"/>
            </a:br>
            <a:endParaRPr lang="en-IN" dirty="0"/>
          </a:p>
        </p:txBody>
      </p:sp>
      <p:sp>
        <p:nvSpPr>
          <p:cNvPr id="3" name="Slide Number Placeholder 2">
            <a:extLst>
              <a:ext uri="{FF2B5EF4-FFF2-40B4-BE49-F238E27FC236}">
                <a16:creationId xmlns:a16="http://schemas.microsoft.com/office/drawing/2014/main" id="{F0873353-BC81-327D-AD1A-D0CE825AEB2F}"/>
              </a:ext>
            </a:extLst>
          </p:cNvPr>
          <p:cNvSpPr>
            <a:spLocks noGrp="1"/>
          </p:cNvSpPr>
          <p:nvPr>
            <p:ph type="sldNum" sz="quarter" idx="12"/>
          </p:nvPr>
        </p:nvSpPr>
        <p:spPr/>
        <p:txBody>
          <a:bodyPr/>
          <a:lstStyle/>
          <a:p>
            <a:fld id="{0732A363-FB04-4C9F-90A8-C4C271AF4C6C}" type="slidenum">
              <a:rPr lang="de-DE" smtClean="0"/>
              <a:t>18</a:t>
            </a:fld>
            <a:endParaRPr lang="de-DE"/>
          </a:p>
        </p:txBody>
      </p:sp>
      <p:sp>
        <p:nvSpPr>
          <p:cNvPr id="8" name="TextBox 7">
            <a:extLst>
              <a:ext uri="{FF2B5EF4-FFF2-40B4-BE49-F238E27FC236}">
                <a16:creationId xmlns:a16="http://schemas.microsoft.com/office/drawing/2014/main" id="{4B547575-A588-FC8B-CBD1-14EBED8B689F}"/>
              </a:ext>
            </a:extLst>
          </p:cNvPr>
          <p:cNvSpPr txBox="1"/>
          <p:nvPr/>
        </p:nvSpPr>
        <p:spPr>
          <a:xfrm>
            <a:off x="911225" y="1095375"/>
            <a:ext cx="10442574" cy="1754326"/>
          </a:xfrm>
          <a:prstGeom prst="rect">
            <a:avLst/>
          </a:prstGeom>
          <a:noFill/>
        </p:spPr>
        <p:txBody>
          <a:bodyPr wrap="square">
            <a:spAutoFit/>
          </a:bodyPr>
          <a:lstStyle/>
          <a:p>
            <a:r>
              <a:rPr lang="en-US" dirty="0"/>
              <a:t>Meta-programming enables writing programs in a meta-language (reified syntax) that can produce or manipulate programs written in an object language (concrete syntax).​</a:t>
            </a:r>
          </a:p>
          <a:p>
            <a:pPr marL="285750" indent="-285750">
              <a:buFont typeface="Arial" panose="020B0604020202020204" pitchFamily="34" charset="0"/>
              <a:buChar char="•"/>
            </a:pPr>
            <a:endParaRPr lang="en-US" dirty="0"/>
          </a:p>
          <a:p>
            <a:r>
              <a:rPr lang="en-US" dirty="0"/>
              <a:t>MetaCoq</a:t>
            </a:r>
            <a:r>
              <a:rPr lang="en-US" baseline="30000" dirty="0"/>
              <a:t>1</a:t>
            </a:r>
            <a:r>
              <a:rPr lang="en-US" dirty="0"/>
              <a:t> is a framework for meta-programming and reasoning about Coq itself.</a:t>
            </a:r>
          </a:p>
          <a:p>
            <a:endParaRPr lang="en-US" dirty="0"/>
          </a:p>
          <a:p>
            <a:endParaRPr lang="en-IN" dirty="0"/>
          </a:p>
        </p:txBody>
      </p:sp>
      <p:sp>
        <p:nvSpPr>
          <p:cNvPr id="9" name="Rectangle 8">
            <a:extLst>
              <a:ext uri="{FF2B5EF4-FFF2-40B4-BE49-F238E27FC236}">
                <a16:creationId xmlns:a16="http://schemas.microsoft.com/office/drawing/2014/main" id="{E8D2A860-694F-2129-0F36-AACDE8223D79}"/>
              </a:ext>
            </a:extLst>
          </p:cNvPr>
          <p:cNvSpPr/>
          <p:nvPr/>
        </p:nvSpPr>
        <p:spPr>
          <a:xfrm>
            <a:off x="1966549" y="3002556"/>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Concrete Syntax</a:t>
            </a:r>
          </a:p>
        </p:txBody>
      </p:sp>
      <p:sp>
        <p:nvSpPr>
          <p:cNvPr id="10" name="Rectangle 9">
            <a:extLst>
              <a:ext uri="{FF2B5EF4-FFF2-40B4-BE49-F238E27FC236}">
                <a16:creationId xmlns:a16="http://schemas.microsoft.com/office/drawing/2014/main" id="{C3A03A83-B0B3-8DE7-C9E1-B19051915BAB}"/>
              </a:ext>
            </a:extLst>
          </p:cNvPr>
          <p:cNvSpPr/>
          <p:nvPr/>
        </p:nvSpPr>
        <p:spPr>
          <a:xfrm>
            <a:off x="1966549" y="4663525"/>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Reified Syntax</a:t>
            </a:r>
          </a:p>
        </p:txBody>
      </p:sp>
      <p:sp>
        <p:nvSpPr>
          <p:cNvPr id="24" name="Arrow: Curved Down 23">
            <a:extLst>
              <a:ext uri="{FF2B5EF4-FFF2-40B4-BE49-F238E27FC236}">
                <a16:creationId xmlns:a16="http://schemas.microsoft.com/office/drawing/2014/main" id="{6F9EC7BC-9B0A-07EB-11B3-559A83E99FEA}"/>
              </a:ext>
            </a:extLst>
          </p:cNvPr>
          <p:cNvSpPr/>
          <p:nvPr/>
        </p:nvSpPr>
        <p:spPr>
          <a:xfrm rot="16200000">
            <a:off x="357355" y="3664541"/>
            <a:ext cx="2105144" cy="11132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i="1" dirty="0">
              <a:solidFill>
                <a:schemeClr val="tx1"/>
              </a:solidFill>
            </a:endParaRPr>
          </a:p>
        </p:txBody>
      </p:sp>
      <p:sp>
        <p:nvSpPr>
          <p:cNvPr id="5" name="TextBox 4">
            <a:extLst>
              <a:ext uri="{FF2B5EF4-FFF2-40B4-BE49-F238E27FC236}">
                <a16:creationId xmlns:a16="http://schemas.microsoft.com/office/drawing/2014/main" id="{E7546880-1606-22F2-2C93-8064700C6748}"/>
              </a:ext>
            </a:extLst>
          </p:cNvPr>
          <p:cNvSpPr txBox="1"/>
          <p:nvPr/>
        </p:nvSpPr>
        <p:spPr>
          <a:xfrm>
            <a:off x="2058855" y="6527800"/>
            <a:ext cx="7738288" cy="276999"/>
          </a:xfrm>
          <a:prstGeom prst="rect">
            <a:avLst/>
          </a:prstGeom>
          <a:noFill/>
        </p:spPr>
        <p:txBody>
          <a:bodyPr wrap="square">
            <a:spAutoFit/>
          </a:bodyPr>
          <a:lstStyle/>
          <a:p>
            <a:r>
              <a:rPr lang="en-IN" sz="1200" baseline="30000" dirty="0"/>
              <a:t>1</a:t>
            </a:r>
            <a:r>
              <a:rPr lang="en-IN" sz="1200" dirty="0"/>
              <a:t>Matthieu </a:t>
            </a:r>
            <a:r>
              <a:rPr lang="en-IN" sz="1200" dirty="0" err="1"/>
              <a:t>Sozeau</a:t>
            </a:r>
            <a:r>
              <a:rPr lang="en-IN" sz="1200" dirty="0"/>
              <a:t>, et al. The </a:t>
            </a:r>
            <a:r>
              <a:rPr lang="en-IN" sz="1200" dirty="0" err="1"/>
              <a:t>MetaCoq</a:t>
            </a:r>
            <a:r>
              <a:rPr lang="en-IN" sz="1200" dirty="0"/>
              <a:t> Project. Journal of Automated Reasoning June 2020. </a:t>
            </a:r>
          </a:p>
        </p:txBody>
      </p:sp>
      <p:sp>
        <p:nvSpPr>
          <p:cNvPr id="6" name="Arrow: Curved Down 5">
            <a:extLst>
              <a:ext uri="{FF2B5EF4-FFF2-40B4-BE49-F238E27FC236}">
                <a16:creationId xmlns:a16="http://schemas.microsoft.com/office/drawing/2014/main" id="{9AE9FAFE-9264-C770-88AA-9B320448B3B9}"/>
              </a:ext>
            </a:extLst>
          </p:cNvPr>
          <p:cNvSpPr/>
          <p:nvPr/>
        </p:nvSpPr>
        <p:spPr>
          <a:xfrm rot="16200000" flipH="1" flipV="1">
            <a:off x="3395920" y="3721110"/>
            <a:ext cx="2105144" cy="111324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i="1" dirty="0">
              <a:solidFill>
                <a:schemeClr val="tx1"/>
              </a:solidFill>
            </a:endParaRPr>
          </a:p>
        </p:txBody>
      </p:sp>
      <p:pic>
        <p:nvPicPr>
          <p:cNvPr id="7" name="Picture 6">
            <a:extLst>
              <a:ext uri="{FF2B5EF4-FFF2-40B4-BE49-F238E27FC236}">
                <a16:creationId xmlns:a16="http://schemas.microsoft.com/office/drawing/2014/main" id="{3CC253A3-AEB6-FE4D-C4D6-B77ED7135AC3}"/>
              </a:ext>
            </a:extLst>
          </p:cNvPr>
          <p:cNvPicPr>
            <a:picLocks noChangeAspect="1"/>
          </p:cNvPicPr>
          <p:nvPr/>
        </p:nvPicPr>
        <p:blipFill>
          <a:blip r:embed="rId3"/>
          <a:stretch>
            <a:fillRect/>
          </a:stretch>
        </p:blipFill>
        <p:spPr>
          <a:xfrm>
            <a:off x="6595474" y="2569637"/>
            <a:ext cx="3414297" cy="1337448"/>
          </a:xfrm>
          <a:prstGeom prst="rect">
            <a:avLst/>
          </a:prstGeom>
        </p:spPr>
      </p:pic>
      <p:pic>
        <p:nvPicPr>
          <p:cNvPr id="11" name="Picture 10">
            <a:extLst>
              <a:ext uri="{FF2B5EF4-FFF2-40B4-BE49-F238E27FC236}">
                <a16:creationId xmlns:a16="http://schemas.microsoft.com/office/drawing/2014/main" id="{0BA6F2B6-6749-2F30-AD3F-F9C091CE0BF4}"/>
              </a:ext>
            </a:extLst>
          </p:cNvPr>
          <p:cNvPicPr>
            <a:picLocks noChangeAspect="1"/>
          </p:cNvPicPr>
          <p:nvPr/>
        </p:nvPicPr>
        <p:blipFill>
          <a:blip r:embed="rId4"/>
          <a:stretch>
            <a:fillRect/>
          </a:stretch>
        </p:blipFill>
        <p:spPr>
          <a:xfrm>
            <a:off x="5615692" y="4112551"/>
            <a:ext cx="5665083" cy="2205630"/>
          </a:xfrm>
          <a:prstGeom prst="rect">
            <a:avLst/>
          </a:prstGeom>
        </p:spPr>
      </p:pic>
      <p:sp>
        <p:nvSpPr>
          <p:cNvPr id="12" name="Rectangle 11">
            <a:extLst>
              <a:ext uri="{FF2B5EF4-FFF2-40B4-BE49-F238E27FC236}">
                <a16:creationId xmlns:a16="http://schemas.microsoft.com/office/drawing/2014/main" id="{B6DDB29A-1122-6392-D47D-B80C24575676}"/>
              </a:ext>
            </a:extLst>
          </p:cNvPr>
          <p:cNvSpPr/>
          <p:nvPr/>
        </p:nvSpPr>
        <p:spPr>
          <a:xfrm>
            <a:off x="6374674" y="4436677"/>
            <a:ext cx="2549234" cy="303140"/>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85D9E25D-BF61-D9AF-FCE2-5562FF7E028F}"/>
              </a:ext>
            </a:extLst>
          </p:cNvPr>
          <p:cNvSpPr/>
          <p:nvPr/>
        </p:nvSpPr>
        <p:spPr>
          <a:xfrm>
            <a:off x="6374675" y="4773474"/>
            <a:ext cx="4964022" cy="1229193"/>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510521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4" grpId="0" animBg="1"/>
      <p:bldP spid="6" grpId="0" animBg="1"/>
      <p:bldP spid="12" grpId="0" animBg="1"/>
      <p:bldP spid="12" grpId="1" animBg="1"/>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066F1-D487-7ECD-9B83-5BEEFD16F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B6D991-1B4D-560A-407C-B3C6753AF7D8}"/>
              </a:ext>
            </a:extLst>
          </p:cNvPr>
          <p:cNvSpPr>
            <a:spLocks noGrp="1"/>
          </p:cNvSpPr>
          <p:nvPr>
            <p:ph type="title"/>
          </p:nvPr>
        </p:nvSpPr>
        <p:spPr/>
        <p:txBody>
          <a:bodyPr/>
          <a:lstStyle/>
          <a:p>
            <a:r>
              <a:rPr lang="en-US" dirty="0"/>
              <a:t>Inductive types using MetaCoq</a:t>
            </a:r>
            <a:br>
              <a:rPr lang="en-US" dirty="0"/>
            </a:br>
            <a:endParaRPr lang="en-IN" dirty="0"/>
          </a:p>
        </p:txBody>
      </p:sp>
      <p:sp>
        <p:nvSpPr>
          <p:cNvPr id="3" name="Slide Number Placeholder 2">
            <a:extLst>
              <a:ext uri="{FF2B5EF4-FFF2-40B4-BE49-F238E27FC236}">
                <a16:creationId xmlns:a16="http://schemas.microsoft.com/office/drawing/2014/main" id="{61667FC2-828C-34A6-4813-7E9A9371AD05}"/>
              </a:ext>
            </a:extLst>
          </p:cNvPr>
          <p:cNvSpPr>
            <a:spLocks noGrp="1"/>
          </p:cNvSpPr>
          <p:nvPr>
            <p:ph type="sldNum" sz="quarter" idx="12"/>
          </p:nvPr>
        </p:nvSpPr>
        <p:spPr/>
        <p:txBody>
          <a:bodyPr/>
          <a:lstStyle/>
          <a:p>
            <a:fld id="{0732A363-FB04-4C9F-90A8-C4C271AF4C6C}" type="slidenum">
              <a:rPr lang="de-DE" smtClean="0"/>
              <a:t>19</a:t>
            </a:fld>
            <a:endParaRPr lang="de-DE"/>
          </a:p>
        </p:txBody>
      </p:sp>
      <p:pic>
        <p:nvPicPr>
          <p:cNvPr id="4" name="Picture 3">
            <a:extLst>
              <a:ext uri="{FF2B5EF4-FFF2-40B4-BE49-F238E27FC236}">
                <a16:creationId xmlns:a16="http://schemas.microsoft.com/office/drawing/2014/main" id="{6EF46FCC-0060-44BD-F551-396FAB6C0983}"/>
              </a:ext>
            </a:extLst>
          </p:cNvPr>
          <p:cNvPicPr>
            <a:picLocks noChangeAspect="1"/>
          </p:cNvPicPr>
          <p:nvPr/>
        </p:nvPicPr>
        <p:blipFill>
          <a:blip r:embed="rId3"/>
          <a:stretch>
            <a:fillRect/>
          </a:stretch>
        </p:blipFill>
        <p:spPr>
          <a:xfrm>
            <a:off x="1547858" y="3143756"/>
            <a:ext cx="3414297" cy="1337448"/>
          </a:xfrm>
          <a:prstGeom prst="rect">
            <a:avLst/>
          </a:prstGeom>
        </p:spPr>
      </p:pic>
      <p:pic>
        <p:nvPicPr>
          <p:cNvPr id="33" name="Picture 32">
            <a:extLst>
              <a:ext uri="{FF2B5EF4-FFF2-40B4-BE49-F238E27FC236}">
                <a16:creationId xmlns:a16="http://schemas.microsoft.com/office/drawing/2014/main" id="{FF0EFF73-E736-5205-FCED-4C01060FEA23}"/>
              </a:ext>
            </a:extLst>
          </p:cNvPr>
          <p:cNvPicPr>
            <a:picLocks noChangeAspect="1"/>
          </p:cNvPicPr>
          <p:nvPr/>
        </p:nvPicPr>
        <p:blipFill>
          <a:blip r:embed="rId4"/>
          <a:stretch>
            <a:fillRect/>
          </a:stretch>
        </p:blipFill>
        <p:spPr>
          <a:xfrm>
            <a:off x="6202379" y="2774676"/>
            <a:ext cx="5665083" cy="2205630"/>
          </a:xfrm>
          <a:prstGeom prst="rect">
            <a:avLst/>
          </a:prstGeom>
        </p:spPr>
      </p:pic>
      <p:cxnSp>
        <p:nvCxnSpPr>
          <p:cNvPr id="6" name="Straight Connector 5">
            <a:extLst>
              <a:ext uri="{FF2B5EF4-FFF2-40B4-BE49-F238E27FC236}">
                <a16:creationId xmlns:a16="http://schemas.microsoft.com/office/drawing/2014/main" id="{73CB8701-98C2-EA2F-C0B2-CF1EEB9D281A}"/>
              </a:ext>
            </a:extLst>
          </p:cNvPr>
          <p:cNvCxnSpPr>
            <a:cxnSpLocks/>
          </p:cNvCxnSpPr>
          <p:nvPr/>
        </p:nvCxnSpPr>
        <p:spPr>
          <a:xfrm>
            <a:off x="6096000" y="958538"/>
            <a:ext cx="0" cy="589946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EFA4CE37-75A4-80D5-8FF0-4639A23A784D}"/>
              </a:ext>
            </a:extLst>
          </p:cNvPr>
          <p:cNvSpPr/>
          <p:nvPr/>
        </p:nvSpPr>
        <p:spPr>
          <a:xfrm>
            <a:off x="2292346" y="1152705"/>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Concrete Syntax</a:t>
            </a:r>
          </a:p>
        </p:txBody>
      </p:sp>
      <p:sp>
        <p:nvSpPr>
          <p:cNvPr id="8" name="Rectangle 7">
            <a:extLst>
              <a:ext uri="{FF2B5EF4-FFF2-40B4-BE49-F238E27FC236}">
                <a16:creationId xmlns:a16="http://schemas.microsoft.com/office/drawing/2014/main" id="{BDDA1C41-8C33-BEEB-AA77-08A472F4C171}"/>
              </a:ext>
            </a:extLst>
          </p:cNvPr>
          <p:cNvSpPr/>
          <p:nvPr/>
        </p:nvSpPr>
        <p:spPr>
          <a:xfrm>
            <a:off x="7974334" y="1095375"/>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Reified Syntax</a:t>
            </a:r>
          </a:p>
        </p:txBody>
      </p:sp>
    </p:spTree>
    <p:extLst>
      <p:ext uri="{BB962C8B-B14F-4D97-AF65-F5344CB8AC3E}">
        <p14:creationId xmlns:p14="http://schemas.microsoft.com/office/powerpoint/2010/main" val="2905718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9CEB3-7628-56FD-E6E8-2EB4410CB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47658E-8E09-5AD8-CD5A-71382DD0A6D0}"/>
              </a:ext>
            </a:extLst>
          </p:cNvPr>
          <p:cNvSpPr>
            <a:spLocks noGrp="1"/>
          </p:cNvSpPr>
          <p:nvPr>
            <p:ph type="title"/>
          </p:nvPr>
        </p:nvSpPr>
        <p:spPr/>
        <p:txBody>
          <a:bodyPr/>
          <a:lstStyle/>
          <a:p>
            <a:r>
              <a:rPr lang="en-US" dirty="0"/>
              <a:t>Motivation</a:t>
            </a:r>
            <a:br>
              <a:rPr lang="en-US" dirty="0"/>
            </a:br>
            <a:endParaRPr lang="en-IN" dirty="0"/>
          </a:p>
        </p:txBody>
      </p:sp>
      <p:sp>
        <p:nvSpPr>
          <p:cNvPr id="3" name="Slide Number Placeholder 2">
            <a:extLst>
              <a:ext uri="{FF2B5EF4-FFF2-40B4-BE49-F238E27FC236}">
                <a16:creationId xmlns:a16="http://schemas.microsoft.com/office/drawing/2014/main" id="{4E511010-E3FA-B2C5-DDF1-19DF7D270C01}"/>
              </a:ext>
            </a:extLst>
          </p:cNvPr>
          <p:cNvSpPr>
            <a:spLocks noGrp="1"/>
          </p:cNvSpPr>
          <p:nvPr>
            <p:ph type="sldNum" sz="quarter" idx="12"/>
          </p:nvPr>
        </p:nvSpPr>
        <p:spPr/>
        <p:txBody>
          <a:bodyPr/>
          <a:lstStyle/>
          <a:p>
            <a:fld id="{0732A363-FB04-4C9F-90A8-C4C271AF4C6C}" type="slidenum">
              <a:rPr lang="de-DE" smtClean="0"/>
              <a:t>2</a:t>
            </a:fld>
            <a:endParaRPr lang="de-DE"/>
          </a:p>
        </p:txBody>
      </p:sp>
    </p:spTree>
    <p:extLst>
      <p:ext uri="{BB962C8B-B14F-4D97-AF65-F5344CB8AC3E}">
        <p14:creationId xmlns:p14="http://schemas.microsoft.com/office/powerpoint/2010/main" val="5053788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EDDFB-396D-E385-C428-F08204578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F8C20F-BA15-6C86-2FD3-7EC764D1FF37}"/>
              </a:ext>
            </a:extLst>
          </p:cNvPr>
          <p:cNvSpPr>
            <a:spLocks noGrp="1"/>
          </p:cNvSpPr>
          <p:nvPr>
            <p:ph type="title"/>
          </p:nvPr>
        </p:nvSpPr>
        <p:spPr/>
        <p:txBody>
          <a:bodyPr/>
          <a:lstStyle/>
          <a:p>
            <a:r>
              <a:rPr lang="en-US" dirty="0"/>
              <a:t>Inductive types using MetaCoq</a:t>
            </a:r>
            <a:br>
              <a:rPr lang="en-US" dirty="0"/>
            </a:br>
            <a:endParaRPr lang="en-IN" dirty="0"/>
          </a:p>
        </p:txBody>
      </p:sp>
      <p:sp>
        <p:nvSpPr>
          <p:cNvPr id="3" name="Slide Number Placeholder 2">
            <a:extLst>
              <a:ext uri="{FF2B5EF4-FFF2-40B4-BE49-F238E27FC236}">
                <a16:creationId xmlns:a16="http://schemas.microsoft.com/office/drawing/2014/main" id="{76C3AB1A-1A77-56DB-CDDD-315182400C96}"/>
              </a:ext>
            </a:extLst>
          </p:cNvPr>
          <p:cNvSpPr>
            <a:spLocks noGrp="1"/>
          </p:cNvSpPr>
          <p:nvPr>
            <p:ph type="sldNum" sz="quarter" idx="12"/>
          </p:nvPr>
        </p:nvSpPr>
        <p:spPr/>
        <p:txBody>
          <a:bodyPr/>
          <a:lstStyle/>
          <a:p>
            <a:fld id="{0732A363-FB04-4C9F-90A8-C4C271AF4C6C}" type="slidenum">
              <a:rPr lang="de-DE" smtClean="0"/>
              <a:t>20</a:t>
            </a:fld>
            <a:endParaRPr lang="de-DE"/>
          </a:p>
        </p:txBody>
      </p:sp>
      <p:pic>
        <p:nvPicPr>
          <p:cNvPr id="4" name="Picture 3">
            <a:extLst>
              <a:ext uri="{FF2B5EF4-FFF2-40B4-BE49-F238E27FC236}">
                <a16:creationId xmlns:a16="http://schemas.microsoft.com/office/drawing/2014/main" id="{7CDD5F46-2DEA-7CB7-26E2-C145E8D24505}"/>
              </a:ext>
            </a:extLst>
          </p:cNvPr>
          <p:cNvPicPr>
            <a:picLocks noChangeAspect="1"/>
          </p:cNvPicPr>
          <p:nvPr/>
        </p:nvPicPr>
        <p:blipFill>
          <a:blip r:embed="rId3"/>
          <a:stretch>
            <a:fillRect/>
          </a:stretch>
        </p:blipFill>
        <p:spPr>
          <a:xfrm>
            <a:off x="1547858" y="3143756"/>
            <a:ext cx="3414297" cy="1337448"/>
          </a:xfrm>
          <a:prstGeom prst="rect">
            <a:avLst/>
          </a:prstGeom>
        </p:spPr>
      </p:pic>
      <p:cxnSp>
        <p:nvCxnSpPr>
          <p:cNvPr id="6" name="Straight Connector 5">
            <a:extLst>
              <a:ext uri="{FF2B5EF4-FFF2-40B4-BE49-F238E27FC236}">
                <a16:creationId xmlns:a16="http://schemas.microsoft.com/office/drawing/2014/main" id="{BF69297D-C82D-62D2-8A54-64DA671CB263}"/>
              </a:ext>
            </a:extLst>
          </p:cNvPr>
          <p:cNvCxnSpPr>
            <a:cxnSpLocks/>
          </p:cNvCxnSpPr>
          <p:nvPr/>
        </p:nvCxnSpPr>
        <p:spPr>
          <a:xfrm>
            <a:off x="6096000" y="958538"/>
            <a:ext cx="0" cy="589946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B4CD1ED2-9EF6-D745-096B-D1659767F7C7}"/>
              </a:ext>
            </a:extLst>
          </p:cNvPr>
          <p:cNvSpPr/>
          <p:nvPr/>
        </p:nvSpPr>
        <p:spPr>
          <a:xfrm>
            <a:off x="2292346" y="1152705"/>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Concrete Syntax</a:t>
            </a:r>
          </a:p>
        </p:txBody>
      </p:sp>
      <p:sp>
        <p:nvSpPr>
          <p:cNvPr id="8" name="Rectangle 7">
            <a:extLst>
              <a:ext uri="{FF2B5EF4-FFF2-40B4-BE49-F238E27FC236}">
                <a16:creationId xmlns:a16="http://schemas.microsoft.com/office/drawing/2014/main" id="{4F1AFE3D-BDA0-472D-A257-371D3A02A3C3}"/>
              </a:ext>
            </a:extLst>
          </p:cNvPr>
          <p:cNvSpPr/>
          <p:nvPr/>
        </p:nvSpPr>
        <p:spPr>
          <a:xfrm>
            <a:off x="7974334" y="1095375"/>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Reified Syntax</a:t>
            </a:r>
          </a:p>
        </p:txBody>
      </p:sp>
      <p:sp>
        <p:nvSpPr>
          <p:cNvPr id="10" name="Arrow: Curved Down 9">
            <a:extLst>
              <a:ext uri="{FF2B5EF4-FFF2-40B4-BE49-F238E27FC236}">
                <a16:creationId xmlns:a16="http://schemas.microsoft.com/office/drawing/2014/main" id="{2D1E6903-A216-7AE6-CA08-E1661656ED70}"/>
              </a:ext>
            </a:extLst>
          </p:cNvPr>
          <p:cNvSpPr/>
          <p:nvPr/>
        </p:nvSpPr>
        <p:spPr>
          <a:xfrm rot="10800000">
            <a:off x="2901954" y="4917895"/>
            <a:ext cx="6035040" cy="1574800"/>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vert="horz" wrap="square" rtlCol="0" anchor="ctr"/>
          <a:lstStyle/>
          <a:p>
            <a:pPr algn="ctr"/>
            <a:endParaRPr lang="en-IN" i="1" dirty="0">
              <a:solidFill>
                <a:schemeClr val="tx1"/>
              </a:solidFill>
            </a:endParaRPr>
          </a:p>
        </p:txBody>
      </p:sp>
      <p:pic>
        <p:nvPicPr>
          <p:cNvPr id="13" name="Picture 12">
            <a:extLst>
              <a:ext uri="{FF2B5EF4-FFF2-40B4-BE49-F238E27FC236}">
                <a16:creationId xmlns:a16="http://schemas.microsoft.com/office/drawing/2014/main" id="{8057ECB9-1280-05E8-CCC9-BE04A9627465}"/>
              </a:ext>
            </a:extLst>
          </p:cNvPr>
          <p:cNvPicPr>
            <a:picLocks noChangeAspect="1"/>
          </p:cNvPicPr>
          <p:nvPr/>
        </p:nvPicPr>
        <p:blipFill>
          <a:blip r:embed="rId4"/>
          <a:stretch>
            <a:fillRect/>
          </a:stretch>
        </p:blipFill>
        <p:spPr>
          <a:xfrm>
            <a:off x="6217875" y="2391716"/>
            <a:ext cx="5747337" cy="2248958"/>
          </a:xfrm>
          <a:prstGeom prst="rect">
            <a:avLst/>
          </a:prstGeom>
        </p:spPr>
      </p:pic>
      <p:sp>
        <p:nvSpPr>
          <p:cNvPr id="14" name="Rectangle 13">
            <a:extLst>
              <a:ext uri="{FF2B5EF4-FFF2-40B4-BE49-F238E27FC236}">
                <a16:creationId xmlns:a16="http://schemas.microsoft.com/office/drawing/2014/main" id="{570B5F10-4812-B0E0-8CE9-3EC27B8DF63A}"/>
              </a:ext>
            </a:extLst>
          </p:cNvPr>
          <p:cNvSpPr/>
          <p:nvPr/>
        </p:nvSpPr>
        <p:spPr>
          <a:xfrm>
            <a:off x="8778239" y="4127863"/>
            <a:ext cx="3089221" cy="23513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D19E4FA0-C9AB-C687-F097-1840231B8C00}"/>
              </a:ext>
            </a:extLst>
          </p:cNvPr>
          <p:cNvSpPr txBox="1"/>
          <p:nvPr/>
        </p:nvSpPr>
        <p:spPr>
          <a:xfrm>
            <a:off x="2729420" y="5856790"/>
            <a:ext cx="812418" cy="380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n=2</a:t>
            </a:r>
          </a:p>
        </p:txBody>
      </p:sp>
    </p:spTree>
    <p:extLst>
      <p:ext uri="{BB962C8B-B14F-4D97-AF65-F5344CB8AC3E}">
        <p14:creationId xmlns:p14="http://schemas.microsoft.com/office/powerpoint/2010/main" val="2839419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B72E9-8E68-6C32-3A06-F3DB01802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994777-6D66-B882-BA34-AC8ABD6DF5DA}"/>
              </a:ext>
            </a:extLst>
          </p:cNvPr>
          <p:cNvSpPr>
            <a:spLocks noGrp="1"/>
          </p:cNvSpPr>
          <p:nvPr>
            <p:ph type="title"/>
          </p:nvPr>
        </p:nvSpPr>
        <p:spPr/>
        <p:txBody>
          <a:bodyPr/>
          <a:lstStyle/>
          <a:p>
            <a:r>
              <a:rPr lang="en-US" dirty="0"/>
              <a:t>Functions using MetaCoq</a:t>
            </a:r>
            <a:br>
              <a:rPr lang="en-US" dirty="0"/>
            </a:br>
            <a:endParaRPr lang="en-IN" dirty="0"/>
          </a:p>
        </p:txBody>
      </p:sp>
      <p:sp>
        <p:nvSpPr>
          <p:cNvPr id="3" name="Slide Number Placeholder 2">
            <a:extLst>
              <a:ext uri="{FF2B5EF4-FFF2-40B4-BE49-F238E27FC236}">
                <a16:creationId xmlns:a16="http://schemas.microsoft.com/office/drawing/2014/main" id="{2B1E7E69-ACB1-8703-0D39-E76E00160A3C}"/>
              </a:ext>
            </a:extLst>
          </p:cNvPr>
          <p:cNvSpPr>
            <a:spLocks noGrp="1"/>
          </p:cNvSpPr>
          <p:nvPr>
            <p:ph type="sldNum" sz="quarter" idx="12"/>
          </p:nvPr>
        </p:nvSpPr>
        <p:spPr/>
        <p:txBody>
          <a:bodyPr/>
          <a:lstStyle/>
          <a:p>
            <a:fld id="{0732A363-FB04-4C9F-90A8-C4C271AF4C6C}" type="slidenum">
              <a:rPr lang="de-DE" smtClean="0"/>
              <a:t>21</a:t>
            </a:fld>
            <a:endParaRPr lang="de-DE"/>
          </a:p>
        </p:txBody>
      </p:sp>
      <p:cxnSp>
        <p:nvCxnSpPr>
          <p:cNvPr id="6" name="Straight Connector 5">
            <a:extLst>
              <a:ext uri="{FF2B5EF4-FFF2-40B4-BE49-F238E27FC236}">
                <a16:creationId xmlns:a16="http://schemas.microsoft.com/office/drawing/2014/main" id="{BBB48706-62F2-B19A-762F-FA17AB9576C2}"/>
              </a:ext>
            </a:extLst>
          </p:cNvPr>
          <p:cNvCxnSpPr>
            <a:cxnSpLocks/>
          </p:cNvCxnSpPr>
          <p:nvPr/>
        </p:nvCxnSpPr>
        <p:spPr>
          <a:xfrm>
            <a:off x="0" y="3334328"/>
            <a:ext cx="121920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112A6D22-3CBB-8CE0-304B-C561087C3CDE}"/>
              </a:ext>
            </a:extLst>
          </p:cNvPr>
          <p:cNvSpPr/>
          <p:nvPr/>
        </p:nvSpPr>
        <p:spPr>
          <a:xfrm>
            <a:off x="220355" y="154515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Concrete Syntax</a:t>
            </a:r>
          </a:p>
        </p:txBody>
      </p:sp>
      <p:sp>
        <p:nvSpPr>
          <p:cNvPr id="8" name="Rectangle 7">
            <a:extLst>
              <a:ext uri="{FF2B5EF4-FFF2-40B4-BE49-F238E27FC236}">
                <a16:creationId xmlns:a16="http://schemas.microsoft.com/office/drawing/2014/main" id="{F16E9ABE-6969-A731-A2BF-823DFB529748}"/>
              </a:ext>
            </a:extLst>
          </p:cNvPr>
          <p:cNvSpPr/>
          <p:nvPr/>
        </p:nvSpPr>
        <p:spPr>
          <a:xfrm>
            <a:off x="220355" y="453570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Reified Syntax</a:t>
            </a:r>
          </a:p>
        </p:txBody>
      </p:sp>
      <p:pic>
        <p:nvPicPr>
          <p:cNvPr id="5" name="Picture 4">
            <a:extLst>
              <a:ext uri="{FF2B5EF4-FFF2-40B4-BE49-F238E27FC236}">
                <a16:creationId xmlns:a16="http://schemas.microsoft.com/office/drawing/2014/main" id="{5E379C69-23B5-15DC-9859-63B114211127}"/>
              </a:ext>
            </a:extLst>
          </p:cNvPr>
          <p:cNvPicPr>
            <a:picLocks noChangeAspect="1"/>
          </p:cNvPicPr>
          <p:nvPr/>
        </p:nvPicPr>
        <p:blipFill>
          <a:blip r:embed="rId3"/>
          <a:stretch>
            <a:fillRect/>
          </a:stretch>
        </p:blipFill>
        <p:spPr>
          <a:xfrm>
            <a:off x="2581039" y="3396122"/>
            <a:ext cx="8388708" cy="3386397"/>
          </a:xfrm>
          <a:prstGeom prst="rect">
            <a:avLst/>
          </a:prstGeom>
        </p:spPr>
      </p:pic>
      <p:pic>
        <p:nvPicPr>
          <p:cNvPr id="15" name="Picture 14">
            <a:extLst>
              <a:ext uri="{FF2B5EF4-FFF2-40B4-BE49-F238E27FC236}">
                <a16:creationId xmlns:a16="http://schemas.microsoft.com/office/drawing/2014/main" id="{7F2BEBFA-22E7-B976-9682-EFD061AB6EC0}"/>
              </a:ext>
            </a:extLst>
          </p:cNvPr>
          <p:cNvPicPr>
            <a:picLocks noChangeAspect="1"/>
          </p:cNvPicPr>
          <p:nvPr/>
        </p:nvPicPr>
        <p:blipFill>
          <a:blip r:embed="rId4"/>
          <a:stretch>
            <a:fillRect/>
          </a:stretch>
        </p:blipFill>
        <p:spPr>
          <a:xfrm>
            <a:off x="2620158" y="1276040"/>
            <a:ext cx="8755979" cy="1877622"/>
          </a:xfrm>
          <a:prstGeom prst="rect">
            <a:avLst/>
          </a:prstGeom>
        </p:spPr>
      </p:pic>
    </p:spTree>
    <p:extLst>
      <p:ext uri="{BB962C8B-B14F-4D97-AF65-F5344CB8AC3E}">
        <p14:creationId xmlns:p14="http://schemas.microsoft.com/office/powerpoint/2010/main" val="2483228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8B7F1-84BE-77D3-2AD6-682DA2E19E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FE97D-90CF-90FA-48AC-1D0F2F7C672A}"/>
              </a:ext>
            </a:extLst>
          </p:cNvPr>
          <p:cNvSpPr>
            <a:spLocks noGrp="1"/>
          </p:cNvSpPr>
          <p:nvPr>
            <p:ph type="title"/>
          </p:nvPr>
        </p:nvSpPr>
        <p:spPr/>
        <p:txBody>
          <a:bodyPr/>
          <a:lstStyle/>
          <a:p>
            <a:r>
              <a:rPr lang="en-US" dirty="0"/>
              <a:t>Functions using MetaCoq</a:t>
            </a:r>
            <a:br>
              <a:rPr lang="en-US" dirty="0"/>
            </a:br>
            <a:endParaRPr lang="en-IN" dirty="0"/>
          </a:p>
        </p:txBody>
      </p:sp>
      <p:sp>
        <p:nvSpPr>
          <p:cNvPr id="3" name="Slide Number Placeholder 2">
            <a:extLst>
              <a:ext uri="{FF2B5EF4-FFF2-40B4-BE49-F238E27FC236}">
                <a16:creationId xmlns:a16="http://schemas.microsoft.com/office/drawing/2014/main" id="{814BB7C5-9D5E-B05D-7EFA-F1FDD8297E74}"/>
              </a:ext>
            </a:extLst>
          </p:cNvPr>
          <p:cNvSpPr>
            <a:spLocks noGrp="1"/>
          </p:cNvSpPr>
          <p:nvPr>
            <p:ph type="sldNum" sz="quarter" idx="12"/>
          </p:nvPr>
        </p:nvSpPr>
        <p:spPr/>
        <p:txBody>
          <a:bodyPr/>
          <a:lstStyle/>
          <a:p>
            <a:fld id="{0732A363-FB04-4C9F-90A8-C4C271AF4C6C}" type="slidenum">
              <a:rPr lang="de-DE" smtClean="0"/>
              <a:t>22</a:t>
            </a:fld>
            <a:endParaRPr lang="de-DE"/>
          </a:p>
        </p:txBody>
      </p:sp>
      <p:cxnSp>
        <p:nvCxnSpPr>
          <p:cNvPr id="6" name="Straight Connector 5">
            <a:extLst>
              <a:ext uri="{FF2B5EF4-FFF2-40B4-BE49-F238E27FC236}">
                <a16:creationId xmlns:a16="http://schemas.microsoft.com/office/drawing/2014/main" id="{D21E34C1-3404-6584-F8C9-316C44FCB1E9}"/>
              </a:ext>
            </a:extLst>
          </p:cNvPr>
          <p:cNvCxnSpPr>
            <a:cxnSpLocks/>
          </p:cNvCxnSpPr>
          <p:nvPr/>
        </p:nvCxnSpPr>
        <p:spPr>
          <a:xfrm>
            <a:off x="0" y="3334328"/>
            <a:ext cx="121920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7991ADA7-4267-238B-F364-96753A8908D4}"/>
              </a:ext>
            </a:extLst>
          </p:cNvPr>
          <p:cNvSpPr/>
          <p:nvPr/>
        </p:nvSpPr>
        <p:spPr>
          <a:xfrm>
            <a:off x="220355" y="154515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Concrete Syntax</a:t>
            </a:r>
          </a:p>
        </p:txBody>
      </p:sp>
      <p:sp>
        <p:nvSpPr>
          <p:cNvPr id="8" name="Rectangle 7">
            <a:extLst>
              <a:ext uri="{FF2B5EF4-FFF2-40B4-BE49-F238E27FC236}">
                <a16:creationId xmlns:a16="http://schemas.microsoft.com/office/drawing/2014/main" id="{52B81E38-EB11-0FE5-3ACC-807F45673B3F}"/>
              </a:ext>
            </a:extLst>
          </p:cNvPr>
          <p:cNvSpPr/>
          <p:nvPr/>
        </p:nvSpPr>
        <p:spPr>
          <a:xfrm>
            <a:off x="220355" y="453570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Reified Syntax</a:t>
            </a:r>
          </a:p>
        </p:txBody>
      </p:sp>
      <p:pic>
        <p:nvPicPr>
          <p:cNvPr id="5" name="Picture 4">
            <a:extLst>
              <a:ext uri="{FF2B5EF4-FFF2-40B4-BE49-F238E27FC236}">
                <a16:creationId xmlns:a16="http://schemas.microsoft.com/office/drawing/2014/main" id="{4CDC70C0-DCEC-3C30-D1F3-3C6B86304187}"/>
              </a:ext>
            </a:extLst>
          </p:cNvPr>
          <p:cNvPicPr>
            <a:picLocks noChangeAspect="1"/>
          </p:cNvPicPr>
          <p:nvPr/>
        </p:nvPicPr>
        <p:blipFill>
          <a:blip r:embed="rId3"/>
          <a:srcRect b="82249"/>
          <a:stretch/>
        </p:blipFill>
        <p:spPr>
          <a:xfrm>
            <a:off x="2581039" y="3396123"/>
            <a:ext cx="8388708" cy="601112"/>
          </a:xfrm>
          <a:prstGeom prst="rect">
            <a:avLst/>
          </a:prstGeom>
        </p:spPr>
      </p:pic>
      <p:pic>
        <p:nvPicPr>
          <p:cNvPr id="15" name="Picture 14">
            <a:extLst>
              <a:ext uri="{FF2B5EF4-FFF2-40B4-BE49-F238E27FC236}">
                <a16:creationId xmlns:a16="http://schemas.microsoft.com/office/drawing/2014/main" id="{E24661B1-8645-D5BA-9E66-CB0B9EC4FE97}"/>
              </a:ext>
            </a:extLst>
          </p:cNvPr>
          <p:cNvPicPr>
            <a:picLocks noChangeAspect="1"/>
          </p:cNvPicPr>
          <p:nvPr/>
        </p:nvPicPr>
        <p:blipFill>
          <a:blip r:embed="rId4"/>
          <a:srcRect b="85667"/>
          <a:stretch/>
        </p:blipFill>
        <p:spPr>
          <a:xfrm>
            <a:off x="2620158" y="1276040"/>
            <a:ext cx="8755979" cy="269115"/>
          </a:xfrm>
          <a:prstGeom prst="rect">
            <a:avLst/>
          </a:prstGeom>
        </p:spPr>
      </p:pic>
    </p:spTree>
    <p:extLst>
      <p:ext uri="{BB962C8B-B14F-4D97-AF65-F5344CB8AC3E}">
        <p14:creationId xmlns:p14="http://schemas.microsoft.com/office/powerpoint/2010/main" val="42311930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5CC54-7A19-5942-9138-384C65D97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692F6-2514-B7C1-D06B-6569B3DAADF4}"/>
              </a:ext>
            </a:extLst>
          </p:cNvPr>
          <p:cNvSpPr>
            <a:spLocks noGrp="1"/>
          </p:cNvSpPr>
          <p:nvPr>
            <p:ph type="title"/>
          </p:nvPr>
        </p:nvSpPr>
        <p:spPr/>
        <p:txBody>
          <a:bodyPr/>
          <a:lstStyle/>
          <a:p>
            <a:r>
              <a:rPr lang="en-US" dirty="0"/>
              <a:t>Functions using MetaCoq</a:t>
            </a:r>
            <a:br>
              <a:rPr lang="en-US" dirty="0"/>
            </a:br>
            <a:endParaRPr lang="en-IN" dirty="0"/>
          </a:p>
        </p:txBody>
      </p:sp>
      <p:sp>
        <p:nvSpPr>
          <p:cNvPr id="3" name="Slide Number Placeholder 2">
            <a:extLst>
              <a:ext uri="{FF2B5EF4-FFF2-40B4-BE49-F238E27FC236}">
                <a16:creationId xmlns:a16="http://schemas.microsoft.com/office/drawing/2014/main" id="{35CC773F-092A-0745-303E-2E5CB008681C}"/>
              </a:ext>
            </a:extLst>
          </p:cNvPr>
          <p:cNvSpPr>
            <a:spLocks noGrp="1"/>
          </p:cNvSpPr>
          <p:nvPr>
            <p:ph type="sldNum" sz="quarter" idx="12"/>
          </p:nvPr>
        </p:nvSpPr>
        <p:spPr/>
        <p:txBody>
          <a:bodyPr/>
          <a:lstStyle/>
          <a:p>
            <a:fld id="{0732A363-FB04-4C9F-90A8-C4C271AF4C6C}" type="slidenum">
              <a:rPr lang="de-DE" smtClean="0"/>
              <a:t>23</a:t>
            </a:fld>
            <a:endParaRPr lang="de-DE"/>
          </a:p>
        </p:txBody>
      </p:sp>
      <p:cxnSp>
        <p:nvCxnSpPr>
          <p:cNvPr id="6" name="Straight Connector 5">
            <a:extLst>
              <a:ext uri="{FF2B5EF4-FFF2-40B4-BE49-F238E27FC236}">
                <a16:creationId xmlns:a16="http://schemas.microsoft.com/office/drawing/2014/main" id="{F4DC45A6-F615-F4A8-508B-A35FB75A2AF2}"/>
              </a:ext>
            </a:extLst>
          </p:cNvPr>
          <p:cNvCxnSpPr>
            <a:cxnSpLocks/>
          </p:cNvCxnSpPr>
          <p:nvPr/>
        </p:nvCxnSpPr>
        <p:spPr>
          <a:xfrm>
            <a:off x="0" y="3334328"/>
            <a:ext cx="121920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EF5CD333-D439-E588-506A-1AF45C95C61C}"/>
              </a:ext>
            </a:extLst>
          </p:cNvPr>
          <p:cNvSpPr/>
          <p:nvPr/>
        </p:nvSpPr>
        <p:spPr>
          <a:xfrm>
            <a:off x="220355" y="154515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Concrete Syntax</a:t>
            </a:r>
          </a:p>
        </p:txBody>
      </p:sp>
      <p:sp>
        <p:nvSpPr>
          <p:cNvPr id="8" name="Rectangle 7">
            <a:extLst>
              <a:ext uri="{FF2B5EF4-FFF2-40B4-BE49-F238E27FC236}">
                <a16:creationId xmlns:a16="http://schemas.microsoft.com/office/drawing/2014/main" id="{BADCF610-95E5-0FF5-D6EE-AAEEB8CEF94D}"/>
              </a:ext>
            </a:extLst>
          </p:cNvPr>
          <p:cNvSpPr/>
          <p:nvPr/>
        </p:nvSpPr>
        <p:spPr>
          <a:xfrm>
            <a:off x="220355" y="453570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Reified Syntax</a:t>
            </a:r>
          </a:p>
        </p:txBody>
      </p:sp>
      <p:pic>
        <p:nvPicPr>
          <p:cNvPr id="5" name="Picture 4">
            <a:extLst>
              <a:ext uri="{FF2B5EF4-FFF2-40B4-BE49-F238E27FC236}">
                <a16:creationId xmlns:a16="http://schemas.microsoft.com/office/drawing/2014/main" id="{0FCCA785-6957-7359-5E40-B913C175760B}"/>
              </a:ext>
            </a:extLst>
          </p:cNvPr>
          <p:cNvPicPr>
            <a:picLocks noChangeAspect="1"/>
          </p:cNvPicPr>
          <p:nvPr/>
        </p:nvPicPr>
        <p:blipFill>
          <a:blip r:embed="rId3"/>
          <a:srcRect t="16593" b="57367"/>
          <a:stretch/>
        </p:blipFill>
        <p:spPr>
          <a:xfrm>
            <a:off x="2581039" y="3958047"/>
            <a:ext cx="8388708" cy="881807"/>
          </a:xfrm>
          <a:prstGeom prst="rect">
            <a:avLst/>
          </a:prstGeom>
        </p:spPr>
      </p:pic>
      <p:pic>
        <p:nvPicPr>
          <p:cNvPr id="15" name="Picture 14">
            <a:extLst>
              <a:ext uri="{FF2B5EF4-FFF2-40B4-BE49-F238E27FC236}">
                <a16:creationId xmlns:a16="http://schemas.microsoft.com/office/drawing/2014/main" id="{A1394886-C359-1273-1E95-82A8ABE393F6}"/>
              </a:ext>
            </a:extLst>
          </p:cNvPr>
          <p:cNvPicPr>
            <a:picLocks noChangeAspect="1"/>
          </p:cNvPicPr>
          <p:nvPr/>
        </p:nvPicPr>
        <p:blipFill>
          <a:blip r:embed="rId4"/>
          <a:srcRect t="14333" b="70561"/>
          <a:stretch/>
        </p:blipFill>
        <p:spPr>
          <a:xfrm>
            <a:off x="2620158" y="1545159"/>
            <a:ext cx="8755979" cy="283642"/>
          </a:xfrm>
          <a:prstGeom prst="rect">
            <a:avLst/>
          </a:prstGeom>
        </p:spPr>
      </p:pic>
    </p:spTree>
    <p:extLst>
      <p:ext uri="{BB962C8B-B14F-4D97-AF65-F5344CB8AC3E}">
        <p14:creationId xmlns:p14="http://schemas.microsoft.com/office/powerpoint/2010/main" val="4673535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C1F49-E72C-DD34-389F-BBEE0F048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67FA5-0FD2-DD6B-2C1B-0880E01A667D}"/>
              </a:ext>
            </a:extLst>
          </p:cNvPr>
          <p:cNvSpPr>
            <a:spLocks noGrp="1"/>
          </p:cNvSpPr>
          <p:nvPr>
            <p:ph type="title"/>
          </p:nvPr>
        </p:nvSpPr>
        <p:spPr/>
        <p:txBody>
          <a:bodyPr/>
          <a:lstStyle/>
          <a:p>
            <a:r>
              <a:rPr lang="en-US" dirty="0"/>
              <a:t>Functions using MetaCoq</a:t>
            </a:r>
            <a:br>
              <a:rPr lang="en-US" dirty="0"/>
            </a:br>
            <a:endParaRPr lang="en-IN" dirty="0"/>
          </a:p>
        </p:txBody>
      </p:sp>
      <p:sp>
        <p:nvSpPr>
          <p:cNvPr id="3" name="Slide Number Placeholder 2">
            <a:extLst>
              <a:ext uri="{FF2B5EF4-FFF2-40B4-BE49-F238E27FC236}">
                <a16:creationId xmlns:a16="http://schemas.microsoft.com/office/drawing/2014/main" id="{492007E4-BF7F-6321-7907-2A535FAE9725}"/>
              </a:ext>
            </a:extLst>
          </p:cNvPr>
          <p:cNvSpPr>
            <a:spLocks noGrp="1"/>
          </p:cNvSpPr>
          <p:nvPr>
            <p:ph type="sldNum" sz="quarter" idx="12"/>
          </p:nvPr>
        </p:nvSpPr>
        <p:spPr/>
        <p:txBody>
          <a:bodyPr/>
          <a:lstStyle/>
          <a:p>
            <a:fld id="{0732A363-FB04-4C9F-90A8-C4C271AF4C6C}" type="slidenum">
              <a:rPr lang="de-DE" smtClean="0"/>
              <a:t>24</a:t>
            </a:fld>
            <a:endParaRPr lang="de-DE"/>
          </a:p>
        </p:txBody>
      </p:sp>
      <p:cxnSp>
        <p:nvCxnSpPr>
          <p:cNvPr id="6" name="Straight Connector 5">
            <a:extLst>
              <a:ext uri="{FF2B5EF4-FFF2-40B4-BE49-F238E27FC236}">
                <a16:creationId xmlns:a16="http://schemas.microsoft.com/office/drawing/2014/main" id="{3D13350F-8EFA-F135-761F-1DD25D3E750A}"/>
              </a:ext>
            </a:extLst>
          </p:cNvPr>
          <p:cNvCxnSpPr>
            <a:cxnSpLocks/>
          </p:cNvCxnSpPr>
          <p:nvPr/>
        </p:nvCxnSpPr>
        <p:spPr>
          <a:xfrm>
            <a:off x="0" y="3334328"/>
            <a:ext cx="1219200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81F90AE5-A2C5-4A7E-5DD5-90E02DFF9DB8}"/>
              </a:ext>
            </a:extLst>
          </p:cNvPr>
          <p:cNvSpPr/>
          <p:nvPr/>
        </p:nvSpPr>
        <p:spPr>
          <a:xfrm>
            <a:off x="220355" y="154515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Concrete Syntax</a:t>
            </a:r>
          </a:p>
        </p:txBody>
      </p:sp>
      <p:sp>
        <p:nvSpPr>
          <p:cNvPr id="8" name="Rectangle 7">
            <a:extLst>
              <a:ext uri="{FF2B5EF4-FFF2-40B4-BE49-F238E27FC236}">
                <a16:creationId xmlns:a16="http://schemas.microsoft.com/office/drawing/2014/main" id="{2916DF17-D579-B69B-C9C5-0383CE8B4199}"/>
              </a:ext>
            </a:extLst>
          </p:cNvPr>
          <p:cNvSpPr/>
          <p:nvPr/>
        </p:nvSpPr>
        <p:spPr>
          <a:xfrm>
            <a:off x="220355" y="453570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Reified Syntax</a:t>
            </a:r>
          </a:p>
        </p:txBody>
      </p:sp>
      <p:pic>
        <p:nvPicPr>
          <p:cNvPr id="5" name="Picture 4">
            <a:extLst>
              <a:ext uri="{FF2B5EF4-FFF2-40B4-BE49-F238E27FC236}">
                <a16:creationId xmlns:a16="http://schemas.microsoft.com/office/drawing/2014/main" id="{B8A03E8A-3987-0DB9-EC44-83394717F3D0}"/>
              </a:ext>
            </a:extLst>
          </p:cNvPr>
          <p:cNvPicPr>
            <a:picLocks noChangeAspect="1"/>
          </p:cNvPicPr>
          <p:nvPr/>
        </p:nvPicPr>
        <p:blipFill>
          <a:blip r:embed="rId3"/>
          <a:srcRect t="40896" b="1427"/>
          <a:stretch/>
        </p:blipFill>
        <p:spPr>
          <a:xfrm>
            <a:off x="2581039" y="4781015"/>
            <a:ext cx="8388708" cy="1953160"/>
          </a:xfrm>
          <a:prstGeom prst="rect">
            <a:avLst/>
          </a:prstGeom>
        </p:spPr>
      </p:pic>
      <p:pic>
        <p:nvPicPr>
          <p:cNvPr id="15" name="Picture 14">
            <a:extLst>
              <a:ext uri="{FF2B5EF4-FFF2-40B4-BE49-F238E27FC236}">
                <a16:creationId xmlns:a16="http://schemas.microsoft.com/office/drawing/2014/main" id="{34F94380-CE25-7976-8F2E-925320CB4D47}"/>
              </a:ext>
            </a:extLst>
          </p:cNvPr>
          <p:cNvPicPr>
            <a:picLocks noChangeAspect="1"/>
          </p:cNvPicPr>
          <p:nvPr/>
        </p:nvPicPr>
        <p:blipFill>
          <a:blip r:embed="rId4"/>
          <a:srcRect t="28048" b="17687"/>
          <a:stretch/>
        </p:blipFill>
        <p:spPr>
          <a:xfrm>
            <a:off x="2620158" y="1802674"/>
            <a:ext cx="8755979" cy="1018895"/>
          </a:xfrm>
          <a:prstGeom prst="rect">
            <a:avLst/>
          </a:prstGeom>
        </p:spPr>
      </p:pic>
    </p:spTree>
    <p:extLst>
      <p:ext uri="{BB962C8B-B14F-4D97-AF65-F5344CB8AC3E}">
        <p14:creationId xmlns:p14="http://schemas.microsoft.com/office/powerpoint/2010/main" val="4253125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C3AAF1A-725E-787E-E913-FC13262AD942}"/>
              </a:ext>
            </a:extLst>
          </p:cNvPr>
          <p:cNvPicPr>
            <a:picLocks noChangeAspect="1"/>
          </p:cNvPicPr>
          <p:nvPr/>
        </p:nvPicPr>
        <p:blipFill>
          <a:blip r:embed="rId3"/>
          <a:stretch>
            <a:fillRect/>
          </a:stretch>
        </p:blipFill>
        <p:spPr>
          <a:xfrm>
            <a:off x="911225" y="928982"/>
            <a:ext cx="11028226" cy="885236"/>
          </a:xfrm>
          <a:prstGeom prst="rect">
            <a:avLst/>
          </a:prstGeom>
        </p:spPr>
      </p:pic>
      <p:sp>
        <p:nvSpPr>
          <p:cNvPr id="2" name="Title 1">
            <a:extLst>
              <a:ext uri="{FF2B5EF4-FFF2-40B4-BE49-F238E27FC236}">
                <a16:creationId xmlns:a16="http://schemas.microsoft.com/office/drawing/2014/main" id="{EE2D9E1B-46CF-6F7F-6BB7-DFBC49BED836}"/>
              </a:ext>
            </a:extLst>
          </p:cNvPr>
          <p:cNvSpPr>
            <a:spLocks noGrp="1"/>
          </p:cNvSpPr>
          <p:nvPr>
            <p:ph type="title"/>
          </p:nvPr>
        </p:nvSpPr>
        <p:spPr/>
        <p:txBody>
          <a:bodyPr/>
          <a:lstStyle/>
          <a:p>
            <a:r>
              <a:rPr lang="en-US" dirty="0"/>
              <a:t>Proving Properties of Generated Code</a:t>
            </a:r>
            <a:br>
              <a:rPr lang="en-US" dirty="0"/>
            </a:br>
            <a:endParaRPr lang="en-IN" dirty="0"/>
          </a:p>
        </p:txBody>
      </p:sp>
      <p:sp>
        <p:nvSpPr>
          <p:cNvPr id="3" name="Slide Number Placeholder 2">
            <a:extLst>
              <a:ext uri="{FF2B5EF4-FFF2-40B4-BE49-F238E27FC236}">
                <a16:creationId xmlns:a16="http://schemas.microsoft.com/office/drawing/2014/main" id="{B90CF172-FC63-72B6-8F73-211E48555A1A}"/>
              </a:ext>
            </a:extLst>
          </p:cNvPr>
          <p:cNvSpPr>
            <a:spLocks noGrp="1"/>
          </p:cNvSpPr>
          <p:nvPr>
            <p:ph type="sldNum" sz="quarter" idx="12"/>
          </p:nvPr>
        </p:nvSpPr>
        <p:spPr/>
        <p:txBody>
          <a:bodyPr/>
          <a:lstStyle/>
          <a:p>
            <a:fld id="{0732A363-FB04-4C9F-90A8-C4C271AF4C6C}" type="slidenum">
              <a:rPr lang="de-DE" smtClean="0"/>
              <a:t>25</a:t>
            </a:fld>
            <a:endParaRPr lang="de-DE"/>
          </a:p>
        </p:txBody>
      </p:sp>
      <p:sp>
        <p:nvSpPr>
          <p:cNvPr id="19" name="TextBox 18">
            <a:extLst>
              <a:ext uri="{FF2B5EF4-FFF2-40B4-BE49-F238E27FC236}">
                <a16:creationId xmlns:a16="http://schemas.microsoft.com/office/drawing/2014/main" id="{4A7DB67E-4D96-82C7-56B4-5E08324FED48}"/>
              </a:ext>
            </a:extLst>
          </p:cNvPr>
          <p:cNvSpPr txBox="1"/>
          <p:nvPr/>
        </p:nvSpPr>
        <p:spPr>
          <a:xfrm>
            <a:off x="4397005" y="3247557"/>
            <a:ext cx="2902688" cy="369332"/>
          </a:xfrm>
          <a:prstGeom prst="rect">
            <a:avLst/>
          </a:prstGeom>
          <a:noFill/>
        </p:spPr>
        <p:txBody>
          <a:bodyPr wrap="square" rtlCol="0">
            <a:spAutoFit/>
          </a:bodyPr>
          <a:lstStyle/>
          <a:p>
            <a:r>
              <a:rPr lang="en-IN" dirty="0"/>
              <a:t>Left Identity of Addition:</a:t>
            </a:r>
          </a:p>
        </p:txBody>
      </p:sp>
      <p:pic>
        <p:nvPicPr>
          <p:cNvPr id="6" name="Picture 5">
            <a:extLst>
              <a:ext uri="{FF2B5EF4-FFF2-40B4-BE49-F238E27FC236}">
                <a16:creationId xmlns:a16="http://schemas.microsoft.com/office/drawing/2014/main" id="{595A5F3B-18DB-F6AA-2807-21FE0F7DF91B}"/>
              </a:ext>
            </a:extLst>
          </p:cNvPr>
          <p:cNvPicPr>
            <a:picLocks noChangeAspect="1"/>
          </p:cNvPicPr>
          <p:nvPr/>
        </p:nvPicPr>
        <p:blipFill>
          <a:blip r:embed="rId4"/>
          <a:srcRect l="61966" b="79009"/>
          <a:stretch/>
        </p:blipFill>
        <p:spPr>
          <a:xfrm>
            <a:off x="4397005" y="3538049"/>
            <a:ext cx="2902689" cy="694719"/>
          </a:xfrm>
          <a:prstGeom prst="rect">
            <a:avLst/>
          </a:prstGeom>
        </p:spPr>
      </p:pic>
    </p:spTree>
    <p:extLst>
      <p:ext uri="{BB962C8B-B14F-4D97-AF65-F5344CB8AC3E}">
        <p14:creationId xmlns:p14="http://schemas.microsoft.com/office/powerpoint/2010/main" val="3780858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27E70-1C67-17C1-AF6B-891B2087959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FEF3108-D092-9897-2C8C-7C02A91B4055}"/>
              </a:ext>
            </a:extLst>
          </p:cNvPr>
          <p:cNvPicPr>
            <a:picLocks noChangeAspect="1"/>
          </p:cNvPicPr>
          <p:nvPr/>
        </p:nvPicPr>
        <p:blipFill>
          <a:blip r:embed="rId3"/>
          <a:srcRect b="66812"/>
          <a:stretch/>
        </p:blipFill>
        <p:spPr>
          <a:xfrm>
            <a:off x="911225" y="3097030"/>
            <a:ext cx="4613160" cy="663940"/>
          </a:xfrm>
          <a:prstGeom prst="rect">
            <a:avLst/>
          </a:prstGeom>
        </p:spPr>
      </p:pic>
      <p:sp>
        <p:nvSpPr>
          <p:cNvPr id="2" name="Title 1">
            <a:extLst>
              <a:ext uri="{FF2B5EF4-FFF2-40B4-BE49-F238E27FC236}">
                <a16:creationId xmlns:a16="http://schemas.microsoft.com/office/drawing/2014/main" id="{82DCA280-DECF-37C0-290B-81B504363FA2}"/>
              </a:ext>
            </a:extLst>
          </p:cNvPr>
          <p:cNvSpPr>
            <a:spLocks noGrp="1"/>
          </p:cNvSpPr>
          <p:nvPr>
            <p:ph type="title"/>
          </p:nvPr>
        </p:nvSpPr>
        <p:spPr/>
        <p:txBody>
          <a:bodyPr/>
          <a:lstStyle/>
          <a:p>
            <a:r>
              <a:rPr lang="en-US" dirty="0"/>
              <a:t>Proving Properties of Generated Code</a:t>
            </a:r>
            <a:br>
              <a:rPr lang="en-US" dirty="0"/>
            </a:br>
            <a:endParaRPr lang="en-IN" dirty="0"/>
          </a:p>
        </p:txBody>
      </p:sp>
      <p:sp>
        <p:nvSpPr>
          <p:cNvPr id="3" name="Slide Number Placeholder 2">
            <a:extLst>
              <a:ext uri="{FF2B5EF4-FFF2-40B4-BE49-F238E27FC236}">
                <a16:creationId xmlns:a16="http://schemas.microsoft.com/office/drawing/2014/main" id="{519CA849-0A30-4A2F-3070-B14434ACD6D3}"/>
              </a:ext>
            </a:extLst>
          </p:cNvPr>
          <p:cNvSpPr>
            <a:spLocks noGrp="1"/>
          </p:cNvSpPr>
          <p:nvPr>
            <p:ph type="sldNum" sz="quarter" idx="12"/>
          </p:nvPr>
        </p:nvSpPr>
        <p:spPr/>
        <p:txBody>
          <a:bodyPr/>
          <a:lstStyle/>
          <a:p>
            <a:fld id="{0732A363-FB04-4C9F-90A8-C4C271AF4C6C}" type="slidenum">
              <a:rPr lang="de-DE" smtClean="0"/>
              <a:t>26</a:t>
            </a:fld>
            <a:endParaRPr lang="de-DE"/>
          </a:p>
        </p:txBody>
      </p:sp>
      <p:cxnSp>
        <p:nvCxnSpPr>
          <p:cNvPr id="6" name="Straight Connector 5">
            <a:extLst>
              <a:ext uri="{FF2B5EF4-FFF2-40B4-BE49-F238E27FC236}">
                <a16:creationId xmlns:a16="http://schemas.microsoft.com/office/drawing/2014/main" id="{9E0E810D-1C57-B389-192E-97E64B3B8366}"/>
              </a:ext>
            </a:extLst>
          </p:cNvPr>
          <p:cNvCxnSpPr>
            <a:cxnSpLocks/>
          </p:cNvCxnSpPr>
          <p:nvPr/>
        </p:nvCxnSpPr>
        <p:spPr>
          <a:xfrm>
            <a:off x="6096000" y="958538"/>
            <a:ext cx="0" cy="589946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3C1420B1-7601-5E4E-1B56-B391E7784FCA}"/>
              </a:ext>
            </a:extLst>
          </p:cNvPr>
          <p:cNvSpPr/>
          <p:nvPr/>
        </p:nvSpPr>
        <p:spPr>
          <a:xfrm>
            <a:off x="2268853" y="95853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Coq</a:t>
            </a:r>
          </a:p>
        </p:txBody>
      </p:sp>
      <p:sp>
        <p:nvSpPr>
          <p:cNvPr id="8" name="Rectangle 7">
            <a:extLst>
              <a:ext uri="{FF2B5EF4-FFF2-40B4-BE49-F238E27FC236}">
                <a16:creationId xmlns:a16="http://schemas.microsoft.com/office/drawing/2014/main" id="{09E6A952-7AB9-BD75-2F70-85F2E4677B18}"/>
              </a:ext>
            </a:extLst>
          </p:cNvPr>
          <p:cNvSpPr/>
          <p:nvPr/>
        </p:nvSpPr>
        <p:spPr>
          <a:xfrm>
            <a:off x="7997828" y="95853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MetaCoq</a:t>
            </a:r>
            <a:endParaRPr lang="en-IN" dirty="0"/>
          </a:p>
        </p:txBody>
      </p:sp>
      <p:pic>
        <p:nvPicPr>
          <p:cNvPr id="5" name="Picture 4">
            <a:extLst>
              <a:ext uri="{FF2B5EF4-FFF2-40B4-BE49-F238E27FC236}">
                <a16:creationId xmlns:a16="http://schemas.microsoft.com/office/drawing/2014/main" id="{6ED4F2DE-0F90-AC49-AFFE-11FE9AF9A040}"/>
              </a:ext>
            </a:extLst>
          </p:cNvPr>
          <p:cNvPicPr>
            <a:picLocks noChangeAspect="1"/>
          </p:cNvPicPr>
          <p:nvPr/>
        </p:nvPicPr>
        <p:blipFill>
          <a:blip r:embed="rId4"/>
          <a:srcRect t="-371" r="13400" b="89834"/>
          <a:stretch/>
        </p:blipFill>
        <p:spPr>
          <a:xfrm>
            <a:off x="6304394" y="3097030"/>
            <a:ext cx="5887606" cy="714557"/>
          </a:xfrm>
          <a:prstGeom prst="rect">
            <a:avLst/>
          </a:prstGeom>
        </p:spPr>
      </p:pic>
    </p:spTree>
    <p:extLst>
      <p:ext uri="{BB962C8B-B14F-4D97-AF65-F5344CB8AC3E}">
        <p14:creationId xmlns:p14="http://schemas.microsoft.com/office/powerpoint/2010/main" val="687108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CBD8F-AAEC-F4D7-C6C9-FE255AC2E4E6}"/>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EDDFE941-181C-5810-6991-61C4BC0C850A}"/>
              </a:ext>
            </a:extLst>
          </p:cNvPr>
          <p:cNvPicPr>
            <a:picLocks noChangeAspect="1"/>
          </p:cNvPicPr>
          <p:nvPr/>
        </p:nvPicPr>
        <p:blipFill>
          <a:blip r:embed="rId2"/>
          <a:stretch>
            <a:fillRect/>
          </a:stretch>
        </p:blipFill>
        <p:spPr>
          <a:xfrm>
            <a:off x="6582003" y="1907177"/>
            <a:ext cx="4963357" cy="4950823"/>
          </a:xfrm>
          <a:prstGeom prst="rect">
            <a:avLst/>
          </a:prstGeom>
        </p:spPr>
      </p:pic>
      <p:sp>
        <p:nvSpPr>
          <p:cNvPr id="2" name="Title 1">
            <a:extLst>
              <a:ext uri="{FF2B5EF4-FFF2-40B4-BE49-F238E27FC236}">
                <a16:creationId xmlns:a16="http://schemas.microsoft.com/office/drawing/2014/main" id="{9E2C2D66-2784-7DA4-A057-5035912C510A}"/>
              </a:ext>
            </a:extLst>
          </p:cNvPr>
          <p:cNvSpPr>
            <a:spLocks noGrp="1"/>
          </p:cNvSpPr>
          <p:nvPr>
            <p:ph type="title"/>
          </p:nvPr>
        </p:nvSpPr>
        <p:spPr/>
        <p:txBody>
          <a:bodyPr/>
          <a:lstStyle/>
          <a:p>
            <a:r>
              <a:rPr lang="en-US" dirty="0"/>
              <a:t>Proving Properties of Generated Code</a:t>
            </a:r>
            <a:br>
              <a:rPr lang="en-US" dirty="0"/>
            </a:br>
            <a:endParaRPr lang="en-IN" dirty="0"/>
          </a:p>
        </p:txBody>
      </p:sp>
      <p:sp>
        <p:nvSpPr>
          <p:cNvPr id="3" name="Slide Number Placeholder 2">
            <a:extLst>
              <a:ext uri="{FF2B5EF4-FFF2-40B4-BE49-F238E27FC236}">
                <a16:creationId xmlns:a16="http://schemas.microsoft.com/office/drawing/2014/main" id="{BC6600FB-3F01-A49C-1F8D-8F63B3AE2B01}"/>
              </a:ext>
            </a:extLst>
          </p:cNvPr>
          <p:cNvSpPr>
            <a:spLocks noGrp="1"/>
          </p:cNvSpPr>
          <p:nvPr>
            <p:ph type="sldNum" sz="quarter" idx="12"/>
          </p:nvPr>
        </p:nvSpPr>
        <p:spPr/>
        <p:txBody>
          <a:bodyPr/>
          <a:lstStyle/>
          <a:p>
            <a:fld id="{0732A363-FB04-4C9F-90A8-C4C271AF4C6C}" type="slidenum">
              <a:rPr lang="de-DE" smtClean="0"/>
              <a:t>27</a:t>
            </a:fld>
            <a:endParaRPr lang="de-DE"/>
          </a:p>
        </p:txBody>
      </p:sp>
      <p:cxnSp>
        <p:nvCxnSpPr>
          <p:cNvPr id="6" name="Straight Connector 5">
            <a:extLst>
              <a:ext uri="{FF2B5EF4-FFF2-40B4-BE49-F238E27FC236}">
                <a16:creationId xmlns:a16="http://schemas.microsoft.com/office/drawing/2014/main" id="{A52CCC16-0CB3-8A75-5486-2503BA15FEFF}"/>
              </a:ext>
            </a:extLst>
          </p:cNvPr>
          <p:cNvCxnSpPr>
            <a:cxnSpLocks/>
          </p:cNvCxnSpPr>
          <p:nvPr/>
        </p:nvCxnSpPr>
        <p:spPr>
          <a:xfrm>
            <a:off x="6096000" y="958538"/>
            <a:ext cx="0" cy="589946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ctangle 6">
            <a:extLst>
              <a:ext uri="{FF2B5EF4-FFF2-40B4-BE49-F238E27FC236}">
                <a16:creationId xmlns:a16="http://schemas.microsoft.com/office/drawing/2014/main" id="{4A9D227E-8A64-CEAD-7647-28FD37D56EB8}"/>
              </a:ext>
            </a:extLst>
          </p:cNvPr>
          <p:cNvSpPr/>
          <p:nvPr/>
        </p:nvSpPr>
        <p:spPr>
          <a:xfrm>
            <a:off x="2268853" y="95853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Coq</a:t>
            </a:r>
          </a:p>
        </p:txBody>
      </p:sp>
      <p:sp>
        <p:nvSpPr>
          <p:cNvPr id="8" name="Rectangle 7">
            <a:extLst>
              <a:ext uri="{FF2B5EF4-FFF2-40B4-BE49-F238E27FC236}">
                <a16:creationId xmlns:a16="http://schemas.microsoft.com/office/drawing/2014/main" id="{E6874A63-64AC-E4F2-37B9-9B698595A11C}"/>
              </a:ext>
            </a:extLst>
          </p:cNvPr>
          <p:cNvSpPr/>
          <p:nvPr/>
        </p:nvSpPr>
        <p:spPr>
          <a:xfrm>
            <a:off x="7974335" y="958538"/>
            <a:ext cx="1925320" cy="782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MetaCoq</a:t>
            </a:r>
            <a:endParaRPr lang="en-IN" dirty="0"/>
          </a:p>
        </p:txBody>
      </p:sp>
      <p:sp>
        <p:nvSpPr>
          <p:cNvPr id="5" name="Rectangle 4">
            <a:extLst>
              <a:ext uri="{FF2B5EF4-FFF2-40B4-BE49-F238E27FC236}">
                <a16:creationId xmlns:a16="http://schemas.microsoft.com/office/drawing/2014/main" id="{1783A7F3-CF9E-D7D2-DEE9-0D5A1CF62975}"/>
              </a:ext>
            </a:extLst>
          </p:cNvPr>
          <p:cNvSpPr/>
          <p:nvPr/>
        </p:nvSpPr>
        <p:spPr>
          <a:xfrm>
            <a:off x="7092200" y="3340795"/>
            <a:ext cx="4446039" cy="318700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pic>
        <p:nvPicPr>
          <p:cNvPr id="10" name="Picture 9">
            <a:extLst>
              <a:ext uri="{FF2B5EF4-FFF2-40B4-BE49-F238E27FC236}">
                <a16:creationId xmlns:a16="http://schemas.microsoft.com/office/drawing/2014/main" id="{8BA0EBB8-32E3-7F64-14B1-E56CEA1311F5}"/>
              </a:ext>
            </a:extLst>
          </p:cNvPr>
          <p:cNvPicPr>
            <a:picLocks noChangeAspect="1"/>
          </p:cNvPicPr>
          <p:nvPr/>
        </p:nvPicPr>
        <p:blipFill>
          <a:blip r:embed="rId3"/>
          <a:stretch>
            <a:fillRect/>
          </a:stretch>
        </p:blipFill>
        <p:spPr>
          <a:xfrm>
            <a:off x="789796" y="2428735"/>
            <a:ext cx="4613160" cy="2000529"/>
          </a:xfrm>
          <a:prstGeom prst="rect">
            <a:avLst/>
          </a:prstGeom>
        </p:spPr>
      </p:pic>
      <p:sp>
        <p:nvSpPr>
          <p:cNvPr id="11" name="Rectangle 10">
            <a:extLst>
              <a:ext uri="{FF2B5EF4-FFF2-40B4-BE49-F238E27FC236}">
                <a16:creationId xmlns:a16="http://schemas.microsoft.com/office/drawing/2014/main" id="{49F964EC-A53E-3F96-7D82-EB2AE637CD6B}"/>
              </a:ext>
            </a:extLst>
          </p:cNvPr>
          <p:cNvSpPr/>
          <p:nvPr/>
        </p:nvSpPr>
        <p:spPr>
          <a:xfrm>
            <a:off x="1406526" y="3429000"/>
            <a:ext cx="1401988" cy="380344"/>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38650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B5CD3-C5DC-139F-4E54-3BC75211E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818DD-2FC4-0A15-DFB6-98D85C0CAA12}"/>
              </a:ext>
            </a:extLst>
          </p:cNvPr>
          <p:cNvSpPr>
            <a:spLocks noGrp="1"/>
          </p:cNvSpPr>
          <p:nvPr>
            <p:ph type="title"/>
          </p:nvPr>
        </p:nvSpPr>
        <p:spPr>
          <a:xfrm>
            <a:off x="1163637" y="2268537"/>
            <a:ext cx="9864726" cy="873126"/>
          </a:xfrm>
        </p:spPr>
        <p:txBody>
          <a:bodyPr/>
          <a:lstStyle/>
          <a:p>
            <a:pPr algn="ctr"/>
            <a:r>
              <a:rPr lang="en-IN" sz="6000" dirty="0"/>
              <a:t>Dependent Programming</a:t>
            </a:r>
          </a:p>
        </p:txBody>
      </p:sp>
      <p:sp>
        <p:nvSpPr>
          <p:cNvPr id="5" name="Text Placeholder 4">
            <a:extLst>
              <a:ext uri="{FF2B5EF4-FFF2-40B4-BE49-F238E27FC236}">
                <a16:creationId xmlns:a16="http://schemas.microsoft.com/office/drawing/2014/main" id="{BACA24BA-7A52-2428-6876-794755D2743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A8820CB-BC25-0AA1-B7AF-5F101296A61B}"/>
              </a:ext>
            </a:extLst>
          </p:cNvPr>
          <p:cNvSpPr>
            <a:spLocks noGrp="1"/>
          </p:cNvSpPr>
          <p:nvPr>
            <p:ph type="sldNum" sz="quarter" idx="12"/>
          </p:nvPr>
        </p:nvSpPr>
        <p:spPr/>
        <p:txBody>
          <a:bodyPr/>
          <a:lstStyle/>
          <a:p>
            <a:fld id="{0732A363-FB04-4C9F-90A8-C4C271AF4C6C}" type="slidenum">
              <a:rPr lang="de-DE" smtClean="0"/>
              <a:t>28</a:t>
            </a:fld>
            <a:endParaRPr lang="de-DE"/>
          </a:p>
        </p:txBody>
      </p:sp>
    </p:spTree>
    <p:extLst>
      <p:ext uri="{BB962C8B-B14F-4D97-AF65-F5344CB8AC3E}">
        <p14:creationId xmlns:p14="http://schemas.microsoft.com/office/powerpoint/2010/main" val="1682075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E4977-CD3E-DD34-9302-698B9091CE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F3A00-A6F9-DF16-7F29-001A3B6438CA}"/>
              </a:ext>
            </a:extLst>
          </p:cNvPr>
          <p:cNvSpPr>
            <a:spLocks noGrp="1"/>
          </p:cNvSpPr>
          <p:nvPr>
            <p:ph type="title"/>
          </p:nvPr>
        </p:nvSpPr>
        <p:spPr/>
        <p:txBody>
          <a:bodyPr/>
          <a:lstStyle/>
          <a:p>
            <a:r>
              <a:rPr lang="en-IN" dirty="0"/>
              <a:t>Dependent Types</a:t>
            </a:r>
            <a:br>
              <a:rPr lang="en-IN" dirty="0"/>
            </a:br>
            <a:endParaRPr lang="en-IN" dirty="0"/>
          </a:p>
        </p:txBody>
      </p:sp>
      <p:sp>
        <p:nvSpPr>
          <p:cNvPr id="3" name="Slide Number Placeholder 2">
            <a:extLst>
              <a:ext uri="{FF2B5EF4-FFF2-40B4-BE49-F238E27FC236}">
                <a16:creationId xmlns:a16="http://schemas.microsoft.com/office/drawing/2014/main" id="{5C2206CA-B1BD-7D0D-1EE8-1BF6A88BEC15}"/>
              </a:ext>
            </a:extLst>
          </p:cNvPr>
          <p:cNvSpPr>
            <a:spLocks noGrp="1"/>
          </p:cNvSpPr>
          <p:nvPr>
            <p:ph type="sldNum" sz="quarter" idx="12"/>
          </p:nvPr>
        </p:nvSpPr>
        <p:spPr/>
        <p:txBody>
          <a:bodyPr/>
          <a:lstStyle/>
          <a:p>
            <a:fld id="{0732A363-FB04-4C9F-90A8-C4C271AF4C6C}" type="slidenum">
              <a:rPr lang="de-DE" smtClean="0"/>
              <a:t>29</a:t>
            </a:fld>
            <a:endParaRPr lang="de-DE"/>
          </a:p>
        </p:txBody>
      </p:sp>
      <p:grpSp>
        <p:nvGrpSpPr>
          <p:cNvPr id="35" name="Group 34">
            <a:extLst>
              <a:ext uri="{FF2B5EF4-FFF2-40B4-BE49-F238E27FC236}">
                <a16:creationId xmlns:a16="http://schemas.microsoft.com/office/drawing/2014/main" id="{C82DED52-845C-12FA-6957-8AEC269D3A9F}"/>
              </a:ext>
            </a:extLst>
          </p:cNvPr>
          <p:cNvGrpSpPr/>
          <p:nvPr/>
        </p:nvGrpSpPr>
        <p:grpSpPr>
          <a:xfrm>
            <a:off x="3714991" y="4420983"/>
            <a:ext cx="4649058" cy="253060"/>
            <a:chOff x="2355891" y="3908948"/>
            <a:chExt cx="4649058" cy="253060"/>
          </a:xfrm>
        </p:grpSpPr>
        <p:cxnSp>
          <p:nvCxnSpPr>
            <p:cNvPr id="11" name="Straight Arrow Connector 10">
              <a:extLst>
                <a:ext uri="{FF2B5EF4-FFF2-40B4-BE49-F238E27FC236}">
                  <a16:creationId xmlns:a16="http://schemas.microsoft.com/office/drawing/2014/main" id="{0BA398CC-B698-D23C-C460-5F8228CA0B1D}"/>
                </a:ext>
              </a:extLst>
            </p:cNvPr>
            <p:cNvCxnSpPr>
              <a:cxnSpLocks/>
            </p:cNvCxnSpPr>
            <p:nvPr/>
          </p:nvCxnSpPr>
          <p:spPr>
            <a:xfrm>
              <a:off x="2355891" y="4019107"/>
              <a:ext cx="46490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F4D8D57-B775-49EE-576E-26A8890D5EBD}"/>
                </a:ext>
              </a:extLst>
            </p:cNvPr>
            <p:cNvCxnSpPr>
              <a:cxnSpLocks/>
            </p:cNvCxnSpPr>
            <p:nvPr/>
          </p:nvCxnSpPr>
          <p:spPr>
            <a:xfrm>
              <a:off x="2355891" y="4014428"/>
              <a:ext cx="0" cy="14758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73523BF-06BC-6F30-2F62-88872C5FEEA3}"/>
                </a:ext>
              </a:extLst>
            </p:cNvPr>
            <p:cNvCxnSpPr>
              <a:cxnSpLocks/>
            </p:cNvCxnSpPr>
            <p:nvPr/>
          </p:nvCxnSpPr>
          <p:spPr>
            <a:xfrm>
              <a:off x="3539623" y="4014428"/>
              <a:ext cx="0" cy="14758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CE90829-F032-3CDF-6F67-CEE3805EAF11}"/>
                </a:ext>
              </a:extLst>
            </p:cNvPr>
            <p:cNvCxnSpPr>
              <a:cxnSpLocks/>
            </p:cNvCxnSpPr>
            <p:nvPr/>
          </p:nvCxnSpPr>
          <p:spPr>
            <a:xfrm>
              <a:off x="4723355" y="4006134"/>
              <a:ext cx="0" cy="14758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644835-8C9E-F1D0-0256-688AAC501F91}"/>
                </a:ext>
              </a:extLst>
            </p:cNvPr>
            <p:cNvCxnSpPr>
              <a:cxnSpLocks/>
            </p:cNvCxnSpPr>
            <p:nvPr/>
          </p:nvCxnSpPr>
          <p:spPr>
            <a:xfrm>
              <a:off x="6498953" y="4006134"/>
              <a:ext cx="0" cy="147580"/>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5E42124D-2710-B158-70EC-38FC6E037299}"/>
                </a:ext>
              </a:extLst>
            </p:cNvPr>
            <p:cNvSpPr/>
            <p:nvPr/>
          </p:nvSpPr>
          <p:spPr>
            <a:xfrm>
              <a:off x="5080079" y="3908948"/>
              <a:ext cx="1056636" cy="21096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63CBF1C2-0E9A-953C-39CA-1FE595630345}"/>
                </a:ext>
              </a:extLst>
            </p:cNvPr>
            <p:cNvCxnSpPr>
              <a:cxnSpLocks/>
            </p:cNvCxnSpPr>
            <p:nvPr/>
          </p:nvCxnSpPr>
          <p:spPr>
            <a:xfrm flipV="1">
              <a:off x="5091000" y="4021921"/>
              <a:ext cx="1034794" cy="1866"/>
            </a:xfrm>
            <a:prstGeom prst="line">
              <a:avLst/>
            </a:prstGeom>
            <a:ln>
              <a:prstDash val="lgDash"/>
            </a:ln>
          </p:spPr>
          <p:style>
            <a:lnRef idx="1">
              <a:schemeClr val="dk1"/>
            </a:lnRef>
            <a:fillRef idx="0">
              <a:schemeClr val="dk1"/>
            </a:fillRef>
            <a:effectRef idx="0">
              <a:schemeClr val="dk1"/>
            </a:effectRef>
            <a:fontRef idx="minor">
              <a:schemeClr val="tx1"/>
            </a:fontRef>
          </p:style>
        </p:cxnSp>
      </p:grpSp>
      <p:sp>
        <p:nvSpPr>
          <p:cNvPr id="36" name="TextBox 35">
            <a:extLst>
              <a:ext uri="{FF2B5EF4-FFF2-40B4-BE49-F238E27FC236}">
                <a16:creationId xmlns:a16="http://schemas.microsoft.com/office/drawing/2014/main" id="{A51E36D4-5D0E-F63D-2C04-D4330E4F4AC0}"/>
              </a:ext>
            </a:extLst>
          </p:cNvPr>
          <p:cNvSpPr txBox="1"/>
          <p:nvPr/>
        </p:nvSpPr>
        <p:spPr>
          <a:xfrm>
            <a:off x="3622927" y="4712599"/>
            <a:ext cx="4833187" cy="276999"/>
          </a:xfrm>
          <a:prstGeom prst="rect">
            <a:avLst/>
          </a:prstGeom>
          <a:noFill/>
        </p:spPr>
        <p:txBody>
          <a:bodyPr wrap="square" rtlCol="0">
            <a:spAutoFit/>
          </a:bodyPr>
          <a:lstStyle/>
          <a:p>
            <a:r>
              <a:rPr lang="en-IN" sz="1200" dirty="0"/>
              <a:t>0                           1                            2                                         n-1</a:t>
            </a:r>
          </a:p>
        </p:txBody>
      </p:sp>
      <p:sp>
        <p:nvSpPr>
          <p:cNvPr id="4" name="Right Brace 3">
            <a:extLst>
              <a:ext uri="{FF2B5EF4-FFF2-40B4-BE49-F238E27FC236}">
                <a16:creationId xmlns:a16="http://schemas.microsoft.com/office/drawing/2014/main" id="{0DABA90D-3E49-0F72-5FF2-CE74D9391300}"/>
              </a:ext>
            </a:extLst>
          </p:cNvPr>
          <p:cNvSpPr/>
          <p:nvPr/>
        </p:nvSpPr>
        <p:spPr>
          <a:xfrm rot="5400000">
            <a:off x="4575557" y="4661968"/>
            <a:ext cx="646333" cy="2367464"/>
          </a:xfrm>
          <a:prstGeom prst="righ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 name="Right Brace 4">
            <a:extLst>
              <a:ext uri="{FF2B5EF4-FFF2-40B4-BE49-F238E27FC236}">
                <a16:creationId xmlns:a16="http://schemas.microsoft.com/office/drawing/2014/main" id="{252C772E-704F-2F34-A4BD-34389EC5900E}"/>
              </a:ext>
            </a:extLst>
          </p:cNvPr>
          <p:cNvSpPr/>
          <p:nvPr/>
        </p:nvSpPr>
        <p:spPr>
          <a:xfrm rot="16200000">
            <a:off x="5468704" y="1937977"/>
            <a:ext cx="646333" cy="4143062"/>
          </a:xfrm>
          <a:prstGeom prst="righ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4F8C9E84-620D-7E4B-31D3-D08996C30827}"/>
              </a:ext>
            </a:extLst>
          </p:cNvPr>
          <p:cNvSpPr txBox="1"/>
          <p:nvPr/>
        </p:nvSpPr>
        <p:spPr>
          <a:xfrm>
            <a:off x="5125968" y="3367069"/>
            <a:ext cx="1331803" cy="369332"/>
          </a:xfrm>
          <a:prstGeom prst="rect">
            <a:avLst/>
          </a:prstGeom>
          <a:noFill/>
        </p:spPr>
        <p:txBody>
          <a:bodyPr wrap="square" rtlCol="0">
            <a:spAutoFit/>
          </a:bodyPr>
          <a:lstStyle/>
          <a:p>
            <a:pPr algn="ctr"/>
            <a:r>
              <a:rPr lang="en-IN" dirty="0"/>
              <a:t>Fin.t n</a:t>
            </a:r>
          </a:p>
        </p:txBody>
      </p:sp>
      <p:sp>
        <p:nvSpPr>
          <p:cNvPr id="10" name="TextBox 9">
            <a:extLst>
              <a:ext uri="{FF2B5EF4-FFF2-40B4-BE49-F238E27FC236}">
                <a16:creationId xmlns:a16="http://schemas.microsoft.com/office/drawing/2014/main" id="{0DBE2AB5-A01A-CA64-033B-B5D8A8BC7C26}"/>
              </a:ext>
            </a:extLst>
          </p:cNvPr>
          <p:cNvSpPr txBox="1"/>
          <p:nvPr/>
        </p:nvSpPr>
        <p:spPr>
          <a:xfrm>
            <a:off x="4232821" y="6158468"/>
            <a:ext cx="1331803" cy="369332"/>
          </a:xfrm>
          <a:prstGeom prst="rect">
            <a:avLst/>
          </a:prstGeom>
          <a:noFill/>
        </p:spPr>
        <p:txBody>
          <a:bodyPr wrap="square" rtlCol="0">
            <a:spAutoFit/>
          </a:bodyPr>
          <a:lstStyle/>
          <a:p>
            <a:pPr algn="ctr"/>
            <a:r>
              <a:rPr lang="en-IN" dirty="0"/>
              <a:t>Fin.t 3</a:t>
            </a:r>
          </a:p>
        </p:txBody>
      </p:sp>
      <p:sp>
        <p:nvSpPr>
          <p:cNvPr id="14" name="TextBox 13">
            <a:extLst>
              <a:ext uri="{FF2B5EF4-FFF2-40B4-BE49-F238E27FC236}">
                <a16:creationId xmlns:a16="http://schemas.microsoft.com/office/drawing/2014/main" id="{8EDA9DBB-8C40-67FC-3FB8-FECF34144076}"/>
              </a:ext>
            </a:extLst>
          </p:cNvPr>
          <p:cNvSpPr txBox="1"/>
          <p:nvPr/>
        </p:nvSpPr>
        <p:spPr>
          <a:xfrm>
            <a:off x="911224" y="934243"/>
            <a:ext cx="9434558" cy="2031325"/>
          </a:xfrm>
          <a:prstGeom prst="rect">
            <a:avLst/>
          </a:prstGeom>
          <a:noFill/>
        </p:spPr>
        <p:txBody>
          <a:bodyPr wrap="square">
            <a:spAutoFit/>
          </a:bodyPr>
          <a:lstStyle/>
          <a:p>
            <a:r>
              <a:rPr lang="en-US" dirty="0"/>
              <a:t>Dependent types - Types that can be parameterized by values.</a:t>
            </a:r>
          </a:p>
          <a:p>
            <a:endParaRPr lang="en-US" dirty="0"/>
          </a:p>
          <a:p>
            <a:r>
              <a:rPr lang="en-US" dirty="0"/>
              <a:t>Example: </a:t>
            </a:r>
            <a:r>
              <a:rPr lang="en-US" b="1" dirty="0"/>
              <a:t>Fin.t n</a:t>
            </a:r>
            <a:r>
              <a:rPr lang="en-US" dirty="0"/>
              <a:t> represents a type of finite values constrained to the range [0, n-1].</a:t>
            </a:r>
          </a:p>
          <a:p>
            <a:endParaRPr lang="en-US" dirty="0"/>
          </a:p>
          <a:p>
            <a:r>
              <a:rPr lang="en-US" dirty="0"/>
              <a:t>Fin.t can be used to define types and functions with the size as a parameter while ensuring type-safety and correctness.</a:t>
            </a:r>
            <a:endParaRPr lang="en-IN" dirty="0"/>
          </a:p>
          <a:p>
            <a:endParaRPr lang="en-IN" dirty="0"/>
          </a:p>
        </p:txBody>
      </p:sp>
      <p:sp>
        <p:nvSpPr>
          <p:cNvPr id="6" name="TextBox 5">
            <a:extLst>
              <a:ext uri="{FF2B5EF4-FFF2-40B4-BE49-F238E27FC236}">
                <a16:creationId xmlns:a16="http://schemas.microsoft.com/office/drawing/2014/main" id="{42A2FBFC-57AB-D1ED-7AF7-1A1D234E0E35}"/>
              </a:ext>
            </a:extLst>
          </p:cNvPr>
          <p:cNvSpPr txBox="1"/>
          <p:nvPr/>
        </p:nvSpPr>
        <p:spPr>
          <a:xfrm>
            <a:off x="3049089" y="5047211"/>
            <a:ext cx="1331803" cy="369332"/>
          </a:xfrm>
          <a:prstGeom prst="rect">
            <a:avLst/>
          </a:prstGeom>
          <a:noFill/>
        </p:spPr>
        <p:txBody>
          <a:bodyPr wrap="square" rtlCol="0">
            <a:spAutoFit/>
          </a:bodyPr>
          <a:lstStyle/>
          <a:p>
            <a:pPr algn="ctr"/>
            <a:r>
              <a:rPr lang="en-IN" dirty="0"/>
              <a:t>F1</a:t>
            </a:r>
          </a:p>
        </p:txBody>
      </p:sp>
      <p:sp>
        <p:nvSpPr>
          <p:cNvPr id="7" name="TextBox 6">
            <a:extLst>
              <a:ext uri="{FF2B5EF4-FFF2-40B4-BE49-F238E27FC236}">
                <a16:creationId xmlns:a16="http://schemas.microsoft.com/office/drawing/2014/main" id="{3507E0A9-245E-DA99-D9C1-EF2660E44A50}"/>
              </a:ext>
            </a:extLst>
          </p:cNvPr>
          <p:cNvSpPr txBox="1"/>
          <p:nvPr/>
        </p:nvSpPr>
        <p:spPr>
          <a:xfrm>
            <a:off x="4232821" y="5057384"/>
            <a:ext cx="1331803" cy="369332"/>
          </a:xfrm>
          <a:prstGeom prst="rect">
            <a:avLst/>
          </a:prstGeom>
          <a:noFill/>
        </p:spPr>
        <p:txBody>
          <a:bodyPr wrap="square" rtlCol="0">
            <a:spAutoFit/>
          </a:bodyPr>
          <a:lstStyle/>
          <a:p>
            <a:pPr algn="ctr"/>
            <a:r>
              <a:rPr lang="en-IN" dirty="0"/>
              <a:t>FS F1</a:t>
            </a:r>
          </a:p>
        </p:txBody>
      </p:sp>
      <p:sp>
        <p:nvSpPr>
          <p:cNvPr id="15" name="TextBox 14">
            <a:extLst>
              <a:ext uri="{FF2B5EF4-FFF2-40B4-BE49-F238E27FC236}">
                <a16:creationId xmlns:a16="http://schemas.microsoft.com/office/drawing/2014/main" id="{50058133-68A9-AA8B-6773-FADB795B1EAB}"/>
              </a:ext>
            </a:extLst>
          </p:cNvPr>
          <p:cNvSpPr txBox="1"/>
          <p:nvPr/>
        </p:nvSpPr>
        <p:spPr>
          <a:xfrm>
            <a:off x="3049089" y="5045005"/>
            <a:ext cx="6093822" cy="369332"/>
          </a:xfrm>
          <a:prstGeom prst="rect">
            <a:avLst/>
          </a:prstGeom>
          <a:noFill/>
        </p:spPr>
        <p:txBody>
          <a:bodyPr wrap="square">
            <a:spAutoFit/>
          </a:bodyPr>
          <a:lstStyle/>
          <a:p>
            <a:pPr algn="ctr"/>
            <a:r>
              <a:rPr lang="en-IN" dirty="0"/>
              <a:t>FS (FS F1)</a:t>
            </a:r>
          </a:p>
        </p:txBody>
      </p:sp>
    </p:spTree>
    <p:extLst>
      <p:ext uri="{BB962C8B-B14F-4D97-AF65-F5344CB8AC3E}">
        <p14:creationId xmlns:p14="http://schemas.microsoft.com/office/powerpoint/2010/main" val="4271179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animBg="1"/>
      <p:bldP spid="5" grpId="0" animBg="1"/>
      <p:bldP spid="8" grpId="0"/>
      <p:bldP spid="10" grpId="0"/>
      <p:bldP spid="6" grpId="0"/>
      <p:bldP spid="7"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062EB-11EF-2F48-0149-84B5B1460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A78AA8-A425-DB44-A119-966008E091E7}"/>
              </a:ext>
            </a:extLst>
          </p:cNvPr>
          <p:cNvSpPr>
            <a:spLocks noGrp="1"/>
          </p:cNvSpPr>
          <p:nvPr>
            <p:ph type="title"/>
          </p:nvPr>
        </p:nvSpPr>
        <p:spPr/>
        <p:txBody>
          <a:bodyPr/>
          <a:lstStyle/>
          <a:p>
            <a:r>
              <a:rPr lang="en-US" dirty="0"/>
              <a:t>Motivation</a:t>
            </a:r>
            <a:br>
              <a:rPr lang="en-US" dirty="0"/>
            </a:br>
            <a:endParaRPr lang="en-IN" dirty="0"/>
          </a:p>
        </p:txBody>
      </p:sp>
      <p:sp>
        <p:nvSpPr>
          <p:cNvPr id="3" name="Slide Number Placeholder 2">
            <a:extLst>
              <a:ext uri="{FF2B5EF4-FFF2-40B4-BE49-F238E27FC236}">
                <a16:creationId xmlns:a16="http://schemas.microsoft.com/office/drawing/2014/main" id="{0A3FC556-2DE9-D238-9067-7AD194C17D1A}"/>
              </a:ext>
            </a:extLst>
          </p:cNvPr>
          <p:cNvSpPr>
            <a:spLocks noGrp="1"/>
          </p:cNvSpPr>
          <p:nvPr>
            <p:ph type="sldNum" sz="quarter" idx="12"/>
          </p:nvPr>
        </p:nvSpPr>
        <p:spPr/>
        <p:txBody>
          <a:bodyPr/>
          <a:lstStyle/>
          <a:p>
            <a:fld id="{0732A363-FB04-4C9F-90A8-C4C271AF4C6C}" type="slidenum">
              <a:rPr lang="de-DE" smtClean="0"/>
              <a:t>3</a:t>
            </a:fld>
            <a:endParaRPr lang="de-DE"/>
          </a:p>
        </p:txBody>
      </p:sp>
      <p:graphicFrame>
        <p:nvGraphicFramePr>
          <p:cNvPr id="7" name="Table 6">
            <a:extLst>
              <a:ext uri="{FF2B5EF4-FFF2-40B4-BE49-F238E27FC236}">
                <a16:creationId xmlns:a16="http://schemas.microsoft.com/office/drawing/2014/main" id="{403BCC9E-6105-F2BD-F7DE-89520C8D7E7E}"/>
              </a:ext>
            </a:extLst>
          </p:cNvPr>
          <p:cNvGraphicFramePr>
            <a:graphicFrameLocks noGrp="1"/>
          </p:cNvGraphicFramePr>
          <p:nvPr/>
        </p:nvGraphicFramePr>
        <p:xfrm>
          <a:off x="911225" y="1512490"/>
          <a:ext cx="10442576" cy="2105922"/>
        </p:xfrm>
        <a:graphic>
          <a:graphicData uri="http://schemas.openxmlformats.org/drawingml/2006/table">
            <a:tbl>
              <a:tblPr firstRow="1" bandRow="1">
                <a:tableStyleId>{2D5ABB26-0587-4C30-8999-92F81FD0307C}</a:tableStyleId>
              </a:tblPr>
              <a:tblGrid>
                <a:gridCol w="2610644">
                  <a:extLst>
                    <a:ext uri="{9D8B030D-6E8A-4147-A177-3AD203B41FA5}">
                      <a16:colId xmlns:a16="http://schemas.microsoft.com/office/drawing/2014/main" val="3558364011"/>
                    </a:ext>
                  </a:extLst>
                </a:gridCol>
                <a:gridCol w="1401005">
                  <a:extLst>
                    <a:ext uri="{9D8B030D-6E8A-4147-A177-3AD203B41FA5}">
                      <a16:colId xmlns:a16="http://schemas.microsoft.com/office/drawing/2014/main" val="3995303282"/>
                    </a:ext>
                  </a:extLst>
                </a:gridCol>
                <a:gridCol w="2052084">
                  <a:extLst>
                    <a:ext uri="{9D8B030D-6E8A-4147-A177-3AD203B41FA5}">
                      <a16:colId xmlns:a16="http://schemas.microsoft.com/office/drawing/2014/main" val="286258709"/>
                    </a:ext>
                  </a:extLst>
                </a:gridCol>
                <a:gridCol w="4378843">
                  <a:extLst>
                    <a:ext uri="{9D8B030D-6E8A-4147-A177-3AD203B41FA5}">
                      <a16:colId xmlns:a16="http://schemas.microsoft.com/office/drawing/2014/main" val="2290025904"/>
                    </a:ext>
                  </a:extLst>
                </a:gridCol>
              </a:tblGrid>
              <a:tr h="899347">
                <a:tc>
                  <a:txBody>
                    <a:bodyPr/>
                    <a:lstStyle/>
                    <a:p>
                      <a:pPr algn="ctr"/>
                      <a:r>
                        <a:rPr lang="en-IN" b="1" dirty="0"/>
                        <a:t>Incident</a:t>
                      </a:r>
                    </a:p>
                  </a:txBody>
                  <a:tcPr anchor="ctr"/>
                </a:tc>
                <a:tc>
                  <a:txBody>
                    <a:bodyPr/>
                    <a:lstStyle/>
                    <a:p>
                      <a:pPr algn="ctr"/>
                      <a:r>
                        <a:rPr lang="en-IN" b="1" dirty="0"/>
                        <a:t>Year</a:t>
                      </a:r>
                    </a:p>
                  </a:txBody>
                  <a:tcPr anchor="ctr"/>
                </a:tc>
                <a:tc>
                  <a:txBody>
                    <a:bodyPr/>
                    <a:lstStyle/>
                    <a:p>
                      <a:pPr algn="ctr"/>
                      <a:r>
                        <a:rPr lang="en-IN" b="1" dirty="0"/>
                        <a:t>Monetary Loss</a:t>
                      </a:r>
                    </a:p>
                  </a:txBody>
                  <a:tcPr anchor="ctr"/>
                </a:tc>
                <a:tc>
                  <a:txBody>
                    <a:bodyPr/>
                    <a:lstStyle/>
                    <a:p>
                      <a:pPr algn="ctr"/>
                      <a:r>
                        <a:rPr lang="en-IN" b="1" dirty="0"/>
                        <a:t>Cause</a:t>
                      </a:r>
                    </a:p>
                  </a:txBody>
                  <a:tcPr anchor="ctr"/>
                </a:tc>
                <a:extLst>
                  <a:ext uri="{0D108BD9-81ED-4DB2-BD59-A6C34878D82A}">
                    <a16:rowId xmlns:a16="http://schemas.microsoft.com/office/drawing/2014/main" val="3114619863"/>
                  </a:ext>
                </a:extLst>
              </a:tr>
              <a:tr h="1206575">
                <a:tc>
                  <a:txBody>
                    <a:bodyPr/>
                    <a:lstStyle/>
                    <a:p>
                      <a:pPr algn="ctr"/>
                      <a:r>
                        <a:rPr lang="en-US" baseline="0" dirty="0" err="1"/>
                        <a:t>Crowdstrike</a:t>
                      </a:r>
                      <a:r>
                        <a:rPr lang="en-US" baseline="0" dirty="0"/>
                        <a:t> outage</a:t>
                      </a:r>
                      <a:r>
                        <a:rPr lang="en-US" baseline="30000" dirty="0"/>
                        <a:t>1</a:t>
                      </a:r>
                      <a:endParaRPr lang="en-IN" baseline="30000" dirty="0"/>
                    </a:p>
                  </a:txBody>
                  <a:tcPr anchor="ctr"/>
                </a:tc>
                <a:tc>
                  <a:txBody>
                    <a:bodyPr/>
                    <a:lstStyle/>
                    <a:p>
                      <a:pPr algn="ctr"/>
                      <a:r>
                        <a:rPr lang="en-IN" dirty="0"/>
                        <a:t>2024</a:t>
                      </a:r>
                    </a:p>
                  </a:txBody>
                  <a:tcPr anchor="ctr"/>
                </a:tc>
                <a:tc>
                  <a:txBody>
                    <a:bodyPr/>
                    <a:lstStyle/>
                    <a:p>
                      <a:pPr algn="ctr"/>
                      <a:r>
                        <a:rPr lang="en-IN" dirty="0"/>
                        <a:t>$10 billion</a:t>
                      </a:r>
                    </a:p>
                  </a:txBody>
                  <a:tcPr anchor="ctr"/>
                </a:tc>
                <a:tc>
                  <a:txBody>
                    <a:bodyPr/>
                    <a:lstStyle/>
                    <a:p>
                      <a:pPr algn="ctr"/>
                      <a:r>
                        <a:rPr lang="en-IN" dirty="0"/>
                        <a:t>Read-out-of-bounds memory error in driver</a:t>
                      </a:r>
                    </a:p>
                  </a:txBody>
                  <a:tcPr anchor="ctr"/>
                </a:tc>
                <a:extLst>
                  <a:ext uri="{0D108BD9-81ED-4DB2-BD59-A6C34878D82A}">
                    <a16:rowId xmlns:a16="http://schemas.microsoft.com/office/drawing/2014/main" val="2848632311"/>
                  </a:ext>
                </a:extLst>
              </a:tr>
            </a:tbl>
          </a:graphicData>
        </a:graphic>
      </p:graphicFrame>
      <p:sp>
        <p:nvSpPr>
          <p:cNvPr id="9" name="TextBox 8">
            <a:extLst>
              <a:ext uri="{FF2B5EF4-FFF2-40B4-BE49-F238E27FC236}">
                <a16:creationId xmlns:a16="http://schemas.microsoft.com/office/drawing/2014/main" id="{5DC73397-A94B-9900-3316-35AB1318E16C}"/>
              </a:ext>
            </a:extLst>
          </p:cNvPr>
          <p:cNvSpPr txBox="1"/>
          <p:nvPr/>
        </p:nvSpPr>
        <p:spPr>
          <a:xfrm>
            <a:off x="794784" y="5849428"/>
            <a:ext cx="10559015" cy="1200329"/>
          </a:xfrm>
          <a:prstGeom prst="rect">
            <a:avLst/>
          </a:prstGeom>
          <a:noFill/>
        </p:spPr>
        <p:txBody>
          <a:bodyPr wrap="square">
            <a:spAutoFit/>
          </a:bodyPr>
          <a:lstStyle/>
          <a:p>
            <a:pPr marL="228600" indent="-228600">
              <a:buAutoNum type="arabicPeriod"/>
            </a:pPr>
            <a:r>
              <a:rPr lang="en-IN" sz="1200" dirty="0">
                <a:hlinkClick r:id="rId3"/>
              </a:rPr>
              <a:t>https://www.crowdstrike.com/wp-content/uploads/2024/08/Channel-File-291-Incident-Root-Cause-Analysis-08.06.2024.pdf</a:t>
            </a:r>
            <a:endParaRPr lang="en-IN" sz="1200" dirty="0"/>
          </a:p>
          <a:p>
            <a:endParaRPr lang="en-IN" sz="1200" dirty="0"/>
          </a:p>
          <a:p>
            <a:endParaRPr lang="en-IN" sz="1200" dirty="0">
              <a:hlinkClick r:id="rId4"/>
            </a:endParaRPr>
          </a:p>
          <a:p>
            <a:endParaRPr lang="en-IN" sz="1200" dirty="0">
              <a:hlinkClick r:id="rId4"/>
            </a:endParaRPr>
          </a:p>
          <a:p>
            <a:endParaRPr lang="en-IN" sz="1200" dirty="0"/>
          </a:p>
          <a:p>
            <a:endParaRPr lang="en-IN" sz="1200" dirty="0"/>
          </a:p>
        </p:txBody>
      </p:sp>
    </p:spTree>
    <p:extLst>
      <p:ext uri="{BB962C8B-B14F-4D97-AF65-F5344CB8AC3E}">
        <p14:creationId xmlns:p14="http://schemas.microsoft.com/office/powerpoint/2010/main" val="476607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F803F-DC54-C439-D9BB-01A5907C8A6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BD38D65-92C5-AE04-6D77-6B2FFD7AA7EA}"/>
              </a:ext>
            </a:extLst>
          </p:cNvPr>
          <p:cNvPicPr>
            <a:picLocks noChangeAspect="1"/>
          </p:cNvPicPr>
          <p:nvPr/>
        </p:nvPicPr>
        <p:blipFill>
          <a:blip r:embed="rId3"/>
          <a:stretch>
            <a:fillRect/>
          </a:stretch>
        </p:blipFill>
        <p:spPr>
          <a:xfrm>
            <a:off x="911225" y="3636568"/>
            <a:ext cx="3944095" cy="1733431"/>
          </a:xfrm>
          <a:prstGeom prst="rect">
            <a:avLst/>
          </a:prstGeom>
        </p:spPr>
      </p:pic>
      <p:sp>
        <p:nvSpPr>
          <p:cNvPr id="4" name="TextBox 3">
            <a:extLst>
              <a:ext uri="{FF2B5EF4-FFF2-40B4-BE49-F238E27FC236}">
                <a16:creationId xmlns:a16="http://schemas.microsoft.com/office/drawing/2014/main" id="{47171F09-538F-C8C2-40F2-019BF182D6AD}"/>
              </a:ext>
            </a:extLst>
          </p:cNvPr>
          <p:cNvSpPr txBox="1"/>
          <p:nvPr/>
        </p:nvSpPr>
        <p:spPr>
          <a:xfrm>
            <a:off x="911225" y="1095375"/>
            <a:ext cx="10290809" cy="1477328"/>
          </a:xfrm>
          <a:prstGeom prst="rect">
            <a:avLst/>
          </a:prstGeom>
          <a:noFill/>
        </p:spPr>
        <p:txBody>
          <a:bodyPr wrap="square" rtlCol="0">
            <a:spAutoFit/>
          </a:bodyPr>
          <a:lstStyle/>
          <a:p>
            <a:r>
              <a:rPr lang="en-IN" dirty="0"/>
              <a:t>Rules</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endParaRPr lang="en-IN" dirty="0"/>
          </a:p>
        </p:txBody>
      </p:sp>
      <p:sp>
        <p:nvSpPr>
          <p:cNvPr id="2" name="Title 1">
            <a:extLst>
              <a:ext uri="{FF2B5EF4-FFF2-40B4-BE49-F238E27FC236}">
                <a16:creationId xmlns:a16="http://schemas.microsoft.com/office/drawing/2014/main" id="{8F4FEAFD-8052-BAD5-E17D-A1CFAF3EF86B}"/>
              </a:ext>
            </a:extLst>
          </p:cNvPr>
          <p:cNvSpPr>
            <a:spLocks noGrp="1"/>
          </p:cNvSpPr>
          <p:nvPr>
            <p:ph type="title"/>
          </p:nvPr>
        </p:nvSpPr>
        <p:spPr/>
        <p:txBody>
          <a:bodyPr/>
          <a:lstStyle/>
          <a:p>
            <a:r>
              <a:rPr lang="en-IN" dirty="0"/>
              <a:t>Inductive Types using Dependent Types</a:t>
            </a:r>
            <a:br>
              <a:rPr lang="en-IN" dirty="0"/>
            </a:br>
            <a:endParaRPr lang="en-IN" dirty="0"/>
          </a:p>
        </p:txBody>
      </p:sp>
      <p:sp>
        <p:nvSpPr>
          <p:cNvPr id="3" name="Slide Number Placeholder 2">
            <a:extLst>
              <a:ext uri="{FF2B5EF4-FFF2-40B4-BE49-F238E27FC236}">
                <a16:creationId xmlns:a16="http://schemas.microsoft.com/office/drawing/2014/main" id="{0D88BA09-A067-6B72-923B-8D8B010A89E8}"/>
              </a:ext>
            </a:extLst>
          </p:cNvPr>
          <p:cNvSpPr>
            <a:spLocks noGrp="1"/>
          </p:cNvSpPr>
          <p:nvPr>
            <p:ph type="sldNum" sz="quarter" idx="12"/>
          </p:nvPr>
        </p:nvSpPr>
        <p:spPr/>
        <p:txBody>
          <a:bodyPr/>
          <a:lstStyle/>
          <a:p>
            <a:fld id="{0732A363-FB04-4C9F-90A8-C4C271AF4C6C}" type="slidenum">
              <a:rPr lang="de-DE" smtClean="0"/>
              <a:t>30</a:t>
            </a:fld>
            <a:endParaRPr lang="de-DE"/>
          </a:p>
        </p:txBody>
      </p:sp>
      <p:pic>
        <p:nvPicPr>
          <p:cNvPr id="7" name="Picture 6">
            <a:extLst>
              <a:ext uri="{FF2B5EF4-FFF2-40B4-BE49-F238E27FC236}">
                <a16:creationId xmlns:a16="http://schemas.microsoft.com/office/drawing/2014/main" id="{E780CD2A-07A1-C774-E6F8-A5CDE51C6557}"/>
              </a:ext>
            </a:extLst>
          </p:cNvPr>
          <p:cNvPicPr>
            <a:picLocks noChangeAspect="1"/>
          </p:cNvPicPr>
          <p:nvPr/>
        </p:nvPicPr>
        <p:blipFill>
          <a:blip r:embed="rId4"/>
          <a:stretch>
            <a:fillRect/>
          </a:stretch>
        </p:blipFill>
        <p:spPr>
          <a:xfrm>
            <a:off x="911225" y="1499623"/>
            <a:ext cx="10536012" cy="917006"/>
          </a:xfrm>
          <a:prstGeom prst="rect">
            <a:avLst/>
          </a:prstGeom>
        </p:spPr>
      </p:pic>
      <p:pic>
        <p:nvPicPr>
          <p:cNvPr id="12" name="Picture 11">
            <a:extLst>
              <a:ext uri="{FF2B5EF4-FFF2-40B4-BE49-F238E27FC236}">
                <a16:creationId xmlns:a16="http://schemas.microsoft.com/office/drawing/2014/main" id="{CB8B38B4-3F1A-B343-C3D7-D057E7C198B1}"/>
              </a:ext>
            </a:extLst>
          </p:cNvPr>
          <p:cNvPicPr>
            <a:picLocks noChangeAspect="1"/>
          </p:cNvPicPr>
          <p:nvPr/>
        </p:nvPicPr>
        <p:blipFill>
          <a:blip r:embed="rId5"/>
          <a:srcRect b="74555"/>
          <a:stretch/>
        </p:blipFill>
        <p:spPr>
          <a:xfrm>
            <a:off x="5484392" y="4128397"/>
            <a:ext cx="3704582" cy="312974"/>
          </a:xfrm>
          <a:prstGeom prst="rect">
            <a:avLst/>
          </a:prstGeom>
        </p:spPr>
      </p:pic>
      <p:cxnSp>
        <p:nvCxnSpPr>
          <p:cNvPr id="15" name="Straight Arrow Connector 14">
            <a:extLst>
              <a:ext uri="{FF2B5EF4-FFF2-40B4-BE49-F238E27FC236}">
                <a16:creationId xmlns:a16="http://schemas.microsoft.com/office/drawing/2014/main" id="{0078F7BA-8BDA-5DF9-348E-79390914E450}"/>
              </a:ext>
            </a:extLst>
          </p:cNvPr>
          <p:cNvCxnSpPr>
            <a:cxnSpLocks/>
          </p:cNvCxnSpPr>
          <p:nvPr/>
        </p:nvCxnSpPr>
        <p:spPr>
          <a:xfrm>
            <a:off x="4023360" y="4728755"/>
            <a:ext cx="1280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4ED6DE3-7224-5ACD-20D5-AD8D01AAFBC0}"/>
              </a:ext>
            </a:extLst>
          </p:cNvPr>
          <p:cNvCxnSpPr>
            <a:cxnSpLocks/>
          </p:cNvCxnSpPr>
          <p:nvPr/>
        </p:nvCxnSpPr>
        <p:spPr>
          <a:xfrm>
            <a:off x="4023360" y="5142412"/>
            <a:ext cx="1280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6D7B1A5-34E5-8D4C-47EF-7AAB3E349C10}"/>
              </a:ext>
            </a:extLst>
          </p:cNvPr>
          <p:cNvCxnSpPr>
            <a:cxnSpLocks/>
          </p:cNvCxnSpPr>
          <p:nvPr/>
        </p:nvCxnSpPr>
        <p:spPr>
          <a:xfrm>
            <a:off x="4023360" y="4315098"/>
            <a:ext cx="12801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24C1BE6C-80E9-C0ED-6CE1-5268CEBE5996}"/>
              </a:ext>
            </a:extLst>
          </p:cNvPr>
          <p:cNvPicPr>
            <a:picLocks noChangeAspect="1"/>
          </p:cNvPicPr>
          <p:nvPr/>
        </p:nvPicPr>
        <p:blipFill>
          <a:blip r:embed="rId5"/>
          <a:srcRect t="30588" b="31334"/>
          <a:stretch/>
        </p:blipFill>
        <p:spPr>
          <a:xfrm>
            <a:off x="5484392" y="4503284"/>
            <a:ext cx="3704582" cy="468358"/>
          </a:xfrm>
          <a:prstGeom prst="rect">
            <a:avLst/>
          </a:prstGeom>
        </p:spPr>
      </p:pic>
      <p:pic>
        <p:nvPicPr>
          <p:cNvPr id="28" name="Picture 27">
            <a:extLst>
              <a:ext uri="{FF2B5EF4-FFF2-40B4-BE49-F238E27FC236}">
                <a16:creationId xmlns:a16="http://schemas.microsoft.com/office/drawing/2014/main" id="{37B86967-2E70-6F04-9C39-F9072BAD9812}"/>
              </a:ext>
            </a:extLst>
          </p:cNvPr>
          <p:cNvPicPr>
            <a:picLocks noChangeAspect="1"/>
          </p:cNvPicPr>
          <p:nvPr/>
        </p:nvPicPr>
        <p:blipFill>
          <a:blip r:embed="rId5"/>
          <a:srcRect t="65401" b="-3479"/>
          <a:stretch/>
        </p:blipFill>
        <p:spPr>
          <a:xfrm>
            <a:off x="5484392" y="4930858"/>
            <a:ext cx="3704582" cy="468358"/>
          </a:xfrm>
          <a:prstGeom prst="rect">
            <a:avLst/>
          </a:prstGeom>
        </p:spPr>
      </p:pic>
      <p:sp>
        <p:nvSpPr>
          <p:cNvPr id="29" name="Rectangle 28">
            <a:extLst>
              <a:ext uri="{FF2B5EF4-FFF2-40B4-BE49-F238E27FC236}">
                <a16:creationId xmlns:a16="http://schemas.microsoft.com/office/drawing/2014/main" id="{B60018F1-E0D0-777E-6DEB-EADD47CC913E}"/>
              </a:ext>
            </a:extLst>
          </p:cNvPr>
          <p:cNvSpPr/>
          <p:nvPr/>
        </p:nvSpPr>
        <p:spPr>
          <a:xfrm>
            <a:off x="5118139" y="1878693"/>
            <a:ext cx="6235660" cy="38118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27726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3D1C-F052-8F62-5320-8FFA1B7EF6DC}"/>
              </a:ext>
            </a:extLst>
          </p:cNvPr>
          <p:cNvSpPr>
            <a:spLocks noGrp="1"/>
          </p:cNvSpPr>
          <p:nvPr>
            <p:ph type="title"/>
          </p:nvPr>
        </p:nvSpPr>
        <p:spPr/>
        <p:txBody>
          <a:bodyPr/>
          <a:lstStyle/>
          <a:p>
            <a:r>
              <a:rPr lang="en-IN" dirty="0"/>
              <a:t>Functions using Dependent Programming</a:t>
            </a:r>
            <a:br>
              <a:rPr lang="en-IN" dirty="0"/>
            </a:br>
            <a:r>
              <a:rPr lang="en-IN" dirty="0"/>
              <a:t> </a:t>
            </a:r>
          </a:p>
        </p:txBody>
      </p:sp>
      <p:sp>
        <p:nvSpPr>
          <p:cNvPr id="3" name="Slide Number Placeholder 2">
            <a:extLst>
              <a:ext uri="{FF2B5EF4-FFF2-40B4-BE49-F238E27FC236}">
                <a16:creationId xmlns:a16="http://schemas.microsoft.com/office/drawing/2014/main" id="{B823C5B4-8979-94E2-FEF0-CD17DC1BF01E}"/>
              </a:ext>
            </a:extLst>
          </p:cNvPr>
          <p:cNvSpPr>
            <a:spLocks noGrp="1"/>
          </p:cNvSpPr>
          <p:nvPr>
            <p:ph type="sldNum" sz="quarter" idx="12"/>
          </p:nvPr>
        </p:nvSpPr>
        <p:spPr/>
        <p:txBody>
          <a:bodyPr/>
          <a:lstStyle/>
          <a:p>
            <a:fld id="{0732A363-FB04-4C9F-90A8-C4C271AF4C6C}" type="slidenum">
              <a:rPr lang="de-DE" smtClean="0"/>
              <a:t>31</a:t>
            </a:fld>
            <a:endParaRPr lang="de-DE"/>
          </a:p>
        </p:txBody>
      </p:sp>
      <p:pic>
        <p:nvPicPr>
          <p:cNvPr id="7" name="Picture 6">
            <a:extLst>
              <a:ext uri="{FF2B5EF4-FFF2-40B4-BE49-F238E27FC236}">
                <a16:creationId xmlns:a16="http://schemas.microsoft.com/office/drawing/2014/main" id="{69A543B7-A92C-5E3B-CD7E-8EA94B8D9AA4}"/>
              </a:ext>
            </a:extLst>
          </p:cNvPr>
          <p:cNvPicPr>
            <a:picLocks noChangeAspect="1"/>
          </p:cNvPicPr>
          <p:nvPr/>
        </p:nvPicPr>
        <p:blipFill>
          <a:blip r:embed="rId2"/>
          <a:stretch>
            <a:fillRect/>
          </a:stretch>
        </p:blipFill>
        <p:spPr>
          <a:xfrm>
            <a:off x="301556" y="1181220"/>
            <a:ext cx="11461209" cy="382787"/>
          </a:xfrm>
          <a:prstGeom prst="rect">
            <a:avLst/>
          </a:prstGeom>
        </p:spPr>
      </p:pic>
      <p:sp>
        <p:nvSpPr>
          <p:cNvPr id="4" name="Rectangle 3">
            <a:extLst>
              <a:ext uri="{FF2B5EF4-FFF2-40B4-BE49-F238E27FC236}">
                <a16:creationId xmlns:a16="http://schemas.microsoft.com/office/drawing/2014/main" id="{9A10C5EE-8DB9-9A29-8D06-BF1DADC6C90A}"/>
              </a:ext>
            </a:extLst>
          </p:cNvPr>
          <p:cNvSpPr/>
          <p:nvPr/>
        </p:nvSpPr>
        <p:spPr>
          <a:xfrm>
            <a:off x="7312699" y="1162908"/>
            <a:ext cx="3961657" cy="38278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11" name="Connector: Elbow 10">
            <a:extLst>
              <a:ext uri="{FF2B5EF4-FFF2-40B4-BE49-F238E27FC236}">
                <a16:creationId xmlns:a16="http://schemas.microsoft.com/office/drawing/2014/main" id="{E5758205-E279-E66F-16DE-A43A5925754F}"/>
              </a:ext>
            </a:extLst>
          </p:cNvPr>
          <p:cNvCxnSpPr>
            <a:cxnSpLocks/>
          </p:cNvCxnSpPr>
          <p:nvPr/>
        </p:nvCxnSpPr>
        <p:spPr>
          <a:xfrm>
            <a:off x="2455817" y="1545694"/>
            <a:ext cx="1280160" cy="1184443"/>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C1A484C-D258-381E-5083-8DD3B02C853D}"/>
              </a:ext>
            </a:extLst>
          </p:cNvPr>
          <p:cNvCxnSpPr>
            <a:cxnSpLocks/>
          </p:cNvCxnSpPr>
          <p:nvPr/>
        </p:nvCxnSpPr>
        <p:spPr>
          <a:xfrm>
            <a:off x="2455817" y="2738923"/>
            <a:ext cx="1280160" cy="1184443"/>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B6EEF795-7D6A-B255-60AC-9DE9C77A2611}"/>
              </a:ext>
            </a:extLst>
          </p:cNvPr>
          <p:cNvCxnSpPr>
            <a:cxnSpLocks/>
          </p:cNvCxnSpPr>
          <p:nvPr/>
        </p:nvCxnSpPr>
        <p:spPr>
          <a:xfrm>
            <a:off x="2455817" y="3941170"/>
            <a:ext cx="1280160" cy="1184443"/>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709AE339-979B-DA96-CCCE-22791FEA21D3}"/>
              </a:ext>
            </a:extLst>
          </p:cNvPr>
          <p:cNvPicPr>
            <a:picLocks noChangeAspect="1"/>
          </p:cNvPicPr>
          <p:nvPr/>
        </p:nvPicPr>
        <p:blipFill>
          <a:blip r:embed="rId3"/>
          <a:srcRect b="79783"/>
          <a:stretch/>
        </p:blipFill>
        <p:spPr>
          <a:xfrm>
            <a:off x="3985382" y="2506329"/>
            <a:ext cx="7777381" cy="528397"/>
          </a:xfrm>
          <a:prstGeom prst="rect">
            <a:avLst/>
          </a:prstGeom>
        </p:spPr>
      </p:pic>
      <p:pic>
        <p:nvPicPr>
          <p:cNvPr id="20" name="Picture 19">
            <a:extLst>
              <a:ext uri="{FF2B5EF4-FFF2-40B4-BE49-F238E27FC236}">
                <a16:creationId xmlns:a16="http://schemas.microsoft.com/office/drawing/2014/main" id="{B9E32A87-CF11-AB2F-9FF3-5E3600CAD89E}"/>
              </a:ext>
            </a:extLst>
          </p:cNvPr>
          <p:cNvPicPr>
            <a:picLocks noChangeAspect="1"/>
          </p:cNvPicPr>
          <p:nvPr/>
        </p:nvPicPr>
        <p:blipFill>
          <a:blip r:embed="rId3"/>
          <a:srcRect t="41462" b="43892"/>
          <a:stretch/>
        </p:blipFill>
        <p:spPr>
          <a:xfrm>
            <a:off x="3985383" y="3731972"/>
            <a:ext cx="7777381" cy="382787"/>
          </a:xfrm>
          <a:prstGeom prst="rect">
            <a:avLst/>
          </a:prstGeom>
        </p:spPr>
      </p:pic>
      <p:pic>
        <p:nvPicPr>
          <p:cNvPr id="21" name="Picture 20">
            <a:extLst>
              <a:ext uri="{FF2B5EF4-FFF2-40B4-BE49-F238E27FC236}">
                <a16:creationId xmlns:a16="http://schemas.microsoft.com/office/drawing/2014/main" id="{0E431499-EE4F-1D73-FEEC-CAF09B6852C4}"/>
              </a:ext>
            </a:extLst>
          </p:cNvPr>
          <p:cNvPicPr>
            <a:picLocks noChangeAspect="1"/>
          </p:cNvPicPr>
          <p:nvPr/>
        </p:nvPicPr>
        <p:blipFill>
          <a:blip r:embed="rId3"/>
          <a:srcRect t="82216" b="3138"/>
          <a:stretch/>
        </p:blipFill>
        <p:spPr>
          <a:xfrm>
            <a:off x="3985381" y="4934219"/>
            <a:ext cx="7777381" cy="382787"/>
          </a:xfrm>
          <a:prstGeom prst="rect">
            <a:avLst/>
          </a:prstGeom>
        </p:spPr>
      </p:pic>
      <p:cxnSp>
        <p:nvCxnSpPr>
          <p:cNvPr id="22" name="Connector: Elbow 21">
            <a:extLst>
              <a:ext uri="{FF2B5EF4-FFF2-40B4-BE49-F238E27FC236}">
                <a16:creationId xmlns:a16="http://schemas.microsoft.com/office/drawing/2014/main" id="{5D55705C-91DA-89AE-F03D-30B465354A42}"/>
              </a:ext>
            </a:extLst>
          </p:cNvPr>
          <p:cNvCxnSpPr>
            <a:cxnSpLocks/>
          </p:cNvCxnSpPr>
          <p:nvPr/>
        </p:nvCxnSpPr>
        <p:spPr>
          <a:xfrm>
            <a:off x="2455817" y="4760629"/>
            <a:ext cx="1280160" cy="1184443"/>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6D1E5D1E-4BBF-D0FD-53C2-42FA1363B02F}"/>
              </a:ext>
            </a:extLst>
          </p:cNvPr>
          <p:cNvPicPr>
            <a:picLocks noChangeAspect="1"/>
          </p:cNvPicPr>
          <p:nvPr/>
        </p:nvPicPr>
        <p:blipFill>
          <a:blip r:embed="rId4"/>
          <a:stretch>
            <a:fillRect/>
          </a:stretch>
        </p:blipFill>
        <p:spPr>
          <a:xfrm>
            <a:off x="3985381" y="5753678"/>
            <a:ext cx="1916863" cy="382788"/>
          </a:xfrm>
          <a:prstGeom prst="rect">
            <a:avLst/>
          </a:prstGeom>
        </p:spPr>
      </p:pic>
      <p:sp>
        <p:nvSpPr>
          <p:cNvPr id="25" name="Rectangle 24">
            <a:extLst>
              <a:ext uri="{FF2B5EF4-FFF2-40B4-BE49-F238E27FC236}">
                <a16:creationId xmlns:a16="http://schemas.microsoft.com/office/drawing/2014/main" id="{1D1A529C-9C4D-C5EA-0169-86ED62C3C719}"/>
              </a:ext>
            </a:extLst>
          </p:cNvPr>
          <p:cNvSpPr/>
          <p:nvPr/>
        </p:nvSpPr>
        <p:spPr>
          <a:xfrm>
            <a:off x="607099" y="1181220"/>
            <a:ext cx="1360309" cy="373630"/>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2500CB95-205C-B557-4288-1529066ABDED}"/>
              </a:ext>
            </a:extLst>
          </p:cNvPr>
          <p:cNvSpPr txBox="1"/>
          <p:nvPr/>
        </p:nvSpPr>
        <p:spPr>
          <a:xfrm>
            <a:off x="607099" y="6136466"/>
            <a:ext cx="10854144" cy="461665"/>
          </a:xfrm>
          <a:prstGeom prst="rect">
            <a:avLst/>
          </a:prstGeom>
          <a:noFill/>
        </p:spPr>
        <p:txBody>
          <a:bodyPr wrap="square">
            <a:spAutoFit/>
          </a:bodyPr>
          <a:lstStyle/>
          <a:p>
            <a:r>
              <a:rPr lang="en-IN" sz="1200" dirty="0"/>
              <a:t>Matthieu </a:t>
            </a:r>
            <a:r>
              <a:rPr lang="en-IN" sz="1200" dirty="0" err="1"/>
              <a:t>Sozeau</a:t>
            </a:r>
            <a:r>
              <a:rPr lang="en-IN" sz="1200" dirty="0"/>
              <a:t>. “Equations: A Dependent Pattern-Matching Compiler”. In: Interactive Theorem Proving. Ed. Berlin, Heidelberg: Springer Berlin Heidelberg, 2010, pp. 419–434.</a:t>
            </a:r>
          </a:p>
        </p:txBody>
      </p:sp>
    </p:spTree>
    <p:extLst>
      <p:ext uri="{BB962C8B-B14F-4D97-AF65-F5344CB8AC3E}">
        <p14:creationId xmlns:p14="http://schemas.microsoft.com/office/powerpoint/2010/main" val="3712569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31E6-1BA8-D5D4-1A2C-07FF43C06619}"/>
              </a:ext>
            </a:extLst>
          </p:cNvPr>
          <p:cNvSpPr>
            <a:spLocks noGrp="1"/>
          </p:cNvSpPr>
          <p:nvPr>
            <p:ph type="title"/>
          </p:nvPr>
        </p:nvSpPr>
        <p:spPr/>
        <p:txBody>
          <a:bodyPr/>
          <a:lstStyle/>
          <a:p>
            <a:r>
              <a:rPr lang="en-IN" dirty="0"/>
              <a:t>Proving Properties of </a:t>
            </a:r>
            <a:r>
              <a:rPr lang="en-IN" dirty="0" err="1"/>
              <a:t>NoC</a:t>
            </a:r>
            <a:r>
              <a:rPr lang="en-IN" dirty="0"/>
              <a:t> using dependent programming</a:t>
            </a:r>
            <a:br>
              <a:rPr lang="en-IN" dirty="0"/>
            </a:br>
            <a:endParaRPr lang="en-IN" dirty="0"/>
          </a:p>
        </p:txBody>
      </p:sp>
      <p:sp>
        <p:nvSpPr>
          <p:cNvPr id="3" name="Slide Number Placeholder 2">
            <a:extLst>
              <a:ext uri="{FF2B5EF4-FFF2-40B4-BE49-F238E27FC236}">
                <a16:creationId xmlns:a16="http://schemas.microsoft.com/office/drawing/2014/main" id="{40819C3C-AF36-7280-4635-2C8AEDAA2EA3}"/>
              </a:ext>
            </a:extLst>
          </p:cNvPr>
          <p:cNvSpPr>
            <a:spLocks noGrp="1"/>
          </p:cNvSpPr>
          <p:nvPr>
            <p:ph type="sldNum" sz="quarter" idx="12"/>
          </p:nvPr>
        </p:nvSpPr>
        <p:spPr/>
        <p:txBody>
          <a:bodyPr/>
          <a:lstStyle/>
          <a:p>
            <a:fld id="{0732A363-FB04-4C9F-90A8-C4C271AF4C6C}" type="slidenum">
              <a:rPr lang="de-DE" smtClean="0"/>
              <a:t>32</a:t>
            </a:fld>
            <a:endParaRPr lang="de-DE"/>
          </a:p>
        </p:txBody>
      </p:sp>
      <p:pic>
        <p:nvPicPr>
          <p:cNvPr id="6" name="Picture 5">
            <a:extLst>
              <a:ext uri="{FF2B5EF4-FFF2-40B4-BE49-F238E27FC236}">
                <a16:creationId xmlns:a16="http://schemas.microsoft.com/office/drawing/2014/main" id="{BCE9EA35-EE3C-06D6-7DA7-24DBD363A2D9}"/>
              </a:ext>
            </a:extLst>
          </p:cNvPr>
          <p:cNvPicPr>
            <a:picLocks noChangeAspect="1"/>
          </p:cNvPicPr>
          <p:nvPr/>
        </p:nvPicPr>
        <p:blipFill>
          <a:blip r:embed="rId2"/>
          <a:srcRect b="25642"/>
          <a:stretch/>
        </p:blipFill>
        <p:spPr>
          <a:xfrm>
            <a:off x="911225" y="907298"/>
            <a:ext cx="10232571" cy="1875091"/>
          </a:xfrm>
          <a:prstGeom prst="rect">
            <a:avLst/>
          </a:prstGeom>
        </p:spPr>
      </p:pic>
      <p:sp>
        <p:nvSpPr>
          <p:cNvPr id="4" name="Rectangle 3">
            <a:extLst>
              <a:ext uri="{FF2B5EF4-FFF2-40B4-BE49-F238E27FC236}">
                <a16:creationId xmlns:a16="http://schemas.microsoft.com/office/drawing/2014/main" id="{0E627822-7D95-6248-3A81-B392427E8C01}"/>
              </a:ext>
            </a:extLst>
          </p:cNvPr>
          <p:cNvSpPr/>
          <p:nvPr/>
        </p:nvSpPr>
        <p:spPr>
          <a:xfrm>
            <a:off x="5561063" y="907298"/>
            <a:ext cx="1244851" cy="331193"/>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76953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1996A-F602-8399-4CED-46FC67CFB7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1108B-9C55-0182-DD6E-25C2B9214A17}"/>
              </a:ext>
            </a:extLst>
          </p:cNvPr>
          <p:cNvSpPr>
            <a:spLocks noGrp="1"/>
          </p:cNvSpPr>
          <p:nvPr>
            <p:ph type="title"/>
          </p:nvPr>
        </p:nvSpPr>
        <p:spPr/>
        <p:txBody>
          <a:bodyPr/>
          <a:lstStyle/>
          <a:p>
            <a:r>
              <a:rPr lang="en-IN" dirty="0"/>
              <a:t>Proving Properties of </a:t>
            </a:r>
            <a:r>
              <a:rPr lang="en-IN" dirty="0" err="1"/>
              <a:t>NoC</a:t>
            </a:r>
            <a:r>
              <a:rPr lang="en-IN" dirty="0"/>
              <a:t> using dependent programming</a:t>
            </a:r>
            <a:br>
              <a:rPr lang="en-IN" dirty="0"/>
            </a:br>
            <a:endParaRPr lang="en-IN" dirty="0"/>
          </a:p>
        </p:txBody>
      </p:sp>
      <p:sp>
        <p:nvSpPr>
          <p:cNvPr id="3" name="Slide Number Placeholder 2">
            <a:extLst>
              <a:ext uri="{FF2B5EF4-FFF2-40B4-BE49-F238E27FC236}">
                <a16:creationId xmlns:a16="http://schemas.microsoft.com/office/drawing/2014/main" id="{0C1AADC2-7B8D-EF98-6AF3-4F104F60F273}"/>
              </a:ext>
            </a:extLst>
          </p:cNvPr>
          <p:cNvSpPr>
            <a:spLocks noGrp="1"/>
          </p:cNvSpPr>
          <p:nvPr>
            <p:ph type="sldNum" sz="quarter" idx="12"/>
          </p:nvPr>
        </p:nvSpPr>
        <p:spPr/>
        <p:txBody>
          <a:bodyPr/>
          <a:lstStyle/>
          <a:p>
            <a:fld id="{0732A363-FB04-4C9F-90A8-C4C271AF4C6C}" type="slidenum">
              <a:rPr lang="de-DE" smtClean="0"/>
              <a:t>33</a:t>
            </a:fld>
            <a:endParaRPr lang="de-DE"/>
          </a:p>
        </p:txBody>
      </p:sp>
      <p:pic>
        <p:nvPicPr>
          <p:cNvPr id="6" name="Picture 5">
            <a:extLst>
              <a:ext uri="{FF2B5EF4-FFF2-40B4-BE49-F238E27FC236}">
                <a16:creationId xmlns:a16="http://schemas.microsoft.com/office/drawing/2014/main" id="{A6AA51A3-678F-F61D-3C06-3A72B8B1B80D}"/>
              </a:ext>
            </a:extLst>
          </p:cNvPr>
          <p:cNvPicPr>
            <a:picLocks noChangeAspect="1"/>
          </p:cNvPicPr>
          <p:nvPr/>
        </p:nvPicPr>
        <p:blipFill>
          <a:blip r:embed="rId2"/>
          <a:stretch>
            <a:fillRect/>
          </a:stretch>
        </p:blipFill>
        <p:spPr>
          <a:xfrm>
            <a:off x="911225" y="907298"/>
            <a:ext cx="10232571" cy="2521702"/>
          </a:xfrm>
          <a:prstGeom prst="rect">
            <a:avLst/>
          </a:prstGeom>
        </p:spPr>
      </p:pic>
    </p:spTree>
    <p:extLst>
      <p:ext uri="{BB962C8B-B14F-4D97-AF65-F5344CB8AC3E}">
        <p14:creationId xmlns:p14="http://schemas.microsoft.com/office/powerpoint/2010/main" val="2433572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4A091-4D40-CB72-695C-755E2290A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C78C39-2FEA-C8CA-44FA-0D6B5189FDDD}"/>
              </a:ext>
            </a:extLst>
          </p:cNvPr>
          <p:cNvSpPr>
            <a:spLocks noGrp="1"/>
          </p:cNvSpPr>
          <p:nvPr>
            <p:ph type="title"/>
          </p:nvPr>
        </p:nvSpPr>
        <p:spPr>
          <a:xfrm>
            <a:off x="920749" y="754697"/>
            <a:ext cx="9864726" cy="873126"/>
          </a:xfrm>
        </p:spPr>
        <p:txBody>
          <a:bodyPr/>
          <a:lstStyle/>
          <a:p>
            <a:pPr algn="ctr"/>
            <a:r>
              <a:rPr lang="en-IN" dirty="0"/>
              <a:t>Approaches</a:t>
            </a:r>
          </a:p>
        </p:txBody>
      </p:sp>
      <p:sp>
        <p:nvSpPr>
          <p:cNvPr id="4" name="Slide Number Placeholder 3">
            <a:extLst>
              <a:ext uri="{FF2B5EF4-FFF2-40B4-BE49-F238E27FC236}">
                <a16:creationId xmlns:a16="http://schemas.microsoft.com/office/drawing/2014/main" id="{D170C4BD-9E3D-6CE9-239C-706911CC5CFC}"/>
              </a:ext>
            </a:extLst>
          </p:cNvPr>
          <p:cNvSpPr>
            <a:spLocks noGrp="1"/>
          </p:cNvSpPr>
          <p:nvPr>
            <p:ph type="sldNum" sz="quarter" idx="12"/>
          </p:nvPr>
        </p:nvSpPr>
        <p:spPr/>
        <p:txBody>
          <a:bodyPr/>
          <a:lstStyle/>
          <a:p>
            <a:fld id="{0732A363-FB04-4C9F-90A8-C4C271AF4C6C}" type="slidenum">
              <a:rPr lang="de-DE" smtClean="0"/>
              <a:t>34</a:t>
            </a:fld>
            <a:endParaRPr lang="de-DE"/>
          </a:p>
        </p:txBody>
      </p:sp>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914602C1-FCC8-5391-E617-E17919DE2FA5}"/>
                  </a:ext>
                </a:extLst>
              </p:cNvPr>
              <p:cNvGraphicFramePr>
                <a:graphicFrameLocks noChangeAspect="1"/>
              </p:cNvGraphicFramePr>
              <p:nvPr>
                <p:extLst>
                  <p:ext uri="{D42A27DB-BD31-4B8C-83A1-F6EECF244321}">
                    <p14:modId xmlns:p14="http://schemas.microsoft.com/office/powerpoint/2010/main" val="598357987"/>
                  </p:ext>
                </p:extLst>
              </p:nvPr>
            </p:nvGraphicFramePr>
            <p:xfrm>
              <a:off x="444913" y="2571750"/>
              <a:ext cx="3048000" cy="1714500"/>
            </p:xfrm>
            <a:graphic>
              <a:graphicData uri="http://schemas.microsoft.com/office/powerpoint/2016/sectionzoom">
                <psez:sectionZm>
                  <psez:sectionZmObj sectionId="{D6A81948-EECB-40EB-82DB-85CAE4D4C912}">
                    <psez:zmPr id="{EE838BAB-9C9F-4F09-97F8-0E35CCA93ECB}"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6" name="Section Zoom 5">
                <a:hlinkClick r:id="rId3" action="ppaction://hlinksldjump"/>
                <a:extLst>
                  <a:ext uri="{FF2B5EF4-FFF2-40B4-BE49-F238E27FC236}">
                    <a16:creationId xmlns:a16="http://schemas.microsoft.com/office/drawing/2014/main" id="{914602C1-FCC8-5391-E617-E17919DE2FA5}"/>
                  </a:ext>
                </a:extLst>
              </p:cNvPr>
              <p:cNvPicPr>
                <a:picLocks noGrp="1" noRot="1" noChangeAspect="1" noMove="1" noResize="1" noEditPoints="1" noAdjustHandles="1" noChangeArrowheads="1" noChangeShapeType="1"/>
              </p:cNvPicPr>
              <p:nvPr/>
            </p:nvPicPr>
            <p:blipFill>
              <a:blip r:embed="rId4"/>
              <a:stretch>
                <a:fillRect/>
              </a:stretch>
            </p:blipFill>
            <p:spPr>
              <a:xfrm>
                <a:off x="444913" y="2571750"/>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FDC06B5C-5F87-5753-B5D7-66172435BCE7}"/>
                  </a:ext>
                </a:extLst>
              </p:cNvPr>
              <p:cNvGraphicFramePr>
                <a:graphicFrameLocks noChangeAspect="1"/>
              </p:cNvGraphicFramePr>
              <p:nvPr>
                <p:extLst>
                  <p:ext uri="{D42A27DB-BD31-4B8C-83A1-F6EECF244321}">
                    <p14:modId xmlns:p14="http://schemas.microsoft.com/office/powerpoint/2010/main" val="3298340958"/>
                  </p:ext>
                </p:extLst>
              </p:nvPr>
            </p:nvGraphicFramePr>
            <p:xfrm>
              <a:off x="8699087" y="2571750"/>
              <a:ext cx="3048000" cy="1714500"/>
            </p:xfrm>
            <a:graphic>
              <a:graphicData uri="http://schemas.microsoft.com/office/powerpoint/2016/sectionzoom">
                <psez:sectionZm>
                  <psez:sectionZmObj sectionId="{D02334D2-5AA4-415A-A718-3619E6D0489F}">
                    <psez:zmPr id="{69E079A3-05A7-4BFD-B4C0-456C1D77D212}"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8" name="Section Zoom 7">
                <a:hlinkClick r:id="rId6" action="ppaction://hlinksldjump"/>
                <a:extLst>
                  <a:ext uri="{FF2B5EF4-FFF2-40B4-BE49-F238E27FC236}">
                    <a16:creationId xmlns:a16="http://schemas.microsoft.com/office/drawing/2014/main" id="{FDC06B5C-5F87-5753-B5D7-66172435BCE7}"/>
                  </a:ext>
                </a:extLst>
              </p:cNvPr>
              <p:cNvPicPr>
                <a:picLocks noGrp="1" noRot="1" noChangeAspect="1" noMove="1" noResize="1" noEditPoints="1" noAdjustHandles="1" noChangeArrowheads="1" noChangeShapeType="1"/>
              </p:cNvPicPr>
              <p:nvPr/>
            </p:nvPicPr>
            <p:blipFill>
              <a:blip r:embed="rId7"/>
              <a:stretch>
                <a:fillRect/>
              </a:stretch>
            </p:blipFill>
            <p:spPr>
              <a:xfrm>
                <a:off x="8699087" y="2571750"/>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8D2B0777-37C3-8816-41C9-9C1E3EE81695}"/>
                  </a:ext>
                </a:extLst>
              </p:cNvPr>
              <p:cNvGraphicFramePr>
                <a:graphicFrameLocks noChangeAspect="1"/>
              </p:cNvGraphicFramePr>
              <p:nvPr>
                <p:extLst>
                  <p:ext uri="{D42A27DB-BD31-4B8C-83A1-F6EECF244321}">
                    <p14:modId xmlns:p14="http://schemas.microsoft.com/office/powerpoint/2010/main" val="3784635222"/>
                  </p:ext>
                </p:extLst>
              </p:nvPr>
            </p:nvGraphicFramePr>
            <p:xfrm>
              <a:off x="4572000" y="2571750"/>
              <a:ext cx="3048000" cy="1714500"/>
            </p:xfrm>
            <a:graphic>
              <a:graphicData uri="http://schemas.microsoft.com/office/powerpoint/2016/slidezoom">
                <pslz:sldZm>
                  <pslz:sldZmObj sldId="342" cId="435034439">
                    <pslz:zmPr id="{7B2BFAA0-2F34-41AC-826B-EEA45855ADAA}"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5" name="Slide Zoom 4">
                <a:hlinkClick r:id="rId9" action="ppaction://hlinksldjump"/>
                <a:extLst>
                  <a:ext uri="{FF2B5EF4-FFF2-40B4-BE49-F238E27FC236}">
                    <a16:creationId xmlns:a16="http://schemas.microsoft.com/office/drawing/2014/main" id="{8D2B0777-37C3-8816-41C9-9C1E3EE81695}"/>
                  </a:ext>
                </a:extLst>
              </p:cNvPr>
              <p:cNvPicPr>
                <a:picLocks noGrp="1" noRot="1" noChangeAspect="1" noMove="1" noResize="1" noEditPoints="1" noAdjustHandles="1" noChangeArrowheads="1" noChangeShapeType="1"/>
              </p:cNvPicPr>
              <p:nvPr/>
            </p:nvPicPr>
            <p:blipFill>
              <a:blip r:embed="rId10"/>
              <a:stretch>
                <a:fillRect/>
              </a:stretch>
            </p:blipFill>
            <p:spPr>
              <a:xfrm>
                <a:off x="4572000" y="257175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1255570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84BE5-6765-67EF-7EBE-EBEAA95B2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72202-4D16-C137-6D2F-4B18A643DB81}"/>
              </a:ext>
            </a:extLst>
          </p:cNvPr>
          <p:cNvSpPr>
            <a:spLocks noGrp="1"/>
          </p:cNvSpPr>
          <p:nvPr>
            <p:ph type="title"/>
          </p:nvPr>
        </p:nvSpPr>
        <p:spPr>
          <a:xfrm>
            <a:off x="1163637" y="2258377"/>
            <a:ext cx="9864726" cy="873126"/>
          </a:xfrm>
        </p:spPr>
        <p:txBody>
          <a:bodyPr/>
          <a:lstStyle/>
          <a:p>
            <a:pPr algn="ctr"/>
            <a:r>
              <a:rPr lang="en-IN" sz="6000" dirty="0"/>
              <a:t>Comparison</a:t>
            </a:r>
          </a:p>
        </p:txBody>
      </p:sp>
      <p:sp>
        <p:nvSpPr>
          <p:cNvPr id="5" name="Text Placeholder 4">
            <a:extLst>
              <a:ext uri="{FF2B5EF4-FFF2-40B4-BE49-F238E27FC236}">
                <a16:creationId xmlns:a16="http://schemas.microsoft.com/office/drawing/2014/main" id="{CF024A69-9F9F-CEDC-D8EF-F55775C27E1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9B0C419C-8DEE-59C3-BCC4-A476F41A3E5E}"/>
              </a:ext>
            </a:extLst>
          </p:cNvPr>
          <p:cNvSpPr>
            <a:spLocks noGrp="1"/>
          </p:cNvSpPr>
          <p:nvPr>
            <p:ph type="sldNum" sz="quarter" idx="12"/>
          </p:nvPr>
        </p:nvSpPr>
        <p:spPr/>
        <p:txBody>
          <a:bodyPr/>
          <a:lstStyle/>
          <a:p>
            <a:fld id="{0732A363-FB04-4C9F-90A8-C4C271AF4C6C}" type="slidenum">
              <a:rPr lang="de-DE" smtClean="0"/>
              <a:t>35</a:t>
            </a:fld>
            <a:endParaRPr lang="de-DE"/>
          </a:p>
        </p:txBody>
      </p:sp>
    </p:spTree>
    <p:extLst>
      <p:ext uri="{BB962C8B-B14F-4D97-AF65-F5344CB8AC3E}">
        <p14:creationId xmlns:p14="http://schemas.microsoft.com/office/powerpoint/2010/main" val="435034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6C980-1699-C829-0B8F-4E4105746C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6C744-F940-916C-660D-984D78E87817}"/>
              </a:ext>
            </a:extLst>
          </p:cNvPr>
          <p:cNvSpPr>
            <a:spLocks noGrp="1"/>
          </p:cNvSpPr>
          <p:nvPr>
            <p:ph type="title"/>
          </p:nvPr>
        </p:nvSpPr>
        <p:spPr/>
        <p:txBody>
          <a:bodyPr/>
          <a:lstStyle/>
          <a:p>
            <a:r>
              <a:rPr lang="en-IN" dirty="0"/>
              <a:t>Comparison</a:t>
            </a:r>
            <a:br>
              <a:rPr lang="en-IN" dirty="0"/>
            </a:br>
            <a:endParaRPr lang="en-IN" dirty="0"/>
          </a:p>
        </p:txBody>
      </p:sp>
      <p:sp>
        <p:nvSpPr>
          <p:cNvPr id="3" name="Slide Number Placeholder 2">
            <a:extLst>
              <a:ext uri="{FF2B5EF4-FFF2-40B4-BE49-F238E27FC236}">
                <a16:creationId xmlns:a16="http://schemas.microsoft.com/office/drawing/2014/main" id="{EB1EA1BD-01B2-FF4E-AA21-0D461DF77D93}"/>
              </a:ext>
            </a:extLst>
          </p:cNvPr>
          <p:cNvSpPr>
            <a:spLocks noGrp="1"/>
          </p:cNvSpPr>
          <p:nvPr>
            <p:ph type="sldNum" sz="quarter" idx="12"/>
          </p:nvPr>
        </p:nvSpPr>
        <p:spPr/>
        <p:txBody>
          <a:bodyPr/>
          <a:lstStyle/>
          <a:p>
            <a:fld id="{0732A363-FB04-4C9F-90A8-C4C271AF4C6C}" type="slidenum">
              <a:rPr lang="de-DE" smtClean="0"/>
              <a:t>36</a:t>
            </a:fld>
            <a:endParaRPr lang="de-DE"/>
          </a:p>
        </p:txBody>
      </p:sp>
      <p:graphicFrame>
        <p:nvGraphicFramePr>
          <p:cNvPr id="4" name="Table 3">
            <a:extLst>
              <a:ext uri="{FF2B5EF4-FFF2-40B4-BE49-F238E27FC236}">
                <a16:creationId xmlns:a16="http://schemas.microsoft.com/office/drawing/2014/main" id="{022B7E18-8407-8A46-5FC8-355727B6F1F5}"/>
              </a:ext>
            </a:extLst>
          </p:cNvPr>
          <p:cNvGraphicFramePr>
            <a:graphicFrameLocks noGrp="1"/>
          </p:cNvGraphicFramePr>
          <p:nvPr>
            <p:extLst>
              <p:ext uri="{D42A27DB-BD31-4B8C-83A1-F6EECF244321}">
                <p14:modId xmlns:p14="http://schemas.microsoft.com/office/powerpoint/2010/main" val="2204140536"/>
              </p:ext>
            </p:extLst>
          </p:nvPr>
        </p:nvGraphicFramePr>
        <p:xfrm>
          <a:off x="1475104" y="1095375"/>
          <a:ext cx="9241792" cy="2023533"/>
        </p:xfrm>
        <a:graphic>
          <a:graphicData uri="http://schemas.openxmlformats.org/drawingml/2006/table">
            <a:tbl>
              <a:tblPr firstRow="1" bandRow="1">
                <a:tableStyleId>{2D5ABB26-0587-4C30-8999-92F81FD0307C}</a:tableStyleId>
              </a:tblPr>
              <a:tblGrid>
                <a:gridCol w="2971241">
                  <a:extLst>
                    <a:ext uri="{9D8B030D-6E8A-4147-A177-3AD203B41FA5}">
                      <a16:colId xmlns:a16="http://schemas.microsoft.com/office/drawing/2014/main" val="1558668564"/>
                    </a:ext>
                  </a:extLst>
                </a:gridCol>
                <a:gridCol w="2971241">
                  <a:extLst>
                    <a:ext uri="{9D8B030D-6E8A-4147-A177-3AD203B41FA5}">
                      <a16:colId xmlns:a16="http://schemas.microsoft.com/office/drawing/2014/main" val="3539163015"/>
                    </a:ext>
                  </a:extLst>
                </a:gridCol>
                <a:gridCol w="3299310">
                  <a:extLst>
                    <a:ext uri="{9D8B030D-6E8A-4147-A177-3AD203B41FA5}">
                      <a16:colId xmlns:a16="http://schemas.microsoft.com/office/drawing/2014/main" val="1231318954"/>
                    </a:ext>
                  </a:extLst>
                </a:gridCol>
              </a:tblGrid>
              <a:tr h="651853">
                <a:tc>
                  <a:txBody>
                    <a:bodyPr/>
                    <a:lstStyle/>
                    <a:p>
                      <a:pPr algn="ctr"/>
                      <a:r>
                        <a:rPr lang="en-IN" b="1" dirty="0"/>
                        <a:t>Aspect</a:t>
                      </a:r>
                    </a:p>
                  </a:txBody>
                  <a:tcPr anchor="ctr"/>
                </a:tc>
                <a:tc>
                  <a:txBody>
                    <a:bodyPr/>
                    <a:lstStyle/>
                    <a:p>
                      <a:pPr algn="ctr"/>
                      <a:r>
                        <a:rPr lang="en-IN" b="1" dirty="0"/>
                        <a:t>Meta-programming</a:t>
                      </a:r>
                    </a:p>
                  </a:txBody>
                  <a:tcPr anchor="ctr"/>
                </a:tc>
                <a:tc>
                  <a:txBody>
                    <a:bodyPr/>
                    <a:lstStyle/>
                    <a:p>
                      <a:pPr algn="ctr"/>
                      <a:r>
                        <a:rPr lang="en-IN" b="1" dirty="0"/>
                        <a:t>Dependent Programming</a:t>
                      </a:r>
                    </a:p>
                  </a:txBody>
                  <a:tcPr anchor="ctr"/>
                </a:tc>
                <a:extLst>
                  <a:ext uri="{0D108BD9-81ED-4DB2-BD59-A6C34878D82A}">
                    <a16:rowId xmlns:a16="http://schemas.microsoft.com/office/drawing/2014/main" val="4160539608"/>
                  </a:ext>
                </a:extLst>
              </a:tr>
              <a:tr h="685840">
                <a:tc>
                  <a:txBody>
                    <a:bodyPr/>
                    <a:lstStyle/>
                    <a:p>
                      <a:pPr algn="ctr"/>
                      <a:r>
                        <a:rPr lang="en-IN" dirty="0"/>
                        <a:t>Design</a:t>
                      </a:r>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2195470600"/>
                  </a:ext>
                </a:extLst>
              </a:tr>
              <a:tr h="685840">
                <a:tc>
                  <a:txBody>
                    <a:bodyPr/>
                    <a:lstStyle/>
                    <a:p>
                      <a:pPr algn="ctr"/>
                      <a:r>
                        <a:rPr lang="en-IN" dirty="0"/>
                        <a:t>Proving Properties</a:t>
                      </a:r>
                    </a:p>
                  </a:txBody>
                  <a:tcPr anchor="ctr"/>
                </a:tc>
                <a:tc>
                  <a:txBody>
                    <a:bodyPr/>
                    <a:lstStyle/>
                    <a:p>
                      <a:pPr algn="ctr"/>
                      <a:endParaRPr lang="en-IN"/>
                    </a:p>
                  </a:txBody>
                  <a:tcPr anchor="ctr"/>
                </a:tc>
                <a:tc>
                  <a:txBody>
                    <a:bodyPr/>
                    <a:lstStyle/>
                    <a:p>
                      <a:pPr algn="ctr"/>
                      <a:endParaRPr lang="en-IN" dirty="0"/>
                    </a:p>
                  </a:txBody>
                  <a:tcPr anchor="ctr"/>
                </a:tc>
                <a:extLst>
                  <a:ext uri="{0D108BD9-81ED-4DB2-BD59-A6C34878D82A}">
                    <a16:rowId xmlns:a16="http://schemas.microsoft.com/office/drawing/2014/main" val="3158355344"/>
                  </a:ext>
                </a:extLst>
              </a:tr>
            </a:tbl>
          </a:graphicData>
        </a:graphic>
      </p:graphicFrame>
      <p:pic>
        <p:nvPicPr>
          <p:cNvPr id="6" name="Graphic 5" descr="Checkmark with solid fill">
            <a:extLst>
              <a:ext uri="{FF2B5EF4-FFF2-40B4-BE49-F238E27FC236}">
                <a16:creationId xmlns:a16="http://schemas.microsoft.com/office/drawing/2014/main" id="{DB51DB8C-DB7E-B386-90EF-73BD459067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7359" y="1806151"/>
            <a:ext cx="601980" cy="601980"/>
          </a:xfrm>
          <a:prstGeom prst="rect">
            <a:avLst/>
          </a:prstGeom>
        </p:spPr>
      </p:pic>
      <p:pic>
        <p:nvPicPr>
          <p:cNvPr id="5" name="Picture 4">
            <a:extLst>
              <a:ext uri="{FF2B5EF4-FFF2-40B4-BE49-F238E27FC236}">
                <a16:creationId xmlns:a16="http://schemas.microsoft.com/office/drawing/2014/main" id="{275B05A9-6ECA-3FF3-16DC-3B9D883AF886}"/>
              </a:ext>
            </a:extLst>
          </p:cNvPr>
          <p:cNvPicPr>
            <a:picLocks noChangeAspect="1"/>
          </p:cNvPicPr>
          <p:nvPr/>
        </p:nvPicPr>
        <p:blipFill>
          <a:blip r:embed="rId5"/>
          <a:stretch>
            <a:fillRect/>
          </a:stretch>
        </p:blipFill>
        <p:spPr>
          <a:xfrm>
            <a:off x="4388852" y="4201847"/>
            <a:ext cx="3414297" cy="1337448"/>
          </a:xfrm>
          <a:prstGeom prst="rect">
            <a:avLst/>
          </a:prstGeom>
        </p:spPr>
      </p:pic>
    </p:spTree>
    <p:extLst>
      <p:ext uri="{BB962C8B-B14F-4D97-AF65-F5344CB8AC3E}">
        <p14:creationId xmlns:p14="http://schemas.microsoft.com/office/powerpoint/2010/main" val="5460122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A8B26-281E-1421-B032-E57367336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81D97C-2B53-089A-9B5D-F7A568D1A02D}"/>
              </a:ext>
            </a:extLst>
          </p:cNvPr>
          <p:cNvSpPr>
            <a:spLocks noGrp="1"/>
          </p:cNvSpPr>
          <p:nvPr>
            <p:ph type="title"/>
          </p:nvPr>
        </p:nvSpPr>
        <p:spPr/>
        <p:txBody>
          <a:bodyPr/>
          <a:lstStyle/>
          <a:p>
            <a:r>
              <a:rPr lang="en-IN" dirty="0"/>
              <a:t>Comparison</a:t>
            </a:r>
            <a:br>
              <a:rPr lang="en-IN" dirty="0"/>
            </a:br>
            <a:endParaRPr lang="en-IN" dirty="0"/>
          </a:p>
        </p:txBody>
      </p:sp>
      <p:sp>
        <p:nvSpPr>
          <p:cNvPr id="3" name="Slide Number Placeholder 2">
            <a:extLst>
              <a:ext uri="{FF2B5EF4-FFF2-40B4-BE49-F238E27FC236}">
                <a16:creationId xmlns:a16="http://schemas.microsoft.com/office/drawing/2014/main" id="{50740B00-72C5-6E1E-0F8D-6843C3984FEE}"/>
              </a:ext>
            </a:extLst>
          </p:cNvPr>
          <p:cNvSpPr>
            <a:spLocks noGrp="1"/>
          </p:cNvSpPr>
          <p:nvPr>
            <p:ph type="sldNum" sz="quarter" idx="12"/>
          </p:nvPr>
        </p:nvSpPr>
        <p:spPr/>
        <p:txBody>
          <a:bodyPr/>
          <a:lstStyle/>
          <a:p>
            <a:fld id="{0732A363-FB04-4C9F-90A8-C4C271AF4C6C}" type="slidenum">
              <a:rPr lang="de-DE" smtClean="0"/>
              <a:t>37</a:t>
            </a:fld>
            <a:endParaRPr lang="de-DE"/>
          </a:p>
        </p:txBody>
      </p:sp>
      <p:graphicFrame>
        <p:nvGraphicFramePr>
          <p:cNvPr id="4" name="Table 3">
            <a:extLst>
              <a:ext uri="{FF2B5EF4-FFF2-40B4-BE49-F238E27FC236}">
                <a16:creationId xmlns:a16="http://schemas.microsoft.com/office/drawing/2014/main" id="{09D4EBAB-62AA-88B9-476A-6EDF3AA6E0B6}"/>
              </a:ext>
            </a:extLst>
          </p:cNvPr>
          <p:cNvGraphicFramePr>
            <a:graphicFrameLocks noGrp="1"/>
          </p:cNvGraphicFramePr>
          <p:nvPr>
            <p:extLst>
              <p:ext uri="{D42A27DB-BD31-4B8C-83A1-F6EECF244321}">
                <p14:modId xmlns:p14="http://schemas.microsoft.com/office/powerpoint/2010/main" val="28345031"/>
              </p:ext>
            </p:extLst>
          </p:nvPr>
        </p:nvGraphicFramePr>
        <p:xfrm>
          <a:off x="1475104" y="1095375"/>
          <a:ext cx="9241792" cy="2023533"/>
        </p:xfrm>
        <a:graphic>
          <a:graphicData uri="http://schemas.openxmlformats.org/drawingml/2006/table">
            <a:tbl>
              <a:tblPr firstRow="1" bandRow="1">
                <a:tableStyleId>{2D5ABB26-0587-4C30-8999-92F81FD0307C}</a:tableStyleId>
              </a:tblPr>
              <a:tblGrid>
                <a:gridCol w="2971241">
                  <a:extLst>
                    <a:ext uri="{9D8B030D-6E8A-4147-A177-3AD203B41FA5}">
                      <a16:colId xmlns:a16="http://schemas.microsoft.com/office/drawing/2014/main" val="1558668564"/>
                    </a:ext>
                  </a:extLst>
                </a:gridCol>
                <a:gridCol w="2971241">
                  <a:extLst>
                    <a:ext uri="{9D8B030D-6E8A-4147-A177-3AD203B41FA5}">
                      <a16:colId xmlns:a16="http://schemas.microsoft.com/office/drawing/2014/main" val="3539163015"/>
                    </a:ext>
                  </a:extLst>
                </a:gridCol>
                <a:gridCol w="3299310">
                  <a:extLst>
                    <a:ext uri="{9D8B030D-6E8A-4147-A177-3AD203B41FA5}">
                      <a16:colId xmlns:a16="http://schemas.microsoft.com/office/drawing/2014/main" val="1231318954"/>
                    </a:ext>
                  </a:extLst>
                </a:gridCol>
              </a:tblGrid>
              <a:tr h="651853">
                <a:tc>
                  <a:txBody>
                    <a:bodyPr/>
                    <a:lstStyle/>
                    <a:p>
                      <a:pPr algn="ctr"/>
                      <a:r>
                        <a:rPr lang="en-IN" b="1" dirty="0"/>
                        <a:t>Aspect</a:t>
                      </a:r>
                    </a:p>
                  </a:txBody>
                  <a:tcPr anchor="ctr"/>
                </a:tc>
                <a:tc>
                  <a:txBody>
                    <a:bodyPr/>
                    <a:lstStyle/>
                    <a:p>
                      <a:pPr algn="ctr"/>
                      <a:r>
                        <a:rPr lang="en-IN" b="1" dirty="0"/>
                        <a:t>Meta-programming</a:t>
                      </a:r>
                    </a:p>
                  </a:txBody>
                  <a:tcPr anchor="ctr"/>
                </a:tc>
                <a:tc>
                  <a:txBody>
                    <a:bodyPr/>
                    <a:lstStyle/>
                    <a:p>
                      <a:pPr algn="ctr"/>
                      <a:r>
                        <a:rPr lang="en-IN" b="1" dirty="0"/>
                        <a:t>Dependent Programming</a:t>
                      </a:r>
                    </a:p>
                  </a:txBody>
                  <a:tcPr anchor="ctr"/>
                </a:tc>
                <a:extLst>
                  <a:ext uri="{0D108BD9-81ED-4DB2-BD59-A6C34878D82A}">
                    <a16:rowId xmlns:a16="http://schemas.microsoft.com/office/drawing/2014/main" val="4160539608"/>
                  </a:ext>
                </a:extLst>
              </a:tr>
              <a:tr h="685840">
                <a:tc>
                  <a:txBody>
                    <a:bodyPr/>
                    <a:lstStyle/>
                    <a:p>
                      <a:pPr algn="ctr"/>
                      <a:r>
                        <a:rPr lang="en-IN" dirty="0"/>
                        <a:t>Design</a:t>
                      </a:r>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2195470600"/>
                  </a:ext>
                </a:extLst>
              </a:tr>
              <a:tr h="685840">
                <a:tc>
                  <a:txBody>
                    <a:bodyPr/>
                    <a:lstStyle/>
                    <a:p>
                      <a:pPr algn="ctr"/>
                      <a:r>
                        <a:rPr lang="en-IN" dirty="0"/>
                        <a:t>Proving Properties</a:t>
                      </a:r>
                    </a:p>
                  </a:txBody>
                  <a:tcPr anchor="ctr"/>
                </a:tc>
                <a:tc>
                  <a:txBody>
                    <a:bodyPr/>
                    <a:lstStyle/>
                    <a:p>
                      <a:pPr algn="ctr"/>
                      <a:endParaRPr lang="en-IN"/>
                    </a:p>
                  </a:txBody>
                  <a:tcPr anchor="ctr"/>
                </a:tc>
                <a:tc>
                  <a:txBody>
                    <a:bodyPr/>
                    <a:lstStyle/>
                    <a:p>
                      <a:pPr algn="ctr"/>
                      <a:endParaRPr lang="en-IN" dirty="0"/>
                    </a:p>
                  </a:txBody>
                  <a:tcPr anchor="ctr"/>
                </a:tc>
                <a:extLst>
                  <a:ext uri="{0D108BD9-81ED-4DB2-BD59-A6C34878D82A}">
                    <a16:rowId xmlns:a16="http://schemas.microsoft.com/office/drawing/2014/main" val="3158355344"/>
                  </a:ext>
                </a:extLst>
              </a:tr>
            </a:tbl>
          </a:graphicData>
        </a:graphic>
      </p:graphicFrame>
      <p:pic>
        <p:nvPicPr>
          <p:cNvPr id="6" name="Graphic 5" descr="Checkmark with solid fill">
            <a:extLst>
              <a:ext uri="{FF2B5EF4-FFF2-40B4-BE49-F238E27FC236}">
                <a16:creationId xmlns:a16="http://schemas.microsoft.com/office/drawing/2014/main" id="{E7FBCC7E-0854-046F-C811-C5E81DA41B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7359" y="1806151"/>
            <a:ext cx="601980" cy="601980"/>
          </a:xfrm>
          <a:prstGeom prst="rect">
            <a:avLst/>
          </a:prstGeom>
        </p:spPr>
      </p:pic>
      <p:pic>
        <p:nvPicPr>
          <p:cNvPr id="10" name="Graphic 9" descr="Checkmark with solid fill">
            <a:extLst>
              <a:ext uri="{FF2B5EF4-FFF2-40B4-BE49-F238E27FC236}">
                <a16:creationId xmlns:a16="http://schemas.microsoft.com/office/drawing/2014/main" id="{B83F55E7-95A4-8BDB-814B-D2B81BEBE7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20149" y="1788331"/>
            <a:ext cx="601980" cy="601980"/>
          </a:xfrm>
          <a:prstGeom prst="rect">
            <a:avLst/>
          </a:prstGeom>
        </p:spPr>
      </p:pic>
      <p:pic>
        <p:nvPicPr>
          <p:cNvPr id="8" name="Picture 7">
            <a:extLst>
              <a:ext uri="{FF2B5EF4-FFF2-40B4-BE49-F238E27FC236}">
                <a16:creationId xmlns:a16="http://schemas.microsoft.com/office/drawing/2014/main" id="{BABEAC71-B2B7-F315-2E32-3DA90EE73291}"/>
              </a:ext>
            </a:extLst>
          </p:cNvPr>
          <p:cNvPicPr>
            <a:picLocks noChangeAspect="1"/>
          </p:cNvPicPr>
          <p:nvPr/>
        </p:nvPicPr>
        <p:blipFill>
          <a:blip r:embed="rId7"/>
          <a:srcRect l="1209"/>
          <a:stretch/>
        </p:blipFill>
        <p:spPr>
          <a:xfrm>
            <a:off x="1475104" y="3399602"/>
            <a:ext cx="8952866" cy="910957"/>
          </a:xfrm>
          <a:prstGeom prst="rect">
            <a:avLst/>
          </a:prstGeom>
        </p:spPr>
      </p:pic>
      <p:pic>
        <p:nvPicPr>
          <p:cNvPr id="5" name="Picture 4">
            <a:extLst>
              <a:ext uri="{FF2B5EF4-FFF2-40B4-BE49-F238E27FC236}">
                <a16:creationId xmlns:a16="http://schemas.microsoft.com/office/drawing/2014/main" id="{59A01628-73D4-41EB-28F3-9AE93F99A2F9}"/>
              </a:ext>
            </a:extLst>
          </p:cNvPr>
          <p:cNvPicPr>
            <a:picLocks noChangeAspect="1"/>
          </p:cNvPicPr>
          <p:nvPr/>
        </p:nvPicPr>
        <p:blipFill>
          <a:blip r:embed="rId8"/>
          <a:stretch>
            <a:fillRect/>
          </a:stretch>
        </p:blipFill>
        <p:spPr>
          <a:xfrm>
            <a:off x="1435571" y="4620651"/>
            <a:ext cx="9427535" cy="1731729"/>
          </a:xfrm>
          <a:prstGeom prst="rect">
            <a:avLst/>
          </a:prstGeom>
        </p:spPr>
      </p:pic>
    </p:spTree>
    <p:extLst>
      <p:ext uri="{BB962C8B-B14F-4D97-AF65-F5344CB8AC3E}">
        <p14:creationId xmlns:p14="http://schemas.microsoft.com/office/powerpoint/2010/main" val="2239241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D1656-257B-2B45-CDC8-2692E2191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34301-FC00-389E-843A-31DB89DD97B7}"/>
              </a:ext>
            </a:extLst>
          </p:cNvPr>
          <p:cNvSpPr>
            <a:spLocks noGrp="1"/>
          </p:cNvSpPr>
          <p:nvPr>
            <p:ph type="title"/>
          </p:nvPr>
        </p:nvSpPr>
        <p:spPr/>
        <p:txBody>
          <a:bodyPr/>
          <a:lstStyle/>
          <a:p>
            <a:r>
              <a:rPr lang="en-IN" dirty="0"/>
              <a:t>Comparison</a:t>
            </a:r>
            <a:br>
              <a:rPr lang="en-IN" dirty="0"/>
            </a:br>
            <a:endParaRPr lang="en-IN" dirty="0"/>
          </a:p>
        </p:txBody>
      </p:sp>
      <p:sp>
        <p:nvSpPr>
          <p:cNvPr id="3" name="Slide Number Placeholder 2">
            <a:extLst>
              <a:ext uri="{FF2B5EF4-FFF2-40B4-BE49-F238E27FC236}">
                <a16:creationId xmlns:a16="http://schemas.microsoft.com/office/drawing/2014/main" id="{5436C212-4BA1-3C64-7C0A-F51C5A9B0DFC}"/>
              </a:ext>
            </a:extLst>
          </p:cNvPr>
          <p:cNvSpPr>
            <a:spLocks noGrp="1"/>
          </p:cNvSpPr>
          <p:nvPr>
            <p:ph type="sldNum" sz="quarter" idx="12"/>
          </p:nvPr>
        </p:nvSpPr>
        <p:spPr/>
        <p:txBody>
          <a:bodyPr/>
          <a:lstStyle/>
          <a:p>
            <a:fld id="{0732A363-FB04-4C9F-90A8-C4C271AF4C6C}" type="slidenum">
              <a:rPr lang="de-DE" smtClean="0"/>
              <a:t>38</a:t>
            </a:fld>
            <a:endParaRPr lang="de-DE"/>
          </a:p>
        </p:txBody>
      </p:sp>
      <p:graphicFrame>
        <p:nvGraphicFramePr>
          <p:cNvPr id="4" name="Table 3">
            <a:extLst>
              <a:ext uri="{FF2B5EF4-FFF2-40B4-BE49-F238E27FC236}">
                <a16:creationId xmlns:a16="http://schemas.microsoft.com/office/drawing/2014/main" id="{13AD718B-64B6-4020-700E-AC380A3B3641}"/>
              </a:ext>
            </a:extLst>
          </p:cNvPr>
          <p:cNvGraphicFramePr>
            <a:graphicFrameLocks noGrp="1"/>
          </p:cNvGraphicFramePr>
          <p:nvPr>
            <p:extLst>
              <p:ext uri="{D42A27DB-BD31-4B8C-83A1-F6EECF244321}">
                <p14:modId xmlns:p14="http://schemas.microsoft.com/office/powerpoint/2010/main" val="351722821"/>
              </p:ext>
            </p:extLst>
          </p:nvPr>
        </p:nvGraphicFramePr>
        <p:xfrm>
          <a:off x="1475104" y="1095375"/>
          <a:ext cx="9241792" cy="2023533"/>
        </p:xfrm>
        <a:graphic>
          <a:graphicData uri="http://schemas.openxmlformats.org/drawingml/2006/table">
            <a:tbl>
              <a:tblPr firstRow="1" bandRow="1">
                <a:tableStyleId>{2D5ABB26-0587-4C30-8999-92F81FD0307C}</a:tableStyleId>
              </a:tblPr>
              <a:tblGrid>
                <a:gridCol w="2971241">
                  <a:extLst>
                    <a:ext uri="{9D8B030D-6E8A-4147-A177-3AD203B41FA5}">
                      <a16:colId xmlns:a16="http://schemas.microsoft.com/office/drawing/2014/main" val="1558668564"/>
                    </a:ext>
                  </a:extLst>
                </a:gridCol>
                <a:gridCol w="2971241">
                  <a:extLst>
                    <a:ext uri="{9D8B030D-6E8A-4147-A177-3AD203B41FA5}">
                      <a16:colId xmlns:a16="http://schemas.microsoft.com/office/drawing/2014/main" val="3539163015"/>
                    </a:ext>
                  </a:extLst>
                </a:gridCol>
                <a:gridCol w="3299310">
                  <a:extLst>
                    <a:ext uri="{9D8B030D-6E8A-4147-A177-3AD203B41FA5}">
                      <a16:colId xmlns:a16="http://schemas.microsoft.com/office/drawing/2014/main" val="1231318954"/>
                    </a:ext>
                  </a:extLst>
                </a:gridCol>
              </a:tblGrid>
              <a:tr h="651853">
                <a:tc>
                  <a:txBody>
                    <a:bodyPr/>
                    <a:lstStyle/>
                    <a:p>
                      <a:pPr algn="ctr"/>
                      <a:r>
                        <a:rPr lang="en-IN" b="1" dirty="0"/>
                        <a:t>Aspect</a:t>
                      </a:r>
                    </a:p>
                  </a:txBody>
                  <a:tcPr anchor="ctr"/>
                </a:tc>
                <a:tc>
                  <a:txBody>
                    <a:bodyPr/>
                    <a:lstStyle/>
                    <a:p>
                      <a:pPr algn="ctr"/>
                      <a:r>
                        <a:rPr lang="en-IN" b="1" dirty="0"/>
                        <a:t>Meta-programming</a:t>
                      </a:r>
                    </a:p>
                  </a:txBody>
                  <a:tcPr anchor="ctr"/>
                </a:tc>
                <a:tc>
                  <a:txBody>
                    <a:bodyPr/>
                    <a:lstStyle/>
                    <a:p>
                      <a:pPr algn="ctr"/>
                      <a:r>
                        <a:rPr lang="en-IN" b="1" dirty="0"/>
                        <a:t>Dependent Programming</a:t>
                      </a:r>
                    </a:p>
                  </a:txBody>
                  <a:tcPr anchor="ctr"/>
                </a:tc>
                <a:extLst>
                  <a:ext uri="{0D108BD9-81ED-4DB2-BD59-A6C34878D82A}">
                    <a16:rowId xmlns:a16="http://schemas.microsoft.com/office/drawing/2014/main" val="4160539608"/>
                  </a:ext>
                </a:extLst>
              </a:tr>
              <a:tr h="685840">
                <a:tc>
                  <a:txBody>
                    <a:bodyPr/>
                    <a:lstStyle/>
                    <a:p>
                      <a:pPr algn="ctr"/>
                      <a:r>
                        <a:rPr lang="en-IN" dirty="0"/>
                        <a:t>Design</a:t>
                      </a:r>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2195470600"/>
                  </a:ext>
                </a:extLst>
              </a:tr>
              <a:tr h="685840">
                <a:tc>
                  <a:txBody>
                    <a:bodyPr/>
                    <a:lstStyle/>
                    <a:p>
                      <a:pPr algn="ctr"/>
                      <a:r>
                        <a:rPr lang="en-IN" dirty="0"/>
                        <a:t>Proving Properties</a:t>
                      </a:r>
                    </a:p>
                  </a:txBody>
                  <a:tcPr anchor="ctr"/>
                </a:tc>
                <a:tc>
                  <a:txBody>
                    <a:bodyPr/>
                    <a:lstStyle/>
                    <a:p>
                      <a:pPr algn="ctr"/>
                      <a:endParaRPr lang="en-IN"/>
                    </a:p>
                  </a:txBody>
                  <a:tcPr anchor="ctr"/>
                </a:tc>
                <a:tc>
                  <a:txBody>
                    <a:bodyPr/>
                    <a:lstStyle/>
                    <a:p>
                      <a:pPr algn="ctr"/>
                      <a:endParaRPr lang="en-IN" dirty="0"/>
                    </a:p>
                  </a:txBody>
                  <a:tcPr anchor="ctr"/>
                </a:tc>
                <a:extLst>
                  <a:ext uri="{0D108BD9-81ED-4DB2-BD59-A6C34878D82A}">
                    <a16:rowId xmlns:a16="http://schemas.microsoft.com/office/drawing/2014/main" val="3158355344"/>
                  </a:ext>
                </a:extLst>
              </a:tr>
            </a:tbl>
          </a:graphicData>
        </a:graphic>
      </p:graphicFrame>
      <p:pic>
        <p:nvPicPr>
          <p:cNvPr id="6" name="Graphic 5" descr="Checkmark with solid fill">
            <a:extLst>
              <a:ext uri="{FF2B5EF4-FFF2-40B4-BE49-F238E27FC236}">
                <a16:creationId xmlns:a16="http://schemas.microsoft.com/office/drawing/2014/main" id="{AD1B203A-B277-22A0-C769-F1DC09F4D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7359" y="1806151"/>
            <a:ext cx="601980" cy="601980"/>
          </a:xfrm>
          <a:prstGeom prst="rect">
            <a:avLst/>
          </a:prstGeom>
        </p:spPr>
      </p:pic>
      <p:pic>
        <p:nvPicPr>
          <p:cNvPr id="9" name="Graphic 8" descr="Close with solid fill">
            <a:extLst>
              <a:ext uri="{FF2B5EF4-FFF2-40B4-BE49-F238E27FC236}">
                <a16:creationId xmlns:a16="http://schemas.microsoft.com/office/drawing/2014/main" id="{B3CCF8B2-0EE8-63BE-D328-F8BE8EE461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47359" y="2462529"/>
            <a:ext cx="601980" cy="601980"/>
          </a:xfrm>
          <a:prstGeom prst="rect">
            <a:avLst/>
          </a:prstGeom>
        </p:spPr>
      </p:pic>
      <p:pic>
        <p:nvPicPr>
          <p:cNvPr id="10" name="Graphic 9" descr="Checkmark with solid fill">
            <a:extLst>
              <a:ext uri="{FF2B5EF4-FFF2-40B4-BE49-F238E27FC236}">
                <a16:creationId xmlns:a16="http://schemas.microsoft.com/office/drawing/2014/main" id="{4D7589F6-1379-B41F-A3D1-4B13F5A559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20149" y="1788331"/>
            <a:ext cx="601980" cy="601980"/>
          </a:xfrm>
          <a:prstGeom prst="rect">
            <a:avLst/>
          </a:prstGeom>
        </p:spPr>
      </p:pic>
      <p:pic>
        <p:nvPicPr>
          <p:cNvPr id="5" name="Picture 4">
            <a:extLst>
              <a:ext uri="{FF2B5EF4-FFF2-40B4-BE49-F238E27FC236}">
                <a16:creationId xmlns:a16="http://schemas.microsoft.com/office/drawing/2014/main" id="{ACB611EE-CE42-AA35-3491-E78DD5A95ED7}"/>
              </a:ext>
            </a:extLst>
          </p:cNvPr>
          <p:cNvPicPr>
            <a:picLocks noChangeAspect="1"/>
          </p:cNvPicPr>
          <p:nvPr/>
        </p:nvPicPr>
        <p:blipFill>
          <a:blip r:embed="rId9"/>
          <a:stretch>
            <a:fillRect/>
          </a:stretch>
        </p:blipFill>
        <p:spPr>
          <a:xfrm>
            <a:off x="4408532" y="3243494"/>
            <a:ext cx="3481614" cy="3490681"/>
          </a:xfrm>
          <a:prstGeom prst="rect">
            <a:avLst/>
          </a:prstGeom>
        </p:spPr>
      </p:pic>
    </p:spTree>
    <p:extLst>
      <p:ext uri="{BB962C8B-B14F-4D97-AF65-F5344CB8AC3E}">
        <p14:creationId xmlns:p14="http://schemas.microsoft.com/office/powerpoint/2010/main" val="1501387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C64A4-DFBB-59F6-1652-2901D0DF7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898636-C874-3EBC-1661-FCE9FBF27D8C}"/>
              </a:ext>
            </a:extLst>
          </p:cNvPr>
          <p:cNvSpPr>
            <a:spLocks noGrp="1"/>
          </p:cNvSpPr>
          <p:nvPr>
            <p:ph type="title"/>
          </p:nvPr>
        </p:nvSpPr>
        <p:spPr/>
        <p:txBody>
          <a:bodyPr/>
          <a:lstStyle/>
          <a:p>
            <a:r>
              <a:rPr lang="en-IN" dirty="0"/>
              <a:t>Comparison</a:t>
            </a:r>
            <a:br>
              <a:rPr lang="en-IN" dirty="0"/>
            </a:br>
            <a:endParaRPr lang="en-IN" dirty="0"/>
          </a:p>
        </p:txBody>
      </p:sp>
      <p:sp>
        <p:nvSpPr>
          <p:cNvPr id="3" name="Slide Number Placeholder 2">
            <a:extLst>
              <a:ext uri="{FF2B5EF4-FFF2-40B4-BE49-F238E27FC236}">
                <a16:creationId xmlns:a16="http://schemas.microsoft.com/office/drawing/2014/main" id="{9480B7B9-F229-233A-921E-4E2538AD766E}"/>
              </a:ext>
            </a:extLst>
          </p:cNvPr>
          <p:cNvSpPr>
            <a:spLocks noGrp="1"/>
          </p:cNvSpPr>
          <p:nvPr>
            <p:ph type="sldNum" sz="quarter" idx="12"/>
          </p:nvPr>
        </p:nvSpPr>
        <p:spPr/>
        <p:txBody>
          <a:bodyPr/>
          <a:lstStyle/>
          <a:p>
            <a:fld id="{0732A363-FB04-4C9F-90A8-C4C271AF4C6C}" type="slidenum">
              <a:rPr lang="de-DE" smtClean="0"/>
              <a:t>39</a:t>
            </a:fld>
            <a:endParaRPr lang="de-DE"/>
          </a:p>
        </p:txBody>
      </p:sp>
      <p:graphicFrame>
        <p:nvGraphicFramePr>
          <p:cNvPr id="4" name="Table 3">
            <a:extLst>
              <a:ext uri="{FF2B5EF4-FFF2-40B4-BE49-F238E27FC236}">
                <a16:creationId xmlns:a16="http://schemas.microsoft.com/office/drawing/2014/main" id="{943BA528-3E88-4514-28EE-A45E5C5B2A42}"/>
              </a:ext>
            </a:extLst>
          </p:cNvPr>
          <p:cNvGraphicFramePr>
            <a:graphicFrameLocks noGrp="1"/>
          </p:cNvGraphicFramePr>
          <p:nvPr>
            <p:extLst>
              <p:ext uri="{D42A27DB-BD31-4B8C-83A1-F6EECF244321}">
                <p14:modId xmlns:p14="http://schemas.microsoft.com/office/powerpoint/2010/main" val="3870032111"/>
              </p:ext>
            </p:extLst>
          </p:nvPr>
        </p:nvGraphicFramePr>
        <p:xfrm>
          <a:off x="1475104" y="1095375"/>
          <a:ext cx="9241792" cy="2023533"/>
        </p:xfrm>
        <a:graphic>
          <a:graphicData uri="http://schemas.openxmlformats.org/drawingml/2006/table">
            <a:tbl>
              <a:tblPr firstRow="1" bandRow="1">
                <a:tableStyleId>{2D5ABB26-0587-4C30-8999-92F81FD0307C}</a:tableStyleId>
              </a:tblPr>
              <a:tblGrid>
                <a:gridCol w="2971241">
                  <a:extLst>
                    <a:ext uri="{9D8B030D-6E8A-4147-A177-3AD203B41FA5}">
                      <a16:colId xmlns:a16="http://schemas.microsoft.com/office/drawing/2014/main" val="1558668564"/>
                    </a:ext>
                  </a:extLst>
                </a:gridCol>
                <a:gridCol w="2971241">
                  <a:extLst>
                    <a:ext uri="{9D8B030D-6E8A-4147-A177-3AD203B41FA5}">
                      <a16:colId xmlns:a16="http://schemas.microsoft.com/office/drawing/2014/main" val="3539163015"/>
                    </a:ext>
                  </a:extLst>
                </a:gridCol>
                <a:gridCol w="3299310">
                  <a:extLst>
                    <a:ext uri="{9D8B030D-6E8A-4147-A177-3AD203B41FA5}">
                      <a16:colId xmlns:a16="http://schemas.microsoft.com/office/drawing/2014/main" val="1231318954"/>
                    </a:ext>
                  </a:extLst>
                </a:gridCol>
              </a:tblGrid>
              <a:tr h="651853">
                <a:tc>
                  <a:txBody>
                    <a:bodyPr/>
                    <a:lstStyle/>
                    <a:p>
                      <a:pPr algn="ctr"/>
                      <a:r>
                        <a:rPr lang="en-IN" b="1" dirty="0"/>
                        <a:t>Aspect</a:t>
                      </a:r>
                    </a:p>
                  </a:txBody>
                  <a:tcPr anchor="ctr"/>
                </a:tc>
                <a:tc>
                  <a:txBody>
                    <a:bodyPr/>
                    <a:lstStyle/>
                    <a:p>
                      <a:pPr algn="ctr"/>
                      <a:r>
                        <a:rPr lang="en-IN" b="1" dirty="0"/>
                        <a:t>Meta-programming</a:t>
                      </a:r>
                    </a:p>
                  </a:txBody>
                  <a:tcPr anchor="ctr"/>
                </a:tc>
                <a:tc>
                  <a:txBody>
                    <a:bodyPr/>
                    <a:lstStyle/>
                    <a:p>
                      <a:pPr algn="ctr"/>
                      <a:r>
                        <a:rPr lang="en-IN" b="1" dirty="0"/>
                        <a:t>Dependent Programming</a:t>
                      </a:r>
                    </a:p>
                  </a:txBody>
                  <a:tcPr anchor="ctr"/>
                </a:tc>
                <a:extLst>
                  <a:ext uri="{0D108BD9-81ED-4DB2-BD59-A6C34878D82A}">
                    <a16:rowId xmlns:a16="http://schemas.microsoft.com/office/drawing/2014/main" val="4160539608"/>
                  </a:ext>
                </a:extLst>
              </a:tr>
              <a:tr h="685840">
                <a:tc>
                  <a:txBody>
                    <a:bodyPr/>
                    <a:lstStyle/>
                    <a:p>
                      <a:pPr algn="ctr"/>
                      <a:r>
                        <a:rPr lang="en-IN" dirty="0"/>
                        <a:t>Design</a:t>
                      </a:r>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2195470600"/>
                  </a:ext>
                </a:extLst>
              </a:tr>
              <a:tr h="685840">
                <a:tc>
                  <a:txBody>
                    <a:bodyPr/>
                    <a:lstStyle/>
                    <a:p>
                      <a:pPr algn="ctr"/>
                      <a:r>
                        <a:rPr lang="en-IN" dirty="0"/>
                        <a:t>Proving Properties</a:t>
                      </a:r>
                    </a:p>
                  </a:txBody>
                  <a:tcPr anchor="ctr"/>
                </a:tc>
                <a:tc>
                  <a:txBody>
                    <a:bodyPr/>
                    <a:lstStyle/>
                    <a:p>
                      <a:pPr algn="ctr"/>
                      <a:endParaRPr lang="en-IN"/>
                    </a:p>
                  </a:txBody>
                  <a:tcPr anchor="ctr"/>
                </a:tc>
                <a:tc>
                  <a:txBody>
                    <a:bodyPr/>
                    <a:lstStyle/>
                    <a:p>
                      <a:pPr algn="ctr"/>
                      <a:endParaRPr lang="en-IN" dirty="0"/>
                    </a:p>
                  </a:txBody>
                  <a:tcPr anchor="ctr"/>
                </a:tc>
                <a:extLst>
                  <a:ext uri="{0D108BD9-81ED-4DB2-BD59-A6C34878D82A}">
                    <a16:rowId xmlns:a16="http://schemas.microsoft.com/office/drawing/2014/main" val="3158355344"/>
                  </a:ext>
                </a:extLst>
              </a:tr>
            </a:tbl>
          </a:graphicData>
        </a:graphic>
      </p:graphicFrame>
      <p:pic>
        <p:nvPicPr>
          <p:cNvPr id="6" name="Graphic 5" descr="Checkmark with solid fill">
            <a:extLst>
              <a:ext uri="{FF2B5EF4-FFF2-40B4-BE49-F238E27FC236}">
                <a16:creationId xmlns:a16="http://schemas.microsoft.com/office/drawing/2014/main" id="{1F58B983-234E-F2C6-3861-CA9C948C63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7359" y="1806151"/>
            <a:ext cx="601980" cy="601980"/>
          </a:xfrm>
          <a:prstGeom prst="rect">
            <a:avLst/>
          </a:prstGeom>
        </p:spPr>
      </p:pic>
      <p:pic>
        <p:nvPicPr>
          <p:cNvPr id="7" name="Graphic 6" descr="Checkmark with solid fill">
            <a:extLst>
              <a:ext uri="{FF2B5EF4-FFF2-40B4-BE49-F238E27FC236}">
                <a16:creationId xmlns:a16="http://schemas.microsoft.com/office/drawing/2014/main" id="{AFB43485-426E-876B-AF95-A187091A32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0149" y="2422081"/>
            <a:ext cx="601980" cy="601980"/>
          </a:xfrm>
          <a:prstGeom prst="rect">
            <a:avLst/>
          </a:prstGeom>
        </p:spPr>
      </p:pic>
      <p:pic>
        <p:nvPicPr>
          <p:cNvPr id="9" name="Graphic 8" descr="Close with solid fill">
            <a:extLst>
              <a:ext uri="{FF2B5EF4-FFF2-40B4-BE49-F238E27FC236}">
                <a16:creationId xmlns:a16="http://schemas.microsoft.com/office/drawing/2014/main" id="{129FD5B2-DBC8-7079-CC9F-BB835BFDC1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47359" y="2462529"/>
            <a:ext cx="601980" cy="601980"/>
          </a:xfrm>
          <a:prstGeom prst="rect">
            <a:avLst/>
          </a:prstGeom>
        </p:spPr>
      </p:pic>
      <p:pic>
        <p:nvPicPr>
          <p:cNvPr id="10" name="Graphic 9" descr="Checkmark with solid fill">
            <a:extLst>
              <a:ext uri="{FF2B5EF4-FFF2-40B4-BE49-F238E27FC236}">
                <a16:creationId xmlns:a16="http://schemas.microsoft.com/office/drawing/2014/main" id="{9F19EB75-DB31-4D4B-8FCB-6FC89621F3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20149" y="1788331"/>
            <a:ext cx="601980" cy="601980"/>
          </a:xfrm>
          <a:prstGeom prst="rect">
            <a:avLst/>
          </a:prstGeom>
        </p:spPr>
      </p:pic>
      <p:pic>
        <p:nvPicPr>
          <p:cNvPr id="8" name="Picture 7">
            <a:extLst>
              <a:ext uri="{FF2B5EF4-FFF2-40B4-BE49-F238E27FC236}">
                <a16:creationId xmlns:a16="http://schemas.microsoft.com/office/drawing/2014/main" id="{E10B9AA6-0194-9607-B100-8EF420F402C8}"/>
              </a:ext>
            </a:extLst>
          </p:cNvPr>
          <p:cNvPicPr>
            <a:picLocks noChangeAspect="1"/>
          </p:cNvPicPr>
          <p:nvPr/>
        </p:nvPicPr>
        <p:blipFill>
          <a:blip r:embed="rId9"/>
          <a:stretch>
            <a:fillRect/>
          </a:stretch>
        </p:blipFill>
        <p:spPr>
          <a:xfrm>
            <a:off x="1934391" y="3685172"/>
            <a:ext cx="8429896" cy="2077453"/>
          </a:xfrm>
          <a:prstGeom prst="rect">
            <a:avLst/>
          </a:prstGeom>
        </p:spPr>
      </p:pic>
    </p:spTree>
    <p:extLst>
      <p:ext uri="{BB962C8B-B14F-4D97-AF65-F5344CB8AC3E}">
        <p14:creationId xmlns:p14="http://schemas.microsoft.com/office/powerpoint/2010/main" val="4101455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56AA3-1B3F-8ED9-6207-802099FD5F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3B438-7C51-E813-1328-33D67EFD2BB2}"/>
              </a:ext>
            </a:extLst>
          </p:cNvPr>
          <p:cNvSpPr>
            <a:spLocks noGrp="1"/>
          </p:cNvSpPr>
          <p:nvPr>
            <p:ph type="title"/>
          </p:nvPr>
        </p:nvSpPr>
        <p:spPr/>
        <p:txBody>
          <a:bodyPr/>
          <a:lstStyle/>
          <a:p>
            <a:r>
              <a:rPr lang="en-US" dirty="0"/>
              <a:t>Motivation</a:t>
            </a:r>
            <a:br>
              <a:rPr lang="en-US" dirty="0"/>
            </a:br>
            <a:endParaRPr lang="en-IN" dirty="0"/>
          </a:p>
        </p:txBody>
      </p:sp>
      <p:sp>
        <p:nvSpPr>
          <p:cNvPr id="3" name="Slide Number Placeholder 2">
            <a:extLst>
              <a:ext uri="{FF2B5EF4-FFF2-40B4-BE49-F238E27FC236}">
                <a16:creationId xmlns:a16="http://schemas.microsoft.com/office/drawing/2014/main" id="{0467C50D-71F9-233C-EE3A-E816AB911D90}"/>
              </a:ext>
            </a:extLst>
          </p:cNvPr>
          <p:cNvSpPr>
            <a:spLocks noGrp="1"/>
          </p:cNvSpPr>
          <p:nvPr>
            <p:ph type="sldNum" sz="quarter" idx="12"/>
          </p:nvPr>
        </p:nvSpPr>
        <p:spPr/>
        <p:txBody>
          <a:bodyPr/>
          <a:lstStyle/>
          <a:p>
            <a:fld id="{0732A363-FB04-4C9F-90A8-C4C271AF4C6C}" type="slidenum">
              <a:rPr lang="de-DE" smtClean="0"/>
              <a:t>4</a:t>
            </a:fld>
            <a:endParaRPr lang="de-DE"/>
          </a:p>
        </p:txBody>
      </p:sp>
      <p:graphicFrame>
        <p:nvGraphicFramePr>
          <p:cNvPr id="7" name="Table 6">
            <a:extLst>
              <a:ext uri="{FF2B5EF4-FFF2-40B4-BE49-F238E27FC236}">
                <a16:creationId xmlns:a16="http://schemas.microsoft.com/office/drawing/2014/main" id="{156D9086-F236-595F-3CC5-A13EAE6946FB}"/>
              </a:ext>
            </a:extLst>
          </p:cNvPr>
          <p:cNvGraphicFramePr>
            <a:graphicFrameLocks noGrp="1"/>
          </p:cNvGraphicFramePr>
          <p:nvPr>
            <p:extLst>
              <p:ext uri="{D42A27DB-BD31-4B8C-83A1-F6EECF244321}">
                <p14:modId xmlns:p14="http://schemas.microsoft.com/office/powerpoint/2010/main" val="453663188"/>
              </p:ext>
            </p:extLst>
          </p:nvPr>
        </p:nvGraphicFramePr>
        <p:xfrm>
          <a:off x="911225" y="1512490"/>
          <a:ext cx="10442576" cy="3318777"/>
        </p:xfrm>
        <a:graphic>
          <a:graphicData uri="http://schemas.openxmlformats.org/drawingml/2006/table">
            <a:tbl>
              <a:tblPr firstRow="1" bandRow="1">
                <a:tableStyleId>{2D5ABB26-0587-4C30-8999-92F81FD0307C}</a:tableStyleId>
              </a:tblPr>
              <a:tblGrid>
                <a:gridCol w="2610644">
                  <a:extLst>
                    <a:ext uri="{9D8B030D-6E8A-4147-A177-3AD203B41FA5}">
                      <a16:colId xmlns:a16="http://schemas.microsoft.com/office/drawing/2014/main" val="3558364011"/>
                    </a:ext>
                  </a:extLst>
                </a:gridCol>
                <a:gridCol w="1401005">
                  <a:extLst>
                    <a:ext uri="{9D8B030D-6E8A-4147-A177-3AD203B41FA5}">
                      <a16:colId xmlns:a16="http://schemas.microsoft.com/office/drawing/2014/main" val="3995303282"/>
                    </a:ext>
                  </a:extLst>
                </a:gridCol>
                <a:gridCol w="2052084">
                  <a:extLst>
                    <a:ext uri="{9D8B030D-6E8A-4147-A177-3AD203B41FA5}">
                      <a16:colId xmlns:a16="http://schemas.microsoft.com/office/drawing/2014/main" val="286258709"/>
                    </a:ext>
                  </a:extLst>
                </a:gridCol>
                <a:gridCol w="4378843">
                  <a:extLst>
                    <a:ext uri="{9D8B030D-6E8A-4147-A177-3AD203B41FA5}">
                      <a16:colId xmlns:a16="http://schemas.microsoft.com/office/drawing/2014/main" val="2290025904"/>
                    </a:ext>
                  </a:extLst>
                </a:gridCol>
              </a:tblGrid>
              <a:tr h="899347">
                <a:tc>
                  <a:txBody>
                    <a:bodyPr/>
                    <a:lstStyle/>
                    <a:p>
                      <a:pPr algn="ctr"/>
                      <a:r>
                        <a:rPr lang="en-IN" b="1" dirty="0"/>
                        <a:t>Incident</a:t>
                      </a:r>
                    </a:p>
                  </a:txBody>
                  <a:tcPr anchor="ctr"/>
                </a:tc>
                <a:tc>
                  <a:txBody>
                    <a:bodyPr/>
                    <a:lstStyle/>
                    <a:p>
                      <a:pPr algn="ctr"/>
                      <a:r>
                        <a:rPr lang="en-IN" b="1" dirty="0"/>
                        <a:t>Year</a:t>
                      </a:r>
                    </a:p>
                  </a:txBody>
                  <a:tcPr anchor="ctr"/>
                </a:tc>
                <a:tc>
                  <a:txBody>
                    <a:bodyPr/>
                    <a:lstStyle/>
                    <a:p>
                      <a:pPr algn="ctr"/>
                      <a:r>
                        <a:rPr lang="en-IN" b="1" dirty="0"/>
                        <a:t>Monetary Loss</a:t>
                      </a:r>
                    </a:p>
                  </a:txBody>
                  <a:tcPr anchor="ctr"/>
                </a:tc>
                <a:tc>
                  <a:txBody>
                    <a:bodyPr/>
                    <a:lstStyle/>
                    <a:p>
                      <a:pPr algn="ctr"/>
                      <a:r>
                        <a:rPr lang="en-IN" b="1" dirty="0"/>
                        <a:t>Cause</a:t>
                      </a:r>
                    </a:p>
                  </a:txBody>
                  <a:tcPr anchor="ctr"/>
                </a:tc>
                <a:extLst>
                  <a:ext uri="{0D108BD9-81ED-4DB2-BD59-A6C34878D82A}">
                    <a16:rowId xmlns:a16="http://schemas.microsoft.com/office/drawing/2014/main" val="3114619863"/>
                  </a:ext>
                </a:extLst>
              </a:tr>
              <a:tr h="1206575">
                <a:tc>
                  <a:txBody>
                    <a:bodyPr/>
                    <a:lstStyle/>
                    <a:p>
                      <a:pPr algn="ctr"/>
                      <a:r>
                        <a:rPr lang="en-US" baseline="0" dirty="0" err="1"/>
                        <a:t>Crowdstrike</a:t>
                      </a:r>
                      <a:r>
                        <a:rPr lang="en-US" baseline="0" dirty="0"/>
                        <a:t> outage</a:t>
                      </a:r>
                      <a:r>
                        <a:rPr lang="en-US" baseline="30000" dirty="0"/>
                        <a:t>1</a:t>
                      </a:r>
                      <a:endParaRPr lang="en-IN" baseline="30000" dirty="0"/>
                    </a:p>
                  </a:txBody>
                  <a:tcPr anchor="ctr"/>
                </a:tc>
                <a:tc>
                  <a:txBody>
                    <a:bodyPr/>
                    <a:lstStyle/>
                    <a:p>
                      <a:pPr algn="ctr"/>
                      <a:r>
                        <a:rPr lang="en-IN" dirty="0"/>
                        <a:t>2024</a:t>
                      </a:r>
                    </a:p>
                  </a:txBody>
                  <a:tcPr anchor="ctr"/>
                </a:tc>
                <a:tc>
                  <a:txBody>
                    <a:bodyPr/>
                    <a:lstStyle/>
                    <a:p>
                      <a:pPr algn="ctr"/>
                      <a:r>
                        <a:rPr lang="en-IN" dirty="0"/>
                        <a:t>$10 billion</a:t>
                      </a:r>
                    </a:p>
                  </a:txBody>
                  <a:tcPr anchor="ctr"/>
                </a:tc>
                <a:tc>
                  <a:txBody>
                    <a:bodyPr/>
                    <a:lstStyle/>
                    <a:p>
                      <a:pPr algn="ctr"/>
                      <a:r>
                        <a:rPr lang="en-IN" dirty="0"/>
                        <a:t>Read-out-of-bounds memory error in driver</a:t>
                      </a:r>
                    </a:p>
                  </a:txBody>
                  <a:tcPr anchor="ctr"/>
                </a:tc>
                <a:extLst>
                  <a:ext uri="{0D108BD9-81ED-4DB2-BD59-A6C34878D82A}">
                    <a16:rowId xmlns:a16="http://schemas.microsoft.com/office/drawing/2014/main" val="2848632311"/>
                  </a:ext>
                </a:extLst>
              </a:tr>
              <a:tr h="1212855">
                <a:tc>
                  <a:txBody>
                    <a:bodyPr/>
                    <a:lstStyle/>
                    <a:p>
                      <a:pPr algn="ctr"/>
                      <a:r>
                        <a:rPr lang="en-IN" dirty="0"/>
                        <a:t>Intel </a:t>
                      </a:r>
                      <a:r>
                        <a:rPr lang="en-IN" dirty="0" err="1"/>
                        <a:t>Pentinum</a:t>
                      </a:r>
                      <a:r>
                        <a:rPr lang="en-IN" dirty="0"/>
                        <a:t> Floating Point Division Bug</a:t>
                      </a:r>
                      <a:r>
                        <a:rPr lang="en-IN" baseline="30000" dirty="0"/>
                        <a:t>2</a:t>
                      </a:r>
                    </a:p>
                  </a:txBody>
                  <a:tcPr anchor="ctr"/>
                </a:tc>
                <a:tc>
                  <a:txBody>
                    <a:bodyPr/>
                    <a:lstStyle/>
                    <a:p>
                      <a:pPr algn="ctr"/>
                      <a:r>
                        <a:rPr lang="en-IN" dirty="0"/>
                        <a:t>1994</a:t>
                      </a:r>
                    </a:p>
                  </a:txBody>
                  <a:tcPr anchor="ctr"/>
                </a:tc>
                <a:tc>
                  <a:txBody>
                    <a:bodyPr/>
                    <a:lstStyle/>
                    <a:p>
                      <a:pPr algn="ctr"/>
                      <a:r>
                        <a:rPr lang="en-IN" dirty="0"/>
                        <a:t>$475 million≈</a:t>
                      </a:r>
                    </a:p>
                    <a:p>
                      <a:pPr algn="ctr"/>
                      <a:r>
                        <a:rPr lang="en-IN" dirty="0"/>
                        <a:t>$868 million (2023)</a:t>
                      </a:r>
                    </a:p>
                  </a:txBody>
                  <a:tcPr anchor="ctr"/>
                </a:tc>
                <a:tc>
                  <a:txBody>
                    <a:bodyPr/>
                    <a:lstStyle/>
                    <a:p>
                      <a:pPr algn="ctr"/>
                      <a:r>
                        <a:rPr lang="en-US" dirty="0"/>
                        <a:t>Missing values in a lookup table used for floating-point division</a:t>
                      </a:r>
                      <a:endParaRPr lang="en-IN" dirty="0"/>
                    </a:p>
                  </a:txBody>
                  <a:tcPr anchor="ctr"/>
                </a:tc>
                <a:extLst>
                  <a:ext uri="{0D108BD9-81ED-4DB2-BD59-A6C34878D82A}">
                    <a16:rowId xmlns:a16="http://schemas.microsoft.com/office/drawing/2014/main" val="2626044051"/>
                  </a:ext>
                </a:extLst>
              </a:tr>
            </a:tbl>
          </a:graphicData>
        </a:graphic>
      </p:graphicFrame>
      <p:sp>
        <p:nvSpPr>
          <p:cNvPr id="9" name="TextBox 8">
            <a:extLst>
              <a:ext uri="{FF2B5EF4-FFF2-40B4-BE49-F238E27FC236}">
                <a16:creationId xmlns:a16="http://schemas.microsoft.com/office/drawing/2014/main" id="{8596110F-658E-38D4-B840-3A235F3EC377}"/>
              </a:ext>
            </a:extLst>
          </p:cNvPr>
          <p:cNvSpPr txBox="1"/>
          <p:nvPr/>
        </p:nvSpPr>
        <p:spPr>
          <a:xfrm>
            <a:off x="794784" y="5849428"/>
            <a:ext cx="10559015" cy="1384995"/>
          </a:xfrm>
          <a:prstGeom prst="rect">
            <a:avLst/>
          </a:prstGeom>
          <a:noFill/>
        </p:spPr>
        <p:txBody>
          <a:bodyPr wrap="square">
            <a:spAutoFit/>
          </a:bodyPr>
          <a:lstStyle/>
          <a:p>
            <a:pPr marL="228600" indent="-228600">
              <a:buAutoNum type="arabicPeriod"/>
            </a:pPr>
            <a:r>
              <a:rPr lang="en-IN" sz="1200" dirty="0">
                <a:hlinkClick r:id="rId3"/>
              </a:rPr>
              <a:t>https://www.crowdstrike.com/wp-content/uploads/2024/08/Channel-File-291-Incident-Root-Cause-Analysis-08.06.2024.pdf</a:t>
            </a:r>
            <a:endParaRPr lang="en-IN" sz="1200" dirty="0"/>
          </a:p>
          <a:p>
            <a:r>
              <a:rPr lang="en-IN" sz="1200" dirty="0"/>
              <a:t>2.  </a:t>
            </a:r>
            <a:r>
              <a:rPr lang="en-IN" sz="1200" dirty="0">
                <a:hlinkClick r:id="rId4"/>
              </a:rPr>
              <a:t>https://en.wikipedia.org/wiki/Pentium_FDIV_bug</a:t>
            </a:r>
            <a:endParaRPr lang="en-IN" sz="1200" dirty="0"/>
          </a:p>
          <a:p>
            <a:endParaRPr lang="en-IN" sz="1200" dirty="0"/>
          </a:p>
          <a:p>
            <a:endParaRPr lang="en-IN" sz="1200" dirty="0">
              <a:hlinkClick r:id="rId5"/>
            </a:endParaRPr>
          </a:p>
          <a:p>
            <a:endParaRPr lang="en-IN" sz="1200" dirty="0">
              <a:hlinkClick r:id="rId5"/>
            </a:endParaRPr>
          </a:p>
          <a:p>
            <a:endParaRPr lang="en-IN" sz="1200" dirty="0"/>
          </a:p>
          <a:p>
            <a:endParaRPr lang="en-IN" sz="1200" dirty="0"/>
          </a:p>
        </p:txBody>
      </p:sp>
    </p:spTree>
    <p:extLst>
      <p:ext uri="{BB962C8B-B14F-4D97-AF65-F5344CB8AC3E}">
        <p14:creationId xmlns:p14="http://schemas.microsoft.com/office/powerpoint/2010/main" val="547961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DB8C8-5388-9DA6-D97C-B8316D30A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D2CE5B-D534-10EF-D8EF-9814FE5382C0}"/>
              </a:ext>
            </a:extLst>
          </p:cNvPr>
          <p:cNvSpPr>
            <a:spLocks noGrp="1"/>
          </p:cNvSpPr>
          <p:nvPr>
            <p:ph type="title"/>
          </p:nvPr>
        </p:nvSpPr>
        <p:spPr/>
        <p:txBody>
          <a:bodyPr/>
          <a:lstStyle/>
          <a:p>
            <a:r>
              <a:rPr lang="en-US" dirty="0"/>
              <a:t>Synthesis Results</a:t>
            </a:r>
            <a:br>
              <a:rPr lang="en-US" dirty="0"/>
            </a:br>
            <a:endParaRPr lang="en-IN" dirty="0"/>
          </a:p>
        </p:txBody>
      </p:sp>
      <p:sp>
        <p:nvSpPr>
          <p:cNvPr id="3" name="Slide Number Placeholder 2">
            <a:extLst>
              <a:ext uri="{FF2B5EF4-FFF2-40B4-BE49-F238E27FC236}">
                <a16:creationId xmlns:a16="http://schemas.microsoft.com/office/drawing/2014/main" id="{0735D448-C06A-34D8-2C29-56F09B6D03FA}"/>
              </a:ext>
            </a:extLst>
          </p:cNvPr>
          <p:cNvSpPr>
            <a:spLocks noGrp="1"/>
          </p:cNvSpPr>
          <p:nvPr>
            <p:ph type="sldNum" sz="quarter" idx="12"/>
          </p:nvPr>
        </p:nvSpPr>
        <p:spPr/>
        <p:txBody>
          <a:bodyPr/>
          <a:lstStyle/>
          <a:p>
            <a:fld id="{0732A363-FB04-4C9F-90A8-C4C271AF4C6C}" type="slidenum">
              <a:rPr lang="de-DE" smtClean="0"/>
              <a:t>40</a:t>
            </a:fld>
            <a:endParaRPr lang="de-DE"/>
          </a:p>
        </p:txBody>
      </p:sp>
      <p:pic>
        <p:nvPicPr>
          <p:cNvPr id="6" name="Picture 5">
            <a:extLst>
              <a:ext uri="{FF2B5EF4-FFF2-40B4-BE49-F238E27FC236}">
                <a16:creationId xmlns:a16="http://schemas.microsoft.com/office/drawing/2014/main" id="{87CF20D9-5562-6B57-FF32-702AB5E7686D}"/>
              </a:ext>
            </a:extLst>
          </p:cNvPr>
          <p:cNvPicPr>
            <a:picLocks noChangeAspect="1"/>
          </p:cNvPicPr>
          <p:nvPr/>
        </p:nvPicPr>
        <p:blipFill>
          <a:blip r:embed="rId2"/>
          <a:stretch>
            <a:fillRect/>
          </a:stretch>
        </p:blipFill>
        <p:spPr>
          <a:xfrm>
            <a:off x="464579" y="1095375"/>
            <a:ext cx="11479227" cy="5401429"/>
          </a:xfrm>
          <a:prstGeom prst="rect">
            <a:avLst/>
          </a:prstGeom>
        </p:spPr>
      </p:pic>
    </p:spTree>
    <p:extLst>
      <p:ext uri="{BB962C8B-B14F-4D97-AF65-F5344CB8AC3E}">
        <p14:creationId xmlns:p14="http://schemas.microsoft.com/office/powerpoint/2010/main" val="1027358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57E5A-810A-740A-9DB8-D1442A3E7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7A63DB-A554-1493-FA29-79A715696851}"/>
              </a:ext>
            </a:extLst>
          </p:cNvPr>
          <p:cNvSpPr>
            <a:spLocks noGrp="1"/>
          </p:cNvSpPr>
          <p:nvPr>
            <p:ph type="title"/>
          </p:nvPr>
        </p:nvSpPr>
        <p:spPr/>
        <p:txBody>
          <a:bodyPr/>
          <a:lstStyle/>
          <a:p>
            <a:r>
              <a:rPr lang="en-IN" dirty="0"/>
              <a:t>Related Work</a:t>
            </a:r>
            <a:br>
              <a:rPr lang="en-IN" dirty="0"/>
            </a:br>
            <a:endParaRPr lang="en-IN" dirty="0"/>
          </a:p>
        </p:txBody>
      </p:sp>
      <p:sp>
        <p:nvSpPr>
          <p:cNvPr id="3" name="Slide Number Placeholder 2">
            <a:extLst>
              <a:ext uri="{FF2B5EF4-FFF2-40B4-BE49-F238E27FC236}">
                <a16:creationId xmlns:a16="http://schemas.microsoft.com/office/drawing/2014/main" id="{ED88D47D-1380-E07B-B73A-AC749CCC8E31}"/>
              </a:ext>
            </a:extLst>
          </p:cNvPr>
          <p:cNvSpPr>
            <a:spLocks noGrp="1"/>
          </p:cNvSpPr>
          <p:nvPr>
            <p:ph type="sldNum" sz="quarter" idx="12"/>
          </p:nvPr>
        </p:nvSpPr>
        <p:spPr/>
        <p:txBody>
          <a:bodyPr/>
          <a:lstStyle/>
          <a:p>
            <a:fld id="{0732A363-FB04-4C9F-90A8-C4C271AF4C6C}" type="slidenum">
              <a:rPr lang="de-DE" smtClean="0"/>
              <a:t>41</a:t>
            </a:fld>
            <a:endParaRPr lang="de-DE"/>
          </a:p>
        </p:txBody>
      </p:sp>
      <p:grpSp>
        <p:nvGrpSpPr>
          <p:cNvPr id="5" name="Group 4">
            <a:extLst>
              <a:ext uri="{FF2B5EF4-FFF2-40B4-BE49-F238E27FC236}">
                <a16:creationId xmlns:a16="http://schemas.microsoft.com/office/drawing/2014/main" id="{52903DA7-0E13-650B-8818-67F69F623489}"/>
              </a:ext>
            </a:extLst>
          </p:cNvPr>
          <p:cNvGrpSpPr/>
          <p:nvPr/>
        </p:nvGrpSpPr>
        <p:grpSpPr>
          <a:xfrm>
            <a:off x="5195990" y="1301729"/>
            <a:ext cx="2331720" cy="4032260"/>
            <a:chOff x="9022079" y="1412870"/>
            <a:chExt cx="2331720" cy="4032260"/>
          </a:xfrm>
        </p:grpSpPr>
        <p:sp>
          <p:nvSpPr>
            <p:cNvPr id="4" name="Rectangle 3">
              <a:extLst>
                <a:ext uri="{FF2B5EF4-FFF2-40B4-BE49-F238E27FC236}">
                  <a16:creationId xmlns:a16="http://schemas.microsoft.com/office/drawing/2014/main" id="{0EE03710-4E5B-E847-25ED-880A7767C7D6}"/>
                </a:ext>
              </a:extLst>
            </p:cNvPr>
            <p:cNvSpPr/>
            <p:nvPr/>
          </p:nvSpPr>
          <p:spPr>
            <a:xfrm>
              <a:off x="9022079" y="1412870"/>
              <a:ext cx="2331720" cy="80645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Abstract Formal Model</a:t>
              </a:r>
            </a:p>
          </p:txBody>
        </p:sp>
        <p:sp>
          <p:nvSpPr>
            <p:cNvPr id="6" name="Arrow: Down 5">
              <a:extLst>
                <a:ext uri="{FF2B5EF4-FFF2-40B4-BE49-F238E27FC236}">
                  <a16:creationId xmlns:a16="http://schemas.microsoft.com/office/drawing/2014/main" id="{B2DEB306-1274-E66B-242F-BF294D4FD3AC}"/>
                </a:ext>
              </a:extLst>
            </p:cNvPr>
            <p:cNvSpPr/>
            <p:nvPr/>
          </p:nvSpPr>
          <p:spPr>
            <a:xfrm>
              <a:off x="9971719" y="2219322"/>
              <a:ext cx="432437" cy="806452"/>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07EE239-BAC9-6AE4-A990-3C8E2659B44B}"/>
                </a:ext>
              </a:extLst>
            </p:cNvPr>
            <p:cNvSpPr/>
            <p:nvPr/>
          </p:nvSpPr>
          <p:spPr>
            <a:xfrm>
              <a:off x="9022079" y="3025774"/>
              <a:ext cx="2331720" cy="80645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Implementation</a:t>
              </a:r>
            </a:p>
          </p:txBody>
        </p:sp>
        <p:sp>
          <p:nvSpPr>
            <p:cNvPr id="8" name="Arrow: Down 7">
              <a:extLst>
                <a:ext uri="{FF2B5EF4-FFF2-40B4-BE49-F238E27FC236}">
                  <a16:creationId xmlns:a16="http://schemas.microsoft.com/office/drawing/2014/main" id="{6F06A9E8-B1B9-3D11-2B15-AA51A5A638CF}"/>
                </a:ext>
              </a:extLst>
            </p:cNvPr>
            <p:cNvSpPr/>
            <p:nvPr/>
          </p:nvSpPr>
          <p:spPr>
            <a:xfrm>
              <a:off x="9971720" y="3832226"/>
              <a:ext cx="432437" cy="806452"/>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89F3B90-20E2-04D3-0A27-14DE48A71E2D}"/>
                </a:ext>
              </a:extLst>
            </p:cNvPr>
            <p:cNvSpPr/>
            <p:nvPr/>
          </p:nvSpPr>
          <p:spPr>
            <a:xfrm>
              <a:off x="9022079" y="4638678"/>
              <a:ext cx="2331720" cy="80645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Verilog</a:t>
              </a:r>
            </a:p>
          </p:txBody>
        </p:sp>
      </p:grpSp>
      <p:sp>
        <p:nvSpPr>
          <p:cNvPr id="12" name="TextBox 11">
            <a:extLst>
              <a:ext uri="{FF2B5EF4-FFF2-40B4-BE49-F238E27FC236}">
                <a16:creationId xmlns:a16="http://schemas.microsoft.com/office/drawing/2014/main" id="{0902BA08-2B2E-E452-8A90-E055D7F47DD1}"/>
              </a:ext>
            </a:extLst>
          </p:cNvPr>
          <p:cNvSpPr txBox="1"/>
          <p:nvPr/>
        </p:nvSpPr>
        <p:spPr>
          <a:xfrm>
            <a:off x="455612" y="1607536"/>
            <a:ext cx="4576720" cy="369332"/>
          </a:xfrm>
          <a:prstGeom prst="rect">
            <a:avLst/>
          </a:prstGeom>
          <a:noFill/>
        </p:spPr>
        <p:txBody>
          <a:bodyPr wrap="square">
            <a:spAutoFit/>
          </a:bodyPr>
          <a:lstStyle/>
          <a:p>
            <a:pPr marL="411480" lvl="1"/>
            <a:r>
              <a:rPr lang="en-IN" dirty="0" err="1"/>
              <a:t>GeNoC</a:t>
            </a:r>
            <a:r>
              <a:rPr lang="en-IN" dirty="0"/>
              <a:t> presented by Schmaltz et al. </a:t>
            </a:r>
          </a:p>
        </p:txBody>
      </p:sp>
      <p:sp>
        <p:nvSpPr>
          <p:cNvPr id="16" name="TextBox 15">
            <a:extLst>
              <a:ext uri="{FF2B5EF4-FFF2-40B4-BE49-F238E27FC236}">
                <a16:creationId xmlns:a16="http://schemas.microsoft.com/office/drawing/2014/main" id="{0AB8B29D-F097-FA86-EE79-AE8725934C9F}"/>
              </a:ext>
            </a:extLst>
          </p:cNvPr>
          <p:cNvSpPr txBox="1"/>
          <p:nvPr/>
        </p:nvSpPr>
        <p:spPr>
          <a:xfrm>
            <a:off x="911225" y="6020749"/>
            <a:ext cx="11055986" cy="461665"/>
          </a:xfrm>
          <a:prstGeom prst="rect">
            <a:avLst/>
          </a:prstGeom>
          <a:noFill/>
        </p:spPr>
        <p:txBody>
          <a:bodyPr wrap="square">
            <a:sp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000000"/>
                </a:solidFill>
                <a:effectLst/>
                <a:uLnTx/>
                <a:uFillTx/>
                <a:ea typeface="Noto Sans" panose="020B0502040504020204" pitchFamily="34" charset="0"/>
                <a:cs typeface="Noto Sans" panose="020B0502040504020204" pitchFamily="34" charset="0"/>
              </a:rPr>
              <a:t>Gebremichael</a:t>
            </a: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 B., et al. “Deadlock Prevention in the </a:t>
            </a:r>
            <a:r>
              <a:rPr kumimoji="0" lang="en-IN" sz="1200" b="0" i="0" u="none" strike="noStrike" kern="1200" cap="none" spc="0" normalizeH="0" baseline="0" noProof="0" dirty="0" err="1">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Æthereal</a:t>
            </a: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 Protocol” </a:t>
            </a:r>
          </a:p>
          <a:p>
            <a:pPr marL="0" marR="0" lvl="0" indent="0" algn="l" defTabSz="82296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Correct Hardware Design and Verification Methods. CHARME 2005. Lecture Notes in Computer Science, Springer.</a:t>
            </a:r>
          </a:p>
        </p:txBody>
      </p:sp>
      <p:sp>
        <p:nvSpPr>
          <p:cNvPr id="18" name="TextBox 17">
            <a:extLst>
              <a:ext uri="{FF2B5EF4-FFF2-40B4-BE49-F238E27FC236}">
                <a16:creationId xmlns:a16="http://schemas.microsoft.com/office/drawing/2014/main" id="{B479A3E0-9D5E-E194-5FAC-EFECC4D9430C}"/>
              </a:ext>
            </a:extLst>
          </p:cNvPr>
          <p:cNvSpPr txBox="1"/>
          <p:nvPr/>
        </p:nvSpPr>
        <p:spPr>
          <a:xfrm>
            <a:off x="455612" y="2994693"/>
            <a:ext cx="4233954" cy="646331"/>
          </a:xfrm>
          <a:prstGeom prst="rect">
            <a:avLst/>
          </a:prstGeom>
          <a:noFill/>
        </p:spPr>
        <p:txBody>
          <a:bodyPr wrap="square">
            <a:spAutoFit/>
          </a:bodyPr>
          <a:lstStyle/>
          <a:p>
            <a:pPr marL="411480" lvl="1"/>
            <a:r>
              <a:rPr lang="en-US" dirty="0"/>
              <a:t>Aethereal protocol in PVS by </a:t>
            </a:r>
            <a:r>
              <a:rPr lang="en-IN" sz="1800" dirty="0" err="1"/>
              <a:t>Gebremichael</a:t>
            </a:r>
            <a:r>
              <a:rPr lang="en-IN" sz="1800" dirty="0"/>
              <a:t> et al. </a:t>
            </a:r>
            <a:endParaRPr lang="en-US" sz="1800" dirty="0"/>
          </a:p>
        </p:txBody>
      </p:sp>
      <p:grpSp>
        <p:nvGrpSpPr>
          <p:cNvPr id="14" name="Group 13">
            <a:extLst>
              <a:ext uri="{FF2B5EF4-FFF2-40B4-BE49-F238E27FC236}">
                <a16:creationId xmlns:a16="http://schemas.microsoft.com/office/drawing/2014/main" id="{31E6221B-457B-B5FE-9C41-D23E13827F33}"/>
              </a:ext>
            </a:extLst>
          </p:cNvPr>
          <p:cNvGrpSpPr/>
          <p:nvPr/>
        </p:nvGrpSpPr>
        <p:grpSpPr>
          <a:xfrm>
            <a:off x="7672812" y="3227693"/>
            <a:ext cx="3698404" cy="1703070"/>
            <a:chOff x="4792657" y="3639073"/>
            <a:chExt cx="3698404" cy="1703070"/>
          </a:xfrm>
        </p:grpSpPr>
        <p:sp>
          <p:nvSpPr>
            <p:cNvPr id="19" name="Left Brace 18">
              <a:extLst>
                <a:ext uri="{FF2B5EF4-FFF2-40B4-BE49-F238E27FC236}">
                  <a16:creationId xmlns:a16="http://schemas.microsoft.com/office/drawing/2014/main" id="{F070EE89-8C7E-3D65-5A1E-4C25DBB8DCFF}"/>
                </a:ext>
              </a:extLst>
            </p:cNvPr>
            <p:cNvSpPr/>
            <p:nvPr/>
          </p:nvSpPr>
          <p:spPr>
            <a:xfrm flipH="1">
              <a:off x="4792657" y="3639073"/>
              <a:ext cx="1221582" cy="1703070"/>
            </a:xfrm>
            <a:prstGeom prst="leftBrace">
              <a:avLst>
                <a:gd name="adj1" fmla="val 8333"/>
                <a:gd name="adj2" fmla="val 54027"/>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Rectangle 19">
              <a:extLst>
                <a:ext uri="{FF2B5EF4-FFF2-40B4-BE49-F238E27FC236}">
                  <a16:creationId xmlns:a16="http://schemas.microsoft.com/office/drawing/2014/main" id="{B6DC825A-4FF4-250C-D654-0D8A747435DB}"/>
                </a:ext>
              </a:extLst>
            </p:cNvPr>
            <p:cNvSpPr/>
            <p:nvPr/>
          </p:nvSpPr>
          <p:spPr>
            <a:xfrm>
              <a:off x="6159341" y="4132465"/>
              <a:ext cx="2331720" cy="806452"/>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Focus of this thesis</a:t>
              </a:r>
            </a:p>
          </p:txBody>
        </p:sp>
      </p:grpSp>
      <p:sp>
        <p:nvSpPr>
          <p:cNvPr id="13" name="TextBox 12">
            <a:extLst>
              <a:ext uri="{FF2B5EF4-FFF2-40B4-BE49-F238E27FC236}">
                <a16:creationId xmlns:a16="http://schemas.microsoft.com/office/drawing/2014/main" id="{EB567258-9BF5-96DF-50B2-9C9711D065C5}"/>
              </a:ext>
            </a:extLst>
          </p:cNvPr>
          <p:cNvSpPr txBox="1"/>
          <p:nvPr/>
        </p:nvSpPr>
        <p:spPr>
          <a:xfrm>
            <a:off x="911224" y="5540343"/>
            <a:ext cx="10290175" cy="461665"/>
          </a:xfrm>
          <a:prstGeom prst="rect">
            <a:avLst/>
          </a:prstGeom>
          <a:noFill/>
        </p:spPr>
        <p:txBody>
          <a:bodyPr wrap="square">
            <a:sp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Julien Schmaltz and Dominique </a:t>
            </a:r>
            <a:r>
              <a:rPr kumimoji="0" lang="en-IN" sz="1200" b="0" i="0" u="none" strike="noStrike" kern="1200" cap="none" spc="0" normalizeH="0" baseline="0" noProof="0" dirty="0" err="1">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Borrione</a:t>
            </a: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 “A Generic Network on Chip Model”.</a:t>
            </a:r>
          </a:p>
          <a:p>
            <a:pPr marL="0" marR="0" lvl="0" indent="0" algn="l" defTabSz="82296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In: Theorem Proving in Higher Order Logics. Berlin Heidelberg, 2005</a:t>
            </a:r>
            <a:r>
              <a:rPr lang="en-IN" sz="1200" dirty="0">
                <a:solidFill>
                  <a:srgbClr val="000000"/>
                </a:solidFill>
                <a:latin typeface="Noto Sans" panose="020B0502040504020204" pitchFamily="34" charset="0"/>
                <a:ea typeface="Noto Sans" panose="020B0502040504020204" pitchFamily="34" charset="0"/>
                <a:cs typeface="Noto Sans" panose="020B0502040504020204" pitchFamily="34" charset="0"/>
              </a:rPr>
              <a:t>.</a:t>
            </a:r>
            <a:endPar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199551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8" grpId="0"/>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B5ABD-7A7E-F4DD-D4BB-BB3902455855}"/>
            </a:ext>
          </a:extLst>
        </p:cNvPr>
        <p:cNvGrpSpPr/>
        <p:nvPr/>
      </p:nvGrpSpPr>
      <p:grpSpPr>
        <a:xfrm>
          <a:off x="0" y="0"/>
          <a:ext cx="0" cy="0"/>
          <a:chOff x="0" y="0"/>
          <a:chExt cx="0" cy="0"/>
        </a:xfrm>
      </p:grpSpPr>
      <p:grpSp>
        <p:nvGrpSpPr>
          <p:cNvPr id="17" name="Group 16">
            <a:extLst>
              <a:ext uri="{FF2B5EF4-FFF2-40B4-BE49-F238E27FC236}">
                <a16:creationId xmlns:a16="http://schemas.microsoft.com/office/drawing/2014/main" id="{FFD1C99A-3D70-F828-116E-14099792F0A2}"/>
              </a:ext>
            </a:extLst>
          </p:cNvPr>
          <p:cNvGrpSpPr/>
          <p:nvPr/>
        </p:nvGrpSpPr>
        <p:grpSpPr>
          <a:xfrm>
            <a:off x="7714800" y="1677600"/>
            <a:ext cx="2103057" cy="3278777"/>
            <a:chOff x="7389133" y="2057380"/>
            <a:chExt cx="2103057" cy="3278777"/>
          </a:xfrm>
        </p:grpSpPr>
        <p:sp>
          <p:nvSpPr>
            <p:cNvPr id="21" name="Left Brace 20">
              <a:extLst>
                <a:ext uri="{FF2B5EF4-FFF2-40B4-BE49-F238E27FC236}">
                  <a16:creationId xmlns:a16="http://schemas.microsoft.com/office/drawing/2014/main" id="{EAE09016-83E0-C3FF-CC2E-A7B80876071A}"/>
                </a:ext>
              </a:extLst>
            </p:cNvPr>
            <p:cNvSpPr/>
            <p:nvPr/>
          </p:nvSpPr>
          <p:spPr>
            <a:xfrm flipH="1">
              <a:off x="7389133" y="2057380"/>
              <a:ext cx="893365" cy="3278777"/>
            </a:xfrm>
            <a:prstGeom prst="leftBrace">
              <a:avLst>
                <a:gd name="adj1" fmla="val 8333"/>
                <a:gd name="adj2" fmla="val 50840"/>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Rectangle 21">
              <a:extLst>
                <a:ext uri="{FF2B5EF4-FFF2-40B4-BE49-F238E27FC236}">
                  <a16:creationId xmlns:a16="http://schemas.microsoft.com/office/drawing/2014/main" id="{56F5E768-6CF3-23A8-AAAF-28AF507404FA}"/>
                </a:ext>
              </a:extLst>
            </p:cNvPr>
            <p:cNvSpPr/>
            <p:nvPr/>
          </p:nvSpPr>
          <p:spPr>
            <a:xfrm>
              <a:off x="8524072" y="3293542"/>
              <a:ext cx="968118" cy="806452"/>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Future Work</a:t>
              </a:r>
            </a:p>
          </p:txBody>
        </p:sp>
      </p:grpSp>
      <p:sp>
        <p:nvSpPr>
          <p:cNvPr id="2" name="Title 1">
            <a:extLst>
              <a:ext uri="{FF2B5EF4-FFF2-40B4-BE49-F238E27FC236}">
                <a16:creationId xmlns:a16="http://schemas.microsoft.com/office/drawing/2014/main" id="{22A302D1-CB4E-F885-3F77-5544CF031780}"/>
              </a:ext>
            </a:extLst>
          </p:cNvPr>
          <p:cNvSpPr>
            <a:spLocks noGrp="1"/>
          </p:cNvSpPr>
          <p:nvPr>
            <p:ph type="title"/>
          </p:nvPr>
        </p:nvSpPr>
        <p:spPr/>
        <p:txBody>
          <a:bodyPr/>
          <a:lstStyle/>
          <a:p>
            <a:r>
              <a:rPr lang="en-IN" dirty="0"/>
              <a:t>Future Work</a:t>
            </a:r>
            <a:br>
              <a:rPr lang="en-IN" dirty="0"/>
            </a:br>
            <a:endParaRPr lang="en-IN" dirty="0"/>
          </a:p>
        </p:txBody>
      </p:sp>
      <p:sp>
        <p:nvSpPr>
          <p:cNvPr id="3" name="Slide Number Placeholder 2">
            <a:extLst>
              <a:ext uri="{FF2B5EF4-FFF2-40B4-BE49-F238E27FC236}">
                <a16:creationId xmlns:a16="http://schemas.microsoft.com/office/drawing/2014/main" id="{A1F93A0F-8A4D-836E-1755-8625D425D6B8}"/>
              </a:ext>
            </a:extLst>
          </p:cNvPr>
          <p:cNvSpPr>
            <a:spLocks noGrp="1"/>
          </p:cNvSpPr>
          <p:nvPr>
            <p:ph type="sldNum" sz="quarter" idx="12"/>
          </p:nvPr>
        </p:nvSpPr>
        <p:spPr/>
        <p:txBody>
          <a:bodyPr/>
          <a:lstStyle/>
          <a:p>
            <a:fld id="{0732A363-FB04-4C9F-90A8-C4C271AF4C6C}" type="slidenum">
              <a:rPr lang="de-DE" smtClean="0"/>
              <a:t>42</a:t>
            </a:fld>
            <a:endParaRPr lang="de-DE"/>
          </a:p>
        </p:txBody>
      </p:sp>
      <p:grpSp>
        <p:nvGrpSpPr>
          <p:cNvPr id="5" name="Group 4">
            <a:extLst>
              <a:ext uri="{FF2B5EF4-FFF2-40B4-BE49-F238E27FC236}">
                <a16:creationId xmlns:a16="http://schemas.microsoft.com/office/drawing/2014/main" id="{6EFB8209-FB7D-A7FB-3B54-FBD1A55D52F9}"/>
              </a:ext>
            </a:extLst>
          </p:cNvPr>
          <p:cNvGrpSpPr/>
          <p:nvPr/>
        </p:nvGrpSpPr>
        <p:grpSpPr>
          <a:xfrm>
            <a:off x="5195990" y="1301729"/>
            <a:ext cx="2331720" cy="4032260"/>
            <a:chOff x="9022079" y="1412870"/>
            <a:chExt cx="2331720" cy="4032260"/>
          </a:xfrm>
        </p:grpSpPr>
        <p:sp>
          <p:nvSpPr>
            <p:cNvPr id="4" name="Rectangle 3">
              <a:extLst>
                <a:ext uri="{FF2B5EF4-FFF2-40B4-BE49-F238E27FC236}">
                  <a16:creationId xmlns:a16="http://schemas.microsoft.com/office/drawing/2014/main" id="{4D9ADF5E-85E3-7CC6-12EF-C51D387B349C}"/>
                </a:ext>
              </a:extLst>
            </p:cNvPr>
            <p:cNvSpPr/>
            <p:nvPr/>
          </p:nvSpPr>
          <p:spPr>
            <a:xfrm>
              <a:off x="9022079" y="1412870"/>
              <a:ext cx="2331720" cy="80645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Abstract Formal Model</a:t>
              </a:r>
            </a:p>
          </p:txBody>
        </p:sp>
        <p:sp>
          <p:nvSpPr>
            <p:cNvPr id="6" name="Arrow: Down 5">
              <a:extLst>
                <a:ext uri="{FF2B5EF4-FFF2-40B4-BE49-F238E27FC236}">
                  <a16:creationId xmlns:a16="http://schemas.microsoft.com/office/drawing/2014/main" id="{CC327918-BDD0-0BE6-7235-FF1CFCB781CD}"/>
                </a:ext>
              </a:extLst>
            </p:cNvPr>
            <p:cNvSpPr/>
            <p:nvPr/>
          </p:nvSpPr>
          <p:spPr>
            <a:xfrm>
              <a:off x="9971719" y="2219322"/>
              <a:ext cx="432437" cy="806452"/>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194FA77-9A7D-863B-B2A6-9B3102784C0F}"/>
                </a:ext>
              </a:extLst>
            </p:cNvPr>
            <p:cNvSpPr/>
            <p:nvPr/>
          </p:nvSpPr>
          <p:spPr>
            <a:xfrm>
              <a:off x="9022079" y="3025774"/>
              <a:ext cx="2331720" cy="80645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Implementation</a:t>
              </a:r>
            </a:p>
          </p:txBody>
        </p:sp>
        <p:sp>
          <p:nvSpPr>
            <p:cNvPr id="8" name="Arrow: Down 7">
              <a:extLst>
                <a:ext uri="{FF2B5EF4-FFF2-40B4-BE49-F238E27FC236}">
                  <a16:creationId xmlns:a16="http://schemas.microsoft.com/office/drawing/2014/main" id="{04ADCF18-7B22-9AD6-03C4-A1045BEA3B57}"/>
                </a:ext>
              </a:extLst>
            </p:cNvPr>
            <p:cNvSpPr/>
            <p:nvPr/>
          </p:nvSpPr>
          <p:spPr>
            <a:xfrm>
              <a:off x="9971720" y="3832226"/>
              <a:ext cx="432437" cy="806452"/>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8FA0359-A9CE-24BB-991D-6DB955D7D28B}"/>
                </a:ext>
              </a:extLst>
            </p:cNvPr>
            <p:cNvSpPr/>
            <p:nvPr/>
          </p:nvSpPr>
          <p:spPr>
            <a:xfrm>
              <a:off x="9022079" y="4638678"/>
              <a:ext cx="2331720" cy="806452"/>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Verilog</a:t>
              </a:r>
            </a:p>
          </p:txBody>
        </p:sp>
      </p:grpSp>
      <p:sp>
        <p:nvSpPr>
          <p:cNvPr id="12" name="TextBox 11">
            <a:extLst>
              <a:ext uri="{FF2B5EF4-FFF2-40B4-BE49-F238E27FC236}">
                <a16:creationId xmlns:a16="http://schemas.microsoft.com/office/drawing/2014/main" id="{77A51973-EDDD-128E-801A-64AD1D611AF2}"/>
              </a:ext>
            </a:extLst>
          </p:cNvPr>
          <p:cNvSpPr txBox="1"/>
          <p:nvPr/>
        </p:nvSpPr>
        <p:spPr>
          <a:xfrm>
            <a:off x="455612" y="1607536"/>
            <a:ext cx="4576720" cy="369332"/>
          </a:xfrm>
          <a:prstGeom prst="rect">
            <a:avLst/>
          </a:prstGeom>
          <a:noFill/>
        </p:spPr>
        <p:txBody>
          <a:bodyPr wrap="square">
            <a:spAutoFit/>
          </a:bodyPr>
          <a:lstStyle/>
          <a:p>
            <a:pPr marL="411480" lvl="1"/>
            <a:r>
              <a:rPr lang="en-IN" dirty="0" err="1"/>
              <a:t>GeNoC</a:t>
            </a:r>
            <a:r>
              <a:rPr lang="en-IN" dirty="0"/>
              <a:t> presented by Schmaltz et al. </a:t>
            </a:r>
          </a:p>
        </p:txBody>
      </p:sp>
      <p:sp>
        <p:nvSpPr>
          <p:cNvPr id="16" name="TextBox 15">
            <a:extLst>
              <a:ext uri="{FF2B5EF4-FFF2-40B4-BE49-F238E27FC236}">
                <a16:creationId xmlns:a16="http://schemas.microsoft.com/office/drawing/2014/main" id="{97CC13D7-9295-3D0A-9983-DD6A53A42E10}"/>
              </a:ext>
            </a:extLst>
          </p:cNvPr>
          <p:cNvSpPr txBox="1"/>
          <p:nvPr/>
        </p:nvSpPr>
        <p:spPr>
          <a:xfrm>
            <a:off x="911225" y="6020749"/>
            <a:ext cx="11055986" cy="461665"/>
          </a:xfrm>
          <a:prstGeom prst="rect">
            <a:avLst/>
          </a:prstGeom>
          <a:noFill/>
        </p:spPr>
        <p:txBody>
          <a:bodyPr wrap="square">
            <a:sp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err="1">
                <a:ln>
                  <a:noFill/>
                </a:ln>
                <a:solidFill>
                  <a:srgbClr val="000000"/>
                </a:solidFill>
                <a:effectLst/>
                <a:uLnTx/>
                <a:uFillTx/>
                <a:ea typeface="Noto Sans" panose="020B0502040504020204" pitchFamily="34" charset="0"/>
                <a:cs typeface="Noto Sans" panose="020B0502040504020204" pitchFamily="34" charset="0"/>
              </a:rPr>
              <a:t>Gebremichael</a:t>
            </a: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 B., et al. “Deadlock Prevention in the </a:t>
            </a:r>
            <a:r>
              <a:rPr kumimoji="0" lang="en-IN" sz="1200" b="0" i="0" u="none" strike="noStrike" kern="1200" cap="none" spc="0" normalizeH="0" baseline="0" noProof="0" dirty="0" err="1">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Æthereal</a:t>
            </a: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 Protocol” </a:t>
            </a:r>
          </a:p>
          <a:p>
            <a:pPr marL="0" marR="0" lvl="0" indent="0" algn="l" defTabSz="82296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Correct Hardware Design and Verification Methods. CHARME 2005. Lecture Notes in Computer Science, Springer.</a:t>
            </a:r>
          </a:p>
        </p:txBody>
      </p:sp>
      <p:sp>
        <p:nvSpPr>
          <p:cNvPr id="18" name="TextBox 17">
            <a:extLst>
              <a:ext uri="{FF2B5EF4-FFF2-40B4-BE49-F238E27FC236}">
                <a16:creationId xmlns:a16="http://schemas.microsoft.com/office/drawing/2014/main" id="{A96EC202-A8F2-2FEF-E962-474E69CC030E}"/>
              </a:ext>
            </a:extLst>
          </p:cNvPr>
          <p:cNvSpPr txBox="1"/>
          <p:nvPr/>
        </p:nvSpPr>
        <p:spPr>
          <a:xfrm>
            <a:off x="455612" y="2994693"/>
            <a:ext cx="4233954" cy="646331"/>
          </a:xfrm>
          <a:prstGeom prst="rect">
            <a:avLst/>
          </a:prstGeom>
          <a:noFill/>
        </p:spPr>
        <p:txBody>
          <a:bodyPr wrap="square">
            <a:spAutoFit/>
          </a:bodyPr>
          <a:lstStyle/>
          <a:p>
            <a:pPr marL="411480" lvl="1"/>
            <a:r>
              <a:rPr lang="en-US" dirty="0"/>
              <a:t>Aethereal protocol in PVS by </a:t>
            </a:r>
            <a:r>
              <a:rPr lang="en-IN" sz="1800" dirty="0" err="1"/>
              <a:t>Gebremichael</a:t>
            </a:r>
            <a:r>
              <a:rPr lang="en-IN" sz="1800" dirty="0"/>
              <a:t> et al. </a:t>
            </a:r>
            <a:endParaRPr lang="en-US" sz="1800" dirty="0"/>
          </a:p>
        </p:txBody>
      </p:sp>
      <p:sp>
        <p:nvSpPr>
          <p:cNvPr id="13" name="TextBox 12">
            <a:extLst>
              <a:ext uri="{FF2B5EF4-FFF2-40B4-BE49-F238E27FC236}">
                <a16:creationId xmlns:a16="http://schemas.microsoft.com/office/drawing/2014/main" id="{95F80945-FB24-26E9-0118-1061DDA51F3D}"/>
              </a:ext>
            </a:extLst>
          </p:cNvPr>
          <p:cNvSpPr txBox="1"/>
          <p:nvPr/>
        </p:nvSpPr>
        <p:spPr>
          <a:xfrm>
            <a:off x="911224" y="5540343"/>
            <a:ext cx="10290175" cy="461665"/>
          </a:xfrm>
          <a:prstGeom prst="rect">
            <a:avLst/>
          </a:prstGeom>
          <a:noFill/>
        </p:spPr>
        <p:txBody>
          <a:bodyPr wrap="square">
            <a:spAutoFit/>
          </a:bodyPr>
          <a:lstStyle/>
          <a:p>
            <a:pPr marL="0" marR="0" lvl="0" indent="0" algn="l" defTabSz="82296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Julien Schmaltz and Dominique </a:t>
            </a:r>
            <a:r>
              <a:rPr kumimoji="0" lang="en-IN" sz="1200" b="0" i="0" u="none" strike="noStrike" kern="1200" cap="none" spc="0" normalizeH="0" baseline="0" noProof="0" dirty="0" err="1">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Borrione</a:t>
            </a: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 “A Generic Network on Chip Model”.</a:t>
            </a:r>
          </a:p>
          <a:p>
            <a:pPr marL="0" marR="0" lvl="0" indent="0" algn="l" defTabSz="82296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rPr>
              <a:t>In: Theorem Proving in Higher Order Logics. Berlin Heidelberg, 2005</a:t>
            </a:r>
            <a:r>
              <a:rPr lang="en-IN" sz="1200" dirty="0">
                <a:solidFill>
                  <a:srgbClr val="000000"/>
                </a:solidFill>
                <a:latin typeface="Noto Sans" panose="020B0502040504020204" pitchFamily="34" charset="0"/>
                <a:ea typeface="Noto Sans" panose="020B0502040504020204" pitchFamily="34" charset="0"/>
                <a:cs typeface="Noto Sans" panose="020B0502040504020204" pitchFamily="34" charset="0"/>
              </a:rPr>
              <a:t>.</a:t>
            </a:r>
            <a:endParaRPr kumimoji="0" lang="en-IN" sz="1200" b="0" i="0" u="none" strike="noStrike" kern="1200" cap="none" spc="0" normalizeH="0" baseline="0" noProof="0" dirty="0">
              <a:ln>
                <a:noFill/>
              </a:ln>
              <a:solidFill>
                <a:srgbClr val="000000"/>
              </a:solidFill>
              <a:effectLst/>
              <a:uLnTx/>
              <a:uFillTx/>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5910427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6F66B-9E0D-45BF-6F09-74E9EE668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CF3EA-6898-BEE1-C1BF-1DFD4C0E3450}"/>
              </a:ext>
            </a:extLst>
          </p:cNvPr>
          <p:cNvSpPr>
            <a:spLocks noGrp="1"/>
          </p:cNvSpPr>
          <p:nvPr>
            <p:ph type="title"/>
          </p:nvPr>
        </p:nvSpPr>
        <p:spPr/>
        <p:txBody>
          <a:bodyPr/>
          <a:lstStyle/>
          <a:p>
            <a:r>
              <a:rPr lang="en-IN" dirty="0"/>
              <a:t>Future Work</a:t>
            </a:r>
            <a:br>
              <a:rPr lang="en-IN" dirty="0"/>
            </a:br>
            <a:r>
              <a:rPr lang="en-IN" dirty="0"/>
              <a:t> </a:t>
            </a:r>
          </a:p>
        </p:txBody>
      </p:sp>
      <p:sp>
        <p:nvSpPr>
          <p:cNvPr id="3" name="Slide Number Placeholder 2">
            <a:extLst>
              <a:ext uri="{FF2B5EF4-FFF2-40B4-BE49-F238E27FC236}">
                <a16:creationId xmlns:a16="http://schemas.microsoft.com/office/drawing/2014/main" id="{CB7CE143-24CF-D8F9-88B9-C4C893220C3D}"/>
              </a:ext>
            </a:extLst>
          </p:cNvPr>
          <p:cNvSpPr>
            <a:spLocks noGrp="1"/>
          </p:cNvSpPr>
          <p:nvPr>
            <p:ph type="sldNum" sz="quarter" idx="12"/>
          </p:nvPr>
        </p:nvSpPr>
        <p:spPr/>
        <p:txBody>
          <a:bodyPr/>
          <a:lstStyle/>
          <a:p>
            <a:fld id="{0732A363-FB04-4C9F-90A8-C4C271AF4C6C}" type="slidenum">
              <a:rPr lang="de-DE" smtClean="0"/>
              <a:t>43</a:t>
            </a:fld>
            <a:endParaRPr lang="de-DE" dirty="0"/>
          </a:p>
        </p:txBody>
      </p:sp>
      <p:sp>
        <p:nvSpPr>
          <p:cNvPr id="18" name="Rectangle 17">
            <a:extLst>
              <a:ext uri="{FF2B5EF4-FFF2-40B4-BE49-F238E27FC236}">
                <a16:creationId xmlns:a16="http://schemas.microsoft.com/office/drawing/2014/main" id="{BA76190F-AC6A-A3AB-E412-BC2FBDC1C14E}"/>
              </a:ext>
            </a:extLst>
          </p:cNvPr>
          <p:cNvSpPr/>
          <p:nvPr/>
        </p:nvSpPr>
        <p:spPr>
          <a:xfrm>
            <a:off x="4477200" y="679076"/>
            <a:ext cx="2996025" cy="1325491"/>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Upgrade the </a:t>
            </a:r>
            <a:r>
              <a:rPr lang="en-IN" dirty="0" err="1"/>
              <a:t>NoC</a:t>
            </a:r>
            <a:endParaRPr lang="en-IN" dirty="0"/>
          </a:p>
        </p:txBody>
      </p:sp>
      <p:sp>
        <p:nvSpPr>
          <p:cNvPr id="20" name="Rectangle 19">
            <a:extLst>
              <a:ext uri="{FF2B5EF4-FFF2-40B4-BE49-F238E27FC236}">
                <a16:creationId xmlns:a16="http://schemas.microsoft.com/office/drawing/2014/main" id="{C9DC84CC-65E6-E268-587E-90E611216D5A}"/>
              </a:ext>
            </a:extLst>
          </p:cNvPr>
          <p:cNvSpPr/>
          <p:nvPr/>
        </p:nvSpPr>
        <p:spPr>
          <a:xfrm>
            <a:off x="4477201" y="2913761"/>
            <a:ext cx="2996025" cy="1325493"/>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Prove complex properties</a:t>
            </a:r>
          </a:p>
        </p:txBody>
      </p:sp>
      <p:sp>
        <p:nvSpPr>
          <p:cNvPr id="22" name="Rectangle 21">
            <a:extLst>
              <a:ext uri="{FF2B5EF4-FFF2-40B4-BE49-F238E27FC236}">
                <a16:creationId xmlns:a16="http://schemas.microsoft.com/office/drawing/2014/main" id="{9042A492-7E2C-C537-F640-FFD9AA59060D}"/>
              </a:ext>
            </a:extLst>
          </p:cNvPr>
          <p:cNvSpPr/>
          <p:nvPr/>
        </p:nvSpPr>
        <p:spPr>
          <a:xfrm>
            <a:off x="4477200" y="5148448"/>
            <a:ext cx="2996025" cy="1325494"/>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Verify other scalable components</a:t>
            </a:r>
          </a:p>
        </p:txBody>
      </p:sp>
      <p:grpSp>
        <p:nvGrpSpPr>
          <p:cNvPr id="4" name="Group 3">
            <a:extLst>
              <a:ext uri="{FF2B5EF4-FFF2-40B4-BE49-F238E27FC236}">
                <a16:creationId xmlns:a16="http://schemas.microsoft.com/office/drawing/2014/main" id="{6E3CC436-746B-537A-5E77-6CB18BEBD823}"/>
              </a:ext>
            </a:extLst>
          </p:cNvPr>
          <p:cNvGrpSpPr/>
          <p:nvPr/>
        </p:nvGrpSpPr>
        <p:grpSpPr>
          <a:xfrm>
            <a:off x="7714796" y="1300857"/>
            <a:ext cx="2177807" cy="4551303"/>
            <a:chOff x="7389129" y="1680637"/>
            <a:chExt cx="2177807" cy="4551303"/>
          </a:xfrm>
        </p:grpSpPr>
        <p:sp>
          <p:nvSpPr>
            <p:cNvPr id="5" name="Left Brace 4">
              <a:extLst>
                <a:ext uri="{FF2B5EF4-FFF2-40B4-BE49-F238E27FC236}">
                  <a16:creationId xmlns:a16="http://schemas.microsoft.com/office/drawing/2014/main" id="{AF65E778-620F-1769-BBD4-8863BE7C4AF5}"/>
                </a:ext>
              </a:extLst>
            </p:cNvPr>
            <p:cNvSpPr/>
            <p:nvPr/>
          </p:nvSpPr>
          <p:spPr>
            <a:xfrm flipH="1">
              <a:off x="7389129" y="1680637"/>
              <a:ext cx="968119" cy="4551303"/>
            </a:xfrm>
            <a:prstGeom prst="leftBrace">
              <a:avLst>
                <a:gd name="adj1" fmla="val 8333"/>
                <a:gd name="adj2" fmla="val 50840"/>
              </a:avLst>
            </a:prstGeom>
            <a:ln w="571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ectangle 5">
              <a:extLst>
                <a:ext uri="{FF2B5EF4-FFF2-40B4-BE49-F238E27FC236}">
                  <a16:creationId xmlns:a16="http://schemas.microsoft.com/office/drawing/2014/main" id="{C6A76988-360B-0375-4454-B7257FC6C52F}"/>
                </a:ext>
              </a:extLst>
            </p:cNvPr>
            <p:cNvSpPr/>
            <p:nvPr/>
          </p:nvSpPr>
          <p:spPr>
            <a:xfrm>
              <a:off x="8598818" y="3553061"/>
              <a:ext cx="968118" cy="806452"/>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Future Work</a:t>
              </a:r>
            </a:p>
          </p:txBody>
        </p:sp>
      </p:grpSp>
    </p:spTree>
    <p:extLst>
      <p:ext uri="{BB962C8B-B14F-4D97-AF65-F5344CB8AC3E}">
        <p14:creationId xmlns:p14="http://schemas.microsoft.com/office/powerpoint/2010/main" val="776855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A309B-06D4-15F8-8D13-8BBFC65D2C3D}"/>
              </a:ext>
            </a:extLst>
          </p:cNvPr>
          <p:cNvSpPr>
            <a:spLocks noGrp="1"/>
          </p:cNvSpPr>
          <p:nvPr>
            <p:ph type="title"/>
          </p:nvPr>
        </p:nvSpPr>
        <p:spPr>
          <a:xfrm>
            <a:off x="1163637" y="2222817"/>
            <a:ext cx="9864726" cy="873126"/>
          </a:xfrm>
        </p:spPr>
        <p:txBody>
          <a:bodyPr/>
          <a:lstStyle/>
          <a:p>
            <a:pPr algn="ctr"/>
            <a:r>
              <a:rPr lang="en-IN" dirty="0"/>
              <a:t>Questions?</a:t>
            </a:r>
          </a:p>
        </p:txBody>
      </p:sp>
      <p:sp>
        <p:nvSpPr>
          <p:cNvPr id="3" name="Text Placeholder 2">
            <a:extLst>
              <a:ext uri="{FF2B5EF4-FFF2-40B4-BE49-F238E27FC236}">
                <a16:creationId xmlns:a16="http://schemas.microsoft.com/office/drawing/2014/main" id="{70BB6A05-AE97-AF30-4CBA-04AA1DA3EB4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4AAE387-0DFB-0D3E-BE99-4B3187E9C388}"/>
              </a:ext>
            </a:extLst>
          </p:cNvPr>
          <p:cNvSpPr>
            <a:spLocks noGrp="1"/>
          </p:cNvSpPr>
          <p:nvPr>
            <p:ph type="sldNum" sz="quarter" idx="12"/>
          </p:nvPr>
        </p:nvSpPr>
        <p:spPr/>
        <p:txBody>
          <a:bodyPr/>
          <a:lstStyle/>
          <a:p>
            <a:fld id="{0732A363-FB04-4C9F-90A8-C4C271AF4C6C}" type="slidenum">
              <a:rPr lang="de-DE" smtClean="0"/>
              <a:t>44</a:t>
            </a:fld>
            <a:endParaRPr lang="de-DE"/>
          </a:p>
        </p:txBody>
      </p:sp>
    </p:spTree>
    <p:extLst>
      <p:ext uri="{BB962C8B-B14F-4D97-AF65-F5344CB8AC3E}">
        <p14:creationId xmlns:p14="http://schemas.microsoft.com/office/powerpoint/2010/main" val="3645679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130A0-B01D-33C4-B207-ACF9A1F83E43}"/>
              </a:ext>
            </a:extLst>
          </p:cNvPr>
          <p:cNvSpPr>
            <a:spLocks noGrp="1"/>
          </p:cNvSpPr>
          <p:nvPr>
            <p:ph type="title"/>
          </p:nvPr>
        </p:nvSpPr>
        <p:spPr/>
        <p:txBody>
          <a:bodyPr/>
          <a:lstStyle/>
          <a:p>
            <a:r>
              <a:rPr lang="en-US" dirty="0"/>
              <a:t>References</a:t>
            </a:r>
            <a:br>
              <a:rPr lang="en-US" dirty="0"/>
            </a:br>
            <a:endParaRPr lang="en-IN" dirty="0"/>
          </a:p>
        </p:txBody>
      </p:sp>
      <p:sp>
        <p:nvSpPr>
          <p:cNvPr id="3" name="Slide Number Placeholder 2">
            <a:extLst>
              <a:ext uri="{FF2B5EF4-FFF2-40B4-BE49-F238E27FC236}">
                <a16:creationId xmlns:a16="http://schemas.microsoft.com/office/drawing/2014/main" id="{64841E98-3552-D9B4-8325-08B72A0E8DB6}"/>
              </a:ext>
            </a:extLst>
          </p:cNvPr>
          <p:cNvSpPr>
            <a:spLocks noGrp="1"/>
          </p:cNvSpPr>
          <p:nvPr>
            <p:ph type="sldNum" sz="quarter" idx="12"/>
          </p:nvPr>
        </p:nvSpPr>
        <p:spPr/>
        <p:txBody>
          <a:bodyPr/>
          <a:lstStyle/>
          <a:p>
            <a:fld id="{0732A363-FB04-4C9F-90A8-C4C271AF4C6C}" type="slidenum">
              <a:rPr lang="de-DE" smtClean="0"/>
              <a:t>45</a:t>
            </a:fld>
            <a:endParaRPr lang="de-DE"/>
          </a:p>
        </p:txBody>
      </p:sp>
      <p:sp>
        <p:nvSpPr>
          <p:cNvPr id="4" name="TextBox 3">
            <a:extLst>
              <a:ext uri="{FF2B5EF4-FFF2-40B4-BE49-F238E27FC236}">
                <a16:creationId xmlns:a16="http://schemas.microsoft.com/office/drawing/2014/main" id="{A258A03E-DD16-B2D5-7650-85948805E774}"/>
              </a:ext>
            </a:extLst>
          </p:cNvPr>
          <p:cNvSpPr txBox="1"/>
          <p:nvPr/>
        </p:nvSpPr>
        <p:spPr>
          <a:xfrm>
            <a:off x="649670" y="765194"/>
            <a:ext cx="11181145" cy="5078313"/>
          </a:xfrm>
          <a:prstGeom prst="rect">
            <a:avLst/>
          </a:prstGeom>
          <a:noFill/>
        </p:spPr>
        <p:txBody>
          <a:bodyPr wrap="square">
            <a:spAutoFit/>
          </a:bodyPr>
          <a:lstStyle/>
          <a:p>
            <a:pPr marL="342900" indent="-342900">
              <a:buFont typeface="+mj-lt"/>
              <a:buAutoNum type="arabicPeriod"/>
            </a:pPr>
            <a:r>
              <a:rPr lang="en-US" dirty="0"/>
              <a:t>Thomas </a:t>
            </a:r>
            <a:r>
              <a:rPr lang="en-US" dirty="0" err="1"/>
              <a:t>Bourgeat</a:t>
            </a:r>
            <a:r>
              <a:rPr lang="en-US" dirty="0"/>
              <a:t>, Clément Pit-Claudel, Adam </a:t>
            </a:r>
            <a:r>
              <a:rPr lang="en-US" dirty="0" err="1"/>
              <a:t>Chlipala</a:t>
            </a:r>
            <a:r>
              <a:rPr lang="en-US" dirty="0"/>
              <a:t>, and Arvind. 2020. The essence of </a:t>
            </a:r>
            <a:r>
              <a:rPr lang="en-US" dirty="0" err="1"/>
              <a:t>Bluespec</a:t>
            </a:r>
            <a:r>
              <a:rPr lang="en-US" dirty="0"/>
              <a:t>: a core language for rule-based hardware design. In Proceedings of the 41st ACM SIGPLAN Conference on Programming Language Design and Implementation (PLDI 2020). Association for Computing Machinery, New York, NY, USA, 243–257. </a:t>
            </a:r>
            <a:r>
              <a:rPr lang="en-US" dirty="0">
                <a:hlinkClick r:id="rId2"/>
              </a:rPr>
              <a:t>https://doi.org/10.1145/3385412.3385965</a:t>
            </a:r>
            <a:endParaRPr lang="en-US" dirty="0"/>
          </a:p>
          <a:p>
            <a:pPr marL="342900" indent="-342900">
              <a:buFont typeface="+mj-lt"/>
              <a:buAutoNum type="arabicPeriod"/>
            </a:pPr>
            <a:r>
              <a:rPr lang="en-US" dirty="0"/>
              <a:t>Matthieu </a:t>
            </a:r>
            <a:r>
              <a:rPr lang="en-US" dirty="0" err="1"/>
              <a:t>Sozeau</a:t>
            </a:r>
            <a:r>
              <a:rPr lang="en-US" dirty="0"/>
              <a:t> et al. “The </a:t>
            </a:r>
            <a:r>
              <a:rPr lang="en-US" dirty="0" err="1"/>
              <a:t>MetaCoq</a:t>
            </a:r>
            <a:r>
              <a:rPr lang="en-US" dirty="0"/>
              <a:t> Project”. In: J. </a:t>
            </a:r>
            <a:r>
              <a:rPr lang="en-US" dirty="0" err="1"/>
              <a:t>Autom</a:t>
            </a:r>
            <a:r>
              <a:rPr lang="en-US" dirty="0"/>
              <a:t>. Reason. 64.5 (June 2020), pp. 947–999. </a:t>
            </a:r>
            <a:r>
              <a:rPr lang="en-US" dirty="0" err="1"/>
              <a:t>issn</a:t>
            </a:r>
            <a:r>
              <a:rPr lang="en-US" dirty="0"/>
              <a:t>: 0168-7433. </a:t>
            </a:r>
            <a:r>
              <a:rPr lang="en-US" dirty="0" err="1"/>
              <a:t>doi</a:t>
            </a:r>
            <a:r>
              <a:rPr lang="en-US" dirty="0"/>
              <a:t>: 10.1007/s10817-019-09540-0. url: https://doi.org/10.1007/s10817-019-09540-0.</a:t>
            </a:r>
            <a:endParaRPr lang="en-IN" dirty="0"/>
          </a:p>
          <a:p>
            <a:pPr marL="342900" indent="-342900">
              <a:buFont typeface="+mj-lt"/>
              <a:buAutoNum type="arabicPeriod"/>
            </a:pPr>
            <a:r>
              <a:rPr lang="en-IN" dirty="0"/>
              <a:t>Matthieu </a:t>
            </a:r>
            <a:r>
              <a:rPr lang="en-IN" dirty="0" err="1"/>
              <a:t>Sozeau</a:t>
            </a:r>
            <a:r>
              <a:rPr lang="en-IN" dirty="0"/>
              <a:t>. “Equations: A Dependent Pattern-Matching Compiler”. In: Interactive Theorem Proving. Ed. by Matt Kaufmann and Lawrence C. Paulson. Berlin, Heidelberg: Springer Berlin Heidelberg, 2010, pp. 419–434. </a:t>
            </a:r>
            <a:r>
              <a:rPr lang="en-IN" dirty="0" err="1"/>
              <a:t>isbn</a:t>
            </a:r>
            <a:r>
              <a:rPr lang="en-IN" dirty="0"/>
              <a:t>: 978-3- 642-14052-5.</a:t>
            </a:r>
          </a:p>
          <a:p>
            <a:pPr marL="342900" indent="-342900">
              <a:buFont typeface="+mj-lt"/>
              <a:buAutoNum type="arabicPeriod"/>
            </a:pPr>
            <a:r>
              <a:rPr lang="en-IN" dirty="0" err="1"/>
              <a:t>Gebremichael</a:t>
            </a:r>
            <a:r>
              <a:rPr lang="en-IN" dirty="0"/>
              <a:t>, B., Vaandrager, F., Zhang, M., Goossens, K., Rijpkema, E., Rădulescu, A. (2005). Deadlock Prevention in the Æthereal Protocol. In: Borrione, D., Paul, W. (eds) Correct Hardware Design and Verification Methods. CHARME 2005. Lecture Notes in Computer Science, vol 3725. Springer, Berlin, Heidelberg. </a:t>
            </a:r>
            <a:r>
              <a:rPr lang="en-IN" dirty="0">
                <a:hlinkClick r:id="rId3"/>
              </a:rPr>
              <a:t>https://doi.org/10.1007/11560548_28</a:t>
            </a:r>
            <a:r>
              <a:rPr lang="en-IN" dirty="0"/>
              <a:t>.</a:t>
            </a:r>
          </a:p>
          <a:p>
            <a:pPr marL="342900" indent="-342900">
              <a:buFont typeface="+mj-lt"/>
              <a:buAutoNum type="arabicPeriod"/>
            </a:pPr>
            <a:r>
              <a:rPr lang="en-IN" dirty="0"/>
              <a:t>Julien Schmaltz and Dominique </a:t>
            </a:r>
            <a:r>
              <a:rPr lang="en-IN" dirty="0" err="1"/>
              <a:t>Borrione</a:t>
            </a:r>
            <a:r>
              <a:rPr lang="en-IN" dirty="0"/>
              <a:t>. “A Generic Network on Chip Model”. In: Theorem Proving in Higher Order Logics. Ed. by Joe Hurd and Tom Melham. Berlin, Heidelberg: Springer Berlin Heidelberg, 2005, pp. 310–325. </a:t>
            </a:r>
            <a:r>
              <a:rPr lang="en-IN" dirty="0" err="1"/>
              <a:t>isbn</a:t>
            </a:r>
            <a:r>
              <a:rPr lang="en-IN" dirty="0"/>
              <a:t>: 978-3-540-31820-0.</a:t>
            </a:r>
          </a:p>
          <a:p>
            <a:pPr marL="342900" indent="-342900">
              <a:buFont typeface="+mj-lt"/>
              <a:buAutoNum type="arabicPeriod"/>
            </a:pPr>
            <a:r>
              <a:rPr lang="en-US" dirty="0"/>
              <a:t>L. </a:t>
            </a:r>
            <a:r>
              <a:rPr lang="en-US" dirty="0" err="1"/>
              <a:t>Rizzatti</a:t>
            </a:r>
            <a:r>
              <a:rPr lang="en-US" dirty="0"/>
              <a:t>. High-Level Synthesis to Design in the New Millennium. IEEE Tech Forum. Accessed: 06.01.2025. 2002. url: https://californiaconsultants.org/wp-content/uploads/2014/05/200205.pdf</a:t>
            </a:r>
            <a:endParaRPr lang="en-IN" dirty="0"/>
          </a:p>
        </p:txBody>
      </p:sp>
    </p:spTree>
    <p:extLst>
      <p:ext uri="{BB962C8B-B14F-4D97-AF65-F5344CB8AC3E}">
        <p14:creationId xmlns:p14="http://schemas.microsoft.com/office/powerpoint/2010/main" val="3729054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EA028-2983-94DD-905C-66C621D6A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DFC6E-4A87-41A7-685A-69F406930E26}"/>
              </a:ext>
            </a:extLst>
          </p:cNvPr>
          <p:cNvSpPr>
            <a:spLocks noGrp="1"/>
          </p:cNvSpPr>
          <p:nvPr>
            <p:ph type="title"/>
          </p:nvPr>
        </p:nvSpPr>
        <p:spPr/>
        <p:txBody>
          <a:bodyPr/>
          <a:lstStyle/>
          <a:p>
            <a:r>
              <a:rPr lang="en-US" dirty="0"/>
              <a:t>Verification Gap</a:t>
            </a:r>
            <a:br>
              <a:rPr lang="en-US" dirty="0"/>
            </a:br>
            <a:endParaRPr lang="en-IN" dirty="0"/>
          </a:p>
        </p:txBody>
      </p:sp>
      <p:sp>
        <p:nvSpPr>
          <p:cNvPr id="3" name="Slide Number Placeholder 2">
            <a:extLst>
              <a:ext uri="{FF2B5EF4-FFF2-40B4-BE49-F238E27FC236}">
                <a16:creationId xmlns:a16="http://schemas.microsoft.com/office/drawing/2014/main" id="{DA31501D-6A27-E852-9D5C-240E688345DB}"/>
              </a:ext>
            </a:extLst>
          </p:cNvPr>
          <p:cNvSpPr>
            <a:spLocks noGrp="1"/>
          </p:cNvSpPr>
          <p:nvPr>
            <p:ph type="sldNum" sz="quarter" idx="12"/>
          </p:nvPr>
        </p:nvSpPr>
        <p:spPr/>
        <p:txBody>
          <a:bodyPr/>
          <a:lstStyle/>
          <a:p>
            <a:fld id="{0732A363-FB04-4C9F-90A8-C4C271AF4C6C}" type="slidenum">
              <a:rPr lang="de-DE" smtClean="0"/>
              <a:t>5</a:t>
            </a:fld>
            <a:endParaRPr lang="de-DE"/>
          </a:p>
        </p:txBody>
      </p:sp>
      <p:grpSp>
        <p:nvGrpSpPr>
          <p:cNvPr id="60" name="Group 59">
            <a:extLst>
              <a:ext uri="{FF2B5EF4-FFF2-40B4-BE49-F238E27FC236}">
                <a16:creationId xmlns:a16="http://schemas.microsoft.com/office/drawing/2014/main" id="{E03D1AF5-63E0-83A6-E174-74E97BEEE73E}"/>
              </a:ext>
            </a:extLst>
          </p:cNvPr>
          <p:cNvGrpSpPr/>
          <p:nvPr/>
        </p:nvGrpSpPr>
        <p:grpSpPr>
          <a:xfrm>
            <a:off x="2823847" y="971354"/>
            <a:ext cx="5588000" cy="4653280"/>
            <a:chOff x="4013200" y="1249680"/>
            <a:chExt cx="5588000" cy="4653280"/>
          </a:xfrm>
        </p:grpSpPr>
        <p:cxnSp>
          <p:nvCxnSpPr>
            <p:cNvPr id="53" name="Straight Arrow Connector 52">
              <a:extLst>
                <a:ext uri="{FF2B5EF4-FFF2-40B4-BE49-F238E27FC236}">
                  <a16:creationId xmlns:a16="http://schemas.microsoft.com/office/drawing/2014/main" id="{ABF04628-9EA7-6F0C-821C-03F0BAB80206}"/>
                </a:ext>
              </a:extLst>
            </p:cNvPr>
            <p:cNvCxnSpPr>
              <a:cxnSpLocks/>
            </p:cNvCxnSpPr>
            <p:nvPr/>
          </p:nvCxnSpPr>
          <p:spPr>
            <a:xfrm flipV="1">
              <a:off x="4013200" y="1249680"/>
              <a:ext cx="0" cy="4653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CA56F851-5E30-A5D9-F926-9F2372F1F2E6}"/>
                </a:ext>
              </a:extLst>
            </p:cNvPr>
            <p:cNvCxnSpPr>
              <a:cxnSpLocks/>
            </p:cNvCxnSpPr>
            <p:nvPr/>
          </p:nvCxnSpPr>
          <p:spPr>
            <a:xfrm>
              <a:off x="4013200" y="5902960"/>
              <a:ext cx="558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 name="Group 3">
            <a:extLst>
              <a:ext uri="{FF2B5EF4-FFF2-40B4-BE49-F238E27FC236}">
                <a16:creationId xmlns:a16="http://schemas.microsoft.com/office/drawing/2014/main" id="{906BC31E-B4A7-DF4D-924D-7F97CC577EE0}"/>
              </a:ext>
            </a:extLst>
          </p:cNvPr>
          <p:cNvGrpSpPr/>
          <p:nvPr/>
        </p:nvGrpSpPr>
        <p:grpSpPr>
          <a:xfrm>
            <a:off x="2823847" y="918441"/>
            <a:ext cx="7213601" cy="4330273"/>
            <a:chOff x="2865120" y="1452275"/>
            <a:chExt cx="7213601" cy="4330273"/>
          </a:xfrm>
        </p:grpSpPr>
        <p:sp>
          <p:nvSpPr>
            <p:cNvPr id="61" name="Freeform: Shape 60">
              <a:extLst>
                <a:ext uri="{FF2B5EF4-FFF2-40B4-BE49-F238E27FC236}">
                  <a16:creationId xmlns:a16="http://schemas.microsoft.com/office/drawing/2014/main" id="{BC6DBBEE-724A-83A6-D19C-5F81F6C01F9D}"/>
                </a:ext>
              </a:extLst>
            </p:cNvPr>
            <p:cNvSpPr/>
            <p:nvPr/>
          </p:nvSpPr>
          <p:spPr>
            <a:xfrm>
              <a:off x="2865120" y="1505187"/>
              <a:ext cx="4632962" cy="4277361"/>
            </a:xfrm>
            <a:custGeom>
              <a:avLst/>
              <a:gdLst>
                <a:gd name="connsiteX0" fmla="*/ 0 w 5080000"/>
                <a:gd name="connsiteY0" fmla="*/ 985520 h 985520"/>
                <a:gd name="connsiteX1" fmla="*/ 5080000 w 5080000"/>
                <a:gd name="connsiteY1" fmla="*/ 0 h 985520"/>
              </a:gdLst>
              <a:ahLst/>
              <a:cxnLst>
                <a:cxn ang="0">
                  <a:pos x="connsiteX0" y="connsiteY0"/>
                </a:cxn>
                <a:cxn ang="0">
                  <a:pos x="connsiteX1" y="connsiteY1"/>
                </a:cxn>
              </a:cxnLst>
              <a:rect l="l" t="t" r="r" b="b"/>
              <a:pathLst>
                <a:path w="5080000" h="985520">
                  <a:moveTo>
                    <a:pt x="0" y="985520"/>
                  </a:moveTo>
                  <a:cubicBezTo>
                    <a:pt x="2046393" y="835660"/>
                    <a:pt x="4092787" y="685800"/>
                    <a:pt x="5080000" y="0"/>
                  </a:cubicBezTo>
                </a:path>
              </a:pathLst>
            </a:custGeom>
            <a:ln w="38100">
              <a:solidFill>
                <a:schemeClr val="accent3">
                  <a:lumMod val="1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65" name="TextBox 64">
              <a:extLst>
                <a:ext uri="{FF2B5EF4-FFF2-40B4-BE49-F238E27FC236}">
                  <a16:creationId xmlns:a16="http://schemas.microsoft.com/office/drawing/2014/main" id="{F8C4D297-C5F1-3990-4AD4-E8FB56663787}"/>
                </a:ext>
              </a:extLst>
            </p:cNvPr>
            <p:cNvSpPr txBox="1"/>
            <p:nvPr/>
          </p:nvSpPr>
          <p:spPr>
            <a:xfrm>
              <a:off x="7498081" y="1452275"/>
              <a:ext cx="2580640" cy="369332"/>
            </a:xfrm>
            <a:prstGeom prst="rect">
              <a:avLst/>
            </a:prstGeom>
            <a:noFill/>
          </p:spPr>
          <p:txBody>
            <a:bodyPr wrap="square" rtlCol="0">
              <a:spAutoFit/>
            </a:bodyPr>
            <a:lstStyle/>
            <a:p>
              <a:r>
                <a:rPr lang="en-IN" dirty="0"/>
                <a:t>Available Silicon Gates</a:t>
              </a:r>
            </a:p>
          </p:txBody>
        </p:sp>
      </p:grpSp>
      <p:grpSp>
        <p:nvGrpSpPr>
          <p:cNvPr id="5" name="Group 4">
            <a:extLst>
              <a:ext uri="{FF2B5EF4-FFF2-40B4-BE49-F238E27FC236}">
                <a16:creationId xmlns:a16="http://schemas.microsoft.com/office/drawing/2014/main" id="{D34D4AA0-0E93-F75A-E025-825717851849}"/>
              </a:ext>
            </a:extLst>
          </p:cNvPr>
          <p:cNvGrpSpPr/>
          <p:nvPr/>
        </p:nvGrpSpPr>
        <p:grpSpPr>
          <a:xfrm>
            <a:off x="2823844" y="1672136"/>
            <a:ext cx="7701267" cy="3674050"/>
            <a:chOff x="2865117" y="2205970"/>
            <a:chExt cx="7701267" cy="3674050"/>
          </a:xfrm>
        </p:grpSpPr>
        <p:sp>
          <p:nvSpPr>
            <p:cNvPr id="63" name="Freeform: Shape 62">
              <a:extLst>
                <a:ext uri="{FF2B5EF4-FFF2-40B4-BE49-F238E27FC236}">
                  <a16:creationId xmlns:a16="http://schemas.microsoft.com/office/drawing/2014/main" id="{F9BEFD83-2B97-4AB7-7318-EF95E6598BFD}"/>
                </a:ext>
              </a:extLst>
            </p:cNvPr>
            <p:cNvSpPr/>
            <p:nvPr/>
          </p:nvSpPr>
          <p:spPr>
            <a:xfrm>
              <a:off x="2865117" y="2205970"/>
              <a:ext cx="5120627" cy="3674050"/>
            </a:xfrm>
            <a:custGeom>
              <a:avLst/>
              <a:gdLst>
                <a:gd name="connsiteX0" fmla="*/ 0 w 5080000"/>
                <a:gd name="connsiteY0" fmla="*/ 985520 h 985520"/>
                <a:gd name="connsiteX1" fmla="*/ 5080000 w 5080000"/>
                <a:gd name="connsiteY1" fmla="*/ 0 h 985520"/>
              </a:gdLst>
              <a:ahLst/>
              <a:cxnLst>
                <a:cxn ang="0">
                  <a:pos x="connsiteX0" y="connsiteY0"/>
                </a:cxn>
                <a:cxn ang="0">
                  <a:pos x="connsiteX1" y="connsiteY1"/>
                </a:cxn>
              </a:cxnLst>
              <a:rect l="l" t="t" r="r" b="b"/>
              <a:pathLst>
                <a:path w="5080000" h="985520">
                  <a:moveTo>
                    <a:pt x="0" y="985520"/>
                  </a:moveTo>
                  <a:cubicBezTo>
                    <a:pt x="2046393" y="835660"/>
                    <a:pt x="4092787" y="685800"/>
                    <a:pt x="5080000" y="0"/>
                  </a:cubicBezTo>
                </a:path>
              </a:pathLst>
            </a:custGeom>
            <a:ln w="38100">
              <a:solidFill>
                <a:schemeClr val="accent2">
                  <a:lumMod val="7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72" name="TextBox 71">
              <a:extLst>
                <a:ext uri="{FF2B5EF4-FFF2-40B4-BE49-F238E27FC236}">
                  <a16:creationId xmlns:a16="http://schemas.microsoft.com/office/drawing/2014/main" id="{5A014A8F-EAF4-7F56-104A-7504295CFDE9}"/>
                </a:ext>
              </a:extLst>
            </p:cNvPr>
            <p:cNvSpPr txBox="1"/>
            <p:nvPr/>
          </p:nvSpPr>
          <p:spPr>
            <a:xfrm>
              <a:off x="7985744" y="2337723"/>
              <a:ext cx="2580640" cy="369332"/>
            </a:xfrm>
            <a:prstGeom prst="rect">
              <a:avLst/>
            </a:prstGeom>
            <a:noFill/>
          </p:spPr>
          <p:txBody>
            <a:bodyPr wrap="square" rtlCol="0">
              <a:spAutoFit/>
            </a:bodyPr>
            <a:lstStyle/>
            <a:p>
              <a:r>
                <a:rPr lang="en-IN" dirty="0"/>
                <a:t>Gates Designed / min</a:t>
              </a:r>
            </a:p>
          </p:txBody>
        </p:sp>
      </p:grpSp>
      <p:grpSp>
        <p:nvGrpSpPr>
          <p:cNvPr id="6" name="Group 5">
            <a:extLst>
              <a:ext uri="{FF2B5EF4-FFF2-40B4-BE49-F238E27FC236}">
                <a16:creationId xmlns:a16="http://schemas.microsoft.com/office/drawing/2014/main" id="{573B4EE7-E76E-10F9-CC6E-0E1432753CA8}"/>
              </a:ext>
            </a:extLst>
          </p:cNvPr>
          <p:cNvGrpSpPr/>
          <p:nvPr/>
        </p:nvGrpSpPr>
        <p:grpSpPr>
          <a:xfrm>
            <a:off x="2823843" y="3016056"/>
            <a:ext cx="8148319" cy="2469354"/>
            <a:chOff x="2865116" y="3549890"/>
            <a:chExt cx="8148319" cy="2469354"/>
          </a:xfrm>
        </p:grpSpPr>
        <p:sp>
          <p:nvSpPr>
            <p:cNvPr id="64" name="Freeform: Shape 63">
              <a:extLst>
                <a:ext uri="{FF2B5EF4-FFF2-40B4-BE49-F238E27FC236}">
                  <a16:creationId xmlns:a16="http://schemas.microsoft.com/office/drawing/2014/main" id="{4E18AA7C-387D-A45D-ADB4-4591FFAE3CFD}"/>
                </a:ext>
              </a:extLst>
            </p:cNvPr>
            <p:cNvSpPr/>
            <p:nvPr/>
          </p:nvSpPr>
          <p:spPr>
            <a:xfrm>
              <a:off x="2865116" y="3643868"/>
              <a:ext cx="5587998" cy="2375376"/>
            </a:xfrm>
            <a:custGeom>
              <a:avLst/>
              <a:gdLst>
                <a:gd name="connsiteX0" fmla="*/ 0 w 5080000"/>
                <a:gd name="connsiteY0" fmla="*/ 985520 h 985520"/>
                <a:gd name="connsiteX1" fmla="*/ 5080000 w 5080000"/>
                <a:gd name="connsiteY1" fmla="*/ 0 h 985520"/>
              </a:gdLst>
              <a:ahLst/>
              <a:cxnLst>
                <a:cxn ang="0">
                  <a:pos x="connsiteX0" y="connsiteY0"/>
                </a:cxn>
                <a:cxn ang="0">
                  <a:pos x="connsiteX1" y="connsiteY1"/>
                </a:cxn>
              </a:cxnLst>
              <a:rect l="l" t="t" r="r" b="b"/>
              <a:pathLst>
                <a:path w="5080000" h="985520">
                  <a:moveTo>
                    <a:pt x="0" y="985520"/>
                  </a:moveTo>
                  <a:cubicBezTo>
                    <a:pt x="2046393" y="835660"/>
                    <a:pt x="4092787" y="685800"/>
                    <a:pt x="5080000" y="0"/>
                  </a:cubicBezTo>
                </a:path>
              </a:pathLst>
            </a:custGeom>
            <a:ln w="38100">
              <a:solidFill>
                <a:schemeClr val="accent3">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73" name="TextBox 72">
              <a:extLst>
                <a:ext uri="{FF2B5EF4-FFF2-40B4-BE49-F238E27FC236}">
                  <a16:creationId xmlns:a16="http://schemas.microsoft.com/office/drawing/2014/main" id="{75316238-4AA0-482D-72EF-6D684602D2AB}"/>
                </a:ext>
              </a:extLst>
            </p:cNvPr>
            <p:cNvSpPr txBox="1"/>
            <p:nvPr/>
          </p:nvSpPr>
          <p:spPr>
            <a:xfrm>
              <a:off x="8432795" y="3549890"/>
              <a:ext cx="2580640" cy="369332"/>
            </a:xfrm>
            <a:prstGeom prst="rect">
              <a:avLst/>
            </a:prstGeom>
            <a:noFill/>
            <a:ln>
              <a:noFill/>
            </a:ln>
          </p:spPr>
          <p:txBody>
            <a:bodyPr wrap="square" rtlCol="0">
              <a:spAutoFit/>
            </a:bodyPr>
            <a:lstStyle/>
            <a:p>
              <a:r>
                <a:rPr lang="en-IN" dirty="0"/>
                <a:t>Gates Verified / min</a:t>
              </a:r>
            </a:p>
          </p:txBody>
        </p:sp>
      </p:grpSp>
      <p:sp>
        <p:nvSpPr>
          <p:cNvPr id="74" name="TextBox 73">
            <a:extLst>
              <a:ext uri="{FF2B5EF4-FFF2-40B4-BE49-F238E27FC236}">
                <a16:creationId xmlns:a16="http://schemas.microsoft.com/office/drawing/2014/main" id="{375ED451-A0DC-6078-10A6-4449CEEAAC51}"/>
              </a:ext>
            </a:extLst>
          </p:cNvPr>
          <p:cNvSpPr txBox="1"/>
          <p:nvPr/>
        </p:nvSpPr>
        <p:spPr>
          <a:xfrm>
            <a:off x="8031685" y="5624634"/>
            <a:ext cx="2580640" cy="369332"/>
          </a:xfrm>
          <a:prstGeom prst="rect">
            <a:avLst/>
          </a:prstGeom>
          <a:noFill/>
        </p:spPr>
        <p:txBody>
          <a:bodyPr wrap="square" rtlCol="0">
            <a:spAutoFit/>
          </a:bodyPr>
          <a:lstStyle/>
          <a:p>
            <a:r>
              <a:rPr lang="en-IN" dirty="0"/>
              <a:t>Time</a:t>
            </a:r>
          </a:p>
        </p:txBody>
      </p:sp>
      <p:sp>
        <p:nvSpPr>
          <p:cNvPr id="77" name="TextBox 76">
            <a:extLst>
              <a:ext uri="{FF2B5EF4-FFF2-40B4-BE49-F238E27FC236}">
                <a16:creationId xmlns:a16="http://schemas.microsoft.com/office/drawing/2014/main" id="{DAB1D88D-6486-2F44-1450-A6521A3B2B12}"/>
              </a:ext>
            </a:extLst>
          </p:cNvPr>
          <p:cNvSpPr txBox="1"/>
          <p:nvPr/>
        </p:nvSpPr>
        <p:spPr>
          <a:xfrm>
            <a:off x="1406526" y="715783"/>
            <a:ext cx="2580640" cy="369332"/>
          </a:xfrm>
          <a:prstGeom prst="rect">
            <a:avLst/>
          </a:prstGeom>
          <a:noFill/>
        </p:spPr>
        <p:txBody>
          <a:bodyPr wrap="square" rtlCol="0">
            <a:spAutoFit/>
          </a:bodyPr>
          <a:lstStyle/>
          <a:p>
            <a:r>
              <a:rPr lang="en-IN" dirty="0"/>
              <a:t>Productivity</a:t>
            </a:r>
          </a:p>
        </p:txBody>
      </p:sp>
      <p:cxnSp>
        <p:nvCxnSpPr>
          <p:cNvPr id="81" name="Straight Connector 80">
            <a:extLst>
              <a:ext uri="{FF2B5EF4-FFF2-40B4-BE49-F238E27FC236}">
                <a16:creationId xmlns:a16="http://schemas.microsoft.com/office/drawing/2014/main" id="{1B0DF375-4050-4FCC-6804-49C86AD72207}"/>
              </a:ext>
            </a:extLst>
          </p:cNvPr>
          <p:cNvCxnSpPr>
            <a:cxnSpLocks/>
          </p:cNvCxnSpPr>
          <p:nvPr/>
        </p:nvCxnSpPr>
        <p:spPr>
          <a:xfrm>
            <a:off x="3850007" y="5624634"/>
            <a:ext cx="0" cy="16256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F30161AB-DD37-D7A4-44F2-C48F82608DB7}"/>
              </a:ext>
            </a:extLst>
          </p:cNvPr>
          <p:cNvCxnSpPr>
            <a:cxnSpLocks/>
          </p:cNvCxnSpPr>
          <p:nvPr/>
        </p:nvCxnSpPr>
        <p:spPr>
          <a:xfrm>
            <a:off x="5052274" y="5624634"/>
            <a:ext cx="0" cy="16256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572B7419-0CEB-9EEE-6491-C902803B56A9}"/>
              </a:ext>
            </a:extLst>
          </p:cNvPr>
          <p:cNvCxnSpPr>
            <a:cxnSpLocks/>
          </p:cNvCxnSpPr>
          <p:nvPr/>
        </p:nvCxnSpPr>
        <p:spPr>
          <a:xfrm>
            <a:off x="6254541" y="5624634"/>
            <a:ext cx="0" cy="16256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EC1A1FE6-E160-CCBD-D5F2-DCC4C42F8FA7}"/>
              </a:ext>
            </a:extLst>
          </p:cNvPr>
          <p:cNvCxnSpPr>
            <a:cxnSpLocks/>
          </p:cNvCxnSpPr>
          <p:nvPr/>
        </p:nvCxnSpPr>
        <p:spPr>
          <a:xfrm>
            <a:off x="7456808" y="5624634"/>
            <a:ext cx="0" cy="162560"/>
          </a:xfrm>
          <a:prstGeom prst="line">
            <a:avLst/>
          </a:prstGeom>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DDB25DFE-F7E3-2D5D-0C3D-0923A227D79D}"/>
              </a:ext>
            </a:extLst>
          </p:cNvPr>
          <p:cNvSpPr txBox="1"/>
          <p:nvPr/>
        </p:nvSpPr>
        <p:spPr>
          <a:xfrm>
            <a:off x="3438954" y="5748675"/>
            <a:ext cx="817879" cy="369332"/>
          </a:xfrm>
          <a:prstGeom prst="rect">
            <a:avLst/>
          </a:prstGeom>
          <a:noFill/>
        </p:spPr>
        <p:txBody>
          <a:bodyPr wrap="square" rtlCol="0">
            <a:spAutoFit/>
          </a:bodyPr>
          <a:lstStyle/>
          <a:p>
            <a:pPr algn="ctr"/>
            <a:r>
              <a:rPr lang="en-IN" dirty="0"/>
              <a:t>1980</a:t>
            </a:r>
          </a:p>
        </p:txBody>
      </p:sp>
      <p:sp>
        <p:nvSpPr>
          <p:cNvPr id="87" name="TextBox 86">
            <a:extLst>
              <a:ext uri="{FF2B5EF4-FFF2-40B4-BE49-F238E27FC236}">
                <a16:creationId xmlns:a16="http://schemas.microsoft.com/office/drawing/2014/main" id="{85243E10-8BA7-87A1-0EEB-5D927ED7BBBD}"/>
              </a:ext>
            </a:extLst>
          </p:cNvPr>
          <p:cNvSpPr txBox="1"/>
          <p:nvPr/>
        </p:nvSpPr>
        <p:spPr>
          <a:xfrm>
            <a:off x="4646438" y="5748675"/>
            <a:ext cx="817879" cy="369332"/>
          </a:xfrm>
          <a:prstGeom prst="rect">
            <a:avLst/>
          </a:prstGeom>
          <a:noFill/>
        </p:spPr>
        <p:txBody>
          <a:bodyPr wrap="square" rtlCol="0">
            <a:spAutoFit/>
          </a:bodyPr>
          <a:lstStyle/>
          <a:p>
            <a:pPr algn="ctr"/>
            <a:r>
              <a:rPr lang="en-IN" dirty="0"/>
              <a:t>1990</a:t>
            </a:r>
          </a:p>
        </p:txBody>
      </p:sp>
      <p:sp>
        <p:nvSpPr>
          <p:cNvPr id="88" name="TextBox 87">
            <a:extLst>
              <a:ext uri="{FF2B5EF4-FFF2-40B4-BE49-F238E27FC236}">
                <a16:creationId xmlns:a16="http://schemas.microsoft.com/office/drawing/2014/main" id="{03038493-CB16-7FE4-CA01-F92ACD183BF2}"/>
              </a:ext>
            </a:extLst>
          </p:cNvPr>
          <p:cNvSpPr txBox="1"/>
          <p:nvPr/>
        </p:nvSpPr>
        <p:spPr>
          <a:xfrm>
            <a:off x="5853922" y="5748675"/>
            <a:ext cx="817879" cy="369332"/>
          </a:xfrm>
          <a:prstGeom prst="rect">
            <a:avLst/>
          </a:prstGeom>
          <a:noFill/>
        </p:spPr>
        <p:txBody>
          <a:bodyPr wrap="square" rtlCol="0">
            <a:spAutoFit/>
          </a:bodyPr>
          <a:lstStyle/>
          <a:p>
            <a:pPr algn="ctr"/>
            <a:r>
              <a:rPr lang="en-IN" dirty="0"/>
              <a:t>2000</a:t>
            </a:r>
          </a:p>
        </p:txBody>
      </p:sp>
      <p:sp>
        <p:nvSpPr>
          <p:cNvPr id="89" name="TextBox 88">
            <a:extLst>
              <a:ext uri="{FF2B5EF4-FFF2-40B4-BE49-F238E27FC236}">
                <a16:creationId xmlns:a16="http://schemas.microsoft.com/office/drawing/2014/main" id="{597CF4CC-14FD-86A9-1797-9C90F48794C2}"/>
              </a:ext>
            </a:extLst>
          </p:cNvPr>
          <p:cNvSpPr txBox="1"/>
          <p:nvPr/>
        </p:nvSpPr>
        <p:spPr>
          <a:xfrm>
            <a:off x="7061407" y="5748675"/>
            <a:ext cx="817879" cy="369332"/>
          </a:xfrm>
          <a:prstGeom prst="rect">
            <a:avLst/>
          </a:prstGeom>
          <a:noFill/>
        </p:spPr>
        <p:txBody>
          <a:bodyPr wrap="square" rtlCol="0">
            <a:spAutoFit/>
          </a:bodyPr>
          <a:lstStyle/>
          <a:p>
            <a:pPr algn="ctr"/>
            <a:r>
              <a:rPr lang="en-IN" dirty="0"/>
              <a:t>2010</a:t>
            </a:r>
          </a:p>
        </p:txBody>
      </p:sp>
      <p:sp>
        <p:nvSpPr>
          <p:cNvPr id="10" name="Speech Bubble: Rectangle 9">
            <a:extLst>
              <a:ext uri="{FF2B5EF4-FFF2-40B4-BE49-F238E27FC236}">
                <a16:creationId xmlns:a16="http://schemas.microsoft.com/office/drawing/2014/main" id="{F500C1FC-5F40-7676-159E-3C42C75FF056}"/>
              </a:ext>
            </a:extLst>
          </p:cNvPr>
          <p:cNvSpPr/>
          <p:nvPr/>
        </p:nvSpPr>
        <p:spPr>
          <a:xfrm>
            <a:off x="3847893" y="1709026"/>
            <a:ext cx="2063316" cy="812800"/>
          </a:xfrm>
          <a:prstGeom prst="wedgeRectCallout">
            <a:avLst>
              <a:gd name="adj1" fmla="val 148157"/>
              <a:gd name="adj2" fmla="val 15410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Simulation and Assertion-based Verification</a:t>
            </a:r>
          </a:p>
        </p:txBody>
      </p:sp>
      <p:grpSp>
        <p:nvGrpSpPr>
          <p:cNvPr id="16" name="Group 15">
            <a:extLst>
              <a:ext uri="{FF2B5EF4-FFF2-40B4-BE49-F238E27FC236}">
                <a16:creationId xmlns:a16="http://schemas.microsoft.com/office/drawing/2014/main" id="{32AD0A7B-B7FD-9AD3-1608-C996AE2DBA7C}"/>
              </a:ext>
            </a:extLst>
          </p:cNvPr>
          <p:cNvGrpSpPr/>
          <p:nvPr/>
        </p:nvGrpSpPr>
        <p:grpSpPr>
          <a:xfrm>
            <a:off x="7945200" y="1663200"/>
            <a:ext cx="2603189" cy="2047053"/>
            <a:chOff x="7945200" y="1792085"/>
            <a:chExt cx="2603189" cy="2047053"/>
          </a:xfrm>
        </p:grpSpPr>
        <p:sp>
          <p:nvSpPr>
            <p:cNvPr id="7" name="TextBox 6">
              <a:extLst>
                <a:ext uri="{FF2B5EF4-FFF2-40B4-BE49-F238E27FC236}">
                  <a16:creationId xmlns:a16="http://schemas.microsoft.com/office/drawing/2014/main" id="{FA073AD5-11F4-4D08-31F9-EC6D3DBACDD7}"/>
                </a:ext>
              </a:extLst>
            </p:cNvPr>
            <p:cNvSpPr txBox="1"/>
            <p:nvPr/>
          </p:nvSpPr>
          <p:spPr>
            <a:xfrm>
              <a:off x="7967749" y="2466045"/>
              <a:ext cx="2580640" cy="369332"/>
            </a:xfrm>
            <a:prstGeom prst="rect">
              <a:avLst/>
            </a:prstGeom>
            <a:noFill/>
          </p:spPr>
          <p:txBody>
            <a:bodyPr wrap="square" rtlCol="0">
              <a:spAutoFit/>
            </a:bodyPr>
            <a:lstStyle/>
            <a:p>
              <a:r>
                <a:rPr lang="en-IN" dirty="0">
                  <a:solidFill>
                    <a:srgbClr val="FF0000"/>
                  </a:solidFill>
                </a:rPr>
                <a:t>Verification Gap</a:t>
              </a:r>
            </a:p>
          </p:txBody>
        </p:sp>
        <p:cxnSp>
          <p:nvCxnSpPr>
            <p:cNvPr id="12" name="Straight Arrow Connector 11">
              <a:extLst>
                <a:ext uri="{FF2B5EF4-FFF2-40B4-BE49-F238E27FC236}">
                  <a16:creationId xmlns:a16="http://schemas.microsoft.com/office/drawing/2014/main" id="{51DBFCC1-995F-16A1-9113-8B3EB2C2CE0B}"/>
                </a:ext>
              </a:extLst>
            </p:cNvPr>
            <p:cNvCxnSpPr>
              <a:cxnSpLocks/>
            </p:cNvCxnSpPr>
            <p:nvPr/>
          </p:nvCxnSpPr>
          <p:spPr>
            <a:xfrm flipH="1">
              <a:off x="7945200" y="1792085"/>
              <a:ext cx="11638" cy="20470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99057E2E-4FD5-DA2C-7D4D-191925822289}"/>
              </a:ext>
            </a:extLst>
          </p:cNvPr>
          <p:cNvSpPr txBox="1"/>
          <p:nvPr/>
        </p:nvSpPr>
        <p:spPr>
          <a:xfrm>
            <a:off x="2893625" y="731839"/>
            <a:ext cx="6097772" cy="861774"/>
          </a:xfrm>
          <a:prstGeom prst="rect">
            <a:avLst/>
          </a:prstGeom>
          <a:noFill/>
        </p:spPr>
        <p:txBody>
          <a:bodyPr wrap="square">
            <a:spAutoFit/>
          </a:bodyPr>
          <a:lstStyle/>
          <a:p>
            <a:pPr marL="285750" indent="-285750">
              <a:buFont typeface="Arial" panose="020B0604020202020204" pitchFamily="34" charset="0"/>
              <a:buChar char="•"/>
            </a:pPr>
            <a:r>
              <a:rPr lang="en-IN" sz="1600" dirty="0">
                <a:solidFill>
                  <a:srgbClr val="FF0000"/>
                </a:solidFill>
              </a:rPr>
              <a:t>Difficult to obtain complete coverage</a:t>
            </a:r>
          </a:p>
          <a:p>
            <a:pPr marL="285750" indent="-285750">
              <a:buFont typeface="Arial" panose="020B0604020202020204" pitchFamily="34" charset="0"/>
              <a:buChar char="•"/>
            </a:pPr>
            <a:r>
              <a:rPr lang="en-IN" sz="1600" dirty="0">
                <a:solidFill>
                  <a:srgbClr val="FF0000"/>
                </a:solidFill>
              </a:rPr>
              <a:t>Can’t verify complex properties</a:t>
            </a:r>
          </a:p>
          <a:p>
            <a:pPr marL="285750" indent="-285750">
              <a:buFont typeface="Arial" panose="020B0604020202020204" pitchFamily="34" charset="0"/>
              <a:buChar char="•"/>
            </a:pPr>
            <a:r>
              <a:rPr lang="en-IN" sz="1600" dirty="0">
                <a:solidFill>
                  <a:srgbClr val="FF0000"/>
                </a:solidFill>
              </a:rPr>
              <a:t>Can verify only static implementations</a:t>
            </a:r>
          </a:p>
        </p:txBody>
      </p:sp>
      <p:sp>
        <p:nvSpPr>
          <p:cNvPr id="25" name="TextBox 24">
            <a:extLst>
              <a:ext uri="{FF2B5EF4-FFF2-40B4-BE49-F238E27FC236}">
                <a16:creationId xmlns:a16="http://schemas.microsoft.com/office/drawing/2014/main" id="{4C02F1BE-3FA5-EFBA-9B3C-BFDC78640008}"/>
              </a:ext>
            </a:extLst>
          </p:cNvPr>
          <p:cNvSpPr txBox="1"/>
          <p:nvPr/>
        </p:nvSpPr>
        <p:spPr>
          <a:xfrm>
            <a:off x="911225" y="6235213"/>
            <a:ext cx="10335891" cy="276999"/>
          </a:xfrm>
          <a:prstGeom prst="rect">
            <a:avLst/>
          </a:prstGeom>
          <a:noFill/>
        </p:spPr>
        <p:txBody>
          <a:bodyPr wrap="square">
            <a:spAutoFit/>
          </a:bodyPr>
          <a:lstStyle/>
          <a:p>
            <a:r>
              <a:rPr lang="en-IN" sz="1200" dirty="0"/>
              <a:t>L. </a:t>
            </a:r>
            <a:r>
              <a:rPr lang="en-IN" sz="1200" dirty="0" err="1"/>
              <a:t>Rizzatti</a:t>
            </a:r>
            <a:r>
              <a:rPr lang="en-IN" sz="1200" dirty="0"/>
              <a:t>. High-Level Synthesis to Design in the New Millennium. IEEE Tech Forum. </a:t>
            </a:r>
          </a:p>
        </p:txBody>
      </p:sp>
    </p:spTree>
    <p:extLst>
      <p:ext uri="{BB962C8B-B14F-4D97-AF65-F5344CB8AC3E}">
        <p14:creationId xmlns:p14="http://schemas.microsoft.com/office/powerpoint/2010/main" val="2005562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81C41-CD68-9BC3-4F25-2D04AB8EB55E}"/>
            </a:ext>
          </a:extLst>
        </p:cNvPr>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E6AD55FD-F085-6479-0A99-4BA9A6CC8B58}"/>
              </a:ext>
            </a:extLst>
          </p:cNvPr>
          <p:cNvCxnSpPr>
            <a:cxnSpLocks/>
          </p:cNvCxnSpPr>
          <p:nvPr/>
        </p:nvCxnSpPr>
        <p:spPr>
          <a:xfrm flipV="1">
            <a:off x="7944471" y="1661541"/>
            <a:ext cx="0" cy="199389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578EBA0-7ADA-C95F-9ADF-0ED1560921DC}"/>
              </a:ext>
            </a:extLst>
          </p:cNvPr>
          <p:cNvSpPr>
            <a:spLocks noGrp="1"/>
          </p:cNvSpPr>
          <p:nvPr>
            <p:ph type="title"/>
          </p:nvPr>
        </p:nvSpPr>
        <p:spPr/>
        <p:txBody>
          <a:bodyPr/>
          <a:lstStyle/>
          <a:p>
            <a:r>
              <a:rPr lang="en-US" dirty="0"/>
              <a:t>Verification Gap</a:t>
            </a:r>
            <a:br>
              <a:rPr lang="en-US" dirty="0"/>
            </a:br>
            <a:endParaRPr lang="en-IN" dirty="0"/>
          </a:p>
        </p:txBody>
      </p:sp>
      <p:sp>
        <p:nvSpPr>
          <p:cNvPr id="3" name="Slide Number Placeholder 2">
            <a:extLst>
              <a:ext uri="{FF2B5EF4-FFF2-40B4-BE49-F238E27FC236}">
                <a16:creationId xmlns:a16="http://schemas.microsoft.com/office/drawing/2014/main" id="{70A0FD1E-C424-24A7-25D1-0EBA60193B80}"/>
              </a:ext>
            </a:extLst>
          </p:cNvPr>
          <p:cNvSpPr>
            <a:spLocks noGrp="1"/>
          </p:cNvSpPr>
          <p:nvPr>
            <p:ph type="sldNum" sz="quarter" idx="12"/>
          </p:nvPr>
        </p:nvSpPr>
        <p:spPr/>
        <p:txBody>
          <a:bodyPr/>
          <a:lstStyle/>
          <a:p>
            <a:fld id="{0732A363-FB04-4C9F-90A8-C4C271AF4C6C}" type="slidenum">
              <a:rPr lang="de-DE" smtClean="0"/>
              <a:t>6</a:t>
            </a:fld>
            <a:endParaRPr lang="de-DE"/>
          </a:p>
        </p:txBody>
      </p:sp>
      <p:grpSp>
        <p:nvGrpSpPr>
          <p:cNvPr id="60" name="Group 59">
            <a:extLst>
              <a:ext uri="{FF2B5EF4-FFF2-40B4-BE49-F238E27FC236}">
                <a16:creationId xmlns:a16="http://schemas.microsoft.com/office/drawing/2014/main" id="{6525EA9D-A65A-FFCC-C0DC-1B231EC5FC5D}"/>
              </a:ext>
            </a:extLst>
          </p:cNvPr>
          <p:cNvGrpSpPr/>
          <p:nvPr/>
        </p:nvGrpSpPr>
        <p:grpSpPr>
          <a:xfrm>
            <a:off x="2823847" y="960759"/>
            <a:ext cx="5588000" cy="4653280"/>
            <a:chOff x="4013200" y="1249680"/>
            <a:chExt cx="5588000" cy="4653280"/>
          </a:xfrm>
        </p:grpSpPr>
        <p:cxnSp>
          <p:nvCxnSpPr>
            <p:cNvPr id="53" name="Straight Arrow Connector 52">
              <a:extLst>
                <a:ext uri="{FF2B5EF4-FFF2-40B4-BE49-F238E27FC236}">
                  <a16:creationId xmlns:a16="http://schemas.microsoft.com/office/drawing/2014/main" id="{0582B39A-7FB0-3831-33ED-D22D9ED1CF7F}"/>
                </a:ext>
              </a:extLst>
            </p:cNvPr>
            <p:cNvCxnSpPr>
              <a:cxnSpLocks/>
            </p:cNvCxnSpPr>
            <p:nvPr/>
          </p:nvCxnSpPr>
          <p:spPr>
            <a:xfrm flipV="1">
              <a:off x="4013200" y="1249680"/>
              <a:ext cx="0" cy="4653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F3D9E5E0-798F-512B-677B-2BBCDF41F3B6}"/>
                </a:ext>
              </a:extLst>
            </p:cNvPr>
            <p:cNvCxnSpPr>
              <a:cxnSpLocks/>
            </p:cNvCxnSpPr>
            <p:nvPr/>
          </p:nvCxnSpPr>
          <p:spPr>
            <a:xfrm>
              <a:off x="4013200" y="5902960"/>
              <a:ext cx="5588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4" name="Group 3">
            <a:extLst>
              <a:ext uri="{FF2B5EF4-FFF2-40B4-BE49-F238E27FC236}">
                <a16:creationId xmlns:a16="http://schemas.microsoft.com/office/drawing/2014/main" id="{4F4CE838-6A57-EDBB-BE95-9E4ADA7B32B2}"/>
              </a:ext>
            </a:extLst>
          </p:cNvPr>
          <p:cNvGrpSpPr/>
          <p:nvPr/>
        </p:nvGrpSpPr>
        <p:grpSpPr>
          <a:xfrm>
            <a:off x="2823847" y="907846"/>
            <a:ext cx="7213601" cy="4330273"/>
            <a:chOff x="2865120" y="1452275"/>
            <a:chExt cx="7213601" cy="4330273"/>
          </a:xfrm>
        </p:grpSpPr>
        <p:sp>
          <p:nvSpPr>
            <p:cNvPr id="61" name="Freeform: Shape 60">
              <a:extLst>
                <a:ext uri="{FF2B5EF4-FFF2-40B4-BE49-F238E27FC236}">
                  <a16:creationId xmlns:a16="http://schemas.microsoft.com/office/drawing/2014/main" id="{EDE46927-2C2A-4DBA-AB57-5D30EF51A0D5}"/>
                </a:ext>
              </a:extLst>
            </p:cNvPr>
            <p:cNvSpPr/>
            <p:nvPr/>
          </p:nvSpPr>
          <p:spPr>
            <a:xfrm>
              <a:off x="2865120" y="1505187"/>
              <a:ext cx="4632962" cy="4277361"/>
            </a:xfrm>
            <a:custGeom>
              <a:avLst/>
              <a:gdLst>
                <a:gd name="connsiteX0" fmla="*/ 0 w 5080000"/>
                <a:gd name="connsiteY0" fmla="*/ 985520 h 985520"/>
                <a:gd name="connsiteX1" fmla="*/ 5080000 w 5080000"/>
                <a:gd name="connsiteY1" fmla="*/ 0 h 985520"/>
              </a:gdLst>
              <a:ahLst/>
              <a:cxnLst>
                <a:cxn ang="0">
                  <a:pos x="connsiteX0" y="connsiteY0"/>
                </a:cxn>
                <a:cxn ang="0">
                  <a:pos x="connsiteX1" y="connsiteY1"/>
                </a:cxn>
              </a:cxnLst>
              <a:rect l="l" t="t" r="r" b="b"/>
              <a:pathLst>
                <a:path w="5080000" h="985520">
                  <a:moveTo>
                    <a:pt x="0" y="985520"/>
                  </a:moveTo>
                  <a:cubicBezTo>
                    <a:pt x="2046393" y="835660"/>
                    <a:pt x="4092787" y="685800"/>
                    <a:pt x="5080000" y="0"/>
                  </a:cubicBezTo>
                </a:path>
              </a:pathLst>
            </a:custGeom>
            <a:ln w="38100">
              <a:solidFill>
                <a:schemeClr val="accent3">
                  <a:lumMod val="1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65" name="TextBox 64">
              <a:extLst>
                <a:ext uri="{FF2B5EF4-FFF2-40B4-BE49-F238E27FC236}">
                  <a16:creationId xmlns:a16="http://schemas.microsoft.com/office/drawing/2014/main" id="{0F9D1449-FA0A-6703-6E32-DA3B5FDA7E70}"/>
                </a:ext>
              </a:extLst>
            </p:cNvPr>
            <p:cNvSpPr txBox="1"/>
            <p:nvPr/>
          </p:nvSpPr>
          <p:spPr>
            <a:xfrm>
              <a:off x="7498081" y="1452275"/>
              <a:ext cx="2580640" cy="369332"/>
            </a:xfrm>
            <a:prstGeom prst="rect">
              <a:avLst/>
            </a:prstGeom>
            <a:noFill/>
          </p:spPr>
          <p:txBody>
            <a:bodyPr wrap="square" rtlCol="0">
              <a:spAutoFit/>
            </a:bodyPr>
            <a:lstStyle/>
            <a:p>
              <a:r>
                <a:rPr lang="en-IN" dirty="0"/>
                <a:t>Available Silicon Gates</a:t>
              </a:r>
            </a:p>
          </p:txBody>
        </p:sp>
      </p:grpSp>
      <p:grpSp>
        <p:nvGrpSpPr>
          <p:cNvPr id="5" name="Group 4">
            <a:extLst>
              <a:ext uri="{FF2B5EF4-FFF2-40B4-BE49-F238E27FC236}">
                <a16:creationId xmlns:a16="http://schemas.microsoft.com/office/drawing/2014/main" id="{32694E1D-695B-E0C8-EEEC-28F5B9BE73C0}"/>
              </a:ext>
            </a:extLst>
          </p:cNvPr>
          <p:cNvGrpSpPr/>
          <p:nvPr/>
        </p:nvGrpSpPr>
        <p:grpSpPr>
          <a:xfrm>
            <a:off x="2823844" y="1661541"/>
            <a:ext cx="7701267" cy="3674050"/>
            <a:chOff x="2865117" y="2205970"/>
            <a:chExt cx="7701267" cy="3674050"/>
          </a:xfrm>
        </p:grpSpPr>
        <p:sp>
          <p:nvSpPr>
            <p:cNvPr id="63" name="Freeform: Shape 62">
              <a:extLst>
                <a:ext uri="{FF2B5EF4-FFF2-40B4-BE49-F238E27FC236}">
                  <a16:creationId xmlns:a16="http://schemas.microsoft.com/office/drawing/2014/main" id="{D9785B74-932D-9C80-22F8-6078E606B7DC}"/>
                </a:ext>
              </a:extLst>
            </p:cNvPr>
            <p:cNvSpPr/>
            <p:nvPr/>
          </p:nvSpPr>
          <p:spPr>
            <a:xfrm>
              <a:off x="2865117" y="2205970"/>
              <a:ext cx="5120627" cy="3674050"/>
            </a:xfrm>
            <a:custGeom>
              <a:avLst/>
              <a:gdLst>
                <a:gd name="connsiteX0" fmla="*/ 0 w 5080000"/>
                <a:gd name="connsiteY0" fmla="*/ 985520 h 985520"/>
                <a:gd name="connsiteX1" fmla="*/ 5080000 w 5080000"/>
                <a:gd name="connsiteY1" fmla="*/ 0 h 985520"/>
              </a:gdLst>
              <a:ahLst/>
              <a:cxnLst>
                <a:cxn ang="0">
                  <a:pos x="connsiteX0" y="connsiteY0"/>
                </a:cxn>
                <a:cxn ang="0">
                  <a:pos x="connsiteX1" y="connsiteY1"/>
                </a:cxn>
              </a:cxnLst>
              <a:rect l="l" t="t" r="r" b="b"/>
              <a:pathLst>
                <a:path w="5080000" h="985520">
                  <a:moveTo>
                    <a:pt x="0" y="985520"/>
                  </a:moveTo>
                  <a:cubicBezTo>
                    <a:pt x="2046393" y="835660"/>
                    <a:pt x="4092787" y="685800"/>
                    <a:pt x="5080000" y="0"/>
                  </a:cubicBezTo>
                </a:path>
              </a:pathLst>
            </a:custGeom>
            <a:ln w="38100">
              <a:solidFill>
                <a:schemeClr val="accent2">
                  <a:lumMod val="7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72" name="TextBox 71">
              <a:extLst>
                <a:ext uri="{FF2B5EF4-FFF2-40B4-BE49-F238E27FC236}">
                  <a16:creationId xmlns:a16="http://schemas.microsoft.com/office/drawing/2014/main" id="{3F21D98D-30CF-3A7C-4D09-ADFD6A885534}"/>
                </a:ext>
              </a:extLst>
            </p:cNvPr>
            <p:cNvSpPr txBox="1"/>
            <p:nvPr/>
          </p:nvSpPr>
          <p:spPr>
            <a:xfrm>
              <a:off x="7985744" y="2337723"/>
              <a:ext cx="2580640" cy="369332"/>
            </a:xfrm>
            <a:prstGeom prst="rect">
              <a:avLst/>
            </a:prstGeom>
            <a:noFill/>
          </p:spPr>
          <p:txBody>
            <a:bodyPr wrap="square" rtlCol="0">
              <a:spAutoFit/>
            </a:bodyPr>
            <a:lstStyle/>
            <a:p>
              <a:r>
                <a:rPr lang="en-IN" dirty="0"/>
                <a:t>Gates Designed / min</a:t>
              </a:r>
            </a:p>
          </p:txBody>
        </p:sp>
      </p:grpSp>
      <p:grpSp>
        <p:nvGrpSpPr>
          <p:cNvPr id="6" name="Group 5">
            <a:extLst>
              <a:ext uri="{FF2B5EF4-FFF2-40B4-BE49-F238E27FC236}">
                <a16:creationId xmlns:a16="http://schemas.microsoft.com/office/drawing/2014/main" id="{0944AF8E-C7A4-85CA-80B4-E5941CBF80F8}"/>
              </a:ext>
            </a:extLst>
          </p:cNvPr>
          <p:cNvGrpSpPr/>
          <p:nvPr/>
        </p:nvGrpSpPr>
        <p:grpSpPr>
          <a:xfrm>
            <a:off x="2823843" y="3005461"/>
            <a:ext cx="8148319" cy="2469354"/>
            <a:chOff x="2865116" y="3549890"/>
            <a:chExt cx="8148319" cy="2469354"/>
          </a:xfrm>
        </p:grpSpPr>
        <p:sp>
          <p:nvSpPr>
            <p:cNvPr id="64" name="Freeform: Shape 63">
              <a:extLst>
                <a:ext uri="{FF2B5EF4-FFF2-40B4-BE49-F238E27FC236}">
                  <a16:creationId xmlns:a16="http://schemas.microsoft.com/office/drawing/2014/main" id="{2DCD0A45-B500-64CB-E970-9A60DE72AA5D}"/>
                </a:ext>
              </a:extLst>
            </p:cNvPr>
            <p:cNvSpPr/>
            <p:nvPr/>
          </p:nvSpPr>
          <p:spPr>
            <a:xfrm>
              <a:off x="2865116" y="3643868"/>
              <a:ext cx="5587998" cy="2375376"/>
            </a:xfrm>
            <a:custGeom>
              <a:avLst/>
              <a:gdLst>
                <a:gd name="connsiteX0" fmla="*/ 0 w 5080000"/>
                <a:gd name="connsiteY0" fmla="*/ 985520 h 985520"/>
                <a:gd name="connsiteX1" fmla="*/ 5080000 w 5080000"/>
                <a:gd name="connsiteY1" fmla="*/ 0 h 985520"/>
              </a:gdLst>
              <a:ahLst/>
              <a:cxnLst>
                <a:cxn ang="0">
                  <a:pos x="connsiteX0" y="connsiteY0"/>
                </a:cxn>
                <a:cxn ang="0">
                  <a:pos x="connsiteX1" y="connsiteY1"/>
                </a:cxn>
              </a:cxnLst>
              <a:rect l="l" t="t" r="r" b="b"/>
              <a:pathLst>
                <a:path w="5080000" h="985520">
                  <a:moveTo>
                    <a:pt x="0" y="985520"/>
                  </a:moveTo>
                  <a:cubicBezTo>
                    <a:pt x="2046393" y="835660"/>
                    <a:pt x="4092787" y="685800"/>
                    <a:pt x="5080000" y="0"/>
                  </a:cubicBezTo>
                </a:path>
              </a:pathLst>
            </a:custGeom>
            <a:ln w="38100">
              <a:solidFill>
                <a:schemeClr val="accent3">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73" name="TextBox 72">
              <a:extLst>
                <a:ext uri="{FF2B5EF4-FFF2-40B4-BE49-F238E27FC236}">
                  <a16:creationId xmlns:a16="http://schemas.microsoft.com/office/drawing/2014/main" id="{905E9268-89F5-D8EB-746C-54E2F88731CC}"/>
                </a:ext>
              </a:extLst>
            </p:cNvPr>
            <p:cNvSpPr txBox="1"/>
            <p:nvPr/>
          </p:nvSpPr>
          <p:spPr>
            <a:xfrm>
              <a:off x="8432795" y="3549890"/>
              <a:ext cx="2580640" cy="369332"/>
            </a:xfrm>
            <a:prstGeom prst="rect">
              <a:avLst/>
            </a:prstGeom>
            <a:noFill/>
            <a:ln>
              <a:noFill/>
            </a:ln>
          </p:spPr>
          <p:txBody>
            <a:bodyPr wrap="square" rtlCol="0">
              <a:spAutoFit/>
            </a:bodyPr>
            <a:lstStyle/>
            <a:p>
              <a:r>
                <a:rPr lang="en-IN" dirty="0"/>
                <a:t>Gates Verified / min</a:t>
              </a:r>
            </a:p>
          </p:txBody>
        </p:sp>
      </p:grpSp>
      <p:sp>
        <p:nvSpPr>
          <p:cNvPr id="74" name="TextBox 73">
            <a:extLst>
              <a:ext uri="{FF2B5EF4-FFF2-40B4-BE49-F238E27FC236}">
                <a16:creationId xmlns:a16="http://schemas.microsoft.com/office/drawing/2014/main" id="{0A566FAA-95CE-478E-B449-EF3FCF58FDDE}"/>
              </a:ext>
            </a:extLst>
          </p:cNvPr>
          <p:cNvSpPr txBox="1"/>
          <p:nvPr/>
        </p:nvSpPr>
        <p:spPr>
          <a:xfrm>
            <a:off x="8031685" y="5614039"/>
            <a:ext cx="2580640" cy="369332"/>
          </a:xfrm>
          <a:prstGeom prst="rect">
            <a:avLst/>
          </a:prstGeom>
          <a:noFill/>
        </p:spPr>
        <p:txBody>
          <a:bodyPr wrap="square" rtlCol="0">
            <a:spAutoFit/>
          </a:bodyPr>
          <a:lstStyle/>
          <a:p>
            <a:r>
              <a:rPr lang="en-IN" dirty="0"/>
              <a:t>Time</a:t>
            </a:r>
          </a:p>
        </p:txBody>
      </p:sp>
      <p:sp>
        <p:nvSpPr>
          <p:cNvPr id="77" name="TextBox 76">
            <a:extLst>
              <a:ext uri="{FF2B5EF4-FFF2-40B4-BE49-F238E27FC236}">
                <a16:creationId xmlns:a16="http://schemas.microsoft.com/office/drawing/2014/main" id="{09D95EBB-0CB1-D523-B766-4AE3DC4D8687}"/>
              </a:ext>
            </a:extLst>
          </p:cNvPr>
          <p:cNvSpPr txBox="1"/>
          <p:nvPr/>
        </p:nvSpPr>
        <p:spPr>
          <a:xfrm>
            <a:off x="1406526" y="705188"/>
            <a:ext cx="2580640" cy="369332"/>
          </a:xfrm>
          <a:prstGeom prst="rect">
            <a:avLst/>
          </a:prstGeom>
          <a:noFill/>
        </p:spPr>
        <p:txBody>
          <a:bodyPr wrap="square" rtlCol="0">
            <a:spAutoFit/>
          </a:bodyPr>
          <a:lstStyle/>
          <a:p>
            <a:r>
              <a:rPr lang="en-IN" dirty="0"/>
              <a:t>Productivity</a:t>
            </a:r>
          </a:p>
        </p:txBody>
      </p:sp>
      <p:cxnSp>
        <p:nvCxnSpPr>
          <p:cNvPr id="81" name="Straight Connector 80">
            <a:extLst>
              <a:ext uri="{FF2B5EF4-FFF2-40B4-BE49-F238E27FC236}">
                <a16:creationId xmlns:a16="http://schemas.microsoft.com/office/drawing/2014/main" id="{B14C4BE9-2181-BC63-CBFC-B3944546F693}"/>
              </a:ext>
            </a:extLst>
          </p:cNvPr>
          <p:cNvCxnSpPr>
            <a:cxnSpLocks/>
          </p:cNvCxnSpPr>
          <p:nvPr/>
        </p:nvCxnSpPr>
        <p:spPr>
          <a:xfrm>
            <a:off x="3850007" y="5614039"/>
            <a:ext cx="0" cy="16256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3BF73483-A9DD-99CF-E3FB-762F76BE401F}"/>
              </a:ext>
            </a:extLst>
          </p:cNvPr>
          <p:cNvCxnSpPr>
            <a:cxnSpLocks/>
          </p:cNvCxnSpPr>
          <p:nvPr/>
        </p:nvCxnSpPr>
        <p:spPr>
          <a:xfrm>
            <a:off x="5052274" y="5614039"/>
            <a:ext cx="0" cy="16256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D3BCEF75-401F-BCEB-9283-CA611479E6B3}"/>
              </a:ext>
            </a:extLst>
          </p:cNvPr>
          <p:cNvCxnSpPr>
            <a:cxnSpLocks/>
          </p:cNvCxnSpPr>
          <p:nvPr/>
        </p:nvCxnSpPr>
        <p:spPr>
          <a:xfrm>
            <a:off x="6254541" y="5614039"/>
            <a:ext cx="0" cy="16256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1AE4C37-95E8-0228-F03A-6EA1F3EE3815}"/>
              </a:ext>
            </a:extLst>
          </p:cNvPr>
          <p:cNvCxnSpPr>
            <a:cxnSpLocks/>
          </p:cNvCxnSpPr>
          <p:nvPr/>
        </p:nvCxnSpPr>
        <p:spPr>
          <a:xfrm>
            <a:off x="7456808" y="5614039"/>
            <a:ext cx="0" cy="162560"/>
          </a:xfrm>
          <a:prstGeom prst="line">
            <a:avLst/>
          </a:prstGeom>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13479639-D72B-8146-C406-E1C8D467A33A}"/>
              </a:ext>
            </a:extLst>
          </p:cNvPr>
          <p:cNvSpPr txBox="1"/>
          <p:nvPr/>
        </p:nvSpPr>
        <p:spPr>
          <a:xfrm>
            <a:off x="3438954" y="5738080"/>
            <a:ext cx="817879" cy="369332"/>
          </a:xfrm>
          <a:prstGeom prst="rect">
            <a:avLst/>
          </a:prstGeom>
          <a:noFill/>
        </p:spPr>
        <p:txBody>
          <a:bodyPr wrap="square" rtlCol="0">
            <a:spAutoFit/>
          </a:bodyPr>
          <a:lstStyle/>
          <a:p>
            <a:pPr algn="ctr"/>
            <a:r>
              <a:rPr lang="en-IN" dirty="0"/>
              <a:t>1980</a:t>
            </a:r>
          </a:p>
        </p:txBody>
      </p:sp>
      <p:sp>
        <p:nvSpPr>
          <p:cNvPr id="87" name="TextBox 86">
            <a:extLst>
              <a:ext uri="{FF2B5EF4-FFF2-40B4-BE49-F238E27FC236}">
                <a16:creationId xmlns:a16="http://schemas.microsoft.com/office/drawing/2014/main" id="{1DAD6712-AA60-6927-8546-7C981101004A}"/>
              </a:ext>
            </a:extLst>
          </p:cNvPr>
          <p:cNvSpPr txBox="1"/>
          <p:nvPr/>
        </p:nvSpPr>
        <p:spPr>
          <a:xfrm>
            <a:off x="4646438" y="5738080"/>
            <a:ext cx="817879" cy="369332"/>
          </a:xfrm>
          <a:prstGeom prst="rect">
            <a:avLst/>
          </a:prstGeom>
          <a:noFill/>
        </p:spPr>
        <p:txBody>
          <a:bodyPr wrap="square" rtlCol="0">
            <a:spAutoFit/>
          </a:bodyPr>
          <a:lstStyle/>
          <a:p>
            <a:pPr algn="ctr"/>
            <a:r>
              <a:rPr lang="en-IN" dirty="0"/>
              <a:t>1990</a:t>
            </a:r>
          </a:p>
        </p:txBody>
      </p:sp>
      <p:sp>
        <p:nvSpPr>
          <p:cNvPr id="88" name="TextBox 87">
            <a:extLst>
              <a:ext uri="{FF2B5EF4-FFF2-40B4-BE49-F238E27FC236}">
                <a16:creationId xmlns:a16="http://schemas.microsoft.com/office/drawing/2014/main" id="{D30D1D16-4681-B68F-4382-049B56C271C4}"/>
              </a:ext>
            </a:extLst>
          </p:cNvPr>
          <p:cNvSpPr txBox="1"/>
          <p:nvPr/>
        </p:nvSpPr>
        <p:spPr>
          <a:xfrm>
            <a:off x="5853922" y="5738080"/>
            <a:ext cx="817879" cy="369332"/>
          </a:xfrm>
          <a:prstGeom prst="rect">
            <a:avLst/>
          </a:prstGeom>
          <a:noFill/>
        </p:spPr>
        <p:txBody>
          <a:bodyPr wrap="square" rtlCol="0">
            <a:spAutoFit/>
          </a:bodyPr>
          <a:lstStyle/>
          <a:p>
            <a:pPr algn="ctr"/>
            <a:r>
              <a:rPr lang="en-IN" dirty="0"/>
              <a:t>2000</a:t>
            </a:r>
          </a:p>
        </p:txBody>
      </p:sp>
      <p:sp>
        <p:nvSpPr>
          <p:cNvPr id="89" name="TextBox 88">
            <a:extLst>
              <a:ext uri="{FF2B5EF4-FFF2-40B4-BE49-F238E27FC236}">
                <a16:creationId xmlns:a16="http://schemas.microsoft.com/office/drawing/2014/main" id="{D4730683-E9B2-D87E-5F3F-00798901239F}"/>
              </a:ext>
            </a:extLst>
          </p:cNvPr>
          <p:cNvSpPr txBox="1"/>
          <p:nvPr/>
        </p:nvSpPr>
        <p:spPr>
          <a:xfrm>
            <a:off x="7061407" y="5738080"/>
            <a:ext cx="817879" cy="369332"/>
          </a:xfrm>
          <a:prstGeom prst="rect">
            <a:avLst/>
          </a:prstGeom>
          <a:noFill/>
        </p:spPr>
        <p:txBody>
          <a:bodyPr wrap="square" rtlCol="0">
            <a:spAutoFit/>
          </a:bodyPr>
          <a:lstStyle/>
          <a:p>
            <a:pPr algn="ctr"/>
            <a:r>
              <a:rPr lang="en-IN" dirty="0"/>
              <a:t>2010</a:t>
            </a:r>
          </a:p>
        </p:txBody>
      </p:sp>
      <p:sp>
        <p:nvSpPr>
          <p:cNvPr id="10" name="Speech Bubble: Rectangle 9">
            <a:extLst>
              <a:ext uri="{FF2B5EF4-FFF2-40B4-BE49-F238E27FC236}">
                <a16:creationId xmlns:a16="http://schemas.microsoft.com/office/drawing/2014/main" id="{7A2A5E7B-4868-517B-FC35-08DA724B6CE7}"/>
              </a:ext>
            </a:extLst>
          </p:cNvPr>
          <p:cNvSpPr/>
          <p:nvPr/>
        </p:nvSpPr>
        <p:spPr>
          <a:xfrm>
            <a:off x="3846727" y="1698371"/>
            <a:ext cx="2063316" cy="812800"/>
          </a:xfrm>
          <a:prstGeom prst="wedgeRectCallout">
            <a:avLst>
              <a:gd name="adj1" fmla="val 148156"/>
              <a:gd name="adj2" fmla="val 10428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Theorem Prover-based Verification using </a:t>
            </a:r>
            <a:r>
              <a:rPr lang="en-IN" sz="1400" b="1" dirty="0"/>
              <a:t>Kôika</a:t>
            </a:r>
            <a:r>
              <a:rPr lang="en-IN" sz="1400" baseline="30000" dirty="0"/>
              <a:t>1</a:t>
            </a:r>
          </a:p>
        </p:txBody>
      </p:sp>
      <p:sp>
        <p:nvSpPr>
          <p:cNvPr id="12" name="TextBox 11">
            <a:extLst>
              <a:ext uri="{FF2B5EF4-FFF2-40B4-BE49-F238E27FC236}">
                <a16:creationId xmlns:a16="http://schemas.microsoft.com/office/drawing/2014/main" id="{EFF860C9-710A-4C90-29FC-D4A418351E6C}"/>
              </a:ext>
            </a:extLst>
          </p:cNvPr>
          <p:cNvSpPr txBox="1"/>
          <p:nvPr/>
        </p:nvSpPr>
        <p:spPr>
          <a:xfrm>
            <a:off x="2892727" y="722771"/>
            <a:ext cx="6097772" cy="861774"/>
          </a:xfrm>
          <a:prstGeom prst="rect">
            <a:avLst/>
          </a:prstGeom>
          <a:noFill/>
        </p:spPr>
        <p:txBody>
          <a:bodyPr wrap="square">
            <a:spAutoFit/>
          </a:bodyPr>
          <a:lstStyle/>
          <a:p>
            <a:pPr marL="285750" indent="-285750">
              <a:buFont typeface="Arial" panose="020B0604020202020204" pitchFamily="34" charset="0"/>
              <a:buChar char="•"/>
            </a:pPr>
            <a:r>
              <a:rPr lang="en-IN" sz="1600" dirty="0">
                <a:solidFill>
                  <a:srgbClr val="00B050"/>
                </a:solidFill>
              </a:rPr>
              <a:t>Provides exhaustive coverage</a:t>
            </a:r>
          </a:p>
          <a:p>
            <a:pPr marL="285750" indent="-285750">
              <a:buFont typeface="Arial" panose="020B0604020202020204" pitchFamily="34" charset="0"/>
              <a:buChar char="•"/>
            </a:pPr>
            <a:r>
              <a:rPr lang="en-IN" sz="1600" dirty="0">
                <a:solidFill>
                  <a:srgbClr val="00B050"/>
                </a:solidFill>
              </a:rPr>
              <a:t>Can verify complex properties</a:t>
            </a:r>
          </a:p>
          <a:p>
            <a:pPr marL="285750" indent="-285750">
              <a:buFont typeface="Arial" panose="020B0604020202020204" pitchFamily="34" charset="0"/>
              <a:buChar char="•"/>
            </a:pPr>
            <a:r>
              <a:rPr lang="en-IN" sz="1600" dirty="0">
                <a:solidFill>
                  <a:srgbClr val="00B050"/>
                </a:solidFill>
              </a:rPr>
              <a:t>Verify parametric implementations</a:t>
            </a:r>
          </a:p>
        </p:txBody>
      </p:sp>
      <p:sp>
        <p:nvSpPr>
          <p:cNvPr id="8" name="TextBox 7">
            <a:extLst>
              <a:ext uri="{FF2B5EF4-FFF2-40B4-BE49-F238E27FC236}">
                <a16:creationId xmlns:a16="http://schemas.microsoft.com/office/drawing/2014/main" id="{9EEB5445-59D5-AD4F-B4CD-0BD95087C5B9}"/>
              </a:ext>
            </a:extLst>
          </p:cNvPr>
          <p:cNvSpPr txBox="1"/>
          <p:nvPr/>
        </p:nvSpPr>
        <p:spPr>
          <a:xfrm>
            <a:off x="682931" y="6107412"/>
            <a:ext cx="10620094" cy="461665"/>
          </a:xfrm>
          <a:prstGeom prst="rect">
            <a:avLst/>
          </a:prstGeom>
          <a:noFill/>
        </p:spPr>
        <p:txBody>
          <a:bodyPr wrap="square">
            <a:spAutoFit/>
          </a:bodyPr>
          <a:lstStyle/>
          <a:p>
            <a:r>
              <a:rPr lang="en-US" sz="1200" baseline="30000" dirty="0"/>
              <a:t>1</a:t>
            </a:r>
            <a:r>
              <a:rPr lang="en-US" sz="1200" dirty="0"/>
              <a:t>Thomas </a:t>
            </a:r>
            <a:r>
              <a:rPr lang="en-US" sz="1200" dirty="0" err="1"/>
              <a:t>Bourgeat,et</a:t>
            </a:r>
            <a:r>
              <a:rPr lang="en-US" sz="1200" dirty="0"/>
              <a:t> al. The essence of </a:t>
            </a:r>
            <a:r>
              <a:rPr lang="en-US" sz="1200" dirty="0" err="1"/>
              <a:t>Bluespec</a:t>
            </a:r>
            <a:r>
              <a:rPr lang="en-US" sz="1200" dirty="0"/>
              <a:t>: a core language for rule-based hardware design. In Proceedings of the 41st ACM SIGPLAN Conference on Programming Language Design and Implementation (PLDI 2020). Association for Computing Machinery, New York, NY, USA.</a:t>
            </a:r>
            <a:endParaRPr lang="en-IN" sz="1200" dirty="0"/>
          </a:p>
        </p:txBody>
      </p:sp>
    </p:spTree>
    <p:extLst>
      <p:ext uri="{BB962C8B-B14F-4D97-AF65-F5344CB8AC3E}">
        <p14:creationId xmlns:p14="http://schemas.microsoft.com/office/powerpoint/2010/main" val="16042163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E0FBA-A308-3D87-E49E-A2C0E1489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28ABA2-FE1F-E7E8-2DA1-5EABD62F5C94}"/>
              </a:ext>
            </a:extLst>
          </p:cNvPr>
          <p:cNvSpPr>
            <a:spLocks noGrp="1"/>
          </p:cNvSpPr>
          <p:nvPr>
            <p:ph type="title"/>
          </p:nvPr>
        </p:nvSpPr>
        <p:spPr/>
        <p:txBody>
          <a:bodyPr/>
          <a:lstStyle/>
          <a:p>
            <a:r>
              <a:rPr lang="en-US" dirty="0"/>
              <a:t>System-on-Chips (SoCs)</a:t>
            </a:r>
            <a:br>
              <a:rPr lang="en-US" dirty="0"/>
            </a:br>
            <a:endParaRPr lang="en-IN" dirty="0"/>
          </a:p>
        </p:txBody>
      </p:sp>
      <p:sp>
        <p:nvSpPr>
          <p:cNvPr id="3" name="Slide Number Placeholder 2">
            <a:extLst>
              <a:ext uri="{FF2B5EF4-FFF2-40B4-BE49-F238E27FC236}">
                <a16:creationId xmlns:a16="http://schemas.microsoft.com/office/drawing/2014/main" id="{209931C7-01BE-4E27-4BAB-307AE5BCF50C}"/>
              </a:ext>
            </a:extLst>
          </p:cNvPr>
          <p:cNvSpPr>
            <a:spLocks noGrp="1"/>
          </p:cNvSpPr>
          <p:nvPr>
            <p:ph type="sldNum" sz="quarter" idx="12"/>
          </p:nvPr>
        </p:nvSpPr>
        <p:spPr/>
        <p:txBody>
          <a:bodyPr/>
          <a:lstStyle/>
          <a:p>
            <a:fld id="{0732A363-FB04-4C9F-90A8-C4C271AF4C6C}" type="slidenum">
              <a:rPr lang="de-DE" smtClean="0"/>
              <a:t>7</a:t>
            </a:fld>
            <a:endParaRPr lang="de-DE"/>
          </a:p>
        </p:txBody>
      </p:sp>
      <p:sp>
        <p:nvSpPr>
          <p:cNvPr id="14" name="Rectangle 13">
            <a:extLst>
              <a:ext uri="{FF2B5EF4-FFF2-40B4-BE49-F238E27FC236}">
                <a16:creationId xmlns:a16="http://schemas.microsoft.com/office/drawing/2014/main" id="{EAD656C5-FBB4-7F2D-6F3D-79395C7DC154}"/>
              </a:ext>
            </a:extLst>
          </p:cNvPr>
          <p:cNvSpPr/>
          <p:nvPr/>
        </p:nvSpPr>
        <p:spPr>
          <a:xfrm>
            <a:off x="511200" y="838800"/>
            <a:ext cx="8284510" cy="464476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9384B27B-B1B2-A3FD-40FC-7C41B617CD6F}"/>
              </a:ext>
            </a:extLst>
          </p:cNvPr>
          <p:cNvGrpSpPr/>
          <p:nvPr/>
        </p:nvGrpSpPr>
        <p:grpSpPr>
          <a:xfrm>
            <a:off x="1069617" y="1444898"/>
            <a:ext cx="7211094" cy="3007520"/>
            <a:chOff x="1069617" y="1444898"/>
            <a:chExt cx="7211094" cy="3007520"/>
          </a:xfrm>
        </p:grpSpPr>
        <p:sp>
          <p:nvSpPr>
            <p:cNvPr id="16" name="Rectangle 15">
              <a:extLst>
                <a:ext uri="{FF2B5EF4-FFF2-40B4-BE49-F238E27FC236}">
                  <a16:creationId xmlns:a16="http://schemas.microsoft.com/office/drawing/2014/main" id="{64271413-4F09-2AA6-9F7B-E84E8D5E055F}"/>
                </a:ext>
              </a:extLst>
            </p:cNvPr>
            <p:cNvSpPr/>
            <p:nvPr/>
          </p:nvSpPr>
          <p:spPr>
            <a:xfrm>
              <a:off x="1069617" y="1444898"/>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AF8B2698-2293-0155-DAA4-ECEACE64303D}"/>
                </a:ext>
              </a:extLst>
            </p:cNvPr>
            <p:cNvSpPr txBox="1"/>
            <p:nvPr/>
          </p:nvSpPr>
          <p:spPr>
            <a:xfrm>
              <a:off x="1206241" y="1614070"/>
              <a:ext cx="769257" cy="369332"/>
            </a:xfrm>
            <a:prstGeom prst="rect">
              <a:avLst/>
            </a:prstGeom>
            <a:solidFill>
              <a:schemeClr val="accent3">
                <a:lumMod val="50000"/>
              </a:schemeClr>
            </a:solidFill>
          </p:spPr>
          <p:txBody>
            <a:bodyPr wrap="square" rtlCol="0">
              <a:spAutoFit/>
            </a:bodyPr>
            <a:lstStyle/>
            <a:p>
              <a:pPr algn="ctr"/>
              <a:r>
                <a:rPr lang="en-IN" dirty="0">
                  <a:solidFill>
                    <a:schemeClr val="bg1"/>
                  </a:solidFill>
                </a:rPr>
                <a:t>CPU</a:t>
              </a:r>
            </a:p>
          </p:txBody>
        </p:sp>
        <p:sp>
          <p:nvSpPr>
            <p:cNvPr id="20" name="Rectangle 19">
              <a:extLst>
                <a:ext uri="{FF2B5EF4-FFF2-40B4-BE49-F238E27FC236}">
                  <a16:creationId xmlns:a16="http://schemas.microsoft.com/office/drawing/2014/main" id="{E283604C-451D-48C5-A938-6B45C09C1A03}"/>
                </a:ext>
              </a:extLst>
            </p:cNvPr>
            <p:cNvSpPr/>
            <p:nvPr/>
          </p:nvSpPr>
          <p:spPr>
            <a:xfrm>
              <a:off x="3905807" y="1465865"/>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2050B494-2A27-667D-EEA0-8D967204023B}"/>
                </a:ext>
              </a:extLst>
            </p:cNvPr>
            <p:cNvSpPr txBox="1"/>
            <p:nvPr/>
          </p:nvSpPr>
          <p:spPr>
            <a:xfrm>
              <a:off x="4007343" y="1614070"/>
              <a:ext cx="769257" cy="369332"/>
            </a:xfrm>
            <a:prstGeom prst="rect">
              <a:avLst/>
            </a:prstGeom>
            <a:solidFill>
              <a:schemeClr val="accent3">
                <a:lumMod val="50000"/>
              </a:schemeClr>
            </a:solidFill>
          </p:spPr>
          <p:txBody>
            <a:bodyPr wrap="square" rtlCol="0">
              <a:spAutoFit/>
            </a:bodyPr>
            <a:lstStyle/>
            <a:p>
              <a:pPr algn="ctr"/>
              <a:r>
                <a:rPr lang="en-IN" dirty="0">
                  <a:solidFill>
                    <a:schemeClr val="bg1"/>
                  </a:solidFill>
                </a:rPr>
                <a:t>CPU</a:t>
              </a:r>
            </a:p>
          </p:txBody>
        </p:sp>
        <p:sp>
          <p:nvSpPr>
            <p:cNvPr id="22" name="Rectangle 21">
              <a:extLst>
                <a:ext uri="{FF2B5EF4-FFF2-40B4-BE49-F238E27FC236}">
                  <a16:creationId xmlns:a16="http://schemas.microsoft.com/office/drawing/2014/main" id="{2BCCDED7-036C-1989-17D6-C8E065A69E68}"/>
                </a:ext>
              </a:extLst>
            </p:cNvPr>
            <p:cNvSpPr/>
            <p:nvPr/>
          </p:nvSpPr>
          <p:spPr>
            <a:xfrm flipH="1">
              <a:off x="6806734" y="1444898"/>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1E174CFB-3304-CC53-CCA3-26977F80DFDA}"/>
                </a:ext>
              </a:extLst>
            </p:cNvPr>
            <p:cNvSpPr txBox="1"/>
            <p:nvPr/>
          </p:nvSpPr>
          <p:spPr>
            <a:xfrm flipH="1">
              <a:off x="7312425" y="1489744"/>
              <a:ext cx="937982" cy="923330"/>
            </a:xfrm>
            <a:prstGeom prst="rect">
              <a:avLst/>
            </a:prstGeom>
            <a:solidFill>
              <a:schemeClr val="accent3">
                <a:lumMod val="50000"/>
              </a:schemeClr>
            </a:solidFill>
          </p:spPr>
          <p:txBody>
            <a:bodyPr wrap="square" rtlCol="0">
              <a:spAutoFit/>
            </a:bodyPr>
            <a:lstStyle/>
            <a:p>
              <a:pPr algn="ctr"/>
              <a:r>
                <a:rPr lang="en-IN" dirty="0">
                  <a:solidFill>
                    <a:schemeClr val="bg1"/>
                  </a:solidFill>
                </a:rPr>
                <a:t>DRAM Ctrl</a:t>
              </a:r>
            </a:p>
            <a:p>
              <a:endParaRPr lang="en-IN" dirty="0">
                <a:solidFill>
                  <a:schemeClr val="bg1"/>
                </a:solidFill>
              </a:endParaRPr>
            </a:p>
          </p:txBody>
        </p:sp>
        <p:sp>
          <p:nvSpPr>
            <p:cNvPr id="26" name="Rectangle 25">
              <a:extLst>
                <a:ext uri="{FF2B5EF4-FFF2-40B4-BE49-F238E27FC236}">
                  <a16:creationId xmlns:a16="http://schemas.microsoft.com/office/drawing/2014/main" id="{F761D0CD-E3F7-B104-371C-955154E1F1CA}"/>
                </a:ext>
              </a:extLst>
            </p:cNvPr>
            <p:cNvSpPr/>
            <p:nvPr/>
          </p:nvSpPr>
          <p:spPr>
            <a:xfrm>
              <a:off x="1071871" y="3401039"/>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Box 26">
              <a:extLst>
                <a:ext uri="{FF2B5EF4-FFF2-40B4-BE49-F238E27FC236}">
                  <a16:creationId xmlns:a16="http://schemas.microsoft.com/office/drawing/2014/main" id="{74761CB2-59CA-7E62-FFF4-4222AC968967}"/>
                </a:ext>
              </a:extLst>
            </p:cNvPr>
            <p:cNvSpPr txBox="1"/>
            <p:nvPr/>
          </p:nvSpPr>
          <p:spPr>
            <a:xfrm>
              <a:off x="1206241" y="3557396"/>
              <a:ext cx="769257" cy="369332"/>
            </a:xfrm>
            <a:prstGeom prst="rect">
              <a:avLst/>
            </a:prstGeom>
            <a:solidFill>
              <a:schemeClr val="accent3">
                <a:lumMod val="50000"/>
              </a:schemeClr>
            </a:solidFill>
          </p:spPr>
          <p:txBody>
            <a:bodyPr wrap="square" rtlCol="0">
              <a:spAutoFit/>
            </a:bodyPr>
            <a:lstStyle/>
            <a:p>
              <a:pPr algn="ctr"/>
              <a:r>
                <a:rPr lang="en-IN" dirty="0">
                  <a:solidFill>
                    <a:schemeClr val="bg1"/>
                  </a:solidFill>
                </a:rPr>
                <a:t>GPU</a:t>
              </a:r>
            </a:p>
          </p:txBody>
        </p:sp>
        <p:sp>
          <p:nvSpPr>
            <p:cNvPr id="28" name="Rectangle 27">
              <a:extLst>
                <a:ext uri="{FF2B5EF4-FFF2-40B4-BE49-F238E27FC236}">
                  <a16:creationId xmlns:a16="http://schemas.microsoft.com/office/drawing/2014/main" id="{E704775A-5FF5-E748-4C9A-02316E5B0D5B}"/>
                </a:ext>
              </a:extLst>
            </p:cNvPr>
            <p:cNvSpPr/>
            <p:nvPr/>
          </p:nvSpPr>
          <p:spPr>
            <a:xfrm>
              <a:off x="3912161" y="3401039"/>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EBCE1961-3BAF-36E0-A964-0E69FF27EB79}"/>
                </a:ext>
              </a:extLst>
            </p:cNvPr>
            <p:cNvSpPr txBox="1"/>
            <p:nvPr/>
          </p:nvSpPr>
          <p:spPr>
            <a:xfrm>
              <a:off x="4007343" y="3557396"/>
              <a:ext cx="769257" cy="369332"/>
            </a:xfrm>
            <a:prstGeom prst="rect">
              <a:avLst/>
            </a:prstGeom>
            <a:solidFill>
              <a:schemeClr val="accent3">
                <a:lumMod val="50000"/>
              </a:schemeClr>
            </a:solidFill>
          </p:spPr>
          <p:txBody>
            <a:bodyPr wrap="square" rtlCol="0">
              <a:spAutoFit/>
            </a:bodyPr>
            <a:lstStyle/>
            <a:p>
              <a:pPr algn="ctr"/>
              <a:r>
                <a:rPr lang="en-IN" dirty="0">
                  <a:solidFill>
                    <a:schemeClr val="bg1"/>
                  </a:solidFill>
                </a:rPr>
                <a:t>GPU</a:t>
              </a:r>
            </a:p>
          </p:txBody>
        </p:sp>
        <p:sp>
          <p:nvSpPr>
            <p:cNvPr id="30" name="Rectangle 29">
              <a:extLst>
                <a:ext uri="{FF2B5EF4-FFF2-40B4-BE49-F238E27FC236}">
                  <a16:creationId xmlns:a16="http://schemas.microsoft.com/office/drawing/2014/main" id="{B8645DE9-C88C-4852-5131-111D3256A837}"/>
                </a:ext>
              </a:extLst>
            </p:cNvPr>
            <p:cNvSpPr/>
            <p:nvPr/>
          </p:nvSpPr>
          <p:spPr>
            <a:xfrm flipH="1">
              <a:off x="6850150" y="3401039"/>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5D3EA763-DC31-DED5-33A2-0EE08CAC138F}"/>
                </a:ext>
              </a:extLst>
            </p:cNvPr>
            <p:cNvSpPr txBox="1"/>
            <p:nvPr/>
          </p:nvSpPr>
          <p:spPr>
            <a:xfrm flipH="1">
              <a:off x="7312425" y="3414156"/>
              <a:ext cx="937982" cy="923330"/>
            </a:xfrm>
            <a:prstGeom prst="rect">
              <a:avLst/>
            </a:prstGeom>
            <a:solidFill>
              <a:schemeClr val="accent3">
                <a:lumMod val="50000"/>
              </a:schemeClr>
            </a:solidFill>
          </p:spPr>
          <p:txBody>
            <a:bodyPr wrap="square" rtlCol="0">
              <a:spAutoFit/>
            </a:bodyPr>
            <a:lstStyle/>
            <a:p>
              <a:pPr algn="ctr"/>
              <a:r>
                <a:rPr lang="en-IN" dirty="0">
                  <a:solidFill>
                    <a:schemeClr val="bg1"/>
                  </a:solidFill>
                </a:rPr>
                <a:t>DRAM Ctrl</a:t>
              </a:r>
            </a:p>
            <a:p>
              <a:endParaRPr lang="en-IN" dirty="0">
                <a:solidFill>
                  <a:schemeClr val="bg1"/>
                </a:solidFill>
              </a:endParaRPr>
            </a:p>
          </p:txBody>
        </p:sp>
      </p:grpSp>
      <p:grpSp>
        <p:nvGrpSpPr>
          <p:cNvPr id="7" name="Group 6">
            <a:extLst>
              <a:ext uri="{FF2B5EF4-FFF2-40B4-BE49-F238E27FC236}">
                <a16:creationId xmlns:a16="http://schemas.microsoft.com/office/drawing/2014/main" id="{1CEF4013-353C-E322-AEB8-697987FBFF4C}"/>
              </a:ext>
            </a:extLst>
          </p:cNvPr>
          <p:cNvGrpSpPr/>
          <p:nvPr/>
        </p:nvGrpSpPr>
        <p:grpSpPr>
          <a:xfrm>
            <a:off x="8971200" y="3625200"/>
            <a:ext cx="3342650" cy="509588"/>
            <a:chOff x="9330105" y="3622866"/>
            <a:chExt cx="3342650" cy="509588"/>
          </a:xfrm>
        </p:grpSpPr>
        <p:sp>
          <p:nvSpPr>
            <p:cNvPr id="4" name="Rectangle 3">
              <a:extLst>
                <a:ext uri="{FF2B5EF4-FFF2-40B4-BE49-F238E27FC236}">
                  <a16:creationId xmlns:a16="http://schemas.microsoft.com/office/drawing/2014/main" id="{330818D5-5683-86DC-57AA-342CF2FA6D38}"/>
                </a:ext>
              </a:extLst>
            </p:cNvPr>
            <p:cNvSpPr/>
            <p:nvPr/>
          </p:nvSpPr>
          <p:spPr>
            <a:xfrm>
              <a:off x="9330105" y="3622866"/>
              <a:ext cx="662779" cy="509588"/>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FE40308-BF0B-99F7-C82B-FC0C0B7B2C5A}"/>
                </a:ext>
              </a:extLst>
            </p:cNvPr>
            <p:cNvSpPr txBox="1"/>
            <p:nvPr/>
          </p:nvSpPr>
          <p:spPr>
            <a:xfrm>
              <a:off x="9422614" y="3724924"/>
              <a:ext cx="517918" cy="341632"/>
            </a:xfrm>
            <a:prstGeom prst="rect">
              <a:avLst/>
            </a:prstGeom>
            <a:noFill/>
          </p:spPr>
          <p:txBody>
            <a:bodyPr wrap="square" rtlCol="0">
              <a:spAutoFit/>
            </a:bodyPr>
            <a:lstStyle/>
            <a:p>
              <a:pPr algn="ctr"/>
              <a:r>
                <a:rPr lang="en-IN" dirty="0">
                  <a:solidFill>
                    <a:schemeClr val="bg1"/>
                  </a:solidFill>
                </a:rPr>
                <a:t>IP</a:t>
              </a:r>
            </a:p>
          </p:txBody>
        </p:sp>
        <p:sp>
          <p:nvSpPr>
            <p:cNvPr id="6" name="TextBox 5">
              <a:extLst>
                <a:ext uri="{FF2B5EF4-FFF2-40B4-BE49-F238E27FC236}">
                  <a16:creationId xmlns:a16="http://schemas.microsoft.com/office/drawing/2014/main" id="{B80BFEF0-E233-4E35-9D8E-0D128CC87046}"/>
                </a:ext>
              </a:extLst>
            </p:cNvPr>
            <p:cNvSpPr txBox="1"/>
            <p:nvPr/>
          </p:nvSpPr>
          <p:spPr>
            <a:xfrm>
              <a:off x="10098236" y="3724924"/>
              <a:ext cx="2574519" cy="341632"/>
            </a:xfrm>
            <a:prstGeom prst="rect">
              <a:avLst/>
            </a:prstGeom>
            <a:noFill/>
          </p:spPr>
          <p:txBody>
            <a:bodyPr wrap="square" rtlCol="0">
              <a:spAutoFit/>
            </a:bodyPr>
            <a:lstStyle/>
            <a:p>
              <a:r>
                <a:rPr lang="en-IN" dirty="0"/>
                <a:t>Intellectual Property</a:t>
              </a:r>
            </a:p>
          </p:txBody>
        </p:sp>
      </p:grpSp>
    </p:spTree>
    <p:extLst>
      <p:ext uri="{BB962C8B-B14F-4D97-AF65-F5344CB8AC3E}">
        <p14:creationId xmlns:p14="http://schemas.microsoft.com/office/powerpoint/2010/main" val="3717656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6623E-FDD2-0B6E-05FB-B90A3E021E83}"/>
            </a:ext>
          </a:extLst>
        </p:cNvPr>
        <p:cNvGrpSpPr/>
        <p:nvPr/>
      </p:nvGrpSpPr>
      <p:grpSpPr>
        <a:xfrm>
          <a:off x="0" y="0"/>
          <a:ext cx="0" cy="0"/>
          <a:chOff x="0" y="0"/>
          <a:chExt cx="0" cy="0"/>
        </a:xfrm>
      </p:grpSpPr>
      <p:sp>
        <p:nvSpPr>
          <p:cNvPr id="64" name="Rectangle 63">
            <a:extLst>
              <a:ext uri="{FF2B5EF4-FFF2-40B4-BE49-F238E27FC236}">
                <a16:creationId xmlns:a16="http://schemas.microsoft.com/office/drawing/2014/main" id="{3B860B60-6E40-0BA4-E94F-9288DA5A4DC9}"/>
              </a:ext>
            </a:extLst>
          </p:cNvPr>
          <p:cNvSpPr/>
          <p:nvPr/>
        </p:nvSpPr>
        <p:spPr>
          <a:xfrm>
            <a:off x="512006" y="840391"/>
            <a:ext cx="8284510" cy="464476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grpSp>
        <p:nvGrpSpPr>
          <p:cNvPr id="65" name="Group 64">
            <a:extLst>
              <a:ext uri="{FF2B5EF4-FFF2-40B4-BE49-F238E27FC236}">
                <a16:creationId xmlns:a16="http://schemas.microsoft.com/office/drawing/2014/main" id="{92CA6F38-B62B-2D30-F4B9-6494B39044CC}"/>
              </a:ext>
            </a:extLst>
          </p:cNvPr>
          <p:cNvGrpSpPr/>
          <p:nvPr/>
        </p:nvGrpSpPr>
        <p:grpSpPr>
          <a:xfrm>
            <a:off x="1070423" y="1446489"/>
            <a:ext cx="7211094" cy="3007520"/>
            <a:chOff x="2443849" y="1461633"/>
            <a:chExt cx="7211094" cy="3007520"/>
          </a:xfrm>
        </p:grpSpPr>
        <p:sp>
          <p:nvSpPr>
            <p:cNvPr id="66" name="Rectangle 65">
              <a:extLst>
                <a:ext uri="{FF2B5EF4-FFF2-40B4-BE49-F238E27FC236}">
                  <a16:creationId xmlns:a16="http://schemas.microsoft.com/office/drawing/2014/main" id="{A58FCF3B-A9D2-6799-99B3-D171E07F57A4}"/>
                </a:ext>
              </a:extLst>
            </p:cNvPr>
            <p:cNvSpPr/>
            <p:nvPr/>
          </p:nvSpPr>
          <p:spPr>
            <a:xfrm>
              <a:off x="2443849" y="1461633"/>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9" name="TextBox 68">
              <a:extLst>
                <a:ext uri="{FF2B5EF4-FFF2-40B4-BE49-F238E27FC236}">
                  <a16:creationId xmlns:a16="http://schemas.microsoft.com/office/drawing/2014/main" id="{49525FB5-24F2-B0D5-A382-0C92CE0C473F}"/>
                </a:ext>
              </a:extLst>
            </p:cNvPr>
            <p:cNvSpPr txBox="1"/>
            <p:nvPr/>
          </p:nvSpPr>
          <p:spPr>
            <a:xfrm>
              <a:off x="2580473" y="1630805"/>
              <a:ext cx="769257" cy="369332"/>
            </a:xfrm>
            <a:prstGeom prst="rect">
              <a:avLst/>
            </a:prstGeom>
            <a:solidFill>
              <a:schemeClr val="accent3">
                <a:lumMod val="50000"/>
              </a:schemeClr>
            </a:solidFill>
          </p:spPr>
          <p:txBody>
            <a:bodyPr wrap="square" rtlCol="0">
              <a:spAutoFit/>
            </a:bodyPr>
            <a:lstStyle/>
            <a:p>
              <a:pPr algn="ctr"/>
              <a:r>
                <a:rPr lang="en-IN" dirty="0">
                  <a:solidFill>
                    <a:schemeClr val="bg1"/>
                  </a:solidFill>
                </a:rPr>
                <a:t>CPU</a:t>
              </a:r>
            </a:p>
          </p:txBody>
        </p:sp>
        <p:sp>
          <p:nvSpPr>
            <p:cNvPr id="72" name="Rectangle 71">
              <a:extLst>
                <a:ext uri="{FF2B5EF4-FFF2-40B4-BE49-F238E27FC236}">
                  <a16:creationId xmlns:a16="http://schemas.microsoft.com/office/drawing/2014/main" id="{1E2A7CFB-D1DE-0575-1DFE-841B22F5851A}"/>
                </a:ext>
              </a:extLst>
            </p:cNvPr>
            <p:cNvSpPr/>
            <p:nvPr/>
          </p:nvSpPr>
          <p:spPr>
            <a:xfrm>
              <a:off x="5280039" y="1482600"/>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TextBox 72">
              <a:extLst>
                <a:ext uri="{FF2B5EF4-FFF2-40B4-BE49-F238E27FC236}">
                  <a16:creationId xmlns:a16="http://schemas.microsoft.com/office/drawing/2014/main" id="{DEC39730-E007-51A8-C1CA-787FCA183EDF}"/>
                </a:ext>
              </a:extLst>
            </p:cNvPr>
            <p:cNvSpPr txBox="1"/>
            <p:nvPr/>
          </p:nvSpPr>
          <p:spPr>
            <a:xfrm>
              <a:off x="5381575" y="1630805"/>
              <a:ext cx="769257" cy="369332"/>
            </a:xfrm>
            <a:prstGeom prst="rect">
              <a:avLst/>
            </a:prstGeom>
            <a:solidFill>
              <a:schemeClr val="accent3">
                <a:lumMod val="50000"/>
              </a:schemeClr>
            </a:solidFill>
          </p:spPr>
          <p:txBody>
            <a:bodyPr wrap="square" rtlCol="0">
              <a:spAutoFit/>
            </a:bodyPr>
            <a:lstStyle/>
            <a:p>
              <a:pPr algn="ctr"/>
              <a:r>
                <a:rPr lang="en-IN" dirty="0">
                  <a:solidFill>
                    <a:schemeClr val="bg1"/>
                  </a:solidFill>
                </a:rPr>
                <a:t>CPU</a:t>
              </a:r>
            </a:p>
          </p:txBody>
        </p:sp>
        <p:sp>
          <p:nvSpPr>
            <p:cNvPr id="74" name="Rectangle 73">
              <a:extLst>
                <a:ext uri="{FF2B5EF4-FFF2-40B4-BE49-F238E27FC236}">
                  <a16:creationId xmlns:a16="http://schemas.microsoft.com/office/drawing/2014/main" id="{36BD7695-B8BD-7332-162A-0DA9DA7DEC75}"/>
                </a:ext>
              </a:extLst>
            </p:cNvPr>
            <p:cNvSpPr/>
            <p:nvPr/>
          </p:nvSpPr>
          <p:spPr>
            <a:xfrm flipH="1">
              <a:off x="8180966" y="1461633"/>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7" name="TextBox 76">
              <a:extLst>
                <a:ext uri="{FF2B5EF4-FFF2-40B4-BE49-F238E27FC236}">
                  <a16:creationId xmlns:a16="http://schemas.microsoft.com/office/drawing/2014/main" id="{01857B5D-49C0-05E4-5D36-BAF6C46F404E}"/>
                </a:ext>
              </a:extLst>
            </p:cNvPr>
            <p:cNvSpPr txBox="1"/>
            <p:nvPr/>
          </p:nvSpPr>
          <p:spPr>
            <a:xfrm flipH="1">
              <a:off x="8686657" y="1506479"/>
              <a:ext cx="937982" cy="923330"/>
            </a:xfrm>
            <a:prstGeom prst="rect">
              <a:avLst/>
            </a:prstGeom>
            <a:solidFill>
              <a:schemeClr val="accent3">
                <a:lumMod val="50000"/>
              </a:schemeClr>
            </a:solidFill>
          </p:spPr>
          <p:txBody>
            <a:bodyPr wrap="square" rtlCol="0">
              <a:spAutoFit/>
            </a:bodyPr>
            <a:lstStyle/>
            <a:p>
              <a:pPr algn="ctr"/>
              <a:r>
                <a:rPr lang="en-IN" dirty="0">
                  <a:solidFill>
                    <a:schemeClr val="bg1"/>
                  </a:solidFill>
                </a:rPr>
                <a:t>DRAM Ctrl</a:t>
              </a:r>
            </a:p>
            <a:p>
              <a:endParaRPr lang="en-IN" dirty="0">
                <a:solidFill>
                  <a:schemeClr val="bg1"/>
                </a:solidFill>
              </a:endParaRPr>
            </a:p>
          </p:txBody>
        </p:sp>
        <p:sp>
          <p:nvSpPr>
            <p:cNvPr id="78" name="Rectangle 77">
              <a:extLst>
                <a:ext uri="{FF2B5EF4-FFF2-40B4-BE49-F238E27FC236}">
                  <a16:creationId xmlns:a16="http://schemas.microsoft.com/office/drawing/2014/main" id="{7A33618C-8343-EF76-C903-B99392935103}"/>
                </a:ext>
              </a:extLst>
            </p:cNvPr>
            <p:cNvSpPr/>
            <p:nvPr/>
          </p:nvSpPr>
          <p:spPr>
            <a:xfrm>
              <a:off x="2446103" y="3417774"/>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1" name="TextBox 80">
              <a:extLst>
                <a:ext uri="{FF2B5EF4-FFF2-40B4-BE49-F238E27FC236}">
                  <a16:creationId xmlns:a16="http://schemas.microsoft.com/office/drawing/2014/main" id="{673A280E-DB71-7052-F041-B05A10E00670}"/>
                </a:ext>
              </a:extLst>
            </p:cNvPr>
            <p:cNvSpPr txBox="1"/>
            <p:nvPr/>
          </p:nvSpPr>
          <p:spPr>
            <a:xfrm>
              <a:off x="2580473" y="3574131"/>
              <a:ext cx="769257" cy="369332"/>
            </a:xfrm>
            <a:prstGeom prst="rect">
              <a:avLst/>
            </a:prstGeom>
            <a:solidFill>
              <a:schemeClr val="accent3">
                <a:lumMod val="50000"/>
              </a:schemeClr>
            </a:solidFill>
          </p:spPr>
          <p:txBody>
            <a:bodyPr wrap="square" rtlCol="0">
              <a:spAutoFit/>
            </a:bodyPr>
            <a:lstStyle/>
            <a:p>
              <a:pPr algn="ctr"/>
              <a:r>
                <a:rPr lang="en-IN" dirty="0">
                  <a:solidFill>
                    <a:schemeClr val="bg1"/>
                  </a:solidFill>
                </a:rPr>
                <a:t>GPU</a:t>
              </a:r>
            </a:p>
          </p:txBody>
        </p:sp>
        <p:sp>
          <p:nvSpPr>
            <p:cNvPr id="82" name="Rectangle 81">
              <a:extLst>
                <a:ext uri="{FF2B5EF4-FFF2-40B4-BE49-F238E27FC236}">
                  <a16:creationId xmlns:a16="http://schemas.microsoft.com/office/drawing/2014/main" id="{77ADF62E-49E5-741E-F3B6-C24EE579B09D}"/>
                </a:ext>
              </a:extLst>
            </p:cNvPr>
            <p:cNvSpPr/>
            <p:nvPr/>
          </p:nvSpPr>
          <p:spPr>
            <a:xfrm>
              <a:off x="5286393" y="3417774"/>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3" name="TextBox 82">
              <a:extLst>
                <a:ext uri="{FF2B5EF4-FFF2-40B4-BE49-F238E27FC236}">
                  <a16:creationId xmlns:a16="http://schemas.microsoft.com/office/drawing/2014/main" id="{BDF3EBB4-566E-58AD-B665-6017FC009079}"/>
                </a:ext>
              </a:extLst>
            </p:cNvPr>
            <p:cNvSpPr txBox="1"/>
            <p:nvPr/>
          </p:nvSpPr>
          <p:spPr>
            <a:xfrm>
              <a:off x="5381575" y="3574131"/>
              <a:ext cx="769257" cy="369332"/>
            </a:xfrm>
            <a:prstGeom prst="rect">
              <a:avLst/>
            </a:prstGeom>
            <a:solidFill>
              <a:schemeClr val="accent3">
                <a:lumMod val="50000"/>
              </a:schemeClr>
            </a:solidFill>
          </p:spPr>
          <p:txBody>
            <a:bodyPr wrap="square" rtlCol="0">
              <a:spAutoFit/>
            </a:bodyPr>
            <a:lstStyle/>
            <a:p>
              <a:pPr algn="ctr"/>
              <a:r>
                <a:rPr lang="en-IN" dirty="0">
                  <a:solidFill>
                    <a:schemeClr val="bg1"/>
                  </a:solidFill>
                </a:rPr>
                <a:t>GPU</a:t>
              </a:r>
            </a:p>
          </p:txBody>
        </p:sp>
        <p:sp>
          <p:nvSpPr>
            <p:cNvPr id="84" name="Rectangle 83">
              <a:extLst>
                <a:ext uri="{FF2B5EF4-FFF2-40B4-BE49-F238E27FC236}">
                  <a16:creationId xmlns:a16="http://schemas.microsoft.com/office/drawing/2014/main" id="{7A285DE1-8775-4F27-F8AD-74B79B3E8AE6}"/>
                </a:ext>
              </a:extLst>
            </p:cNvPr>
            <p:cNvSpPr/>
            <p:nvPr/>
          </p:nvSpPr>
          <p:spPr>
            <a:xfrm flipH="1">
              <a:off x="8224382" y="3417774"/>
              <a:ext cx="1430561" cy="105137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0" name="TextBox 89">
              <a:extLst>
                <a:ext uri="{FF2B5EF4-FFF2-40B4-BE49-F238E27FC236}">
                  <a16:creationId xmlns:a16="http://schemas.microsoft.com/office/drawing/2014/main" id="{904121B7-361D-ADCA-1A2C-2B787BE3495C}"/>
                </a:ext>
              </a:extLst>
            </p:cNvPr>
            <p:cNvSpPr txBox="1"/>
            <p:nvPr/>
          </p:nvSpPr>
          <p:spPr>
            <a:xfrm flipH="1">
              <a:off x="8686657" y="3430891"/>
              <a:ext cx="937982" cy="923330"/>
            </a:xfrm>
            <a:prstGeom prst="rect">
              <a:avLst/>
            </a:prstGeom>
            <a:solidFill>
              <a:schemeClr val="accent3">
                <a:lumMod val="50000"/>
              </a:schemeClr>
            </a:solidFill>
          </p:spPr>
          <p:txBody>
            <a:bodyPr wrap="square" rtlCol="0">
              <a:spAutoFit/>
            </a:bodyPr>
            <a:lstStyle/>
            <a:p>
              <a:pPr algn="ctr"/>
              <a:r>
                <a:rPr lang="en-IN" dirty="0">
                  <a:solidFill>
                    <a:schemeClr val="bg1"/>
                  </a:solidFill>
                </a:rPr>
                <a:t>DRAM Ctrl</a:t>
              </a:r>
            </a:p>
            <a:p>
              <a:endParaRPr lang="en-IN" dirty="0">
                <a:solidFill>
                  <a:schemeClr val="bg1"/>
                </a:solidFill>
              </a:endParaRPr>
            </a:p>
          </p:txBody>
        </p:sp>
      </p:grpSp>
      <p:sp>
        <p:nvSpPr>
          <p:cNvPr id="2" name="Title 1">
            <a:extLst>
              <a:ext uri="{FF2B5EF4-FFF2-40B4-BE49-F238E27FC236}">
                <a16:creationId xmlns:a16="http://schemas.microsoft.com/office/drawing/2014/main" id="{0C73EBDC-5EAB-D858-5223-CCB204D93632}"/>
              </a:ext>
            </a:extLst>
          </p:cNvPr>
          <p:cNvSpPr>
            <a:spLocks noGrp="1"/>
          </p:cNvSpPr>
          <p:nvPr>
            <p:ph type="title"/>
          </p:nvPr>
        </p:nvSpPr>
        <p:spPr/>
        <p:txBody>
          <a:bodyPr/>
          <a:lstStyle/>
          <a:p>
            <a:r>
              <a:rPr lang="en-US" dirty="0"/>
              <a:t>Network-on-Chip (</a:t>
            </a:r>
            <a:r>
              <a:rPr lang="en-US" dirty="0" err="1"/>
              <a:t>NoC</a:t>
            </a:r>
            <a:r>
              <a:rPr lang="en-US" dirty="0"/>
              <a:t>)</a:t>
            </a:r>
            <a:br>
              <a:rPr lang="en-US" dirty="0"/>
            </a:br>
            <a:endParaRPr lang="en-IN" dirty="0"/>
          </a:p>
        </p:txBody>
      </p:sp>
      <p:sp>
        <p:nvSpPr>
          <p:cNvPr id="3" name="Slide Number Placeholder 2">
            <a:extLst>
              <a:ext uri="{FF2B5EF4-FFF2-40B4-BE49-F238E27FC236}">
                <a16:creationId xmlns:a16="http://schemas.microsoft.com/office/drawing/2014/main" id="{F791DEFC-CF9C-FBF2-A5EB-0644B0192540}"/>
              </a:ext>
            </a:extLst>
          </p:cNvPr>
          <p:cNvSpPr>
            <a:spLocks noGrp="1"/>
          </p:cNvSpPr>
          <p:nvPr>
            <p:ph type="sldNum" sz="quarter" idx="12"/>
          </p:nvPr>
        </p:nvSpPr>
        <p:spPr/>
        <p:txBody>
          <a:bodyPr/>
          <a:lstStyle/>
          <a:p>
            <a:fld id="{0732A363-FB04-4C9F-90A8-C4C271AF4C6C}" type="slidenum">
              <a:rPr lang="de-DE" smtClean="0"/>
              <a:t>8</a:t>
            </a:fld>
            <a:endParaRPr lang="de-DE"/>
          </a:p>
        </p:txBody>
      </p:sp>
      <p:sp>
        <p:nvSpPr>
          <p:cNvPr id="5" name="Rectangle 4">
            <a:extLst>
              <a:ext uri="{FF2B5EF4-FFF2-40B4-BE49-F238E27FC236}">
                <a16:creationId xmlns:a16="http://schemas.microsoft.com/office/drawing/2014/main" id="{8766C438-BBAC-2B83-A02B-8A01EE7A1AA5}"/>
              </a:ext>
            </a:extLst>
          </p:cNvPr>
          <p:cNvSpPr/>
          <p:nvPr/>
        </p:nvSpPr>
        <p:spPr>
          <a:xfrm>
            <a:off x="2916464" y="2907982"/>
            <a:ext cx="595086" cy="509588"/>
          </a:xfrm>
          <a:prstGeom prst="rect">
            <a:avLst/>
          </a:prstGeom>
          <a:solidFill>
            <a:schemeClr val="tx2">
              <a:lumMod val="7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11" name="Rectangle 10">
            <a:extLst>
              <a:ext uri="{FF2B5EF4-FFF2-40B4-BE49-F238E27FC236}">
                <a16:creationId xmlns:a16="http://schemas.microsoft.com/office/drawing/2014/main" id="{9350258E-BCDC-C223-D19F-1B9DF493AC5A}"/>
              </a:ext>
            </a:extLst>
          </p:cNvPr>
          <p:cNvSpPr/>
          <p:nvPr/>
        </p:nvSpPr>
        <p:spPr>
          <a:xfrm>
            <a:off x="1836056" y="1991994"/>
            <a:ext cx="666751" cy="509588"/>
          </a:xfrm>
          <a:prstGeom prst="rect">
            <a:avLst/>
          </a:prstGeom>
          <a:solidFill>
            <a:schemeClr val="tx2">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TCU</a:t>
            </a:r>
          </a:p>
        </p:txBody>
      </p:sp>
      <p:cxnSp>
        <p:nvCxnSpPr>
          <p:cNvPr id="7" name="Straight Arrow Connector 6">
            <a:extLst>
              <a:ext uri="{FF2B5EF4-FFF2-40B4-BE49-F238E27FC236}">
                <a16:creationId xmlns:a16="http://schemas.microsoft.com/office/drawing/2014/main" id="{B6D35260-5425-D75D-9250-CD0D98879971}"/>
              </a:ext>
            </a:extLst>
          </p:cNvPr>
          <p:cNvCxnSpPr>
            <a:cxnSpLocks/>
          </p:cNvCxnSpPr>
          <p:nvPr/>
        </p:nvCxnSpPr>
        <p:spPr>
          <a:xfrm>
            <a:off x="2548161" y="2487068"/>
            <a:ext cx="491677" cy="42091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E71A66-E900-C908-F964-A2C044A1BF13}"/>
              </a:ext>
            </a:extLst>
          </p:cNvPr>
          <p:cNvCxnSpPr>
            <a:cxnSpLocks/>
          </p:cNvCxnSpPr>
          <p:nvPr/>
        </p:nvCxnSpPr>
        <p:spPr>
          <a:xfrm flipH="1" flipV="1">
            <a:off x="2364922" y="2487068"/>
            <a:ext cx="551542" cy="49189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A5A2F0B-2163-1AFA-891C-9CDDC6DAF764}"/>
              </a:ext>
            </a:extLst>
          </p:cNvPr>
          <p:cNvSpPr/>
          <p:nvPr/>
        </p:nvSpPr>
        <p:spPr>
          <a:xfrm>
            <a:off x="5754911" y="2907982"/>
            <a:ext cx="595086" cy="509588"/>
          </a:xfrm>
          <a:prstGeom prst="rect">
            <a:avLst/>
          </a:prstGeom>
          <a:solidFill>
            <a:schemeClr val="tx2">
              <a:lumMod val="7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19" name="Rectangle 18">
            <a:extLst>
              <a:ext uri="{FF2B5EF4-FFF2-40B4-BE49-F238E27FC236}">
                <a16:creationId xmlns:a16="http://schemas.microsoft.com/office/drawing/2014/main" id="{F654E9C8-940E-96B4-5E86-6A6D62F69109}"/>
              </a:ext>
            </a:extLst>
          </p:cNvPr>
          <p:cNvSpPr/>
          <p:nvPr/>
        </p:nvSpPr>
        <p:spPr>
          <a:xfrm>
            <a:off x="4685742" y="2003483"/>
            <a:ext cx="666751" cy="509588"/>
          </a:xfrm>
          <a:prstGeom prst="rect">
            <a:avLst/>
          </a:prstGeom>
          <a:solidFill>
            <a:schemeClr val="tx2">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TCU</a:t>
            </a:r>
          </a:p>
        </p:txBody>
      </p:sp>
      <p:cxnSp>
        <p:nvCxnSpPr>
          <p:cNvPr id="15" name="Straight Arrow Connector 14">
            <a:extLst>
              <a:ext uri="{FF2B5EF4-FFF2-40B4-BE49-F238E27FC236}">
                <a16:creationId xmlns:a16="http://schemas.microsoft.com/office/drawing/2014/main" id="{A54CF134-1FA6-B9E7-5D78-4790DF0269F6}"/>
              </a:ext>
            </a:extLst>
          </p:cNvPr>
          <p:cNvCxnSpPr>
            <a:cxnSpLocks/>
          </p:cNvCxnSpPr>
          <p:nvPr/>
        </p:nvCxnSpPr>
        <p:spPr>
          <a:xfrm>
            <a:off x="5386608" y="2487068"/>
            <a:ext cx="491677" cy="42091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A98DA60-EACA-C00B-D2B9-9B1F22CA014B}"/>
              </a:ext>
            </a:extLst>
          </p:cNvPr>
          <p:cNvCxnSpPr>
            <a:cxnSpLocks/>
          </p:cNvCxnSpPr>
          <p:nvPr/>
        </p:nvCxnSpPr>
        <p:spPr>
          <a:xfrm flipH="1" flipV="1">
            <a:off x="5203369" y="2487068"/>
            <a:ext cx="551542" cy="49189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FF73EED-BC0F-3C1F-4B18-D48AF21834FD}"/>
              </a:ext>
            </a:extLst>
          </p:cNvPr>
          <p:cNvSpPr/>
          <p:nvPr/>
        </p:nvSpPr>
        <p:spPr>
          <a:xfrm flipH="1">
            <a:off x="6809344" y="1991994"/>
            <a:ext cx="666751" cy="509588"/>
          </a:xfrm>
          <a:prstGeom prst="rect">
            <a:avLst/>
          </a:prstGeom>
          <a:solidFill>
            <a:schemeClr val="tx2">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TCU</a:t>
            </a:r>
          </a:p>
        </p:txBody>
      </p:sp>
      <p:cxnSp>
        <p:nvCxnSpPr>
          <p:cNvPr id="22" name="Straight Arrow Connector 21">
            <a:extLst>
              <a:ext uri="{FF2B5EF4-FFF2-40B4-BE49-F238E27FC236}">
                <a16:creationId xmlns:a16="http://schemas.microsoft.com/office/drawing/2014/main" id="{71910DF0-5A68-7470-2E6A-AF5008E73CBF}"/>
              </a:ext>
            </a:extLst>
          </p:cNvPr>
          <p:cNvCxnSpPr>
            <a:cxnSpLocks/>
          </p:cNvCxnSpPr>
          <p:nvPr/>
        </p:nvCxnSpPr>
        <p:spPr>
          <a:xfrm flipH="1">
            <a:off x="6272338" y="2487068"/>
            <a:ext cx="491677" cy="42091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38A626-EDE4-3078-D6D5-CD3B3CAF2D71}"/>
              </a:ext>
            </a:extLst>
          </p:cNvPr>
          <p:cNvCxnSpPr>
            <a:cxnSpLocks/>
          </p:cNvCxnSpPr>
          <p:nvPr/>
        </p:nvCxnSpPr>
        <p:spPr>
          <a:xfrm flipV="1">
            <a:off x="6395712" y="2487068"/>
            <a:ext cx="551542" cy="49189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AFB1E923-929F-E76D-8EBC-2564BCDD2BDE}"/>
              </a:ext>
            </a:extLst>
          </p:cNvPr>
          <p:cNvSpPr/>
          <p:nvPr/>
        </p:nvSpPr>
        <p:spPr>
          <a:xfrm>
            <a:off x="2916464" y="4867410"/>
            <a:ext cx="595086" cy="509588"/>
          </a:xfrm>
          <a:prstGeom prst="rect">
            <a:avLst/>
          </a:prstGeom>
          <a:solidFill>
            <a:schemeClr val="tx2">
              <a:lumMod val="7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34" name="Rectangle 33">
            <a:extLst>
              <a:ext uri="{FF2B5EF4-FFF2-40B4-BE49-F238E27FC236}">
                <a16:creationId xmlns:a16="http://schemas.microsoft.com/office/drawing/2014/main" id="{9D2F95F1-EB9D-DE37-D23A-95DFB2A5F79D}"/>
              </a:ext>
            </a:extLst>
          </p:cNvPr>
          <p:cNvSpPr/>
          <p:nvPr/>
        </p:nvSpPr>
        <p:spPr>
          <a:xfrm>
            <a:off x="1836056" y="3951422"/>
            <a:ext cx="666751" cy="509588"/>
          </a:xfrm>
          <a:prstGeom prst="rect">
            <a:avLst/>
          </a:prstGeom>
          <a:solidFill>
            <a:schemeClr val="tx2">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TCU</a:t>
            </a:r>
          </a:p>
        </p:txBody>
      </p:sp>
      <p:cxnSp>
        <p:nvCxnSpPr>
          <p:cNvPr id="30" name="Straight Arrow Connector 29">
            <a:extLst>
              <a:ext uri="{FF2B5EF4-FFF2-40B4-BE49-F238E27FC236}">
                <a16:creationId xmlns:a16="http://schemas.microsoft.com/office/drawing/2014/main" id="{1A18897B-8FC6-DCA8-6C13-B8DED1DF6FC0}"/>
              </a:ext>
            </a:extLst>
          </p:cNvPr>
          <p:cNvCxnSpPr>
            <a:cxnSpLocks/>
          </p:cNvCxnSpPr>
          <p:nvPr/>
        </p:nvCxnSpPr>
        <p:spPr>
          <a:xfrm>
            <a:off x="2548161" y="4446496"/>
            <a:ext cx="491677" cy="42091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50431BE-6ED8-0EEF-D2EA-B4B5B46D67C0}"/>
              </a:ext>
            </a:extLst>
          </p:cNvPr>
          <p:cNvCxnSpPr>
            <a:cxnSpLocks/>
          </p:cNvCxnSpPr>
          <p:nvPr/>
        </p:nvCxnSpPr>
        <p:spPr>
          <a:xfrm flipH="1" flipV="1">
            <a:off x="2364922" y="4446496"/>
            <a:ext cx="551542" cy="49189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73DCFB1-2E6D-8A4E-405D-2D467F7DE17E}"/>
              </a:ext>
            </a:extLst>
          </p:cNvPr>
          <p:cNvSpPr/>
          <p:nvPr/>
        </p:nvSpPr>
        <p:spPr>
          <a:xfrm>
            <a:off x="5754911" y="4867410"/>
            <a:ext cx="595086" cy="509588"/>
          </a:xfrm>
          <a:prstGeom prst="rect">
            <a:avLst/>
          </a:prstGeom>
          <a:solidFill>
            <a:schemeClr val="tx2">
              <a:lumMod val="75000"/>
            </a:schemeClr>
          </a:solidFill>
          <a:ln>
            <a:noFill/>
          </a:ln>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42" name="Rectangle 41">
            <a:extLst>
              <a:ext uri="{FF2B5EF4-FFF2-40B4-BE49-F238E27FC236}">
                <a16:creationId xmlns:a16="http://schemas.microsoft.com/office/drawing/2014/main" id="{DC6A60F0-9C4F-DB51-FE9F-45CFF287509A}"/>
              </a:ext>
            </a:extLst>
          </p:cNvPr>
          <p:cNvSpPr/>
          <p:nvPr/>
        </p:nvSpPr>
        <p:spPr>
          <a:xfrm>
            <a:off x="4674502" y="3960267"/>
            <a:ext cx="666751" cy="491897"/>
          </a:xfrm>
          <a:prstGeom prst="rect">
            <a:avLst/>
          </a:prstGeom>
          <a:solidFill>
            <a:schemeClr val="tx2">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TCU</a:t>
            </a:r>
          </a:p>
        </p:txBody>
      </p:sp>
      <p:cxnSp>
        <p:nvCxnSpPr>
          <p:cNvPr id="38" name="Straight Arrow Connector 37">
            <a:extLst>
              <a:ext uri="{FF2B5EF4-FFF2-40B4-BE49-F238E27FC236}">
                <a16:creationId xmlns:a16="http://schemas.microsoft.com/office/drawing/2014/main" id="{71707FF6-2E82-EBC2-8847-36226B471025}"/>
              </a:ext>
            </a:extLst>
          </p:cNvPr>
          <p:cNvCxnSpPr>
            <a:cxnSpLocks/>
          </p:cNvCxnSpPr>
          <p:nvPr/>
        </p:nvCxnSpPr>
        <p:spPr>
          <a:xfrm>
            <a:off x="5386608" y="4446496"/>
            <a:ext cx="491677" cy="42091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F9F4E63-F3FA-8A71-00F7-CEDD1ED6F5A8}"/>
              </a:ext>
            </a:extLst>
          </p:cNvPr>
          <p:cNvCxnSpPr>
            <a:cxnSpLocks/>
          </p:cNvCxnSpPr>
          <p:nvPr/>
        </p:nvCxnSpPr>
        <p:spPr>
          <a:xfrm flipH="1" flipV="1">
            <a:off x="5203369" y="4446496"/>
            <a:ext cx="551542" cy="49189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B692B00-81C1-F8F9-C3A3-6F7C36C194F5}"/>
              </a:ext>
            </a:extLst>
          </p:cNvPr>
          <p:cNvCxnSpPr/>
          <p:nvPr/>
        </p:nvCxnSpPr>
        <p:spPr>
          <a:xfrm>
            <a:off x="3511550" y="3095080"/>
            <a:ext cx="2243361"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784391F9-6BC5-A462-01C7-D4BB7B5AC663}"/>
              </a:ext>
            </a:extLst>
          </p:cNvPr>
          <p:cNvCxnSpPr>
            <a:cxnSpLocks/>
          </p:cNvCxnSpPr>
          <p:nvPr/>
        </p:nvCxnSpPr>
        <p:spPr>
          <a:xfrm flipH="1">
            <a:off x="3511550" y="3261994"/>
            <a:ext cx="2243361"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E07B49B-6B3E-C33B-D893-1FBF535D19E5}"/>
              </a:ext>
            </a:extLst>
          </p:cNvPr>
          <p:cNvCxnSpPr/>
          <p:nvPr/>
        </p:nvCxnSpPr>
        <p:spPr>
          <a:xfrm>
            <a:off x="3511549" y="5045096"/>
            <a:ext cx="2243361"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72452690-105E-DBE6-C423-1097718327FA}"/>
              </a:ext>
            </a:extLst>
          </p:cNvPr>
          <p:cNvCxnSpPr>
            <a:cxnSpLocks/>
          </p:cNvCxnSpPr>
          <p:nvPr/>
        </p:nvCxnSpPr>
        <p:spPr>
          <a:xfrm flipH="1">
            <a:off x="3511549" y="5212010"/>
            <a:ext cx="2243361"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B9F1A694-F8B9-D6D3-863B-D116A939FA46}"/>
              </a:ext>
            </a:extLst>
          </p:cNvPr>
          <p:cNvCxnSpPr>
            <a:stCxn id="28" idx="0"/>
            <a:endCxn id="5" idx="2"/>
          </p:cNvCxnSpPr>
          <p:nvPr/>
        </p:nvCxnSpPr>
        <p:spPr>
          <a:xfrm flipV="1">
            <a:off x="3214007" y="3417570"/>
            <a:ext cx="0" cy="144984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725A39-5DB9-944C-757F-2A8982D003F3}"/>
              </a:ext>
            </a:extLst>
          </p:cNvPr>
          <p:cNvCxnSpPr>
            <a:cxnSpLocks/>
          </p:cNvCxnSpPr>
          <p:nvPr/>
        </p:nvCxnSpPr>
        <p:spPr>
          <a:xfrm>
            <a:off x="3351893" y="3417570"/>
            <a:ext cx="0" cy="144984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ED42739-D743-8608-8B31-6CF270FE10AC}"/>
              </a:ext>
            </a:extLst>
          </p:cNvPr>
          <p:cNvCxnSpPr/>
          <p:nvPr/>
        </p:nvCxnSpPr>
        <p:spPr>
          <a:xfrm flipV="1">
            <a:off x="5941783" y="3413430"/>
            <a:ext cx="0" cy="144984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82AD6FA-60CF-3393-1300-4030D8B67BA1}"/>
              </a:ext>
            </a:extLst>
          </p:cNvPr>
          <p:cNvCxnSpPr>
            <a:cxnSpLocks/>
          </p:cNvCxnSpPr>
          <p:nvPr/>
        </p:nvCxnSpPr>
        <p:spPr>
          <a:xfrm>
            <a:off x="6079669" y="3413430"/>
            <a:ext cx="0" cy="144984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A1FF9D27-C272-B190-931A-8860B60F9B92}"/>
              </a:ext>
            </a:extLst>
          </p:cNvPr>
          <p:cNvSpPr/>
          <p:nvPr/>
        </p:nvSpPr>
        <p:spPr>
          <a:xfrm flipH="1">
            <a:off x="6843482" y="3951422"/>
            <a:ext cx="666751" cy="509588"/>
          </a:xfrm>
          <a:prstGeom prst="rect">
            <a:avLst/>
          </a:prstGeom>
          <a:solidFill>
            <a:schemeClr val="tx2">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TCU</a:t>
            </a:r>
          </a:p>
        </p:txBody>
      </p:sp>
      <p:cxnSp>
        <p:nvCxnSpPr>
          <p:cNvPr id="85" name="Straight Arrow Connector 84">
            <a:extLst>
              <a:ext uri="{FF2B5EF4-FFF2-40B4-BE49-F238E27FC236}">
                <a16:creationId xmlns:a16="http://schemas.microsoft.com/office/drawing/2014/main" id="{B3D3395F-2F08-B96B-1E70-748D22051A93}"/>
              </a:ext>
            </a:extLst>
          </p:cNvPr>
          <p:cNvCxnSpPr>
            <a:cxnSpLocks/>
          </p:cNvCxnSpPr>
          <p:nvPr/>
        </p:nvCxnSpPr>
        <p:spPr>
          <a:xfrm flipH="1">
            <a:off x="6306453" y="4446496"/>
            <a:ext cx="491677" cy="42091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F9B31B-64F4-D3EF-C071-99FEE0421E04}"/>
              </a:ext>
            </a:extLst>
          </p:cNvPr>
          <p:cNvCxnSpPr>
            <a:cxnSpLocks/>
          </p:cNvCxnSpPr>
          <p:nvPr/>
        </p:nvCxnSpPr>
        <p:spPr>
          <a:xfrm flipV="1">
            <a:off x="6395712" y="4446496"/>
            <a:ext cx="585657" cy="49189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F2484486-A05E-D4A9-EBD7-B324BCFF21C3}"/>
              </a:ext>
            </a:extLst>
          </p:cNvPr>
          <p:cNvSpPr/>
          <p:nvPr/>
        </p:nvSpPr>
        <p:spPr>
          <a:xfrm>
            <a:off x="8967073" y="4306560"/>
            <a:ext cx="662779"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grpSp>
        <p:nvGrpSpPr>
          <p:cNvPr id="49" name="Group 48">
            <a:extLst>
              <a:ext uri="{FF2B5EF4-FFF2-40B4-BE49-F238E27FC236}">
                <a16:creationId xmlns:a16="http://schemas.microsoft.com/office/drawing/2014/main" id="{42245F48-6C60-0A6B-9222-D3EC556DEAEE}"/>
              </a:ext>
            </a:extLst>
          </p:cNvPr>
          <p:cNvGrpSpPr/>
          <p:nvPr/>
        </p:nvGrpSpPr>
        <p:grpSpPr>
          <a:xfrm>
            <a:off x="9037572" y="4991260"/>
            <a:ext cx="517918" cy="341632"/>
            <a:chOff x="9503079" y="5628223"/>
            <a:chExt cx="587396" cy="416124"/>
          </a:xfrm>
        </p:grpSpPr>
        <p:cxnSp>
          <p:nvCxnSpPr>
            <p:cNvPr id="50" name="Straight Arrow Connector 49">
              <a:extLst>
                <a:ext uri="{FF2B5EF4-FFF2-40B4-BE49-F238E27FC236}">
                  <a16:creationId xmlns:a16="http://schemas.microsoft.com/office/drawing/2014/main" id="{25D07E23-FDE6-8614-0D00-A7A79BDD15EE}"/>
                </a:ext>
              </a:extLst>
            </p:cNvPr>
            <p:cNvCxnSpPr>
              <a:cxnSpLocks/>
            </p:cNvCxnSpPr>
            <p:nvPr/>
          </p:nvCxnSpPr>
          <p:spPr>
            <a:xfrm>
              <a:off x="9662556" y="5628223"/>
              <a:ext cx="427919" cy="35607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3B2E793-CB0B-DE26-AB46-0BA406B3819D}"/>
                </a:ext>
              </a:extLst>
            </p:cNvPr>
            <p:cNvCxnSpPr>
              <a:cxnSpLocks/>
            </p:cNvCxnSpPr>
            <p:nvPr/>
          </p:nvCxnSpPr>
          <p:spPr>
            <a:xfrm flipH="1" flipV="1">
              <a:off x="9503079" y="5628223"/>
              <a:ext cx="480021" cy="416124"/>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0BD8E91A-F5C4-9BB3-01A5-B421DCA033BB}"/>
              </a:ext>
            </a:extLst>
          </p:cNvPr>
          <p:cNvSpPr txBox="1"/>
          <p:nvPr/>
        </p:nvSpPr>
        <p:spPr>
          <a:xfrm>
            <a:off x="9800409" y="4319508"/>
            <a:ext cx="1814285" cy="341632"/>
          </a:xfrm>
          <a:prstGeom prst="rect">
            <a:avLst/>
          </a:prstGeom>
          <a:noFill/>
        </p:spPr>
        <p:txBody>
          <a:bodyPr wrap="square" rtlCol="0">
            <a:spAutoFit/>
          </a:bodyPr>
          <a:lstStyle/>
          <a:p>
            <a:r>
              <a:rPr lang="en-IN" dirty="0"/>
              <a:t>Router</a:t>
            </a:r>
          </a:p>
        </p:txBody>
      </p:sp>
      <p:sp>
        <p:nvSpPr>
          <p:cNvPr id="53" name="TextBox 52">
            <a:extLst>
              <a:ext uri="{FF2B5EF4-FFF2-40B4-BE49-F238E27FC236}">
                <a16:creationId xmlns:a16="http://schemas.microsoft.com/office/drawing/2014/main" id="{AACC9302-45B1-2B06-DC5A-036E528B047D}"/>
              </a:ext>
            </a:extLst>
          </p:cNvPr>
          <p:cNvSpPr txBox="1"/>
          <p:nvPr/>
        </p:nvSpPr>
        <p:spPr>
          <a:xfrm>
            <a:off x="9800409" y="5438141"/>
            <a:ext cx="2448516" cy="646331"/>
          </a:xfrm>
          <a:prstGeom prst="rect">
            <a:avLst/>
          </a:prstGeom>
          <a:noFill/>
        </p:spPr>
        <p:txBody>
          <a:bodyPr wrap="square" rtlCol="0">
            <a:spAutoFit/>
          </a:bodyPr>
          <a:lstStyle/>
          <a:p>
            <a:r>
              <a:rPr lang="en-IN" dirty="0"/>
              <a:t>Trusted Communication Unit</a:t>
            </a:r>
          </a:p>
        </p:txBody>
      </p:sp>
      <p:grpSp>
        <p:nvGrpSpPr>
          <p:cNvPr id="4" name="Group 3">
            <a:extLst>
              <a:ext uri="{FF2B5EF4-FFF2-40B4-BE49-F238E27FC236}">
                <a16:creationId xmlns:a16="http://schemas.microsoft.com/office/drawing/2014/main" id="{44C9EFE1-63DE-A1AE-260A-731EE6E64F53}"/>
              </a:ext>
            </a:extLst>
          </p:cNvPr>
          <p:cNvGrpSpPr/>
          <p:nvPr/>
        </p:nvGrpSpPr>
        <p:grpSpPr>
          <a:xfrm>
            <a:off x="8969277" y="3625892"/>
            <a:ext cx="3342650" cy="509588"/>
            <a:chOff x="8969277" y="3625892"/>
            <a:chExt cx="3342650" cy="509588"/>
          </a:xfrm>
        </p:grpSpPr>
        <p:sp>
          <p:nvSpPr>
            <p:cNvPr id="47" name="Rectangle 46">
              <a:extLst>
                <a:ext uri="{FF2B5EF4-FFF2-40B4-BE49-F238E27FC236}">
                  <a16:creationId xmlns:a16="http://schemas.microsoft.com/office/drawing/2014/main" id="{1E7B99B0-9224-960C-2FFA-4B52046A803D}"/>
                </a:ext>
              </a:extLst>
            </p:cNvPr>
            <p:cNvSpPr/>
            <p:nvPr/>
          </p:nvSpPr>
          <p:spPr>
            <a:xfrm>
              <a:off x="8969277" y="3625892"/>
              <a:ext cx="662779" cy="509588"/>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TextBox 47">
              <a:extLst>
                <a:ext uri="{FF2B5EF4-FFF2-40B4-BE49-F238E27FC236}">
                  <a16:creationId xmlns:a16="http://schemas.microsoft.com/office/drawing/2014/main" id="{039C363F-F939-F6F2-98D0-5E006BDCC54C}"/>
                </a:ext>
              </a:extLst>
            </p:cNvPr>
            <p:cNvSpPr txBox="1"/>
            <p:nvPr/>
          </p:nvSpPr>
          <p:spPr>
            <a:xfrm>
              <a:off x="9061786" y="3727950"/>
              <a:ext cx="517918" cy="341632"/>
            </a:xfrm>
            <a:prstGeom prst="rect">
              <a:avLst/>
            </a:prstGeom>
            <a:noFill/>
          </p:spPr>
          <p:txBody>
            <a:bodyPr wrap="square" rtlCol="0">
              <a:spAutoFit/>
            </a:bodyPr>
            <a:lstStyle/>
            <a:p>
              <a:pPr algn="ctr"/>
              <a:r>
                <a:rPr lang="en-IN" dirty="0">
                  <a:solidFill>
                    <a:schemeClr val="bg1"/>
                  </a:solidFill>
                </a:rPr>
                <a:t>IP</a:t>
              </a:r>
            </a:p>
          </p:txBody>
        </p:sp>
        <p:sp>
          <p:nvSpPr>
            <p:cNvPr id="54" name="TextBox 53">
              <a:extLst>
                <a:ext uri="{FF2B5EF4-FFF2-40B4-BE49-F238E27FC236}">
                  <a16:creationId xmlns:a16="http://schemas.microsoft.com/office/drawing/2014/main" id="{C87ED35A-DC44-3C8D-8006-0BE9415BA3E2}"/>
                </a:ext>
              </a:extLst>
            </p:cNvPr>
            <p:cNvSpPr txBox="1"/>
            <p:nvPr/>
          </p:nvSpPr>
          <p:spPr>
            <a:xfrm>
              <a:off x="9737408" y="3727950"/>
              <a:ext cx="2574519" cy="341632"/>
            </a:xfrm>
            <a:prstGeom prst="rect">
              <a:avLst/>
            </a:prstGeom>
            <a:noFill/>
          </p:spPr>
          <p:txBody>
            <a:bodyPr wrap="square" rtlCol="0">
              <a:spAutoFit/>
            </a:bodyPr>
            <a:lstStyle/>
            <a:p>
              <a:r>
                <a:rPr lang="en-IN"/>
                <a:t>Intellectual Property</a:t>
              </a:r>
              <a:endParaRPr lang="en-IN" dirty="0"/>
            </a:p>
          </p:txBody>
        </p:sp>
      </p:grpSp>
      <p:sp>
        <p:nvSpPr>
          <p:cNvPr id="55" name="TextBox 54">
            <a:extLst>
              <a:ext uri="{FF2B5EF4-FFF2-40B4-BE49-F238E27FC236}">
                <a16:creationId xmlns:a16="http://schemas.microsoft.com/office/drawing/2014/main" id="{39C4722F-0BBA-6255-B5F5-882DA81F8ACE}"/>
              </a:ext>
            </a:extLst>
          </p:cNvPr>
          <p:cNvSpPr txBox="1"/>
          <p:nvPr/>
        </p:nvSpPr>
        <p:spPr>
          <a:xfrm>
            <a:off x="9763759" y="4911067"/>
            <a:ext cx="1761718" cy="341632"/>
          </a:xfrm>
          <a:prstGeom prst="rect">
            <a:avLst/>
          </a:prstGeom>
          <a:noFill/>
        </p:spPr>
        <p:txBody>
          <a:bodyPr wrap="square" rtlCol="0">
            <a:spAutoFit/>
          </a:bodyPr>
          <a:lstStyle/>
          <a:p>
            <a:r>
              <a:rPr lang="en-IN" dirty="0"/>
              <a:t>Channel </a:t>
            </a:r>
          </a:p>
        </p:txBody>
      </p:sp>
      <p:sp>
        <p:nvSpPr>
          <p:cNvPr id="56" name="Rectangle 55">
            <a:extLst>
              <a:ext uri="{FF2B5EF4-FFF2-40B4-BE49-F238E27FC236}">
                <a16:creationId xmlns:a16="http://schemas.microsoft.com/office/drawing/2014/main" id="{983C88E9-EF01-D2AC-D95B-B2AECD0F09A4}"/>
              </a:ext>
            </a:extLst>
          </p:cNvPr>
          <p:cNvSpPr/>
          <p:nvPr/>
        </p:nvSpPr>
        <p:spPr>
          <a:xfrm>
            <a:off x="8989355" y="5506514"/>
            <a:ext cx="662779" cy="509587"/>
          </a:xfrm>
          <a:prstGeom prst="rect">
            <a:avLst/>
          </a:prstGeom>
          <a:solidFill>
            <a:schemeClr val="tx2">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t>TCU</a:t>
            </a:r>
          </a:p>
        </p:txBody>
      </p:sp>
    </p:spTree>
    <p:extLst>
      <p:ext uri="{BB962C8B-B14F-4D97-AF65-F5344CB8AC3E}">
        <p14:creationId xmlns:p14="http://schemas.microsoft.com/office/powerpoint/2010/main" val="1781194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par>
                                <p:cTn id="39" presetID="22" presetClass="entr" presetSubtype="4"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down)">
                                      <p:cBhvr>
                                        <p:cTn id="41" dur="500"/>
                                        <p:tgtEl>
                                          <p:spTgt spid="68"/>
                                        </p:tgtEl>
                                      </p:cBhvr>
                                    </p:animEffect>
                                  </p:childTnLst>
                                </p:cTn>
                              </p:par>
                              <p:par>
                                <p:cTn id="42" presetID="22" presetClass="entr" presetSubtype="4"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wipe(down)">
                                      <p:cBhvr>
                                        <p:cTn id="44" dur="500"/>
                                        <p:tgtEl>
                                          <p:spTgt spid="67"/>
                                        </p:tgtEl>
                                      </p:cBhvr>
                                    </p:animEffect>
                                  </p:childTnLst>
                                </p:cTn>
                              </p:par>
                              <p:par>
                                <p:cTn id="45" presetID="2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down)">
                                      <p:cBhvr>
                                        <p:cTn id="47" dur="500"/>
                                        <p:tgtEl>
                                          <p:spTgt spid="16"/>
                                        </p:tgtEl>
                                      </p:cBhvr>
                                    </p:animEffect>
                                  </p:childTnLst>
                                </p:cTn>
                              </p:par>
                              <p:par>
                                <p:cTn id="48" presetID="22" presetClass="entr" presetSubtype="4"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down)">
                                      <p:cBhvr>
                                        <p:cTn id="50" dur="500"/>
                                        <p:tgtEl>
                                          <p:spTgt spid="15"/>
                                        </p:tgtEl>
                                      </p:cBhvr>
                                    </p:animEffect>
                                  </p:childTnLst>
                                </p:cTn>
                              </p:par>
                              <p:par>
                                <p:cTn id="51" presetID="22" presetClass="entr" presetSubtype="4"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down)">
                                      <p:cBhvr>
                                        <p:cTn id="56" dur="500"/>
                                        <p:tgtEl>
                                          <p:spTgt spid="23"/>
                                        </p:tgtEl>
                                      </p:cBhvr>
                                    </p:animEffect>
                                  </p:childTnLst>
                                </p:cTn>
                              </p:par>
                              <p:par>
                                <p:cTn id="57" presetID="22" presetClass="entr" presetSubtype="4" fill="hold"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wipe(down)">
                                      <p:cBhvr>
                                        <p:cTn id="59" dur="500"/>
                                        <p:tgtEl>
                                          <p:spTgt spid="85"/>
                                        </p:tgtEl>
                                      </p:cBhvr>
                                    </p:animEffect>
                                  </p:childTnLst>
                                </p:cTn>
                              </p:par>
                              <p:par>
                                <p:cTn id="60" presetID="22" presetClass="entr" presetSubtype="4" fill="hold"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wipe(down)">
                                      <p:cBhvr>
                                        <p:cTn id="62" dur="500"/>
                                        <p:tgtEl>
                                          <p:spTgt spid="86"/>
                                        </p:tgtEl>
                                      </p:cBhvr>
                                    </p:animEffect>
                                  </p:childTnLst>
                                </p:cTn>
                              </p:par>
                              <p:par>
                                <p:cTn id="63" presetID="22" presetClass="entr" presetSubtype="4"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wipe(down)">
                                      <p:cBhvr>
                                        <p:cTn id="65" dur="500"/>
                                        <p:tgtEl>
                                          <p:spTgt spid="71"/>
                                        </p:tgtEl>
                                      </p:cBhvr>
                                    </p:animEffect>
                                  </p:childTnLst>
                                </p:cTn>
                              </p:par>
                              <p:par>
                                <p:cTn id="66" presetID="22" presetClass="entr" presetSubtype="4"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4"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down)">
                                      <p:cBhvr>
                                        <p:cTn id="71" dur="500"/>
                                        <p:tgtEl>
                                          <p:spTgt spid="30"/>
                                        </p:tgtEl>
                                      </p:cBhvr>
                                    </p:animEffect>
                                  </p:childTnLst>
                                </p:cTn>
                              </p:par>
                              <p:par>
                                <p:cTn id="72" presetID="22" presetClass="entr" presetSubtype="4" fill="hold" nodeType="with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wipe(down)">
                                      <p:cBhvr>
                                        <p:cTn id="74" dur="500"/>
                                        <p:tgtEl>
                                          <p:spTgt spid="75"/>
                                        </p:tgtEl>
                                      </p:cBhvr>
                                    </p:animEffect>
                                  </p:childTnLst>
                                </p:cTn>
                              </p:par>
                              <p:par>
                                <p:cTn id="75" presetID="2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Effect transition="in" filter="wipe(down)">
                                      <p:cBhvr>
                                        <p:cTn id="77" dur="500"/>
                                        <p:tgtEl>
                                          <p:spTgt spid="76"/>
                                        </p:tgtEl>
                                      </p:cBhvr>
                                    </p:animEffect>
                                  </p:childTnLst>
                                </p:cTn>
                              </p:par>
                              <p:par>
                                <p:cTn id="78" presetID="22" presetClass="entr" presetSubtype="4" fill="hold" nodeType="with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wipe(down)">
                                      <p:cBhvr>
                                        <p:cTn id="80" dur="500"/>
                                        <p:tgtEl>
                                          <p:spTgt spid="70"/>
                                        </p:tgtEl>
                                      </p:cBhvr>
                                    </p:animEffect>
                                  </p:childTnLst>
                                </p:cTn>
                              </p:par>
                              <p:par>
                                <p:cTn id="81" presetID="22" presetClass="entr" presetSubtype="4"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down)">
                                      <p:cBhvr>
                                        <p:cTn id="83" dur="500"/>
                                        <p:tgtEl>
                                          <p:spTgt spid="39"/>
                                        </p:tgtEl>
                                      </p:cBhvr>
                                    </p:animEffect>
                                  </p:childTnLst>
                                </p:cTn>
                              </p:par>
                              <p:par>
                                <p:cTn id="84" presetID="22" presetClass="entr" presetSubtype="4" fill="hold" nodeType="withEffect">
                                  <p:stCondLst>
                                    <p:cond delay="0"/>
                                  </p:stCondLst>
                                  <p:childTnLst>
                                    <p:set>
                                      <p:cBhvr>
                                        <p:cTn id="85" dur="1" fill="hold">
                                          <p:stCondLst>
                                            <p:cond delay="0"/>
                                          </p:stCondLst>
                                        </p:cTn>
                                        <p:tgtEl>
                                          <p:spTgt spid="79"/>
                                        </p:tgtEl>
                                        <p:attrNameLst>
                                          <p:attrName>style.visibility</p:attrName>
                                        </p:attrNameLst>
                                      </p:cBhvr>
                                      <p:to>
                                        <p:strVal val="visible"/>
                                      </p:to>
                                    </p:set>
                                    <p:animEffect transition="in" filter="wipe(down)">
                                      <p:cBhvr>
                                        <p:cTn id="86" dur="500"/>
                                        <p:tgtEl>
                                          <p:spTgt spid="79"/>
                                        </p:tgtEl>
                                      </p:cBhvr>
                                    </p:animEffect>
                                  </p:childTnLst>
                                </p:cTn>
                              </p:par>
                              <p:par>
                                <p:cTn id="87" presetID="22" presetClass="entr" presetSubtype="4"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down)">
                                      <p:cBhvr>
                                        <p:cTn id="89" dur="500"/>
                                        <p:tgtEl>
                                          <p:spTgt spid="38"/>
                                        </p:tgtEl>
                                      </p:cBhvr>
                                    </p:animEffect>
                                  </p:childTnLst>
                                </p:cTn>
                              </p:par>
                              <p:par>
                                <p:cTn id="90" presetID="10" presetClass="entr" presetSubtype="0" fill="hold"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fade">
                                      <p:cBhvr>
                                        <p:cTn id="95" dur="500"/>
                                        <p:tgtEl>
                                          <p:spTgt spid="55"/>
                                        </p:tgtEl>
                                      </p:cBhvr>
                                    </p:animEffect>
                                  </p:childTnLst>
                                </p:cTn>
                              </p:par>
                              <p:par>
                                <p:cTn id="96" presetID="22" presetClass="entr" presetSubtype="4" fill="hold" nodeType="withEffect">
                                  <p:stCondLst>
                                    <p:cond delay="0"/>
                                  </p:stCondLst>
                                  <p:childTnLst>
                                    <p:set>
                                      <p:cBhvr>
                                        <p:cTn id="97" dur="1" fill="hold">
                                          <p:stCondLst>
                                            <p:cond delay="0"/>
                                          </p:stCondLst>
                                        </p:cTn>
                                        <p:tgtEl>
                                          <p:spTgt spid="80"/>
                                        </p:tgtEl>
                                        <p:attrNameLst>
                                          <p:attrName>style.visibility</p:attrName>
                                        </p:attrNameLst>
                                      </p:cBhvr>
                                      <p:to>
                                        <p:strVal val="visible"/>
                                      </p:to>
                                    </p:set>
                                    <p:animEffect transition="in" filter="wipe(down)">
                                      <p:cBhvr>
                                        <p:cTn id="98" dur="500"/>
                                        <p:tgtEl>
                                          <p:spTgt spid="80"/>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500"/>
                                        <p:tgtEl>
                                          <p:spTgt spid="19"/>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1"/>
                                        </p:tgtEl>
                                        <p:attrNameLst>
                                          <p:attrName>style.visibility</p:attrName>
                                        </p:attrNameLst>
                                      </p:cBhvr>
                                      <p:to>
                                        <p:strVal val="visible"/>
                                      </p:to>
                                    </p:set>
                                    <p:animEffect transition="in" filter="fade">
                                      <p:cBhvr>
                                        <p:cTn id="109" dur="500"/>
                                        <p:tgtEl>
                                          <p:spTgt spid="11"/>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500"/>
                                        <p:tgtEl>
                                          <p:spTgt spid="34"/>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fade">
                                      <p:cBhvr>
                                        <p:cTn id="118" dur="500"/>
                                        <p:tgtEl>
                                          <p:spTgt spid="8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fade">
                                      <p:cBhvr>
                                        <p:cTn id="121" dur="500"/>
                                        <p:tgtEl>
                                          <p:spTgt spid="53"/>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fade">
                                      <p:cBhvr>
                                        <p:cTn id="12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9" grpId="0" animBg="1"/>
      <p:bldP spid="26" grpId="0" animBg="1"/>
      <p:bldP spid="28" grpId="0" animBg="1"/>
      <p:bldP spid="34" grpId="0" animBg="1"/>
      <p:bldP spid="36" grpId="0" animBg="1"/>
      <p:bldP spid="42" grpId="0" animBg="1"/>
      <p:bldP spid="89" grpId="0" animBg="1"/>
      <p:bldP spid="45" grpId="0" animBg="1"/>
      <p:bldP spid="52" grpId="0"/>
      <p:bldP spid="53" grpId="0"/>
      <p:bldP spid="55" grpId="0"/>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8C33B-211B-7960-BC74-BDF9F4535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612B74-AC97-321A-42BA-D9C4D3851630}"/>
              </a:ext>
            </a:extLst>
          </p:cNvPr>
          <p:cNvSpPr>
            <a:spLocks noGrp="1"/>
          </p:cNvSpPr>
          <p:nvPr>
            <p:ph type="title"/>
          </p:nvPr>
        </p:nvSpPr>
        <p:spPr/>
        <p:txBody>
          <a:bodyPr/>
          <a:lstStyle/>
          <a:p>
            <a:r>
              <a:rPr lang="en-US" dirty="0"/>
              <a:t>Goal of the thesis</a:t>
            </a:r>
            <a:br>
              <a:rPr lang="en-US" dirty="0"/>
            </a:br>
            <a:endParaRPr lang="en-IN" dirty="0"/>
          </a:p>
        </p:txBody>
      </p:sp>
      <p:sp>
        <p:nvSpPr>
          <p:cNvPr id="3" name="Slide Number Placeholder 2">
            <a:extLst>
              <a:ext uri="{FF2B5EF4-FFF2-40B4-BE49-F238E27FC236}">
                <a16:creationId xmlns:a16="http://schemas.microsoft.com/office/drawing/2014/main" id="{E2849992-5823-D3DA-5E36-516AB76C6A0B}"/>
              </a:ext>
            </a:extLst>
          </p:cNvPr>
          <p:cNvSpPr>
            <a:spLocks noGrp="1"/>
          </p:cNvSpPr>
          <p:nvPr>
            <p:ph type="sldNum" sz="quarter" idx="12"/>
          </p:nvPr>
        </p:nvSpPr>
        <p:spPr/>
        <p:txBody>
          <a:bodyPr/>
          <a:lstStyle/>
          <a:p>
            <a:fld id="{0732A363-FB04-4C9F-90A8-C4C271AF4C6C}" type="slidenum">
              <a:rPr lang="de-DE" smtClean="0"/>
              <a:t>9</a:t>
            </a:fld>
            <a:endParaRPr lang="de-DE"/>
          </a:p>
        </p:txBody>
      </p:sp>
      <p:grpSp>
        <p:nvGrpSpPr>
          <p:cNvPr id="141" name="Group 140">
            <a:extLst>
              <a:ext uri="{FF2B5EF4-FFF2-40B4-BE49-F238E27FC236}">
                <a16:creationId xmlns:a16="http://schemas.microsoft.com/office/drawing/2014/main" id="{8DE0004C-7750-855C-233B-B06F318E4697}"/>
              </a:ext>
            </a:extLst>
          </p:cNvPr>
          <p:cNvGrpSpPr/>
          <p:nvPr/>
        </p:nvGrpSpPr>
        <p:grpSpPr>
          <a:xfrm>
            <a:off x="7214994" y="1139501"/>
            <a:ext cx="3744952" cy="3234845"/>
            <a:chOff x="7214994" y="1139501"/>
            <a:chExt cx="3744952" cy="3234845"/>
          </a:xfrm>
        </p:grpSpPr>
        <p:sp>
          <p:nvSpPr>
            <p:cNvPr id="5" name="Rectangle 4">
              <a:extLst>
                <a:ext uri="{FF2B5EF4-FFF2-40B4-BE49-F238E27FC236}">
                  <a16:creationId xmlns:a16="http://schemas.microsoft.com/office/drawing/2014/main" id="{6BAB19BA-A6F1-23D5-7C21-9BDD1D3554E7}"/>
                </a:ext>
              </a:extLst>
            </p:cNvPr>
            <p:cNvSpPr/>
            <p:nvPr/>
          </p:nvSpPr>
          <p:spPr>
            <a:xfrm>
              <a:off x="8028605" y="1855340"/>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grpSp>
          <p:nvGrpSpPr>
            <p:cNvPr id="60" name="Group 59">
              <a:extLst>
                <a:ext uri="{FF2B5EF4-FFF2-40B4-BE49-F238E27FC236}">
                  <a16:creationId xmlns:a16="http://schemas.microsoft.com/office/drawing/2014/main" id="{309B88D8-4B39-4E02-B872-451494087F27}"/>
                </a:ext>
              </a:extLst>
            </p:cNvPr>
            <p:cNvGrpSpPr/>
            <p:nvPr/>
          </p:nvGrpSpPr>
          <p:grpSpPr>
            <a:xfrm>
              <a:off x="7214995" y="1139501"/>
              <a:ext cx="645891" cy="539944"/>
              <a:chOff x="1856919" y="1961637"/>
              <a:chExt cx="645891" cy="539944"/>
            </a:xfrm>
          </p:grpSpPr>
          <p:sp>
            <p:nvSpPr>
              <p:cNvPr id="9" name="Rectangle 8">
                <a:extLst>
                  <a:ext uri="{FF2B5EF4-FFF2-40B4-BE49-F238E27FC236}">
                    <a16:creationId xmlns:a16="http://schemas.microsoft.com/office/drawing/2014/main" id="{05D60E01-8400-4D03-1002-C03D89B62F51}"/>
                  </a:ext>
                </a:extLst>
              </p:cNvPr>
              <p:cNvSpPr/>
              <p:nvPr/>
            </p:nvSpPr>
            <p:spPr>
              <a:xfrm>
                <a:off x="1856919" y="1961637"/>
                <a:ext cx="645891" cy="539944"/>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9B8C3051-09EF-50DC-1BE8-5071646409C1}"/>
                  </a:ext>
                </a:extLst>
              </p:cNvPr>
              <p:cNvSpPr txBox="1"/>
              <p:nvPr/>
            </p:nvSpPr>
            <p:spPr>
              <a:xfrm>
                <a:off x="1980294" y="2071439"/>
                <a:ext cx="484810" cy="369332"/>
              </a:xfrm>
              <a:prstGeom prst="rect">
                <a:avLst/>
              </a:prstGeom>
              <a:noFill/>
            </p:spPr>
            <p:txBody>
              <a:bodyPr wrap="square" rtlCol="0">
                <a:spAutoFit/>
              </a:bodyPr>
              <a:lstStyle/>
              <a:p>
                <a:r>
                  <a:rPr lang="en-IN" dirty="0">
                    <a:solidFill>
                      <a:schemeClr val="bg1"/>
                    </a:solidFill>
                  </a:rPr>
                  <a:t>IP</a:t>
                </a:r>
              </a:p>
            </p:txBody>
          </p:sp>
        </p:grpSp>
        <p:cxnSp>
          <p:nvCxnSpPr>
            <p:cNvPr id="7" name="Straight Arrow Connector 6">
              <a:extLst>
                <a:ext uri="{FF2B5EF4-FFF2-40B4-BE49-F238E27FC236}">
                  <a16:creationId xmlns:a16="http://schemas.microsoft.com/office/drawing/2014/main" id="{333CB508-C93B-68FE-6FF8-6487975ADC69}"/>
                </a:ext>
              </a:extLst>
            </p:cNvPr>
            <p:cNvCxnSpPr>
              <a:cxnSpLocks/>
            </p:cNvCxnSpPr>
            <p:nvPr/>
          </p:nvCxnSpPr>
          <p:spPr>
            <a:xfrm>
              <a:off x="7883389" y="1618635"/>
              <a:ext cx="268590" cy="23670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30D84BE-CF51-6265-B22A-081E89276D99}"/>
                </a:ext>
              </a:extLst>
            </p:cNvPr>
            <p:cNvCxnSpPr>
              <a:cxnSpLocks/>
            </p:cNvCxnSpPr>
            <p:nvPr/>
          </p:nvCxnSpPr>
          <p:spPr>
            <a:xfrm flipH="1" flipV="1">
              <a:off x="7768580" y="1680374"/>
              <a:ext cx="260025" cy="24594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F737053-C0E7-6ABF-828C-D680EA2DC9FA}"/>
                </a:ext>
              </a:extLst>
            </p:cNvPr>
            <p:cNvSpPr/>
            <p:nvPr/>
          </p:nvSpPr>
          <p:spPr>
            <a:xfrm>
              <a:off x="9514640" y="1866770"/>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28" name="Rectangle 27">
              <a:extLst>
                <a:ext uri="{FF2B5EF4-FFF2-40B4-BE49-F238E27FC236}">
                  <a16:creationId xmlns:a16="http://schemas.microsoft.com/office/drawing/2014/main" id="{D55F56B3-3E9B-BD38-2371-CA112098EECC}"/>
                </a:ext>
              </a:extLst>
            </p:cNvPr>
            <p:cNvSpPr/>
            <p:nvPr/>
          </p:nvSpPr>
          <p:spPr>
            <a:xfrm>
              <a:off x="8073772" y="3081401"/>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cxnSp>
          <p:nvCxnSpPr>
            <p:cNvPr id="67" name="Straight Arrow Connector 66">
              <a:extLst>
                <a:ext uri="{FF2B5EF4-FFF2-40B4-BE49-F238E27FC236}">
                  <a16:creationId xmlns:a16="http://schemas.microsoft.com/office/drawing/2014/main" id="{D42D276D-90DE-3247-52A2-17198766C847}"/>
                </a:ext>
              </a:extLst>
            </p:cNvPr>
            <p:cNvCxnSpPr>
              <a:cxnSpLocks/>
            </p:cNvCxnSpPr>
            <p:nvPr/>
          </p:nvCxnSpPr>
          <p:spPr>
            <a:xfrm>
              <a:off x="8623691" y="2042438"/>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99B2D94-51AF-B168-3C9A-CC1A709DC1D4}"/>
                </a:ext>
              </a:extLst>
            </p:cNvPr>
            <p:cNvCxnSpPr>
              <a:cxnSpLocks/>
              <a:endCxn id="5" idx="2"/>
            </p:cNvCxnSpPr>
            <p:nvPr/>
          </p:nvCxnSpPr>
          <p:spPr>
            <a:xfrm flipV="1">
              <a:off x="8326148" y="2364928"/>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6952FA0-19B9-4A4B-E439-9A050C93817F}"/>
                </a:ext>
              </a:extLst>
            </p:cNvPr>
            <p:cNvCxnSpPr>
              <a:cxnSpLocks/>
            </p:cNvCxnSpPr>
            <p:nvPr/>
          </p:nvCxnSpPr>
          <p:spPr>
            <a:xfrm>
              <a:off x="8464034" y="2364928"/>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0ECF143C-C295-194B-1DE2-F1FDE5F418B2}"/>
                </a:ext>
              </a:extLst>
            </p:cNvPr>
            <p:cNvGrpSpPr/>
            <p:nvPr/>
          </p:nvGrpSpPr>
          <p:grpSpPr>
            <a:xfrm>
              <a:off x="10314055" y="3834402"/>
              <a:ext cx="645891" cy="539944"/>
              <a:chOff x="4172508" y="1759502"/>
              <a:chExt cx="645891" cy="539944"/>
            </a:xfrm>
          </p:grpSpPr>
          <p:sp>
            <p:nvSpPr>
              <p:cNvPr id="4" name="Rectangle 3">
                <a:extLst>
                  <a:ext uri="{FF2B5EF4-FFF2-40B4-BE49-F238E27FC236}">
                    <a16:creationId xmlns:a16="http://schemas.microsoft.com/office/drawing/2014/main" id="{7082ECC1-B1F3-5808-23FB-9FB28152FB13}"/>
                  </a:ext>
                </a:extLst>
              </p:cNvPr>
              <p:cNvSpPr/>
              <p:nvPr/>
            </p:nvSpPr>
            <p:spPr>
              <a:xfrm>
                <a:off x="4172508" y="1759502"/>
                <a:ext cx="645891" cy="539944"/>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EDCAF1AE-B90F-6AC1-52AE-43E19B082080}"/>
                  </a:ext>
                </a:extLst>
              </p:cNvPr>
              <p:cNvSpPr txBox="1"/>
              <p:nvPr/>
            </p:nvSpPr>
            <p:spPr>
              <a:xfrm>
                <a:off x="4295883" y="1869304"/>
                <a:ext cx="484810" cy="369332"/>
              </a:xfrm>
              <a:prstGeom prst="rect">
                <a:avLst/>
              </a:prstGeom>
              <a:noFill/>
            </p:spPr>
            <p:txBody>
              <a:bodyPr wrap="square" rtlCol="0">
                <a:spAutoFit/>
              </a:bodyPr>
              <a:lstStyle/>
              <a:p>
                <a:r>
                  <a:rPr lang="en-IN" dirty="0">
                    <a:solidFill>
                      <a:schemeClr val="bg1"/>
                    </a:solidFill>
                  </a:rPr>
                  <a:t>IP</a:t>
                </a:r>
              </a:p>
            </p:txBody>
          </p:sp>
        </p:grpSp>
        <p:cxnSp>
          <p:nvCxnSpPr>
            <p:cNvPr id="37" name="Straight Arrow Connector 36">
              <a:extLst>
                <a:ext uri="{FF2B5EF4-FFF2-40B4-BE49-F238E27FC236}">
                  <a16:creationId xmlns:a16="http://schemas.microsoft.com/office/drawing/2014/main" id="{1E01AB3F-A405-0974-18A5-1B4134F63C6F}"/>
                </a:ext>
              </a:extLst>
            </p:cNvPr>
            <p:cNvCxnSpPr>
              <a:cxnSpLocks/>
            </p:cNvCxnSpPr>
            <p:nvPr/>
          </p:nvCxnSpPr>
          <p:spPr>
            <a:xfrm flipH="1">
              <a:off x="8623690" y="2186846"/>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718D5A3-FFAE-66FF-D74E-A06739058C95}"/>
                </a:ext>
              </a:extLst>
            </p:cNvPr>
            <p:cNvSpPr/>
            <p:nvPr/>
          </p:nvSpPr>
          <p:spPr>
            <a:xfrm>
              <a:off x="9525892" y="3132168"/>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cxnSp>
          <p:nvCxnSpPr>
            <p:cNvPr id="65" name="Straight Arrow Connector 64">
              <a:extLst>
                <a:ext uri="{FF2B5EF4-FFF2-40B4-BE49-F238E27FC236}">
                  <a16:creationId xmlns:a16="http://schemas.microsoft.com/office/drawing/2014/main" id="{F522D67C-6D5D-1E3F-BBB7-5DC9DD720B2B}"/>
                </a:ext>
              </a:extLst>
            </p:cNvPr>
            <p:cNvCxnSpPr>
              <a:cxnSpLocks/>
            </p:cNvCxnSpPr>
            <p:nvPr/>
          </p:nvCxnSpPr>
          <p:spPr>
            <a:xfrm>
              <a:off x="8634943" y="3307836"/>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7EA1456-7A4A-E67D-4661-0EAF414E86AE}"/>
                </a:ext>
              </a:extLst>
            </p:cNvPr>
            <p:cNvCxnSpPr>
              <a:cxnSpLocks/>
            </p:cNvCxnSpPr>
            <p:nvPr/>
          </p:nvCxnSpPr>
          <p:spPr>
            <a:xfrm flipH="1">
              <a:off x="8634942" y="3452244"/>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E6BF9FF-2584-50B7-4207-0D6CD5690B5C}"/>
                </a:ext>
              </a:extLst>
            </p:cNvPr>
            <p:cNvCxnSpPr>
              <a:cxnSpLocks/>
            </p:cNvCxnSpPr>
            <p:nvPr/>
          </p:nvCxnSpPr>
          <p:spPr>
            <a:xfrm flipV="1">
              <a:off x="9754455" y="2411388"/>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96E77DA-08CB-B3E8-2359-853FAD16C1B9}"/>
                </a:ext>
              </a:extLst>
            </p:cNvPr>
            <p:cNvCxnSpPr>
              <a:cxnSpLocks/>
            </p:cNvCxnSpPr>
            <p:nvPr/>
          </p:nvCxnSpPr>
          <p:spPr>
            <a:xfrm>
              <a:off x="9892341" y="2411388"/>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5814E1A-FA7E-15D2-E8FC-426FF1478842}"/>
                </a:ext>
              </a:extLst>
            </p:cNvPr>
            <p:cNvCxnSpPr>
              <a:cxnSpLocks/>
            </p:cNvCxnSpPr>
            <p:nvPr/>
          </p:nvCxnSpPr>
          <p:spPr>
            <a:xfrm>
              <a:off x="10132229" y="3607624"/>
              <a:ext cx="253387" cy="21045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BDCE3C1-6525-2E49-4B95-946BBF8451BA}"/>
                </a:ext>
              </a:extLst>
            </p:cNvPr>
            <p:cNvCxnSpPr>
              <a:cxnSpLocks/>
            </p:cNvCxnSpPr>
            <p:nvPr/>
          </p:nvCxnSpPr>
          <p:spPr>
            <a:xfrm flipH="1" flipV="1">
              <a:off x="10002217" y="3643115"/>
              <a:ext cx="256705" cy="214241"/>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6CE7E34-D387-1243-DB9F-385F0D7BDD7C}"/>
                </a:ext>
              </a:extLst>
            </p:cNvPr>
            <p:cNvCxnSpPr>
              <a:cxnSpLocks/>
            </p:cNvCxnSpPr>
            <p:nvPr/>
          </p:nvCxnSpPr>
          <p:spPr>
            <a:xfrm flipH="1">
              <a:off x="9949117" y="1615997"/>
              <a:ext cx="306115" cy="25077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D4F3E6A-53C9-0BC2-4911-41066285ACF8}"/>
                </a:ext>
              </a:extLst>
            </p:cNvPr>
            <p:cNvCxnSpPr>
              <a:cxnSpLocks/>
            </p:cNvCxnSpPr>
            <p:nvPr/>
          </p:nvCxnSpPr>
          <p:spPr>
            <a:xfrm flipV="1">
              <a:off x="10072491" y="1703045"/>
              <a:ext cx="242108" cy="187401"/>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6" name="Group 95">
              <a:extLst>
                <a:ext uri="{FF2B5EF4-FFF2-40B4-BE49-F238E27FC236}">
                  <a16:creationId xmlns:a16="http://schemas.microsoft.com/office/drawing/2014/main" id="{7325653C-C150-1813-52E3-BD0FA8A5BB38}"/>
                </a:ext>
              </a:extLst>
            </p:cNvPr>
            <p:cNvGrpSpPr/>
            <p:nvPr/>
          </p:nvGrpSpPr>
          <p:grpSpPr>
            <a:xfrm>
              <a:off x="10279796" y="1163101"/>
              <a:ext cx="645891" cy="539944"/>
              <a:chOff x="1856919" y="1961637"/>
              <a:chExt cx="645891" cy="539944"/>
            </a:xfrm>
          </p:grpSpPr>
          <p:sp>
            <p:nvSpPr>
              <p:cNvPr id="97" name="Rectangle 96">
                <a:extLst>
                  <a:ext uri="{FF2B5EF4-FFF2-40B4-BE49-F238E27FC236}">
                    <a16:creationId xmlns:a16="http://schemas.microsoft.com/office/drawing/2014/main" id="{BA62AF00-1111-5C5B-02AA-EBD55039859F}"/>
                  </a:ext>
                </a:extLst>
              </p:cNvPr>
              <p:cNvSpPr/>
              <p:nvPr/>
            </p:nvSpPr>
            <p:spPr>
              <a:xfrm>
                <a:off x="1856919" y="1961637"/>
                <a:ext cx="645891" cy="539944"/>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TextBox 97">
                <a:extLst>
                  <a:ext uri="{FF2B5EF4-FFF2-40B4-BE49-F238E27FC236}">
                    <a16:creationId xmlns:a16="http://schemas.microsoft.com/office/drawing/2014/main" id="{D7260015-CEF2-E2AB-0E9A-925C7D2FE569}"/>
                  </a:ext>
                </a:extLst>
              </p:cNvPr>
              <p:cNvSpPr txBox="1"/>
              <p:nvPr/>
            </p:nvSpPr>
            <p:spPr>
              <a:xfrm>
                <a:off x="1980294" y="2071439"/>
                <a:ext cx="484810" cy="369332"/>
              </a:xfrm>
              <a:prstGeom prst="rect">
                <a:avLst/>
              </a:prstGeom>
              <a:noFill/>
            </p:spPr>
            <p:txBody>
              <a:bodyPr wrap="square" rtlCol="0">
                <a:spAutoFit/>
              </a:bodyPr>
              <a:lstStyle/>
              <a:p>
                <a:r>
                  <a:rPr lang="en-IN" dirty="0">
                    <a:solidFill>
                      <a:schemeClr val="bg1"/>
                    </a:solidFill>
                  </a:rPr>
                  <a:t>IP</a:t>
                </a:r>
              </a:p>
            </p:txBody>
          </p:sp>
        </p:grpSp>
        <p:cxnSp>
          <p:nvCxnSpPr>
            <p:cNvPr id="99" name="Straight Arrow Connector 98">
              <a:extLst>
                <a:ext uri="{FF2B5EF4-FFF2-40B4-BE49-F238E27FC236}">
                  <a16:creationId xmlns:a16="http://schemas.microsoft.com/office/drawing/2014/main" id="{629E6A18-644A-986D-FD67-0BF749505B32}"/>
                </a:ext>
              </a:extLst>
            </p:cNvPr>
            <p:cNvCxnSpPr>
              <a:cxnSpLocks/>
            </p:cNvCxnSpPr>
            <p:nvPr/>
          </p:nvCxnSpPr>
          <p:spPr>
            <a:xfrm flipH="1">
              <a:off x="7760015" y="3520576"/>
              <a:ext cx="306115" cy="25077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56896AA-DD15-BF30-74CE-E88D05D33C91}"/>
                </a:ext>
              </a:extLst>
            </p:cNvPr>
            <p:cNvCxnSpPr>
              <a:cxnSpLocks/>
            </p:cNvCxnSpPr>
            <p:nvPr/>
          </p:nvCxnSpPr>
          <p:spPr>
            <a:xfrm flipV="1">
              <a:off x="7883389" y="3607624"/>
              <a:ext cx="242108" cy="187401"/>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A399997-622C-2DD1-2B51-D4653C0A07DD}"/>
                </a:ext>
              </a:extLst>
            </p:cNvPr>
            <p:cNvGrpSpPr/>
            <p:nvPr/>
          </p:nvGrpSpPr>
          <p:grpSpPr>
            <a:xfrm>
              <a:off x="7214994" y="3818081"/>
              <a:ext cx="645891" cy="539944"/>
              <a:chOff x="1856919" y="1961637"/>
              <a:chExt cx="645891" cy="539944"/>
            </a:xfrm>
          </p:grpSpPr>
          <p:sp>
            <p:nvSpPr>
              <p:cNvPr id="102" name="Rectangle 101">
                <a:extLst>
                  <a:ext uri="{FF2B5EF4-FFF2-40B4-BE49-F238E27FC236}">
                    <a16:creationId xmlns:a16="http://schemas.microsoft.com/office/drawing/2014/main" id="{BC3B665F-FCD3-E30A-B44B-73EE88B55725}"/>
                  </a:ext>
                </a:extLst>
              </p:cNvPr>
              <p:cNvSpPr/>
              <p:nvPr/>
            </p:nvSpPr>
            <p:spPr>
              <a:xfrm>
                <a:off x="1856919" y="1961637"/>
                <a:ext cx="645891" cy="539944"/>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3" name="TextBox 102">
                <a:extLst>
                  <a:ext uri="{FF2B5EF4-FFF2-40B4-BE49-F238E27FC236}">
                    <a16:creationId xmlns:a16="http://schemas.microsoft.com/office/drawing/2014/main" id="{936E6FE4-3345-4271-B0CE-13244B44AEFD}"/>
                  </a:ext>
                </a:extLst>
              </p:cNvPr>
              <p:cNvSpPr txBox="1"/>
              <p:nvPr/>
            </p:nvSpPr>
            <p:spPr>
              <a:xfrm>
                <a:off x="1980294" y="2071439"/>
                <a:ext cx="484810" cy="369332"/>
              </a:xfrm>
              <a:prstGeom prst="rect">
                <a:avLst/>
              </a:prstGeom>
              <a:noFill/>
            </p:spPr>
            <p:txBody>
              <a:bodyPr wrap="square" rtlCol="0">
                <a:spAutoFit/>
              </a:bodyPr>
              <a:lstStyle/>
              <a:p>
                <a:r>
                  <a:rPr lang="en-IN" dirty="0">
                    <a:solidFill>
                      <a:schemeClr val="bg1"/>
                    </a:solidFill>
                  </a:rPr>
                  <a:t>IP</a:t>
                </a:r>
              </a:p>
            </p:txBody>
          </p:sp>
        </p:grpSp>
      </p:grpSp>
      <p:grpSp>
        <p:nvGrpSpPr>
          <p:cNvPr id="142" name="Group 141">
            <a:extLst>
              <a:ext uri="{FF2B5EF4-FFF2-40B4-BE49-F238E27FC236}">
                <a16:creationId xmlns:a16="http://schemas.microsoft.com/office/drawing/2014/main" id="{EA01FC8B-C806-1F97-529D-0651970A7793}"/>
              </a:ext>
            </a:extLst>
          </p:cNvPr>
          <p:cNvGrpSpPr/>
          <p:nvPr/>
        </p:nvGrpSpPr>
        <p:grpSpPr>
          <a:xfrm>
            <a:off x="7214994" y="4883934"/>
            <a:ext cx="4362230" cy="1231794"/>
            <a:chOff x="7214994" y="4883934"/>
            <a:chExt cx="4362230" cy="1231794"/>
          </a:xfrm>
        </p:grpSpPr>
        <p:sp>
          <p:nvSpPr>
            <p:cNvPr id="104" name="Rectangle 103">
              <a:extLst>
                <a:ext uri="{FF2B5EF4-FFF2-40B4-BE49-F238E27FC236}">
                  <a16:creationId xmlns:a16="http://schemas.microsoft.com/office/drawing/2014/main" id="{3DCCA353-2DF0-9CC0-5DE7-9B4DA2F56BA6}"/>
                </a:ext>
              </a:extLst>
            </p:cNvPr>
            <p:cNvSpPr/>
            <p:nvPr/>
          </p:nvSpPr>
          <p:spPr>
            <a:xfrm>
              <a:off x="9479502" y="5599773"/>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grpSp>
          <p:nvGrpSpPr>
            <p:cNvPr id="105" name="Group 104">
              <a:extLst>
                <a:ext uri="{FF2B5EF4-FFF2-40B4-BE49-F238E27FC236}">
                  <a16:creationId xmlns:a16="http://schemas.microsoft.com/office/drawing/2014/main" id="{C1B23B14-9C45-2305-97B3-30D10CFC50C2}"/>
                </a:ext>
              </a:extLst>
            </p:cNvPr>
            <p:cNvGrpSpPr/>
            <p:nvPr/>
          </p:nvGrpSpPr>
          <p:grpSpPr>
            <a:xfrm>
              <a:off x="8665892" y="4883934"/>
              <a:ext cx="645891" cy="539944"/>
              <a:chOff x="1856919" y="1961637"/>
              <a:chExt cx="645891" cy="539944"/>
            </a:xfrm>
          </p:grpSpPr>
          <p:sp>
            <p:nvSpPr>
              <p:cNvPr id="106" name="Rectangle 105">
                <a:extLst>
                  <a:ext uri="{FF2B5EF4-FFF2-40B4-BE49-F238E27FC236}">
                    <a16:creationId xmlns:a16="http://schemas.microsoft.com/office/drawing/2014/main" id="{875F37E7-51A7-3885-A662-87E6887B6710}"/>
                  </a:ext>
                </a:extLst>
              </p:cNvPr>
              <p:cNvSpPr/>
              <p:nvPr/>
            </p:nvSpPr>
            <p:spPr>
              <a:xfrm>
                <a:off x="1856919" y="1961637"/>
                <a:ext cx="645891" cy="539944"/>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7" name="TextBox 106">
                <a:extLst>
                  <a:ext uri="{FF2B5EF4-FFF2-40B4-BE49-F238E27FC236}">
                    <a16:creationId xmlns:a16="http://schemas.microsoft.com/office/drawing/2014/main" id="{7B4F2D07-914F-6301-CA49-B934E3CBF385}"/>
                  </a:ext>
                </a:extLst>
              </p:cNvPr>
              <p:cNvSpPr txBox="1"/>
              <p:nvPr/>
            </p:nvSpPr>
            <p:spPr>
              <a:xfrm>
                <a:off x="1980294" y="2071439"/>
                <a:ext cx="484810" cy="369332"/>
              </a:xfrm>
              <a:prstGeom prst="rect">
                <a:avLst/>
              </a:prstGeom>
              <a:noFill/>
            </p:spPr>
            <p:txBody>
              <a:bodyPr wrap="square" rtlCol="0">
                <a:spAutoFit/>
              </a:bodyPr>
              <a:lstStyle/>
              <a:p>
                <a:r>
                  <a:rPr lang="en-IN" dirty="0">
                    <a:solidFill>
                      <a:schemeClr val="bg1"/>
                    </a:solidFill>
                  </a:rPr>
                  <a:t>IP</a:t>
                </a:r>
              </a:p>
            </p:txBody>
          </p:sp>
        </p:grpSp>
        <p:cxnSp>
          <p:nvCxnSpPr>
            <p:cNvPr id="108" name="Straight Arrow Connector 107">
              <a:extLst>
                <a:ext uri="{FF2B5EF4-FFF2-40B4-BE49-F238E27FC236}">
                  <a16:creationId xmlns:a16="http://schemas.microsoft.com/office/drawing/2014/main" id="{F33CFA51-C5E9-0600-8828-0A7C7246B5D0}"/>
                </a:ext>
              </a:extLst>
            </p:cNvPr>
            <p:cNvCxnSpPr>
              <a:cxnSpLocks/>
            </p:cNvCxnSpPr>
            <p:nvPr/>
          </p:nvCxnSpPr>
          <p:spPr>
            <a:xfrm>
              <a:off x="9334286" y="5363068"/>
              <a:ext cx="268590" cy="23670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19AE4B3-CDAB-D912-9B85-B7A5B6928A92}"/>
                </a:ext>
              </a:extLst>
            </p:cNvPr>
            <p:cNvCxnSpPr>
              <a:cxnSpLocks/>
            </p:cNvCxnSpPr>
            <p:nvPr/>
          </p:nvCxnSpPr>
          <p:spPr>
            <a:xfrm flipH="1" flipV="1">
              <a:off x="9219477" y="5424807"/>
              <a:ext cx="260025" cy="24594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B4B7A90-CE2A-6891-CB9E-0E2022537FFF}"/>
                </a:ext>
              </a:extLst>
            </p:cNvPr>
            <p:cNvCxnSpPr>
              <a:cxnSpLocks/>
            </p:cNvCxnSpPr>
            <p:nvPr/>
          </p:nvCxnSpPr>
          <p:spPr>
            <a:xfrm>
              <a:off x="10074588" y="5786871"/>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C277807-E9A6-6E6F-72CA-B01905E47D00}"/>
                </a:ext>
              </a:extLst>
            </p:cNvPr>
            <p:cNvCxnSpPr>
              <a:cxnSpLocks/>
            </p:cNvCxnSpPr>
            <p:nvPr/>
          </p:nvCxnSpPr>
          <p:spPr>
            <a:xfrm flipH="1">
              <a:off x="10074587" y="5931279"/>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3422DAD1-14E5-61BB-BCAE-071AECB55920}"/>
                </a:ext>
              </a:extLst>
            </p:cNvPr>
            <p:cNvSpPr/>
            <p:nvPr/>
          </p:nvSpPr>
          <p:spPr>
            <a:xfrm>
              <a:off x="10982138" y="5599773"/>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grpSp>
          <p:nvGrpSpPr>
            <p:cNvPr id="127" name="Group 126">
              <a:extLst>
                <a:ext uri="{FF2B5EF4-FFF2-40B4-BE49-F238E27FC236}">
                  <a16:creationId xmlns:a16="http://schemas.microsoft.com/office/drawing/2014/main" id="{9DB46C74-24A4-151F-7AD0-14B45CC0EF50}"/>
                </a:ext>
              </a:extLst>
            </p:cNvPr>
            <p:cNvGrpSpPr/>
            <p:nvPr/>
          </p:nvGrpSpPr>
          <p:grpSpPr>
            <a:xfrm>
              <a:off x="10168528" y="4883934"/>
              <a:ext cx="645891" cy="539944"/>
              <a:chOff x="1856919" y="1961637"/>
              <a:chExt cx="645891" cy="539944"/>
            </a:xfrm>
          </p:grpSpPr>
          <p:sp>
            <p:nvSpPr>
              <p:cNvPr id="128" name="Rectangle 127">
                <a:extLst>
                  <a:ext uri="{FF2B5EF4-FFF2-40B4-BE49-F238E27FC236}">
                    <a16:creationId xmlns:a16="http://schemas.microsoft.com/office/drawing/2014/main" id="{5736327E-6579-3D24-4F8E-43F3BAEC5BA0}"/>
                  </a:ext>
                </a:extLst>
              </p:cNvPr>
              <p:cNvSpPr/>
              <p:nvPr/>
            </p:nvSpPr>
            <p:spPr>
              <a:xfrm>
                <a:off x="1856919" y="1961637"/>
                <a:ext cx="645891" cy="539944"/>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9" name="TextBox 128">
                <a:extLst>
                  <a:ext uri="{FF2B5EF4-FFF2-40B4-BE49-F238E27FC236}">
                    <a16:creationId xmlns:a16="http://schemas.microsoft.com/office/drawing/2014/main" id="{1FF288FA-4AB5-628F-EB26-EC4EB077457E}"/>
                  </a:ext>
                </a:extLst>
              </p:cNvPr>
              <p:cNvSpPr txBox="1"/>
              <p:nvPr/>
            </p:nvSpPr>
            <p:spPr>
              <a:xfrm>
                <a:off x="1980294" y="2071439"/>
                <a:ext cx="484810" cy="369332"/>
              </a:xfrm>
              <a:prstGeom prst="rect">
                <a:avLst/>
              </a:prstGeom>
              <a:noFill/>
            </p:spPr>
            <p:txBody>
              <a:bodyPr wrap="square" rtlCol="0">
                <a:spAutoFit/>
              </a:bodyPr>
              <a:lstStyle/>
              <a:p>
                <a:r>
                  <a:rPr lang="en-IN" dirty="0">
                    <a:solidFill>
                      <a:schemeClr val="bg1"/>
                    </a:solidFill>
                  </a:rPr>
                  <a:t>IP</a:t>
                </a:r>
              </a:p>
            </p:txBody>
          </p:sp>
        </p:grpSp>
        <p:cxnSp>
          <p:nvCxnSpPr>
            <p:cNvPr id="130" name="Straight Arrow Connector 129">
              <a:extLst>
                <a:ext uri="{FF2B5EF4-FFF2-40B4-BE49-F238E27FC236}">
                  <a16:creationId xmlns:a16="http://schemas.microsoft.com/office/drawing/2014/main" id="{C28F9F63-B1C7-F3AA-5E9C-63984F239C0E}"/>
                </a:ext>
              </a:extLst>
            </p:cNvPr>
            <p:cNvCxnSpPr>
              <a:cxnSpLocks/>
            </p:cNvCxnSpPr>
            <p:nvPr/>
          </p:nvCxnSpPr>
          <p:spPr>
            <a:xfrm>
              <a:off x="10836922" y="5363068"/>
              <a:ext cx="268590" cy="23670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95882932-6DF0-8FE1-6B6C-3741E4773C1D}"/>
                </a:ext>
              </a:extLst>
            </p:cNvPr>
            <p:cNvCxnSpPr>
              <a:cxnSpLocks/>
            </p:cNvCxnSpPr>
            <p:nvPr/>
          </p:nvCxnSpPr>
          <p:spPr>
            <a:xfrm flipH="1" flipV="1">
              <a:off x="10722113" y="5424807"/>
              <a:ext cx="260025" cy="24594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E7A3F1D7-F18D-3DFA-299F-41D863E971BA}"/>
                </a:ext>
              </a:extLst>
            </p:cNvPr>
            <p:cNvSpPr/>
            <p:nvPr/>
          </p:nvSpPr>
          <p:spPr>
            <a:xfrm>
              <a:off x="8028604" y="5606140"/>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grpSp>
          <p:nvGrpSpPr>
            <p:cNvPr id="133" name="Group 132">
              <a:extLst>
                <a:ext uri="{FF2B5EF4-FFF2-40B4-BE49-F238E27FC236}">
                  <a16:creationId xmlns:a16="http://schemas.microsoft.com/office/drawing/2014/main" id="{1961967E-C766-2EFB-2D72-9A8805609630}"/>
                </a:ext>
              </a:extLst>
            </p:cNvPr>
            <p:cNvGrpSpPr/>
            <p:nvPr/>
          </p:nvGrpSpPr>
          <p:grpSpPr>
            <a:xfrm>
              <a:off x="7214994" y="4890301"/>
              <a:ext cx="645891" cy="539944"/>
              <a:chOff x="1856919" y="1961637"/>
              <a:chExt cx="645891" cy="539944"/>
            </a:xfrm>
          </p:grpSpPr>
          <p:sp>
            <p:nvSpPr>
              <p:cNvPr id="134" name="Rectangle 133">
                <a:extLst>
                  <a:ext uri="{FF2B5EF4-FFF2-40B4-BE49-F238E27FC236}">
                    <a16:creationId xmlns:a16="http://schemas.microsoft.com/office/drawing/2014/main" id="{73184CEE-E90A-9CDF-FB51-F05D6327172D}"/>
                  </a:ext>
                </a:extLst>
              </p:cNvPr>
              <p:cNvSpPr/>
              <p:nvPr/>
            </p:nvSpPr>
            <p:spPr>
              <a:xfrm>
                <a:off x="1856919" y="1961637"/>
                <a:ext cx="645891" cy="539944"/>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5" name="TextBox 134">
                <a:extLst>
                  <a:ext uri="{FF2B5EF4-FFF2-40B4-BE49-F238E27FC236}">
                    <a16:creationId xmlns:a16="http://schemas.microsoft.com/office/drawing/2014/main" id="{523B1363-E092-AF38-9D4C-EA4CA69ABC63}"/>
                  </a:ext>
                </a:extLst>
              </p:cNvPr>
              <p:cNvSpPr txBox="1"/>
              <p:nvPr/>
            </p:nvSpPr>
            <p:spPr>
              <a:xfrm>
                <a:off x="1980294" y="2071439"/>
                <a:ext cx="484810" cy="369332"/>
              </a:xfrm>
              <a:prstGeom prst="rect">
                <a:avLst/>
              </a:prstGeom>
              <a:noFill/>
            </p:spPr>
            <p:txBody>
              <a:bodyPr wrap="square" rtlCol="0">
                <a:spAutoFit/>
              </a:bodyPr>
              <a:lstStyle/>
              <a:p>
                <a:r>
                  <a:rPr lang="en-IN" dirty="0">
                    <a:solidFill>
                      <a:schemeClr val="bg1"/>
                    </a:solidFill>
                  </a:rPr>
                  <a:t>IP</a:t>
                </a:r>
              </a:p>
            </p:txBody>
          </p:sp>
        </p:grpSp>
        <p:cxnSp>
          <p:nvCxnSpPr>
            <p:cNvPr id="136" name="Straight Arrow Connector 135">
              <a:extLst>
                <a:ext uri="{FF2B5EF4-FFF2-40B4-BE49-F238E27FC236}">
                  <a16:creationId xmlns:a16="http://schemas.microsoft.com/office/drawing/2014/main" id="{750FADA4-4BF1-D4DA-18AD-0895CDF7A55E}"/>
                </a:ext>
              </a:extLst>
            </p:cNvPr>
            <p:cNvCxnSpPr>
              <a:cxnSpLocks/>
            </p:cNvCxnSpPr>
            <p:nvPr/>
          </p:nvCxnSpPr>
          <p:spPr>
            <a:xfrm>
              <a:off x="7883388" y="5369435"/>
              <a:ext cx="268590" cy="23670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12F500B9-2E0E-1D57-E069-0E3D572A258B}"/>
                </a:ext>
              </a:extLst>
            </p:cNvPr>
            <p:cNvCxnSpPr>
              <a:cxnSpLocks/>
            </p:cNvCxnSpPr>
            <p:nvPr/>
          </p:nvCxnSpPr>
          <p:spPr>
            <a:xfrm flipH="1" flipV="1">
              <a:off x="7768579" y="5431174"/>
              <a:ext cx="260025" cy="24594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DCCD1AB6-9E78-65A8-2072-7FE114A6FABA}"/>
                </a:ext>
              </a:extLst>
            </p:cNvPr>
            <p:cNvCxnSpPr>
              <a:cxnSpLocks/>
            </p:cNvCxnSpPr>
            <p:nvPr/>
          </p:nvCxnSpPr>
          <p:spPr>
            <a:xfrm>
              <a:off x="8623690" y="5793238"/>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DC00A7FD-AE0C-A1FF-BA58-0CBAA4FEE42B}"/>
                </a:ext>
              </a:extLst>
            </p:cNvPr>
            <p:cNvCxnSpPr>
              <a:cxnSpLocks/>
            </p:cNvCxnSpPr>
            <p:nvPr/>
          </p:nvCxnSpPr>
          <p:spPr>
            <a:xfrm flipH="1">
              <a:off x="8623689" y="5937646"/>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94" name="Rectangle 193">
            <a:extLst>
              <a:ext uri="{FF2B5EF4-FFF2-40B4-BE49-F238E27FC236}">
                <a16:creationId xmlns:a16="http://schemas.microsoft.com/office/drawing/2014/main" id="{1D22F6CE-D1C5-335F-EAAD-88EF7E0ABBF5}"/>
              </a:ext>
            </a:extLst>
          </p:cNvPr>
          <p:cNvSpPr/>
          <p:nvPr/>
        </p:nvSpPr>
        <p:spPr>
          <a:xfrm>
            <a:off x="738493" y="1246372"/>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198" name="Rectangle 197">
            <a:extLst>
              <a:ext uri="{FF2B5EF4-FFF2-40B4-BE49-F238E27FC236}">
                <a16:creationId xmlns:a16="http://schemas.microsoft.com/office/drawing/2014/main" id="{E6A8B643-4FB5-E3F2-7F8D-8D049A0E7372}"/>
              </a:ext>
            </a:extLst>
          </p:cNvPr>
          <p:cNvSpPr/>
          <p:nvPr/>
        </p:nvSpPr>
        <p:spPr>
          <a:xfrm>
            <a:off x="2224528" y="1257802"/>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199" name="Rectangle 198">
            <a:extLst>
              <a:ext uri="{FF2B5EF4-FFF2-40B4-BE49-F238E27FC236}">
                <a16:creationId xmlns:a16="http://schemas.microsoft.com/office/drawing/2014/main" id="{6BB4632B-9B13-D6EF-E6B8-DD07223EDA26}"/>
              </a:ext>
            </a:extLst>
          </p:cNvPr>
          <p:cNvSpPr/>
          <p:nvPr/>
        </p:nvSpPr>
        <p:spPr>
          <a:xfrm>
            <a:off x="783660" y="2472433"/>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cxnSp>
        <p:nvCxnSpPr>
          <p:cNvPr id="200" name="Straight Arrow Connector 199">
            <a:extLst>
              <a:ext uri="{FF2B5EF4-FFF2-40B4-BE49-F238E27FC236}">
                <a16:creationId xmlns:a16="http://schemas.microsoft.com/office/drawing/2014/main" id="{8434D4D2-DD70-28A6-FFF6-03E66FF4A1E5}"/>
              </a:ext>
            </a:extLst>
          </p:cNvPr>
          <p:cNvCxnSpPr>
            <a:cxnSpLocks/>
          </p:cNvCxnSpPr>
          <p:nvPr/>
        </p:nvCxnSpPr>
        <p:spPr>
          <a:xfrm>
            <a:off x="1333579" y="1433470"/>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3150AAC3-F8CA-ADE5-0061-388019D19941}"/>
              </a:ext>
            </a:extLst>
          </p:cNvPr>
          <p:cNvCxnSpPr>
            <a:cxnSpLocks/>
            <a:endCxn id="194" idx="2"/>
          </p:cNvCxnSpPr>
          <p:nvPr/>
        </p:nvCxnSpPr>
        <p:spPr>
          <a:xfrm flipV="1">
            <a:off x="1036036" y="1755960"/>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D441A12B-3E54-8ACD-48E5-35F76DA7A180}"/>
              </a:ext>
            </a:extLst>
          </p:cNvPr>
          <p:cNvCxnSpPr>
            <a:cxnSpLocks/>
          </p:cNvCxnSpPr>
          <p:nvPr/>
        </p:nvCxnSpPr>
        <p:spPr>
          <a:xfrm>
            <a:off x="1173922" y="1755960"/>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700E3548-515F-8461-2341-E9721A450D88}"/>
              </a:ext>
            </a:extLst>
          </p:cNvPr>
          <p:cNvCxnSpPr>
            <a:cxnSpLocks/>
          </p:cNvCxnSpPr>
          <p:nvPr/>
        </p:nvCxnSpPr>
        <p:spPr>
          <a:xfrm flipH="1">
            <a:off x="1333578" y="1577878"/>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5" name="Rectangle 204">
            <a:extLst>
              <a:ext uri="{FF2B5EF4-FFF2-40B4-BE49-F238E27FC236}">
                <a16:creationId xmlns:a16="http://schemas.microsoft.com/office/drawing/2014/main" id="{3056AE7A-1FFF-CC3B-CED1-ED328FAE3CB9}"/>
              </a:ext>
            </a:extLst>
          </p:cNvPr>
          <p:cNvSpPr/>
          <p:nvPr/>
        </p:nvSpPr>
        <p:spPr>
          <a:xfrm>
            <a:off x="2235780" y="2523200"/>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cxnSp>
        <p:nvCxnSpPr>
          <p:cNvPr id="206" name="Straight Arrow Connector 205">
            <a:extLst>
              <a:ext uri="{FF2B5EF4-FFF2-40B4-BE49-F238E27FC236}">
                <a16:creationId xmlns:a16="http://schemas.microsoft.com/office/drawing/2014/main" id="{21576946-5DFB-6447-B4F4-F0F81F1E52A6}"/>
              </a:ext>
            </a:extLst>
          </p:cNvPr>
          <p:cNvCxnSpPr>
            <a:cxnSpLocks/>
          </p:cNvCxnSpPr>
          <p:nvPr/>
        </p:nvCxnSpPr>
        <p:spPr>
          <a:xfrm>
            <a:off x="1344831" y="2698868"/>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64F91EB4-0BD3-9177-CCAE-1F44916A4829}"/>
              </a:ext>
            </a:extLst>
          </p:cNvPr>
          <p:cNvCxnSpPr>
            <a:cxnSpLocks/>
          </p:cNvCxnSpPr>
          <p:nvPr/>
        </p:nvCxnSpPr>
        <p:spPr>
          <a:xfrm flipH="1">
            <a:off x="1344830" y="2843276"/>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349ECE0D-B6E0-729E-4AF4-43D2729DE981}"/>
              </a:ext>
            </a:extLst>
          </p:cNvPr>
          <p:cNvCxnSpPr>
            <a:cxnSpLocks/>
          </p:cNvCxnSpPr>
          <p:nvPr/>
        </p:nvCxnSpPr>
        <p:spPr>
          <a:xfrm flipV="1">
            <a:off x="2464343" y="1802420"/>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0BE2A97-E98F-17C1-86D5-1DEDD656E12C}"/>
              </a:ext>
            </a:extLst>
          </p:cNvPr>
          <p:cNvCxnSpPr>
            <a:cxnSpLocks/>
          </p:cNvCxnSpPr>
          <p:nvPr/>
        </p:nvCxnSpPr>
        <p:spPr>
          <a:xfrm>
            <a:off x="2602229" y="1802420"/>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31" name="Group 230">
            <a:extLst>
              <a:ext uri="{FF2B5EF4-FFF2-40B4-BE49-F238E27FC236}">
                <a16:creationId xmlns:a16="http://schemas.microsoft.com/office/drawing/2014/main" id="{5D703B2C-47AD-E15B-36B0-AECF8C03545E}"/>
              </a:ext>
            </a:extLst>
          </p:cNvPr>
          <p:cNvGrpSpPr/>
          <p:nvPr/>
        </p:nvGrpSpPr>
        <p:grpSpPr>
          <a:xfrm rot="5400000">
            <a:off x="2104165" y="4206264"/>
            <a:ext cx="855915" cy="116116"/>
            <a:chOff x="3986281" y="2682813"/>
            <a:chExt cx="855915" cy="116116"/>
          </a:xfrm>
        </p:grpSpPr>
        <p:sp>
          <p:nvSpPr>
            <p:cNvPr id="232" name="Oval 231">
              <a:extLst>
                <a:ext uri="{FF2B5EF4-FFF2-40B4-BE49-F238E27FC236}">
                  <a16:creationId xmlns:a16="http://schemas.microsoft.com/office/drawing/2014/main" id="{B8EEDEE3-7B92-2726-6B1A-EEA49AEEC9F8}"/>
                </a:ext>
              </a:extLst>
            </p:cNvPr>
            <p:cNvSpPr/>
            <p:nvPr/>
          </p:nvSpPr>
          <p:spPr>
            <a:xfrm>
              <a:off x="3986281" y="2682814"/>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33" name="Oval 232">
              <a:extLst>
                <a:ext uri="{FF2B5EF4-FFF2-40B4-BE49-F238E27FC236}">
                  <a16:creationId xmlns:a16="http://schemas.microsoft.com/office/drawing/2014/main" id="{89D822EF-64E9-A2AD-425E-3C2EE0B60C51}"/>
                </a:ext>
              </a:extLst>
            </p:cNvPr>
            <p:cNvSpPr/>
            <p:nvPr/>
          </p:nvSpPr>
          <p:spPr>
            <a:xfrm>
              <a:off x="4350447"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34" name="Oval 233">
              <a:extLst>
                <a:ext uri="{FF2B5EF4-FFF2-40B4-BE49-F238E27FC236}">
                  <a16:creationId xmlns:a16="http://schemas.microsoft.com/office/drawing/2014/main" id="{757242F9-0208-AAF2-976F-A634BA4CC94F}"/>
                </a:ext>
              </a:extLst>
            </p:cNvPr>
            <p:cNvSpPr/>
            <p:nvPr/>
          </p:nvSpPr>
          <p:spPr>
            <a:xfrm>
              <a:off x="4714613"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239" name="Group 238">
            <a:extLst>
              <a:ext uri="{FF2B5EF4-FFF2-40B4-BE49-F238E27FC236}">
                <a16:creationId xmlns:a16="http://schemas.microsoft.com/office/drawing/2014/main" id="{642AED3D-DD4E-30D1-AB00-57076152DF87}"/>
              </a:ext>
            </a:extLst>
          </p:cNvPr>
          <p:cNvGrpSpPr/>
          <p:nvPr/>
        </p:nvGrpSpPr>
        <p:grpSpPr>
          <a:xfrm rot="5400000">
            <a:off x="666136" y="4246568"/>
            <a:ext cx="855915" cy="116116"/>
            <a:chOff x="3986281" y="2682813"/>
            <a:chExt cx="855915" cy="116116"/>
          </a:xfrm>
        </p:grpSpPr>
        <p:sp>
          <p:nvSpPr>
            <p:cNvPr id="240" name="Oval 239">
              <a:extLst>
                <a:ext uri="{FF2B5EF4-FFF2-40B4-BE49-F238E27FC236}">
                  <a16:creationId xmlns:a16="http://schemas.microsoft.com/office/drawing/2014/main" id="{B14F0DBC-6889-6322-DD45-42AAF727E76C}"/>
                </a:ext>
              </a:extLst>
            </p:cNvPr>
            <p:cNvSpPr/>
            <p:nvPr/>
          </p:nvSpPr>
          <p:spPr>
            <a:xfrm>
              <a:off x="3986281" y="2682814"/>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41" name="Oval 240">
              <a:extLst>
                <a:ext uri="{FF2B5EF4-FFF2-40B4-BE49-F238E27FC236}">
                  <a16:creationId xmlns:a16="http://schemas.microsoft.com/office/drawing/2014/main" id="{FAC07666-CB8B-A0A6-8F29-EA7D8144EF9A}"/>
                </a:ext>
              </a:extLst>
            </p:cNvPr>
            <p:cNvSpPr/>
            <p:nvPr/>
          </p:nvSpPr>
          <p:spPr>
            <a:xfrm>
              <a:off x="4350447"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42" name="Oval 241">
              <a:extLst>
                <a:ext uri="{FF2B5EF4-FFF2-40B4-BE49-F238E27FC236}">
                  <a16:creationId xmlns:a16="http://schemas.microsoft.com/office/drawing/2014/main" id="{2B20AABC-7B5D-A693-1AE4-6F9A194F13F0}"/>
                </a:ext>
              </a:extLst>
            </p:cNvPr>
            <p:cNvSpPr/>
            <p:nvPr/>
          </p:nvSpPr>
          <p:spPr>
            <a:xfrm>
              <a:off x="4714613"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243" name="Group 242">
            <a:extLst>
              <a:ext uri="{FF2B5EF4-FFF2-40B4-BE49-F238E27FC236}">
                <a16:creationId xmlns:a16="http://schemas.microsoft.com/office/drawing/2014/main" id="{8B742653-0B69-8A57-E50A-7250D8040953}"/>
              </a:ext>
            </a:extLst>
          </p:cNvPr>
          <p:cNvGrpSpPr/>
          <p:nvPr/>
        </p:nvGrpSpPr>
        <p:grpSpPr>
          <a:xfrm>
            <a:off x="3818794" y="2719936"/>
            <a:ext cx="855915" cy="116116"/>
            <a:chOff x="3986281" y="2682813"/>
            <a:chExt cx="855915" cy="116116"/>
          </a:xfrm>
        </p:grpSpPr>
        <p:sp>
          <p:nvSpPr>
            <p:cNvPr id="244" name="Oval 243">
              <a:extLst>
                <a:ext uri="{FF2B5EF4-FFF2-40B4-BE49-F238E27FC236}">
                  <a16:creationId xmlns:a16="http://schemas.microsoft.com/office/drawing/2014/main" id="{41E80859-E925-41B7-BA15-3C1D9AB76465}"/>
                </a:ext>
              </a:extLst>
            </p:cNvPr>
            <p:cNvSpPr/>
            <p:nvPr/>
          </p:nvSpPr>
          <p:spPr>
            <a:xfrm>
              <a:off x="3986281" y="2682814"/>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45" name="Oval 244">
              <a:extLst>
                <a:ext uri="{FF2B5EF4-FFF2-40B4-BE49-F238E27FC236}">
                  <a16:creationId xmlns:a16="http://schemas.microsoft.com/office/drawing/2014/main" id="{31513E68-2AB2-3A86-00EF-1FB41AEEB280}"/>
                </a:ext>
              </a:extLst>
            </p:cNvPr>
            <p:cNvSpPr/>
            <p:nvPr/>
          </p:nvSpPr>
          <p:spPr>
            <a:xfrm>
              <a:off x="4350447"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46" name="Oval 245">
              <a:extLst>
                <a:ext uri="{FF2B5EF4-FFF2-40B4-BE49-F238E27FC236}">
                  <a16:creationId xmlns:a16="http://schemas.microsoft.com/office/drawing/2014/main" id="{81233D45-06CA-C3BD-47D9-FACCD3B8A4E5}"/>
                </a:ext>
              </a:extLst>
            </p:cNvPr>
            <p:cNvSpPr/>
            <p:nvPr/>
          </p:nvSpPr>
          <p:spPr>
            <a:xfrm>
              <a:off x="4714613"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247" name="Rectangle 246">
            <a:extLst>
              <a:ext uri="{FF2B5EF4-FFF2-40B4-BE49-F238E27FC236}">
                <a16:creationId xmlns:a16="http://schemas.microsoft.com/office/drawing/2014/main" id="{A524709F-108D-3323-2302-FE2FF806C537}"/>
              </a:ext>
            </a:extLst>
          </p:cNvPr>
          <p:cNvSpPr/>
          <p:nvPr/>
        </p:nvSpPr>
        <p:spPr>
          <a:xfrm>
            <a:off x="5299880" y="2538005"/>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248" name="Rectangle 247">
            <a:extLst>
              <a:ext uri="{FF2B5EF4-FFF2-40B4-BE49-F238E27FC236}">
                <a16:creationId xmlns:a16="http://schemas.microsoft.com/office/drawing/2014/main" id="{CB42566A-FA18-2432-721E-C6A5BF3A5D48}"/>
              </a:ext>
            </a:extLst>
          </p:cNvPr>
          <p:cNvSpPr/>
          <p:nvPr/>
        </p:nvSpPr>
        <p:spPr>
          <a:xfrm>
            <a:off x="2215302" y="5205995"/>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249" name="Rectangle 248">
            <a:extLst>
              <a:ext uri="{FF2B5EF4-FFF2-40B4-BE49-F238E27FC236}">
                <a16:creationId xmlns:a16="http://schemas.microsoft.com/office/drawing/2014/main" id="{E8001924-5586-B382-DFA3-CBC99D1C7B8E}"/>
              </a:ext>
            </a:extLst>
          </p:cNvPr>
          <p:cNvSpPr/>
          <p:nvPr/>
        </p:nvSpPr>
        <p:spPr>
          <a:xfrm>
            <a:off x="792441" y="5202810"/>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cxnSp>
        <p:nvCxnSpPr>
          <p:cNvPr id="277" name="Straight Arrow Connector 276">
            <a:extLst>
              <a:ext uri="{FF2B5EF4-FFF2-40B4-BE49-F238E27FC236}">
                <a16:creationId xmlns:a16="http://schemas.microsoft.com/office/drawing/2014/main" id="{B48BA540-CC64-AC5F-C84A-7122DE9D6D50}"/>
              </a:ext>
            </a:extLst>
          </p:cNvPr>
          <p:cNvCxnSpPr>
            <a:cxnSpLocks/>
          </p:cNvCxnSpPr>
          <p:nvPr/>
        </p:nvCxnSpPr>
        <p:spPr>
          <a:xfrm>
            <a:off x="1387528" y="5412639"/>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EF6F7B05-B8F9-C829-A464-5DB8188C0AAD}"/>
              </a:ext>
            </a:extLst>
          </p:cNvPr>
          <p:cNvCxnSpPr>
            <a:cxnSpLocks/>
          </p:cNvCxnSpPr>
          <p:nvPr/>
        </p:nvCxnSpPr>
        <p:spPr>
          <a:xfrm flipH="1">
            <a:off x="1387527" y="5557047"/>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F7878B08-56A5-745C-B1D9-ED24ABC6A58B}"/>
              </a:ext>
            </a:extLst>
          </p:cNvPr>
          <p:cNvCxnSpPr>
            <a:cxnSpLocks/>
          </p:cNvCxnSpPr>
          <p:nvPr/>
        </p:nvCxnSpPr>
        <p:spPr>
          <a:xfrm>
            <a:off x="2825917" y="2698868"/>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5F108745-642D-70EB-B295-2EACED483EBE}"/>
              </a:ext>
            </a:extLst>
          </p:cNvPr>
          <p:cNvCxnSpPr>
            <a:cxnSpLocks/>
          </p:cNvCxnSpPr>
          <p:nvPr/>
        </p:nvCxnSpPr>
        <p:spPr>
          <a:xfrm flipH="1">
            <a:off x="2825916" y="2843276"/>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CCDD6F47-CD63-E38A-DE62-4813C73EAE65}"/>
              </a:ext>
            </a:extLst>
          </p:cNvPr>
          <p:cNvCxnSpPr>
            <a:cxnSpLocks/>
          </p:cNvCxnSpPr>
          <p:nvPr/>
        </p:nvCxnSpPr>
        <p:spPr>
          <a:xfrm>
            <a:off x="4796079" y="2727227"/>
            <a:ext cx="503801" cy="1037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85DC4969-C2C8-3281-DBA7-FC3F7ED4D1D7}"/>
              </a:ext>
            </a:extLst>
          </p:cNvPr>
          <p:cNvCxnSpPr>
            <a:cxnSpLocks/>
          </p:cNvCxnSpPr>
          <p:nvPr/>
        </p:nvCxnSpPr>
        <p:spPr>
          <a:xfrm flipH="1" flipV="1">
            <a:off x="4796079" y="2873019"/>
            <a:ext cx="503801" cy="899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B0F2E2FC-20DC-84E1-41AF-BBA75C350783}"/>
              </a:ext>
            </a:extLst>
          </p:cNvPr>
          <p:cNvCxnSpPr>
            <a:cxnSpLocks/>
          </p:cNvCxnSpPr>
          <p:nvPr/>
        </p:nvCxnSpPr>
        <p:spPr>
          <a:xfrm flipV="1">
            <a:off x="2464343" y="3047593"/>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B8C7C4D1-F359-DE13-649D-6011507A5AA3}"/>
              </a:ext>
            </a:extLst>
          </p:cNvPr>
          <p:cNvCxnSpPr>
            <a:cxnSpLocks/>
          </p:cNvCxnSpPr>
          <p:nvPr/>
        </p:nvCxnSpPr>
        <p:spPr>
          <a:xfrm>
            <a:off x="2602229" y="3047593"/>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AE17CCB7-2B2B-D845-798E-F5131553CA27}"/>
              </a:ext>
            </a:extLst>
          </p:cNvPr>
          <p:cNvCxnSpPr>
            <a:cxnSpLocks/>
          </p:cNvCxnSpPr>
          <p:nvPr/>
        </p:nvCxnSpPr>
        <p:spPr>
          <a:xfrm flipV="1">
            <a:off x="1018454" y="2998656"/>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90AD6538-2EB1-65C2-DA62-4DC7E5F1A1E6}"/>
              </a:ext>
            </a:extLst>
          </p:cNvPr>
          <p:cNvCxnSpPr>
            <a:cxnSpLocks/>
          </p:cNvCxnSpPr>
          <p:nvPr/>
        </p:nvCxnSpPr>
        <p:spPr>
          <a:xfrm>
            <a:off x="1156340" y="2998656"/>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C6257BC2-2E4F-B7FE-F1CF-82C630C45BCF}"/>
              </a:ext>
            </a:extLst>
          </p:cNvPr>
          <p:cNvCxnSpPr>
            <a:cxnSpLocks/>
          </p:cNvCxnSpPr>
          <p:nvPr/>
        </p:nvCxnSpPr>
        <p:spPr>
          <a:xfrm>
            <a:off x="2505996" y="4790399"/>
            <a:ext cx="0" cy="34270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4D174C12-650C-9263-404D-0CBC2661BB55}"/>
              </a:ext>
            </a:extLst>
          </p:cNvPr>
          <p:cNvCxnSpPr>
            <a:cxnSpLocks/>
          </p:cNvCxnSpPr>
          <p:nvPr/>
        </p:nvCxnSpPr>
        <p:spPr>
          <a:xfrm flipV="1">
            <a:off x="2602229" y="4790399"/>
            <a:ext cx="0" cy="33459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948B0424-3900-3292-CE7D-35F4CBE5E780}"/>
              </a:ext>
            </a:extLst>
          </p:cNvPr>
          <p:cNvCxnSpPr>
            <a:cxnSpLocks/>
          </p:cNvCxnSpPr>
          <p:nvPr/>
        </p:nvCxnSpPr>
        <p:spPr>
          <a:xfrm>
            <a:off x="1060107" y="4791240"/>
            <a:ext cx="0" cy="34270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82C583AC-24FB-26BA-ED21-D8661E4584D3}"/>
              </a:ext>
            </a:extLst>
          </p:cNvPr>
          <p:cNvCxnSpPr>
            <a:cxnSpLocks/>
          </p:cNvCxnSpPr>
          <p:nvPr/>
        </p:nvCxnSpPr>
        <p:spPr>
          <a:xfrm flipV="1">
            <a:off x="1156340" y="4791240"/>
            <a:ext cx="0" cy="33459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1" name="Group 340">
            <a:extLst>
              <a:ext uri="{FF2B5EF4-FFF2-40B4-BE49-F238E27FC236}">
                <a16:creationId xmlns:a16="http://schemas.microsoft.com/office/drawing/2014/main" id="{D2C64C15-9D31-CCA5-889F-935D74C267C1}"/>
              </a:ext>
            </a:extLst>
          </p:cNvPr>
          <p:cNvGrpSpPr/>
          <p:nvPr/>
        </p:nvGrpSpPr>
        <p:grpSpPr>
          <a:xfrm rot="5400000">
            <a:off x="5180380" y="4214976"/>
            <a:ext cx="855915" cy="116116"/>
            <a:chOff x="3986281" y="2682813"/>
            <a:chExt cx="855915" cy="116116"/>
          </a:xfrm>
        </p:grpSpPr>
        <p:sp>
          <p:nvSpPr>
            <p:cNvPr id="342" name="Oval 341">
              <a:extLst>
                <a:ext uri="{FF2B5EF4-FFF2-40B4-BE49-F238E27FC236}">
                  <a16:creationId xmlns:a16="http://schemas.microsoft.com/office/drawing/2014/main" id="{1AC3B80A-BDAD-B8E2-54D6-76E6C6F2CFC9}"/>
                </a:ext>
              </a:extLst>
            </p:cNvPr>
            <p:cNvSpPr/>
            <p:nvPr/>
          </p:nvSpPr>
          <p:spPr>
            <a:xfrm>
              <a:off x="3986281" y="2682814"/>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43" name="Oval 342">
              <a:extLst>
                <a:ext uri="{FF2B5EF4-FFF2-40B4-BE49-F238E27FC236}">
                  <a16:creationId xmlns:a16="http://schemas.microsoft.com/office/drawing/2014/main" id="{354E281F-5F77-F423-0CF7-FFCDDD2155CF}"/>
                </a:ext>
              </a:extLst>
            </p:cNvPr>
            <p:cNvSpPr/>
            <p:nvPr/>
          </p:nvSpPr>
          <p:spPr>
            <a:xfrm>
              <a:off x="4350447"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44" name="Oval 343">
              <a:extLst>
                <a:ext uri="{FF2B5EF4-FFF2-40B4-BE49-F238E27FC236}">
                  <a16:creationId xmlns:a16="http://schemas.microsoft.com/office/drawing/2014/main" id="{42888565-FC26-8655-99B3-D25B6FA50F87}"/>
                </a:ext>
              </a:extLst>
            </p:cNvPr>
            <p:cNvSpPr/>
            <p:nvPr/>
          </p:nvSpPr>
          <p:spPr>
            <a:xfrm>
              <a:off x="4714613"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cxnSp>
        <p:nvCxnSpPr>
          <p:cNvPr id="345" name="Straight Arrow Connector 344">
            <a:extLst>
              <a:ext uri="{FF2B5EF4-FFF2-40B4-BE49-F238E27FC236}">
                <a16:creationId xmlns:a16="http://schemas.microsoft.com/office/drawing/2014/main" id="{05AFDC2F-60AC-1F2E-6BF4-09573FDAFB46}"/>
              </a:ext>
            </a:extLst>
          </p:cNvPr>
          <p:cNvCxnSpPr>
            <a:cxnSpLocks/>
          </p:cNvCxnSpPr>
          <p:nvPr/>
        </p:nvCxnSpPr>
        <p:spPr>
          <a:xfrm flipV="1">
            <a:off x="5540558" y="3056305"/>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F93146E2-2855-999D-2643-71ED3FA0FF60}"/>
              </a:ext>
            </a:extLst>
          </p:cNvPr>
          <p:cNvCxnSpPr>
            <a:cxnSpLocks/>
          </p:cNvCxnSpPr>
          <p:nvPr/>
        </p:nvCxnSpPr>
        <p:spPr>
          <a:xfrm>
            <a:off x="5678444" y="3056305"/>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1FB72A0-F8A6-D31B-D6B0-BD2CEE1A6868}"/>
              </a:ext>
            </a:extLst>
          </p:cNvPr>
          <p:cNvCxnSpPr>
            <a:cxnSpLocks/>
          </p:cNvCxnSpPr>
          <p:nvPr/>
        </p:nvCxnSpPr>
        <p:spPr>
          <a:xfrm>
            <a:off x="5582211" y="4799111"/>
            <a:ext cx="0" cy="34270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EA86F61E-0926-A864-3C25-723243FB9BD6}"/>
              </a:ext>
            </a:extLst>
          </p:cNvPr>
          <p:cNvCxnSpPr>
            <a:cxnSpLocks/>
          </p:cNvCxnSpPr>
          <p:nvPr/>
        </p:nvCxnSpPr>
        <p:spPr>
          <a:xfrm flipV="1">
            <a:off x="5678444" y="4799111"/>
            <a:ext cx="0" cy="33459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37E42B4-A434-FE98-0569-78D93F7E4A05}"/>
              </a:ext>
            </a:extLst>
          </p:cNvPr>
          <p:cNvCxnSpPr>
            <a:cxnSpLocks/>
          </p:cNvCxnSpPr>
          <p:nvPr/>
        </p:nvCxnSpPr>
        <p:spPr>
          <a:xfrm flipV="1">
            <a:off x="5540558" y="1817225"/>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DDBC506F-7D0D-87A6-5FDD-5D3799FF9AB1}"/>
              </a:ext>
            </a:extLst>
          </p:cNvPr>
          <p:cNvCxnSpPr>
            <a:cxnSpLocks/>
          </p:cNvCxnSpPr>
          <p:nvPr/>
        </p:nvCxnSpPr>
        <p:spPr>
          <a:xfrm>
            <a:off x="5678444" y="1817225"/>
            <a:ext cx="0" cy="72078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51" name="Group 350">
            <a:extLst>
              <a:ext uri="{FF2B5EF4-FFF2-40B4-BE49-F238E27FC236}">
                <a16:creationId xmlns:a16="http://schemas.microsoft.com/office/drawing/2014/main" id="{568E2FC5-A1AC-A489-CD80-5FE998D739DD}"/>
              </a:ext>
            </a:extLst>
          </p:cNvPr>
          <p:cNvGrpSpPr/>
          <p:nvPr/>
        </p:nvGrpSpPr>
        <p:grpSpPr>
          <a:xfrm>
            <a:off x="3818794" y="5412639"/>
            <a:ext cx="855915" cy="116116"/>
            <a:chOff x="3986281" y="2682813"/>
            <a:chExt cx="855915" cy="116116"/>
          </a:xfrm>
        </p:grpSpPr>
        <p:sp>
          <p:nvSpPr>
            <p:cNvPr id="352" name="Oval 351">
              <a:extLst>
                <a:ext uri="{FF2B5EF4-FFF2-40B4-BE49-F238E27FC236}">
                  <a16:creationId xmlns:a16="http://schemas.microsoft.com/office/drawing/2014/main" id="{51EE8626-83DF-3520-B81E-0C1E95763A68}"/>
                </a:ext>
              </a:extLst>
            </p:cNvPr>
            <p:cNvSpPr/>
            <p:nvPr/>
          </p:nvSpPr>
          <p:spPr>
            <a:xfrm>
              <a:off x="3986281" y="2682814"/>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53" name="Oval 352">
              <a:extLst>
                <a:ext uri="{FF2B5EF4-FFF2-40B4-BE49-F238E27FC236}">
                  <a16:creationId xmlns:a16="http://schemas.microsoft.com/office/drawing/2014/main" id="{1E4773A6-204F-D0DD-32D1-E1954C60FE23}"/>
                </a:ext>
              </a:extLst>
            </p:cNvPr>
            <p:cNvSpPr/>
            <p:nvPr/>
          </p:nvSpPr>
          <p:spPr>
            <a:xfrm>
              <a:off x="4350447"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54" name="Oval 353">
              <a:extLst>
                <a:ext uri="{FF2B5EF4-FFF2-40B4-BE49-F238E27FC236}">
                  <a16:creationId xmlns:a16="http://schemas.microsoft.com/office/drawing/2014/main" id="{F79DF8B0-0CC1-C1E9-64B3-97272F5656B8}"/>
                </a:ext>
              </a:extLst>
            </p:cNvPr>
            <p:cNvSpPr/>
            <p:nvPr/>
          </p:nvSpPr>
          <p:spPr>
            <a:xfrm>
              <a:off x="4714613"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cxnSp>
        <p:nvCxnSpPr>
          <p:cNvPr id="355" name="Straight Arrow Connector 354">
            <a:extLst>
              <a:ext uri="{FF2B5EF4-FFF2-40B4-BE49-F238E27FC236}">
                <a16:creationId xmlns:a16="http://schemas.microsoft.com/office/drawing/2014/main" id="{815DAB21-9ACB-F59F-1079-0518E08E48DE}"/>
              </a:ext>
            </a:extLst>
          </p:cNvPr>
          <p:cNvCxnSpPr>
            <a:cxnSpLocks/>
          </p:cNvCxnSpPr>
          <p:nvPr/>
        </p:nvCxnSpPr>
        <p:spPr>
          <a:xfrm>
            <a:off x="2825917" y="5391571"/>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E7EA4689-14B8-429C-A246-564D958E905D}"/>
              </a:ext>
            </a:extLst>
          </p:cNvPr>
          <p:cNvCxnSpPr>
            <a:cxnSpLocks/>
          </p:cNvCxnSpPr>
          <p:nvPr/>
        </p:nvCxnSpPr>
        <p:spPr>
          <a:xfrm flipH="1">
            <a:off x="2825916" y="5535979"/>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2672B908-1C7B-E063-7C27-14084FB08583}"/>
              </a:ext>
            </a:extLst>
          </p:cNvPr>
          <p:cNvCxnSpPr>
            <a:cxnSpLocks/>
          </p:cNvCxnSpPr>
          <p:nvPr/>
        </p:nvCxnSpPr>
        <p:spPr>
          <a:xfrm>
            <a:off x="4796079" y="5419930"/>
            <a:ext cx="503801" cy="1037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C7B3C3DB-5438-0ACD-8D4B-9A2583291AB9}"/>
              </a:ext>
            </a:extLst>
          </p:cNvPr>
          <p:cNvCxnSpPr>
            <a:cxnSpLocks/>
          </p:cNvCxnSpPr>
          <p:nvPr/>
        </p:nvCxnSpPr>
        <p:spPr>
          <a:xfrm flipH="1" flipV="1">
            <a:off x="4796079" y="5565722"/>
            <a:ext cx="503801" cy="899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59" name="Group 358">
            <a:extLst>
              <a:ext uri="{FF2B5EF4-FFF2-40B4-BE49-F238E27FC236}">
                <a16:creationId xmlns:a16="http://schemas.microsoft.com/office/drawing/2014/main" id="{1801758A-4780-FC81-0B50-93349A84C04D}"/>
              </a:ext>
            </a:extLst>
          </p:cNvPr>
          <p:cNvGrpSpPr/>
          <p:nvPr/>
        </p:nvGrpSpPr>
        <p:grpSpPr>
          <a:xfrm>
            <a:off x="3812492" y="1455303"/>
            <a:ext cx="855915" cy="116116"/>
            <a:chOff x="3986281" y="2682813"/>
            <a:chExt cx="855915" cy="116116"/>
          </a:xfrm>
        </p:grpSpPr>
        <p:sp>
          <p:nvSpPr>
            <p:cNvPr id="360" name="Oval 359">
              <a:extLst>
                <a:ext uri="{FF2B5EF4-FFF2-40B4-BE49-F238E27FC236}">
                  <a16:creationId xmlns:a16="http://schemas.microsoft.com/office/drawing/2014/main" id="{B91ABA8D-652A-B4A1-04A9-5AD960DEE35F}"/>
                </a:ext>
              </a:extLst>
            </p:cNvPr>
            <p:cNvSpPr/>
            <p:nvPr/>
          </p:nvSpPr>
          <p:spPr>
            <a:xfrm>
              <a:off x="3986281" y="2682814"/>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61" name="Oval 360">
              <a:extLst>
                <a:ext uri="{FF2B5EF4-FFF2-40B4-BE49-F238E27FC236}">
                  <a16:creationId xmlns:a16="http://schemas.microsoft.com/office/drawing/2014/main" id="{EF4B6077-C8BD-4AE7-FC55-624FC0B5CBF4}"/>
                </a:ext>
              </a:extLst>
            </p:cNvPr>
            <p:cNvSpPr/>
            <p:nvPr/>
          </p:nvSpPr>
          <p:spPr>
            <a:xfrm>
              <a:off x="4350447"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62" name="Oval 361">
              <a:extLst>
                <a:ext uri="{FF2B5EF4-FFF2-40B4-BE49-F238E27FC236}">
                  <a16:creationId xmlns:a16="http://schemas.microsoft.com/office/drawing/2014/main" id="{E8B2D4FB-5849-880F-596B-712032CD61B8}"/>
                </a:ext>
              </a:extLst>
            </p:cNvPr>
            <p:cNvSpPr/>
            <p:nvPr/>
          </p:nvSpPr>
          <p:spPr>
            <a:xfrm>
              <a:off x="4714613" y="2682813"/>
              <a:ext cx="127583" cy="11611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cxnSp>
        <p:nvCxnSpPr>
          <p:cNvPr id="363" name="Straight Arrow Connector 362">
            <a:extLst>
              <a:ext uri="{FF2B5EF4-FFF2-40B4-BE49-F238E27FC236}">
                <a16:creationId xmlns:a16="http://schemas.microsoft.com/office/drawing/2014/main" id="{A4C6269D-D772-91A4-1125-E5CCCA8FBEBF}"/>
              </a:ext>
            </a:extLst>
          </p:cNvPr>
          <p:cNvCxnSpPr>
            <a:cxnSpLocks/>
          </p:cNvCxnSpPr>
          <p:nvPr/>
        </p:nvCxnSpPr>
        <p:spPr>
          <a:xfrm>
            <a:off x="2819615" y="1434235"/>
            <a:ext cx="879697"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16C04E7B-EB07-C829-1704-891218796450}"/>
              </a:ext>
            </a:extLst>
          </p:cNvPr>
          <p:cNvCxnSpPr>
            <a:cxnSpLocks/>
          </p:cNvCxnSpPr>
          <p:nvPr/>
        </p:nvCxnSpPr>
        <p:spPr>
          <a:xfrm flipH="1">
            <a:off x="2819614" y="1578643"/>
            <a:ext cx="879698" cy="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A43FF218-950B-6FE3-90A0-1E20B85CD4EF}"/>
              </a:ext>
            </a:extLst>
          </p:cNvPr>
          <p:cNvCxnSpPr>
            <a:cxnSpLocks/>
          </p:cNvCxnSpPr>
          <p:nvPr/>
        </p:nvCxnSpPr>
        <p:spPr>
          <a:xfrm>
            <a:off x="4789777" y="1462594"/>
            <a:ext cx="503801" cy="1037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9145B426-6360-5633-4ED4-C4FBDC12F76E}"/>
              </a:ext>
            </a:extLst>
          </p:cNvPr>
          <p:cNvCxnSpPr>
            <a:cxnSpLocks/>
          </p:cNvCxnSpPr>
          <p:nvPr/>
        </p:nvCxnSpPr>
        <p:spPr>
          <a:xfrm flipH="1" flipV="1">
            <a:off x="4789777" y="1608386"/>
            <a:ext cx="503801" cy="899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7" name="Rectangle 366">
            <a:extLst>
              <a:ext uri="{FF2B5EF4-FFF2-40B4-BE49-F238E27FC236}">
                <a16:creationId xmlns:a16="http://schemas.microsoft.com/office/drawing/2014/main" id="{8D3857AC-8947-DE54-B6BB-20E1189A37BD}"/>
              </a:ext>
            </a:extLst>
          </p:cNvPr>
          <p:cNvSpPr/>
          <p:nvPr/>
        </p:nvSpPr>
        <p:spPr>
          <a:xfrm>
            <a:off x="5299880" y="1314643"/>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368" name="Rectangle 367">
            <a:extLst>
              <a:ext uri="{FF2B5EF4-FFF2-40B4-BE49-F238E27FC236}">
                <a16:creationId xmlns:a16="http://schemas.microsoft.com/office/drawing/2014/main" id="{88712A04-252C-BA6D-6B4C-090534367F65}"/>
              </a:ext>
            </a:extLst>
          </p:cNvPr>
          <p:cNvSpPr/>
          <p:nvPr/>
        </p:nvSpPr>
        <p:spPr>
          <a:xfrm>
            <a:off x="5299880" y="5200267"/>
            <a:ext cx="595086" cy="509588"/>
          </a:xfrm>
          <a:prstGeom prst="rect">
            <a:avLst/>
          </a:prstGeom>
          <a:solidFill>
            <a:schemeClr val="tx2">
              <a:lumMod val="7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dirty="0"/>
              <a:t>R</a:t>
            </a:r>
          </a:p>
        </p:txBody>
      </p:sp>
      <p:sp>
        <p:nvSpPr>
          <p:cNvPr id="372" name="TextBox 371">
            <a:extLst>
              <a:ext uri="{FF2B5EF4-FFF2-40B4-BE49-F238E27FC236}">
                <a16:creationId xmlns:a16="http://schemas.microsoft.com/office/drawing/2014/main" id="{C4D59F91-9867-1283-E3B8-6F9F6197B24A}"/>
              </a:ext>
            </a:extLst>
          </p:cNvPr>
          <p:cNvSpPr txBox="1"/>
          <p:nvPr/>
        </p:nvSpPr>
        <p:spPr>
          <a:xfrm>
            <a:off x="8537944" y="3942023"/>
            <a:ext cx="1169581" cy="400110"/>
          </a:xfrm>
          <a:prstGeom prst="rect">
            <a:avLst/>
          </a:prstGeom>
          <a:noFill/>
        </p:spPr>
        <p:txBody>
          <a:bodyPr wrap="square" rtlCol="0">
            <a:spAutoFit/>
          </a:bodyPr>
          <a:lstStyle/>
          <a:p>
            <a:pPr algn="ctr"/>
            <a:r>
              <a:rPr lang="en-IN" sz="2000" i="1" dirty="0"/>
              <a:t>2</a:t>
            </a:r>
            <a:r>
              <a:rPr lang="en-IN" sz="2000" dirty="0"/>
              <a:t> × </a:t>
            </a:r>
            <a:r>
              <a:rPr lang="en-IN" sz="2000" i="1" dirty="0"/>
              <a:t>2</a:t>
            </a:r>
          </a:p>
        </p:txBody>
      </p:sp>
      <p:sp>
        <p:nvSpPr>
          <p:cNvPr id="373" name="TextBox 372">
            <a:extLst>
              <a:ext uri="{FF2B5EF4-FFF2-40B4-BE49-F238E27FC236}">
                <a16:creationId xmlns:a16="http://schemas.microsoft.com/office/drawing/2014/main" id="{2168E9F3-AA9D-2CF3-BB2C-84E0DB35DDA9}"/>
              </a:ext>
            </a:extLst>
          </p:cNvPr>
          <p:cNvSpPr txBox="1"/>
          <p:nvPr/>
        </p:nvSpPr>
        <p:spPr>
          <a:xfrm>
            <a:off x="8786037" y="6230877"/>
            <a:ext cx="1169581" cy="400110"/>
          </a:xfrm>
          <a:prstGeom prst="rect">
            <a:avLst/>
          </a:prstGeom>
          <a:noFill/>
        </p:spPr>
        <p:txBody>
          <a:bodyPr wrap="square" rtlCol="0">
            <a:spAutoFit/>
          </a:bodyPr>
          <a:lstStyle/>
          <a:p>
            <a:pPr algn="ctr"/>
            <a:r>
              <a:rPr lang="en-IN" sz="2000" i="1" dirty="0"/>
              <a:t>1</a:t>
            </a:r>
            <a:r>
              <a:rPr lang="en-IN" sz="2000" dirty="0"/>
              <a:t> × </a:t>
            </a:r>
            <a:r>
              <a:rPr lang="en-IN" sz="2000" i="1" dirty="0"/>
              <a:t>3</a:t>
            </a:r>
          </a:p>
        </p:txBody>
      </p:sp>
      <p:sp>
        <p:nvSpPr>
          <p:cNvPr id="374" name="TextBox 373">
            <a:extLst>
              <a:ext uri="{FF2B5EF4-FFF2-40B4-BE49-F238E27FC236}">
                <a16:creationId xmlns:a16="http://schemas.microsoft.com/office/drawing/2014/main" id="{683FD708-2ADA-3858-DED0-449436BA8055}"/>
              </a:ext>
            </a:extLst>
          </p:cNvPr>
          <p:cNvSpPr txBox="1"/>
          <p:nvPr/>
        </p:nvSpPr>
        <p:spPr>
          <a:xfrm>
            <a:off x="2533323" y="5866327"/>
            <a:ext cx="1169581" cy="400110"/>
          </a:xfrm>
          <a:prstGeom prst="rect">
            <a:avLst/>
          </a:prstGeom>
          <a:noFill/>
        </p:spPr>
        <p:txBody>
          <a:bodyPr wrap="square" rtlCol="0">
            <a:spAutoFit/>
          </a:bodyPr>
          <a:lstStyle/>
          <a:p>
            <a:pPr algn="ctr"/>
            <a:r>
              <a:rPr lang="en-IN" sz="2000" i="1" dirty="0"/>
              <a:t>M</a:t>
            </a:r>
            <a:r>
              <a:rPr lang="en-IN" sz="2000" dirty="0"/>
              <a:t> × </a:t>
            </a:r>
            <a:r>
              <a:rPr lang="en-IN" sz="2000" i="1" dirty="0"/>
              <a:t>N</a:t>
            </a:r>
          </a:p>
        </p:txBody>
      </p:sp>
    </p:spTree>
    <p:extLst>
      <p:ext uri="{BB962C8B-B14F-4D97-AF65-F5344CB8AC3E}">
        <p14:creationId xmlns:p14="http://schemas.microsoft.com/office/powerpoint/2010/main" val="140977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P spid="373" grpId="0"/>
    </p:bldLst>
  </p:timing>
</p:sld>
</file>

<file path=ppt/theme/theme1.xml><?xml version="1.0" encoding="utf-8"?>
<a:theme xmlns:a="http://schemas.openxmlformats.org/drawingml/2006/main" name="Office">
  <a:themeElements>
    <a:clrScheme name="BI CI Colors">
      <a:dk1>
        <a:sysClr val="windowText" lastClr="000000"/>
      </a:dk1>
      <a:lt1>
        <a:sysClr val="window" lastClr="FFFFFF"/>
      </a:lt1>
      <a:dk2>
        <a:srgbClr val="4C8AC6"/>
      </a:dk2>
      <a:lt2>
        <a:srgbClr val="FFFFFF"/>
      </a:lt2>
      <a:accent1>
        <a:srgbClr val="79A4D7"/>
      </a:accent1>
      <a:accent2>
        <a:srgbClr val="9FB9E2"/>
      </a:accent2>
      <a:accent3>
        <a:srgbClr val="C0D0EC"/>
      </a:accent3>
      <a:accent4>
        <a:srgbClr val="575757"/>
      </a:accent4>
      <a:accent5>
        <a:srgbClr val="878787"/>
      </a:accent5>
      <a:accent6>
        <a:srgbClr val="B2B2B2"/>
      </a:accent6>
      <a:hlink>
        <a:srgbClr val="4C8AC6"/>
      </a:hlink>
      <a:folHlink>
        <a:srgbClr val="4C8AC6"/>
      </a:folHlink>
    </a:clrScheme>
    <a:fontScheme name="Noto Sans (BI Fonts)">
      <a:majorFont>
        <a:latin typeface="Noto Sans Blk"/>
        <a:ea typeface=""/>
        <a:cs typeface=""/>
      </a:majorFont>
      <a:minorFont>
        <a:latin typeface="No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_PP_template" id="{71E45BA2-5511-46D9-8B14-6DCF78175FAB}" vid="{833959D1-DF67-42FC-A73E-F5AE85B188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e889409-d2f9-4a38-9918-d6c5449e291f">
      <Terms xmlns="http://schemas.microsoft.com/office/infopath/2007/PartnerControls"/>
    </lcf76f155ced4ddcb4097134ff3c332f>
    <TaxCatchAll xmlns="da5a012f-9b64-42e1-9adf-c4581d3f91c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3252A0A0CB4BD4F9151024EC4131C03" ma:contentTypeVersion="19" ma:contentTypeDescription="Create a new document." ma:contentTypeScope="" ma:versionID="ae37879b82451bb4934a393ce9cded43">
  <xsd:schema xmlns:xsd="http://www.w3.org/2001/XMLSchema" xmlns:xs="http://www.w3.org/2001/XMLSchema" xmlns:p="http://schemas.microsoft.com/office/2006/metadata/properties" xmlns:ns2="ee889409-d2f9-4a38-9918-d6c5449e291f" xmlns:ns3="da5a012f-9b64-42e1-9adf-c4581d3f91c1" targetNamespace="http://schemas.microsoft.com/office/2006/metadata/properties" ma:root="true" ma:fieldsID="885f62e5d76c5a976b422d844f842702" ns2:_="" ns3:_="">
    <xsd:import namespace="ee889409-d2f9-4a38-9918-d6c5449e291f"/>
    <xsd:import namespace="da5a012f-9b64-42e1-9adf-c4581d3f91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889409-d2f9-4a38-9918-d6c5449e29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cfc541e-6313-41d8-b3ba-71f02c4293e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a5a012f-9b64-42e1-9adf-c4581d3f91c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9b67c50-b5fc-4445-bad6-ae472ef302f0}" ma:internalName="TaxCatchAll" ma:showField="CatchAllData" ma:web="da5a012f-9b64-42e1-9adf-c4581d3f91c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6C4ADB-6D33-4903-B9AF-C12E9B22A62F}">
  <ds:schemaRefs>
    <ds:schemaRef ds:uri="http://schemas.microsoft.com/sharepoint/v3/contenttype/forms"/>
  </ds:schemaRefs>
</ds:datastoreItem>
</file>

<file path=customXml/itemProps2.xml><?xml version="1.0" encoding="utf-8"?>
<ds:datastoreItem xmlns:ds="http://schemas.openxmlformats.org/officeDocument/2006/customXml" ds:itemID="{AF691D68-5F48-4B34-A16F-A67234B0C152}">
  <ds:schemaRefs>
    <ds:schemaRef ds:uri="http://purl.org/dc/terms/"/>
    <ds:schemaRef ds:uri="http://schemas.microsoft.com/office/2006/documentManagement/types"/>
    <ds:schemaRef ds:uri="http://purl.org/dc/dcmitype/"/>
    <ds:schemaRef ds:uri="http://schemas.microsoft.com/office/2006/metadata/properties"/>
    <ds:schemaRef ds:uri="http://www.w3.org/XML/1998/namespace"/>
    <ds:schemaRef ds:uri="http://schemas.openxmlformats.org/package/2006/metadata/core-properties"/>
    <ds:schemaRef ds:uri="da5a012f-9b64-42e1-9adf-c4581d3f91c1"/>
    <ds:schemaRef ds:uri="ee889409-d2f9-4a38-9918-d6c5449e291f"/>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DFC89433-5D86-4D90-A759-E1FE602271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889409-d2f9-4a38-9918-d6c5449e291f"/>
    <ds:schemaRef ds:uri="da5a012f-9b64-42e1-9adf-c4581d3f91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BI_PP_template</Template>
  <TotalTime>7312</TotalTime>
  <Words>3096</Words>
  <Application>Microsoft Office PowerPoint</Application>
  <PresentationFormat>Widescreen</PresentationFormat>
  <Paragraphs>417</Paragraphs>
  <Slides>45</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Noto Sans</vt:lpstr>
      <vt:lpstr>Noto Sans </vt:lpstr>
      <vt:lpstr>Noto Sans Blk</vt:lpstr>
      <vt:lpstr>Wingdings</vt:lpstr>
      <vt:lpstr>Office</vt:lpstr>
      <vt:lpstr>A foundational library for formally-verified Network-on-Chip generation</vt:lpstr>
      <vt:lpstr>Motivation </vt:lpstr>
      <vt:lpstr>Motivation </vt:lpstr>
      <vt:lpstr>Motivation </vt:lpstr>
      <vt:lpstr>Verification Gap </vt:lpstr>
      <vt:lpstr>Verification Gap </vt:lpstr>
      <vt:lpstr>System-on-Chips (SoCs) </vt:lpstr>
      <vt:lpstr>Network-on-Chip (NoC) </vt:lpstr>
      <vt:lpstr>Goal of the thesis </vt:lpstr>
      <vt:lpstr>Simple pipeline in Kôika </vt:lpstr>
      <vt:lpstr>Components of circuit as Inductive Types </vt:lpstr>
      <vt:lpstr>Functionality of the circuit </vt:lpstr>
      <vt:lpstr>Mapping functionality to rules </vt:lpstr>
      <vt:lpstr>Scheduling Rules </vt:lpstr>
      <vt:lpstr>N-stage Pipeline NoC </vt:lpstr>
      <vt:lpstr>Approaches</vt:lpstr>
      <vt:lpstr>Meta-programming</vt:lpstr>
      <vt:lpstr>Meta-programming </vt:lpstr>
      <vt:lpstr>Inductive types using MetaCoq </vt:lpstr>
      <vt:lpstr>Inductive types using MetaCoq </vt:lpstr>
      <vt:lpstr>Functions using MetaCoq </vt:lpstr>
      <vt:lpstr>Functions using MetaCoq </vt:lpstr>
      <vt:lpstr>Functions using MetaCoq </vt:lpstr>
      <vt:lpstr>Functions using MetaCoq </vt:lpstr>
      <vt:lpstr>Proving Properties of Generated Code </vt:lpstr>
      <vt:lpstr>Proving Properties of Generated Code </vt:lpstr>
      <vt:lpstr>Proving Properties of Generated Code </vt:lpstr>
      <vt:lpstr>Dependent Programming</vt:lpstr>
      <vt:lpstr>Dependent Types </vt:lpstr>
      <vt:lpstr>Inductive Types using Dependent Types </vt:lpstr>
      <vt:lpstr>Functions using Dependent Programming  </vt:lpstr>
      <vt:lpstr>Proving Properties of NoC using dependent programming </vt:lpstr>
      <vt:lpstr>Proving Properties of NoC using dependent programming </vt:lpstr>
      <vt:lpstr>Approaches</vt:lpstr>
      <vt:lpstr>Comparison</vt:lpstr>
      <vt:lpstr>Comparison </vt:lpstr>
      <vt:lpstr>Comparison </vt:lpstr>
      <vt:lpstr>Comparison </vt:lpstr>
      <vt:lpstr>Comparison </vt:lpstr>
      <vt:lpstr>Synthesis Results </vt:lpstr>
      <vt:lpstr>Related Work </vt:lpstr>
      <vt:lpstr>Future Work </vt:lpstr>
      <vt:lpstr>Future Work  </vt:lpstr>
      <vt:lpstr>Questions?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Garvit Chhabra</dc:creator>
  <cp:lastModifiedBy>Garvit Chhabra</cp:lastModifiedBy>
  <cp:revision>51</cp:revision>
  <dcterms:created xsi:type="dcterms:W3CDTF">2025-01-16T18:02:51Z</dcterms:created>
  <dcterms:modified xsi:type="dcterms:W3CDTF">2025-01-29T14:57:57Z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0x010100B3252A0A0CB4BD4F9151024EC4131C03</vt:lpwstr>
  </property>
  <property fmtid="{D5CDD505-2E9C-101B-9397-08002B2CF9AE}" pid="3" name="Order">
    <vt:r8>332500</vt:r8>
  </property>
  <property fmtid="{D5CDD505-2E9C-101B-9397-08002B2CF9AE}" pid="4" name="WorkflowVersion">
    <vt:i4>1</vt:i4>
  </property>
  <property fmtid="{D5CDD505-2E9C-101B-9397-08002B2CF9AE}" pid="5" name="MediaServiceImageTags">
    <vt:lpwstr/>
  </property>
</Properties>
</file>