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78" r:id="rId4"/>
    <p:sldId id="380" r:id="rId5"/>
    <p:sldId id="338" r:id="rId6"/>
    <p:sldId id="374" r:id="rId7"/>
    <p:sldId id="343" r:id="rId8"/>
    <p:sldId id="373" r:id="rId9"/>
    <p:sldId id="344" r:id="rId10"/>
    <p:sldId id="377" r:id="rId11"/>
    <p:sldId id="327" r:id="rId12"/>
    <p:sldId id="342" r:id="rId13"/>
    <p:sldId id="376" r:id="rId14"/>
    <p:sldId id="364" r:id="rId15"/>
    <p:sldId id="362" r:id="rId16"/>
    <p:sldId id="372" r:id="rId17"/>
    <p:sldId id="365" r:id="rId18"/>
    <p:sldId id="363" r:id="rId19"/>
    <p:sldId id="367" r:id="rId20"/>
    <p:sldId id="366" r:id="rId21"/>
    <p:sldId id="368" r:id="rId22"/>
    <p:sldId id="326" r:id="rId23"/>
    <p:sldId id="339" r:id="rId24"/>
    <p:sldId id="356" r:id="rId25"/>
    <p:sldId id="349" r:id="rId26"/>
    <p:sldId id="379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1F1E-5D4F-2A12-0911-ECFB45FB0880}" v="22" dt="2024-07-16T10:16:16.024"/>
    <p1510:client id="{CCCC7D2B-C4E9-3BFE-B59B-CA485DCFE16A}" v="18" dt="2024-07-16T11:28:02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817" autoAdjust="0"/>
  </p:normalViewPr>
  <p:slideViewPr>
    <p:cSldViewPr snapToGrid="0">
      <p:cViewPr varScale="1">
        <p:scale>
          <a:sx n="59" d="100"/>
          <a:sy n="59" d="100"/>
        </p:scale>
        <p:origin x="15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0DD16-C9B4-4259-8024-991876F963A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B882A76-F0F1-44DF-A038-3D0DA124AD82}">
      <dgm:prSet phldrT="[Text]"/>
      <dgm:spPr/>
      <dgm:t>
        <a:bodyPr/>
        <a:lstStyle/>
        <a:p>
          <a:r>
            <a:rPr lang="en-IN" dirty="0"/>
            <a:t>NoC</a:t>
          </a:r>
        </a:p>
      </dgm:t>
    </dgm:pt>
    <dgm:pt modelId="{EDAEFE93-C2C7-4C91-92B8-4EC2E98FD08A}" type="parTrans" cxnId="{4B516289-FA09-4B09-8243-324E7D4B0B88}">
      <dgm:prSet/>
      <dgm:spPr/>
      <dgm:t>
        <a:bodyPr/>
        <a:lstStyle/>
        <a:p>
          <a:endParaRPr lang="en-IN"/>
        </a:p>
      </dgm:t>
    </dgm:pt>
    <dgm:pt modelId="{AC184EB2-2BA3-4BFB-BBC0-74F750E970E1}" type="sibTrans" cxnId="{4B516289-FA09-4B09-8243-324E7D4B0B88}">
      <dgm:prSet/>
      <dgm:spPr/>
      <dgm:t>
        <a:bodyPr/>
        <a:lstStyle/>
        <a:p>
          <a:endParaRPr lang="en-IN"/>
        </a:p>
      </dgm:t>
    </dgm:pt>
    <dgm:pt modelId="{6A03B055-682A-45FD-9304-CEF7CE8B00F9}">
      <dgm:prSet phldrT="[Text]"/>
      <dgm:spPr/>
      <dgm:t>
        <a:bodyPr/>
        <a:lstStyle/>
        <a:p>
          <a:r>
            <a:rPr lang="en-IN"/>
            <a:t>Router</a:t>
          </a:r>
        </a:p>
      </dgm:t>
    </dgm:pt>
    <dgm:pt modelId="{C7D58CAA-49F6-46E4-A092-023D5859EBF7}" type="parTrans" cxnId="{821AED81-D217-4486-A504-4112C37B2BCE}">
      <dgm:prSet/>
      <dgm:spPr/>
      <dgm:t>
        <a:bodyPr/>
        <a:lstStyle/>
        <a:p>
          <a:endParaRPr lang="en-IN"/>
        </a:p>
      </dgm:t>
    </dgm:pt>
    <dgm:pt modelId="{18380195-2118-47E9-B526-235E86FBA308}" type="sibTrans" cxnId="{821AED81-D217-4486-A504-4112C37B2BCE}">
      <dgm:prSet/>
      <dgm:spPr/>
      <dgm:t>
        <a:bodyPr/>
        <a:lstStyle/>
        <a:p>
          <a:endParaRPr lang="en-IN"/>
        </a:p>
      </dgm:t>
    </dgm:pt>
    <dgm:pt modelId="{3F84827B-3C65-4F1B-8C02-CEA857868C20}">
      <dgm:prSet phldrT="[Text]"/>
      <dgm:spPr/>
      <dgm:t>
        <a:bodyPr/>
        <a:lstStyle/>
        <a:p>
          <a:r>
            <a:rPr lang="en-IN"/>
            <a:t>Buffer</a:t>
          </a:r>
        </a:p>
      </dgm:t>
    </dgm:pt>
    <dgm:pt modelId="{E44195A1-87E0-4374-ABD3-7DAEF8441644}" type="parTrans" cxnId="{28903ADC-5F28-484F-9741-1E35AA430355}">
      <dgm:prSet/>
      <dgm:spPr/>
      <dgm:t>
        <a:bodyPr/>
        <a:lstStyle/>
        <a:p>
          <a:endParaRPr lang="en-IN"/>
        </a:p>
      </dgm:t>
    </dgm:pt>
    <dgm:pt modelId="{2D728F9E-983A-4A27-B40A-EB62FD173713}" type="sibTrans" cxnId="{28903ADC-5F28-484F-9741-1E35AA430355}">
      <dgm:prSet/>
      <dgm:spPr/>
      <dgm:t>
        <a:bodyPr/>
        <a:lstStyle/>
        <a:p>
          <a:endParaRPr lang="en-IN"/>
        </a:p>
      </dgm:t>
    </dgm:pt>
    <dgm:pt modelId="{80C66EC1-ADC0-4FEE-9147-E236734689FF}" type="pres">
      <dgm:prSet presAssocID="{C440DD16-C9B4-4259-8024-991876F963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31F95-DDB5-4BB6-ABB4-A05542F0F2BB}" type="pres">
      <dgm:prSet presAssocID="{9B882A76-F0F1-44DF-A038-3D0DA124AD82}" presName="hierRoot1" presStyleCnt="0"/>
      <dgm:spPr/>
    </dgm:pt>
    <dgm:pt modelId="{34408D3B-03EB-4907-A585-BB3292116705}" type="pres">
      <dgm:prSet presAssocID="{9B882A76-F0F1-44DF-A038-3D0DA124AD82}" presName="composite" presStyleCnt="0"/>
      <dgm:spPr/>
    </dgm:pt>
    <dgm:pt modelId="{E428B28E-80E8-4987-AF10-2C5A6E2F4717}" type="pres">
      <dgm:prSet presAssocID="{9B882A76-F0F1-44DF-A038-3D0DA124AD82}" presName="background" presStyleLbl="node0" presStyleIdx="0" presStyleCnt="1"/>
      <dgm:spPr/>
    </dgm:pt>
    <dgm:pt modelId="{668427DD-ECDA-4E80-A425-C087876B4749}" type="pres">
      <dgm:prSet presAssocID="{9B882A76-F0F1-44DF-A038-3D0DA124AD82}" presName="text" presStyleLbl="fgAcc0" presStyleIdx="0" presStyleCnt="1">
        <dgm:presLayoutVars>
          <dgm:chPref val="3"/>
        </dgm:presLayoutVars>
      </dgm:prSet>
      <dgm:spPr/>
    </dgm:pt>
    <dgm:pt modelId="{9E25246B-8869-4A03-9E9F-80B66E9339F1}" type="pres">
      <dgm:prSet presAssocID="{9B882A76-F0F1-44DF-A038-3D0DA124AD82}" presName="hierChild2" presStyleCnt="0"/>
      <dgm:spPr/>
    </dgm:pt>
    <dgm:pt modelId="{F512E51A-806D-4726-BC41-ADC3EEE5ABBD}" type="pres">
      <dgm:prSet presAssocID="{C7D58CAA-49F6-46E4-A092-023D5859EBF7}" presName="Name10" presStyleLbl="parChTrans1D2" presStyleIdx="0" presStyleCnt="2"/>
      <dgm:spPr/>
    </dgm:pt>
    <dgm:pt modelId="{630CDA3A-BF69-4560-BD72-D25CD9D6765C}" type="pres">
      <dgm:prSet presAssocID="{6A03B055-682A-45FD-9304-CEF7CE8B00F9}" presName="hierRoot2" presStyleCnt="0"/>
      <dgm:spPr/>
    </dgm:pt>
    <dgm:pt modelId="{BDFE7353-7F75-4D48-9014-808491072927}" type="pres">
      <dgm:prSet presAssocID="{6A03B055-682A-45FD-9304-CEF7CE8B00F9}" presName="composite2" presStyleCnt="0"/>
      <dgm:spPr/>
    </dgm:pt>
    <dgm:pt modelId="{93429084-14AE-4419-9439-35742878B5F0}" type="pres">
      <dgm:prSet presAssocID="{6A03B055-682A-45FD-9304-CEF7CE8B00F9}" presName="background2" presStyleLbl="node2" presStyleIdx="0" presStyleCnt="2"/>
      <dgm:spPr/>
    </dgm:pt>
    <dgm:pt modelId="{E52B56C0-09D2-4A97-A95E-D0EE0E49BCC2}" type="pres">
      <dgm:prSet presAssocID="{6A03B055-682A-45FD-9304-CEF7CE8B00F9}" presName="text2" presStyleLbl="fgAcc2" presStyleIdx="0" presStyleCnt="2" custLinFactX="-77474" custLinFactNeighborX="-100000" custLinFactNeighborY="6775">
        <dgm:presLayoutVars>
          <dgm:chPref val="3"/>
        </dgm:presLayoutVars>
      </dgm:prSet>
      <dgm:spPr/>
    </dgm:pt>
    <dgm:pt modelId="{2F3D30E2-9255-416F-BA1A-63AE957AFA0B}" type="pres">
      <dgm:prSet presAssocID="{6A03B055-682A-45FD-9304-CEF7CE8B00F9}" presName="hierChild3" presStyleCnt="0"/>
      <dgm:spPr/>
    </dgm:pt>
    <dgm:pt modelId="{E047BB5E-8EDE-42D4-B1E6-95A84EBEBFA8}" type="pres">
      <dgm:prSet presAssocID="{E44195A1-87E0-4374-ABD3-7DAEF8441644}" presName="Name10" presStyleLbl="parChTrans1D2" presStyleIdx="1" presStyleCnt="2"/>
      <dgm:spPr/>
    </dgm:pt>
    <dgm:pt modelId="{159AC9E6-ADFE-497D-A04F-E25B53ACA4D9}" type="pres">
      <dgm:prSet presAssocID="{3F84827B-3C65-4F1B-8C02-CEA857868C20}" presName="hierRoot2" presStyleCnt="0"/>
      <dgm:spPr/>
    </dgm:pt>
    <dgm:pt modelId="{DC44E2E8-9312-464F-A4C3-7B264E5D56AD}" type="pres">
      <dgm:prSet presAssocID="{3F84827B-3C65-4F1B-8C02-CEA857868C20}" presName="composite2" presStyleCnt="0"/>
      <dgm:spPr/>
    </dgm:pt>
    <dgm:pt modelId="{82E13EFE-6400-4FDB-A0AC-C0628C8AEA51}" type="pres">
      <dgm:prSet presAssocID="{3F84827B-3C65-4F1B-8C02-CEA857868C20}" presName="background2" presStyleLbl="node2" presStyleIdx="1" presStyleCnt="2"/>
      <dgm:spPr/>
    </dgm:pt>
    <dgm:pt modelId="{A3C130B5-DB14-43CB-BD61-91E8A5B86050}" type="pres">
      <dgm:prSet presAssocID="{3F84827B-3C65-4F1B-8C02-CEA857868C20}" presName="text2" presStyleLbl="fgAcc2" presStyleIdx="1" presStyleCnt="2" custLinFactX="61731" custLinFactNeighborX="100000" custLinFactNeighborY="6775">
        <dgm:presLayoutVars>
          <dgm:chPref val="3"/>
        </dgm:presLayoutVars>
      </dgm:prSet>
      <dgm:spPr/>
    </dgm:pt>
    <dgm:pt modelId="{FC75B6B4-774D-4E84-8822-6BC424C70594}" type="pres">
      <dgm:prSet presAssocID="{3F84827B-3C65-4F1B-8C02-CEA857868C20}" presName="hierChild3" presStyleCnt="0"/>
      <dgm:spPr/>
    </dgm:pt>
  </dgm:ptLst>
  <dgm:cxnLst>
    <dgm:cxn modelId="{3460B83C-1549-4CED-92A3-8FC3AA86EB36}" type="presOf" srcId="{E44195A1-87E0-4374-ABD3-7DAEF8441644}" destId="{E047BB5E-8EDE-42D4-B1E6-95A84EBEBFA8}" srcOrd="0" destOrd="0" presId="urn:microsoft.com/office/officeart/2005/8/layout/hierarchy1"/>
    <dgm:cxn modelId="{9FD50960-99B7-4004-99F6-2CAFF3D7B7E4}" type="presOf" srcId="{3F84827B-3C65-4F1B-8C02-CEA857868C20}" destId="{A3C130B5-DB14-43CB-BD61-91E8A5B86050}" srcOrd="0" destOrd="0" presId="urn:microsoft.com/office/officeart/2005/8/layout/hierarchy1"/>
    <dgm:cxn modelId="{38A99451-5950-4582-8D4F-870199F5EBE5}" type="presOf" srcId="{9B882A76-F0F1-44DF-A038-3D0DA124AD82}" destId="{668427DD-ECDA-4E80-A425-C087876B4749}" srcOrd="0" destOrd="0" presId="urn:microsoft.com/office/officeart/2005/8/layout/hierarchy1"/>
    <dgm:cxn modelId="{D452087E-0893-4F57-8F52-B1096CA89E21}" type="presOf" srcId="{C440DD16-C9B4-4259-8024-991876F963A2}" destId="{80C66EC1-ADC0-4FEE-9147-E236734689FF}" srcOrd="0" destOrd="0" presId="urn:microsoft.com/office/officeart/2005/8/layout/hierarchy1"/>
    <dgm:cxn modelId="{821AED81-D217-4486-A504-4112C37B2BCE}" srcId="{9B882A76-F0F1-44DF-A038-3D0DA124AD82}" destId="{6A03B055-682A-45FD-9304-CEF7CE8B00F9}" srcOrd="0" destOrd="0" parTransId="{C7D58CAA-49F6-46E4-A092-023D5859EBF7}" sibTransId="{18380195-2118-47E9-B526-235E86FBA308}"/>
    <dgm:cxn modelId="{4B516289-FA09-4B09-8243-324E7D4B0B88}" srcId="{C440DD16-C9B4-4259-8024-991876F963A2}" destId="{9B882A76-F0F1-44DF-A038-3D0DA124AD82}" srcOrd="0" destOrd="0" parTransId="{EDAEFE93-C2C7-4C91-92B8-4EC2E98FD08A}" sibTransId="{AC184EB2-2BA3-4BFB-BBC0-74F750E970E1}"/>
    <dgm:cxn modelId="{63256D8D-570D-463F-9BA5-956B92D0F7AC}" type="presOf" srcId="{6A03B055-682A-45FD-9304-CEF7CE8B00F9}" destId="{E52B56C0-09D2-4A97-A95E-D0EE0E49BCC2}" srcOrd="0" destOrd="0" presId="urn:microsoft.com/office/officeart/2005/8/layout/hierarchy1"/>
    <dgm:cxn modelId="{74A76BD7-591D-4707-9EA9-F398A2A61F62}" type="presOf" srcId="{C7D58CAA-49F6-46E4-A092-023D5859EBF7}" destId="{F512E51A-806D-4726-BC41-ADC3EEE5ABBD}" srcOrd="0" destOrd="0" presId="urn:microsoft.com/office/officeart/2005/8/layout/hierarchy1"/>
    <dgm:cxn modelId="{28903ADC-5F28-484F-9741-1E35AA430355}" srcId="{9B882A76-F0F1-44DF-A038-3D0DA124AD82}" destId="{3F84827B-3C65-4F1B-8C02-CEA857868C20}" srcOrd="1" destOrd="0" parTransId="{E44195A1-87E0-4374-ABD3-7DAEF8441644}" sibTransId="{2D728F9E-983A-4A27-B40A-EB62FD173713}"/>
    <dgm:cxn modelId="{0DCB0BEC-5DBB-49FE-B87F-7E3962AA5E61}" type="presParOf" srcId="{80C66EC1-ADC0-4FEE-9147-E236734689FF}" destId="{93331F95-DDB5-4BB6-ABB4-A05542F0F2BB}" srcOrd="0" destOrd="0" presId="urn:microsoft.com/office/officeart/2005/8/layout/hierarchy1"/>
    <dgm:cxn modelId="{CFADF2E2-1055-47EE-A4E9-F40F1642D056}" type="presParOf" srcId="{93331F95-DDB5-4BB6-ABB4-A05542F0F2BB}" destId="{34408D3B-03EB-4907-A585-BB3292116705}" srcOrd="0" destOrd="0" presId="urn:microsoft.com/office/officeart/2005/8/layout/hierarchy1"/>
    <dgm:cxn modelId="{264F7C13-4CA6-4792-B3A1-C1D800962F5D}" type="presParOf" srcId="{34408D3B-03EB-4907-A585-BB3292116705}" destId="{E428B28E-80E8-4987-AF10-2C5A6E2F4717}" srcOrd="0" destOrd="0" presId="urn:microsoft.com/office/officeart/2005/8/layout/hierarchy1"/>
    <dgm:cxn modelId="{AD670F84-B5B1-4FC9-A4F9-C3ED79BB7588}" type="presParOf" srcId="{34408D3B-03EB-4907-A585-BB3292116705}" destId="{668427DD-ECDA-4E80-A425-C087876B4749}" srcOrd="1" destOrd="0" presId="urn:microsoft.com/office/officeart/2005/8/layout/hierarchy1"/>
    <dgm:cxn modelId="{020ED4DC-19FB-4FCD-9B37-1B4941EB89FF}" type="presParOf" srcId="{93331F95-DDB5-4BB6-ABB4-A05542F0F2BB}" destId="{9E25246B-8869-4A03-9E9F-80B66E9339F1}" srcOrd="1" destOrd="0" presId="urn:microsoft.com/office/officeart/2005/8/layout/hierarchy1"/>
    <dgm:cxn modelId="{763EDF0E-5677-46A4-9440-CBA98C6171DA}" type="presParOf" srcId="{9E25246B-8869-4A03-9E9F-80B66E9339F1}" destId="{F512E51A-806D-4726-BC41-ADC3EEE5ABBD}" srcOrd="0" destOrd="0" presId="urn:microsoft.com/office/officeart/2005/8/layout/hierarchy1"/>
    <dgm:cxn modelId="{36D81EC4-0BE6-459D-83DA-88C0EC91FC6B}" type="presParOf" srcId="{9E25246B-8869-4A03-9E9F-80B66E9339F1}" destId="{630CDA3A-BF69-4560-BD72-D25CD9D6765C}" srcOrd="1" destOrd="0" presId="urn:microsoft.com/office/officeart/2005/8/layout/hierarchy1"/>
    <dgm:cxn modelId="{58CF4D7F-F7C7-4559-AD6F-061185DE7557}" type="presParOf" srcId="{630CDA3A-BF69-4560-BD72-D25CD9D6765C}" destId="{BDFE7353-7F75-4D48-9014-808491072927}" srcOrd="0" destOrd="0" presId="urn:microsoft.com/office/officeart/2005/8/layout/hierarchy1"/>
    <dgm:cxn modelId="{DF142F0F-A99F-4A16-809A-3697B887FFC8}" type="presParOf" srcId="{BDFE7353-7F75-4D48-9014-808491072927}" destId="{93429084-14AE-4419-9439-35742878B5F0}" srcOrd="0" destOrd="0" presId="urn:microsoft.com/office/officeart/2005/8/layout/hierarchy1"/>
    <dgm:cxn modelId="{3869BCBB-F937-472E-8C81-5C0D2621A291}" type="presParOf" srcId="{BDFE7353-7F75-4D48-9014-808491072927}" destId="{E52B56C0-09D2-4A97-A95E-D0EE0E49BCC2}" srcOrd="1" destOrd="0" presId="urn:microsoft.com/office/officeart/2005/8/layout/hierarchy1"/>
    <dgm:cxn modelId="{41CAA9DB-D710-4391-82ED-B6E597F9A024}" type="presParOf" srcId="{630CDA3A-BF69-4560-BD72-D25CD9D6765C}" destId="{2F3D30E2-9255-416F-BA1A-63AE957AFA0B}" srcOrd="1" destOrd="0" presId="urn:microsoft.com/office/officeart/2005/8/layout/hierarchy1"/>
    <dgm:cxn modelId="{5D7CA416-3660-474D-A64E-E51B582519B7}" type="presParOf" srcId="{9E25246B-8869-4A03-9E9F-80B66E9339F1}" destId="{E047BB5E-8EDE-42D4-B1E6-95A84EBEBFA8}" srcOrd="2" destOrd="0" presId="urn:microsoft.com/office/officeart/2005/8/layout/hierarchy1"/>
    <dgm:cxn modelId="{5041604F-D219-4F12-9301-4234187E2396}" type="presParOf" srcId="{9E25246B-8869-4A03-9E9F-80B66E9339F1}" destId="{159AC9E6-ADFE-497D-A04F-E25B53ACA4D9}" srcOrd="3" destOrd="0" presId="urn:microsoft.com/office/officeart/2005/8/layout/hierarchy1"/>
    <dgm:cxn modelId="{68A5A12D-07E0-41A3-8AD3-C23613FD9F2D}" type="presParOf" srcId="{159AC9E6-ADFE-497D-A04F-E25B53ACA4D9}" destId="{DC44E2E8-9312-464F-A4C3-7B264E5D56AD}" srcOrd="0" destOrd="0" presId="urn:microsoft.com/office/officeart/2005/8/layout/hierarchy1"/>
    <dgm:cxn modelId="{DA418DC0-9AEE-4387-892E-4DF8D8521343}" type="presParOf" srcId="{DC44E2E8-9312-464F-A4C3-7B264E5D56AD}" destId="{82E13EFE-6400-4FDB-A0AC-C0628C8AEA51}" srcOrd="0" destOrd="0" presId="urn:microsoft.com/office/officeart/2005/8/layout/hierarchy1"/>
    <dgm:cxn modelId="{2846BE35-5030-4154-84D5-95CF6917DD48}" type="presParOf" srcId="{DC44E2E8-9312-464F-A4C3-7B264E5D56AD}" destId="{A3C130B5-DB14-43CB-BD61-91E8A5B86050}" srcOrd="1" destOrd="0" presId="urn:microsoft.com/office/officeart/2005/8/layout/hierarchy1"/>
    <dgm:cxn modelId="{F37D2148-87F2-4EFC-BEE5-E5677796C238}" type="presParOf" srcId="{159AC9E6-ADFE-497D-A04F-E25B53ACA4D9}" destId="{FC75B6B4-774D-4E84-8822-6BC424C705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7BB5E-8EDE-42D4-B1E6-95A84EBEBFA8}">
      <dsp:nvSpPr>
        <dsp:cNvPr id="0" name=""/>
        <dsp:cNvSpPr/>
      </dsp:nvSpPr>
      <dsp:spPr>
        <a:xfrm>
          <a:off x="4671507" y="1069249"/>
          <a:ext cx="3751737" cy="48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849"/>
              </a:lnTo>
              <a:lnTo>
                <a:pt x="3751737" y="333849"/>
              </a:lnTo>
              <a:lnTo>
                <a:pt x="3751737" y="4898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E51A-806D-4726-BC41-ADC3EEE5ABBD}">
      <dsp:nvSpPr>
        <dsp:cNvPr id="0" name=""/>
        <dsp:cNvSpPr/>
      </dsp:nvSpPr>
      <dsp:spPr>
        <a:xfrm>
          <a:off x="654727" y="1069249"/>
          <a:ext cx="4016779" cy="489815"/>
        </a:xfrm>
        <a:custGeom>
          <a:avLst/>
          <a:gdLst/>
          <a:ahLst/>
          <a:cxnLst/>
          <a:rect l="0" t="0" r="0" b="0"/>
          <a:pathLst>
            <a:path>
              <a:moveTo>
                <a:pt x="4016779" y="0"/>
              </a:moveTo>
              <a:lnTo>
                <a:pt x="4016779" y="333849"/>
              </a:lnTo>
              <a:lnTo>
                <a:pt x="0" y="333849"/>
              </a:lnTo>
              <a:lnTo>
                <a:pt x="0" y="4898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8B28E-80E8-4987-AF10-2C5A6E2F4717}">
      <dsp:nvSpPr>
        <dsp:cNvPr id="0" name=""/>
        <dsp:cNvSpPr/>
      </dsp:nvSpPr>
      <dsp:spPr>
        <a:xfrm>
          <a:off x="3829714" y="172"/>
          <a:ext cx="1683585" cy="1069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27DD-ECDA-4E80-A425-C087876B4749}">
      <dsp:nvSpPr>
        <dsp:cNvPr id="0" name=""/>
        <dsp:cNvSpPr/>
      </dsp:nvSpPr>
      <dsp:spPr>
        <a:xfrm>
          <a:off x="4016779" y="177884"/>
          <a:ext cx="1683585" cy="106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NoC</a:t>
          </a:r>
        </a:p>
      </dsp:txBody>
      <dsp:txXfrm>
        <a:off x="4048091" y="209196"/>
        <a:ext cx="1620961" cy="1006452"/>
      </dsp:txXfrm>
    </dsp:sp>
    <dsp:sp modelId="{93429084-14AE-4419-9439-35742878B5F0}">
      <dsp:nvSpPr>
        <dsp:cNvPr id="0" name=""/>
        <dsp:cNvSpPr/>
      </dsp:nvSpPr>
      <dsp:spPr>
        <a:xfrm>
          <a:off x="-187065" y="1559064"/>
          <a:ext cx="1683585" cy="1069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B56C0-09D2-4A97-A95E-D0EE0E49BCC2}">
      <dsp:nvSpPr>
        <dsp:cNvPr id="0" name=""/>
        <dsp:cNvSpPr/>
      </dsp:nvSpPr>
      <dsp:spPr>
        <a:xfrm>
          <a:off x="0" y="1736776"/>
          <a:ext cx="1683585" cy="106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Router</a:t>
          </a:r>
        </a:p>
      </dsp:txBody>
      <dsp:txXfrm>
        <a:off x="31312" y="1768088"/>
        <a:ext cx="1620961" cy="1006452"/>
      </dsp:txXfrm>
    </dsp:sp>
    <dsp:sp modelId="{82E13EFE-6400-4FDB-A0AC-C0628C8AEA51}">
      <dsp:nvSpPr>
        <dsp:cNvPr id="0" name=""/>
        <dsp:cNvSpPr/>
      </dsp:nvSpPr>
      <dsp:spPr>
        <a:xfrm>
          <a:off x="7581452" y="1559064"/>
          <a:ext cx="1683585" cy="1069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30B5-DB14-43CB-BD61-91E8A5B86050}">
      <dsp:nvSpPr>
        <dsp:cNvPr id="0" name=""/>
        <dsp:cNvSpPr/>
      </dsp:nvSpPr>
      <dsp:spPr>
        <a:xfrm>
          <a:off x="7768517" y="1736776"/>
          <a:ext cx="1683585" cy="106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Buffer</a:t>
          </a:r>
        </a:p>
      </dsp:txBody>
      <dsp:txXfrm>
        <a:off x="7799829" y="1768088"/>
        <a:ext cx="1620961" cy="1006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Modern day chips are built using various different building blocks also known as Ips.  A Network on chip is a communication system that is capable of connecting a multitude of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 blocks and routes data packets between them.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Here we have shown the M3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MPSoC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, but we can see some components that are present in all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NoC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implementations. TCU is used to provide a network interface to the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NoC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and to isolate the core.</a:t>
            </a: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Routers are responsible for routing the data packets to the correct destination with channels acting as the medium for the packets to travel in.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0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Koika</a:t>
            </a:r>
            <a:r>
              <a:rPr lang="en-US" dirty="0"/>
              <a:t> code can be compiled into Verilog code and be used for </a:t>
            </a:r>
            <a:r>
              <a:rPr lang="en-US" dirty="0" err="1"/>
              <a:t>describinh</a:t>
            </a:r>
            <a:r>
              <a:rPr lang="en-US" dirty="0"/>
              <a:t> Hardware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7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plan on implementing two types of </a:t>
            </a:r>
            <a:r>
              <a:rPr lang="en-US" dirty="0" err="1"/>
              <a:t>NoCs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stateful version in which a combination of routers and buffers are used. So the router directs the packet to a buffer first then to the next router</a:t>
            </a:r>
          </a:p>
          <a:p>
            <a:r>
              <a:rPr lang="en-US" dirty="0"/>
              <a:t>This allows us to manage traffic quite conveniently</a:t>
            </a:r>
          </a:p>
          <a:p>
            <a:endParaRPr lang="en-US" dirty="0"/>
          </a:p>
          <a:p>
            <a:r>
              <a:rPr lang="en-US" dirty="0"/>
              <a:t>In a stateless router we directly route the packets between routers</a:t>
            </a:r>
          </a:p>
          <a:p>
            <a:endParaRPr lang="en-US" dirty="0"/>
          </a:p>
          <a:p>
            <a:r>
              <a:rPr lang="en-US" dirty="0"/>
              <a:t>Once the design is done we have to verify some properties for our </a:t>
            </a:r>
            <a:r>
              <a:rPr lang="en-US" dirty="0" err="1"/>
              <a:t>NoCs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7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Generally in theorem proving we divide big theorems into smaller theorems or lemmas.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will have a similar approach here break the router in terms of Routers and </a:t>
            </a:r>
            <a:r>
              <a:rPr lang="en-US" dirty="0" err="1">
                <a:cs typeface="Calibri"/>
              </a:rPr>
              <a:t>NoCs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50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As discussed previously a router routes the packet to its destination. We have 4 directions in which the packets have to be directed and the address of the router in the mesh</a:t>
            </a: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A router is could be modelled as a function which takes a packet as the input and returns a tuple consisting of the direction and the packet content</a:t>
            </a:r>
          </a:p>
          <a:p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8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35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No. Of hops </a:t>
            </a:r>
          </a:p>
          <a:p>
            <a:r>
              <a:rPr lang="en-IN">
                <a:cs typeface="Calibri"/>
              </a:rPr>
              <a:t>Correctness - reaches correct destination</a:t>
            </a:r>
          </a:p>
          <a:p>
            <a:endParaRPr lang="en-I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789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ea typeface="Open Sans"/>
                <a:cs typeface="Open Sans"/>
              </a:rPr>
              <a:t>Functional Correctness - </a:t>
            </a:r>
          </a:p>
          <a:p>
            <a:r>
              <a:rPr lang="en-US" sz="1200">
                <a:ea typeface="Open Sans"/>
                <a:cs typeface="Open Sans"/>
              </a:rPr>
              <a:t>             Follows a correct path</a:t>
            </a:r>
          </a:p>
          <a:p>
            <a:r>
              <a:rPr lang="en-US" sz="1200">
                <a:ea typeface="Open Sans"/>
                <a:cs typeface="Open Sans"/>
              </a:rPr>
              <a:t>             Contents are not modified</a:t>
            </a:r>
            <a:endParaRPr lang="en-US">
              <a:ea typeface="Open Sans"/>
              <a:cs typeface="Open Sans"/>
            </a:endParaRPr>
          </a:p>
          <a:p>
            <a:r>
              <a:rPr lang="en-US" sz="1200">
                <a:ea typeface="Open Sans"/>
                <a:cs typeface="Open Sans"/>
              </a:rPr>
              <a:t>             If it is consumed, it is consumed at the correct destination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15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time between two issue grants is always constant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0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1480" lvl="1" indent="0">
              <a:buFont typeface="+mj-lt"/>
              <a:buNone/>
            </a:pPr>
            <a:r>
              <a:rPr lang="en-US" sz="1200" dirty="0">
                <a:solidFill>
                  <a:srgbClr val="FF0000"/>
                </a:solidFill>
                <a:ea typeface="Open Sans"/>
                <a:cs typeface="Open Sans"/>
              </a:rPr>
              <a:t>A common approach to formal verification of hardware is by using model checkers</a:t>
            </a:r>
          </a:p>
          <a:p>
            <a:pPr marL="411480" lvl="1" indent="0">
              <a:buFont typeface="+mj-lt"/>
              <a:buNone/>
            </a:pPr>
            <a:r>
              <a:rPr lang="en-US" sz="1200" dirty="0"/>
              <a:t>A model checker systematically explores the state space of a model to ensure that it adheres to a specified set of properties</a:t>
            </a:r>
            <a:endParaRPr lang="en-US" sz="12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236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inherent disadvantage of simulation is the difficulty to obtain full coverage. Corner cases are hard to find and debug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NoC</a:t>
            </a:r>
            <a:r>
              <a:rPr lang="en-US" dirty="0"/>
              <a:t> paradigm introduces new challenges to the world of SoC designers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5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NoC</a:t>
            </a:r>
            <a:r>
              <a:rPr lang="en-US" dirty="0"/>
              <a:t> paradigm introduces new challenges to the world of verification.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Traditionally in hardware design simulation is the golden standard that is used for verification.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simulation various testcases are written and provided as stimuli to the design. The responses to the stimuli are then recorded and checked to see if they meet the required specification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there are certain disadvantages to this approach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6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worked in </a:t>
            </a:r>
            <a:r>
              <a:rPr lang="en-US" dirty="0" err="1"/>
              <a:t>hw</a:t>
            </a:r>
            <a:r>
              <a:rPr lang="en-US" dirty="0"/>
              <a:t> design or are working on the M3 </a:t>
            </a:r>
            <a:r>
              <a:rPr lang="en-US" dirty="0" err="1"/>
              <a:t>MPSoC</a:t>
            </a:r>
            <a:r>
              <a:rPr lang="en-US" dirty="0"/>
              <a:t> will be familiar with these issues, as various commits made to the </a:t>
            </a:r>
            <a:r>
              <a:rPr lang="en-US" dirty="0" err="1"/>
              <a:t>github</a:t>
            </a:r>
            <a:r>
              <a:rPr lang="en-US" dirty="0"/>
              <a:t> repository involve the addition or modification of testcases. Including the most recent commit which was made just 8 days ago.</a:t>
            </a:r>
          </a:p>
          <a:p>
            <a:endParaRPr lang="en-US" dirty="0"/>
          </a:p>
          <a:p>
            <a:r>
              <a:rPr lang="en-US" dirty="0"/>
              <a:t>To alleviate this issue formal verification can be used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33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Another approach to formal verification of hardware is by using theorem proving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As far as verification of communication protocols is concerned only two works are present.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2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1480" lvl="1" indent="0">
              <a:buFont typeface="Arial" panose="020B0604020202020204" pitchFamily="34" charset="0"/>
              <a:buNone/>
            </a:pPr>
            <a:r>
              <a:rPr lang="en-US" dirty="0" err="1"/>
              <a:t>GeNoC</a:t>
            </a:r>
            <a:r>
              <a:rPr lang="en-US" dirty="0"/>
              <a:t> is an abstract framework which can be used to verify different instantiations of </a:t>
            </a:r>
            <a:r>
              <a:rPr lang="en-US" dirty="0" err="1"/>
              <a:t>NoCs</a:t>
            </a:r>
            <a:r>
              <a:rPr lang="en-US" dirty="0"/>
              <a:t>. The </a:t>
            </a:r>
            <a:r>
              <a:rPr lang="en-US" dirty="0" err="1"/>
              <a:t>GeNoC</a:t>
            </a:r>
            <a:r>
              <a:rPr lang="en-US" dirty="0"/>
              <a:t> model breaks the communication system into three parts and defines properties that each must define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thing is the application sends the message to the interface which packages the message with data that will be required during the transfer</a:t>
            </a:r>
          </a:p>
          <a:p>
            <a:endParaRPr lang="en-US" dirty="0"/>
          </a:p>
          <a:p>
            <a:r>
              <a:rPr lang="en-US" dirty="0"/>
              <a:t>One basic property of an interface should be that unpacking and packing of the message should not lead to any modification of the message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3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the packaged message or frame is sent to the routing function where the routing algorithm computes a list of routes that the frame could take to travel from the source to the destination</a:t>
            </a:r>
          </a:p>
          <a:p>
            <a:endParaRPr lang="en-US" dirty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All routes should terminate.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All routes should contain at least 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14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end the list of routes is sent to a scheduling function, which decides depending on the availability of resources which route should be taken.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Each run of scheduling consumes at one attempt.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If no attempts are left the delayed communications are aborted.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34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seen existing work in this field lets discuss our proposal for the thesis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err="1"/>
              <a:t>Titelmasterformat</a:t>
            </a:r>
            <a:endParaRPr lang="en-US" noProof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Ort oder Anlass des Vortrags // </a:t>
            </a:r>
            <a:r>
              <a:rPr lang="en-US" noProof="0"/>
              <a:t>May 4, </a:t>
            </a:r>
            <a:r>
              <a:rPr lang="de-DE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err="1"/>
              <a:t>Titelmasterformat</a:t>
            </a:r>
            <a:endParaRPr lang="en-US" noProof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err="1"/>
              <a:t>Titelmasterformat</a:t>
            </a:r>
            <a:endParaRPr lang="en-US" noProof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err="1"/>
              <a:t>Titelmasterformat</a:t>
            </a:r>
            <a:endParaRPr lang="en-US" noProof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Ort oder Anlass des Vortrags // </a:t>
            </a:r>
            <a:r>
              <a:rPr lang="en-US" noProof="0"/>
              <a:t>May 4, </a:t>
            </a:r>
            <a:r>
              <a:rPr lang="de-DE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Ort oder Anlass des Vortrags // </a:t>
            </a:r>
            <a:r>
              <a:rPr lang="en-US" noProof="0"/>
              <a:t>May 4, </a:t>
            </a:r>
            <a:r>
              <a:rPr lang="de-DE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Ort oder Anlass des Vortrags // </a:t>
            </a:r>
            <a:r>
              <a:rPr lang="en-US" noProof="0"/>
              <a:t>May 4, </a:t>
            </a:r>
            <a:r>
              <a:rPr lang="de-DE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This is a heading</a:t>
            </a:r>
            <a:br>
              <a:rPr lang="en-US" noProof="0"/>
            </a:br>
            <a:r>
              <a:rPr lang="en-US" noProof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text level (16 </a:t>
            </a:r>
            <a:r>
              <a:rPr lang="en-US" noProof="0" err="1"/>
              <a:t>pt</a:t>
            </a:r>
            <a:r>
              <a:rPr lang="en-US" noProof="0"/>
              <a:t> up to level 4)</a:t>
            </a:r>
          </a:p>
          <a:p>
            <a:pPr lvl="1"/>
            <a:r>
              <a:rPr lang="en-US" noProof="0"/>
              <a:t>Second text level for enumerations</a:t>
            </a:r>
          </a:p>
          <a:p>
            <a:pPr lvl="2"/>
            <a:r>
              <a:rPr lang="en-US" noProof="0"/>
              <a:t>Third text level if there is a lot of text (14pt)</a:t>
            </a:r>
          </a:p>
          <a:p>
            <a:pPr lvl="3"/>
            <a:r>
              <a:rPr lang="en-US" noProof="0"/>
              <a:t>Fourth text level for enumerations if there is a lot of text</a:t>
            </a:r>
          </a:p>
          <a:p>
            <a:pPr lvl="4"/>
            <a:r>
              <a:rPr lang="en-US" noProof="0"/>
              <a:t>Fifth text level (14 </a:t>
            </a:r>
            <a:r>
              <a:rPr lang="en-US" noProof="0" err="1"/>
              <a:t>pt</a:t>
            </a:r>
            <a:r>
              <a:rPr lang="en-US" noProof="0"/>
              <a:t> for all subsequent levels)</a:t>
            </a:r>
          </a:p>
          <a:p>
            <a:pPr lvl="5"/>
            <a:r>
              <a:rPr lang="en-US" noProof="0"/>
              <a:t>Sixth text level for enumerations if there is a lot of text</a:t>
            </a:r>
          </a:p>
          <a:p>
            <a:pPr lvl="6"/>
            <a:r>
              <a:rPr lang="en-US" noProof="0"/>
              <a:t>Seventh text level for enumerations if there is a lot of text</a:t>
            </a:r>
          </a:p>
          <a:p>
            <a:pPr lvl="7"/>
            <a:r>
              <a:rPr lang="en-US" noProof="0"/>
              <a:t>Eighth text level for enumerations if there is a lot of text</a:t>
            </a:r>
          </a:p>
          <a:p>
            <a:pPr lvl="8"/>
            <a:r>
              <a:rPr lang="en-US" noProof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2"/>
                </a:solidFill>
              </a:rPr>
              <a:t>Formal Verification of Network On Chips</a:t>
            </a: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Garvit Chhabra</a:t>
            </a:r>
            <a:endParaRPr lang="en-US" sz="800" baseline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800" kern="1200" noProof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Barkhausen</a:t>
            </a:r>
            <a:r>
              <a:rPr lang="en-US" sz="800" kern="1200" noProof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kern="1200" noProof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</a:t>
            </a:r>
            <a:r>
              <a:rPr lang="en-US" sz="800" kern="1200" noProof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July 24, 2024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98" y="6315776"/>
            <a:ext cx="9704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642-14295-6_29" TargetMode="External"/><Relationship Id="rId2" Type="http://schemas.openxmlformats.org/officeDocument/2006/relationships/hyperlink" Target="https://doi.org/10.1007/11560548_28" TargetMode="Externa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1554015" cy="246221"/>
          </a:xfrm>
        </p:spPr>
        <p:txBody>
          <a:bodyPr/>
          <a:lstStyle/>
          <a:p>
            <a:r>
              <a:rPr lang="en-US" dirty="0"/>
              <a:t>Garvit Chhabra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8290539" cy="492443"/>
          </a:xfrm>
        </p:spPr>
        <p:txBody>
          <a:bodyPr/>
          <a:lstStyle/>
          <a:p>
            <a:r>
              <a:rPr lang="en-US" dirty="0"/>
              <a:t>Formal Verification of Network On Chips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65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3319820" cy="246221"/>
          </a:xfrm>
        </p:spPr>
        <p:txBody>
          <a:bodyPr vert="horz" wrap="none" lIns="0" tIns="0" rIns="0" bIns="0" rtlCol="0" anchor="t">
            <a:spAutoFit/>
          </a:bodyPr>
          <a:lstStyle/>
          <a:p>
            <a:r>
              <a:rPr lang="de-DE" dirty="0"/>
              <a:t>Barkhausen Institut, July 24th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832DF-8219-7123-85C5-102023ACBE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3C8-BAB4-3BAF-47D3-3E69487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D39EE-DA97-09FB-CD5F-D67F13ABA26C}"/>
              </a:ext>
            </a:extLst>
          </p:cNvPr>
          <p:cNvSpPr txBox="1"/>
          <p:nvPr/>
        </p:nvSpPr>
        <p:spPr>
          <a:xfrm>
            <a:off x="874712" y="1053296"/>
            <a:ext cx="10480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Implement a </a:t>
            </a:r>
            <a:r>
              <a:rPr lang="en-IN" sz="2000" dirty="0" err="1"/>
              <a:t>NoC</a:t>
            </a:r>
            <a:r>
              <a:rPr lang="en-IN" sz="2000" dirty="0"/>
              <a:t> with mesh topology using Coq.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Formally verify fundamental properties like Functional Correctness of the </a:t>
            </a:r>
            <a:r>
              <a:rPr lang="en-IN" sz="2000" dirty="0" err="1"/>
              <a:t>NoC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dirty="0" err="1"/>
              <a:t>NoC</a:t>
            </a:r>
            <a:r>
              <a:rPr lang="en-IN" sz="2000" dirty="0"/>
              <a:t> should be configurable in terms of its size and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64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Koika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0559C-9BCA-4A7C-18A2-1E07C28750FF}"/>
              </a:ext>
            </a:extLst>
          </p:cNvPr>
          <p:cNvSpPr txBox="1"/>
          <p:nvPr/>
        </p:nvSpPr>
        <p:spPr>
          <a:xfrm>
            <a:off x="805657" y="1018684"/>
            <a:ext cx="7967954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/>
              <a:t>Embedded Domain Specific Language (DSL) in Coq for hardware design and verification.</a:t>
            </a:r>
            <a:endParaRPr lang="en-IN" sz="2400" b="1" dirty="0">
              <a:solidFill>
                <a:srgbClr val="000000"/>
              </a:solidFill>
              <a:latin typeface="Open Sans"/>
            </a:endParaRPr>
          </a:p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b="1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00"/>
                </a:solidFill>
                <a:latin typeface="Open Sans"/>
              </a:rPr>
              <a:t>One Rule At A Time (ORAAT) semantics, but preserves the notion of concurrency.</a:t>
            </a:r>
            <a:endParaRPr lang="en-IN" sz="24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dirty="0">
              <a:solidFill>
                <a:srgbClr val="000000"/>
              </a:solidFill>
              <a:latin typeface="Open Sans"/>
            </a:endParaRPr>
          </a:p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srgbClr val="000000"/>
                </a:solidFill>
                <a:latin typeface="Open Sans"/>
              </a:rPr>
              <a:t>Formally Proven Compiler.</a:t>
            </a:r>
            <a:endParaRPr lang="en-IN" sz="24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dirty="0">
              <a:solidFill>
                <a:srgbClr val="000000"/>
              </a:solidFill>
              <a:latin typeface="Open Sans"/>
            </a:endParaRPr>
          </a:p>
          <a:p>
            <a:pPr marL="342900" marR="0" lvl="0" indent="-3429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/>
              <a:t>Allows scheduling of rules for cycle-accurate semantics.</a:t>
            </a:r>
            <a:endParaRPr lang="en-IN" sz="2400" dirty="0"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3B3E8-EB97-B6FA-4D17-9C362E3E480D}"/>
              </a:ext>
            </a:extLst>
          </p:cNvPr>
          <p:cNvSpPr txBox="1"/>
          <p:nvPr/>
        </p:nvSpPr>
        <p:spPr>
          <a:xfrm>
            <a:off x="506481" y="5381031"/>
            <a:ext cx="11317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Thomas </a:t>
            </a:r>
            <a:r>
              <a:rPr lang="en-US" sz="1200" dirty="0" err="1"/>
              <a:t>Bourgeat</a:t>
            </a:r>
            <a:r>
              <a:rPr lang="en-US" sz="1200" dirty="0"/>
              <a:t>, Clément Pit-Claudel, Adam </a:t>
            </a:r>
            <a:r>
              <a:rPr lang="en-US" sz="1200" dirty="0" err="1"/>
              <a:t>Chlipala</a:t>
            </a:r>
            <a:r>
              <a:rPr lang="en-US" sz="1200" dirty="0"/>
              <a:t>, and Arvind. 2020. The essence of </a:t>
            </a:r>
            <a:r>
              <a:rPr lang="en-US" sz="1200" dirty="0" err="1"/>
              <a:t>Bluespec</a:t>
            </a:r>
            <a:r>
              <a:rPr lang="en-US" sz="1200" dirty="0"/>
              <a:t>: a core language for rule-based hardware design. In Proceedings of the 41st ACM SIGPLAN Conference on Programming Language Design and Implementation (PLDI 2020). Association for Computing Machinery, New York, NY, USA.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49B39-D857-CA7A-58C5-8A5E4047D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8" r="21329"/>
          <a:stretch/>
        </p:blipFill>
        <p:spPr>
          <a:xfrm>
            <a:off x="8275899" y="2018852"/>
            <a:ext cx="3379807" cy="21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AA6C0C-CA84-E54A-F46D-39E67B0D0E36}"/>
              </a:ext>
            </a:extLst>
          </p:cNvPr>
          <p:cNvCxnSpPr/>
          <p:nvPr/>
        </p:nvCxnSpPr>
        <p:spPr>
          <a:xfrm flipH="1">
            <a:off x="1402180" y="2332628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AC3EDE-EC7F-3A89-430D-B3CA5F114666}"/>
              </a:ext>
            </a:extLst>
          </p:cNvPr>
          <p:cNvCxnSpPr/>
          <p:nvPr/>
        </p:nvCxnSpPr>
        <p:spPr>
          <a:xfrm flipH="1">
            <a:off x="1402180" y="4058325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4BBBBA-7588-04EA-7D43-448A7BE46D6B}"/>
              </a:ext>
            </a:extLst>
          </p:cNvPr>
          <p:cNvCxnSpPr/>
          <p:nvPr/>
        </p:nvCxnSpPr>
        <p:spPr>
          <a:xfrm flipH="1">
            <a:off x="4312951" y="2332628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D7189A-B58C-D768-FD1D-560D166E888D}"/>
              </a:ext>
            </a:extLst>
          </p:cNvPr>
          <p:cNvCxnSpPr/>
          <p:nvPr/>
        </p:nvCxnSpPr>
        <p:spPr>
          <a:xfrm flipH="1">
            <a:off x="4312951" y="4045902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2B5415-2D33-3F43-097B-9DF3E2AC4D63}"/>
              </a:ext>
            </a:extLst>
          </p:cNvPr>
          <p:cNvCxnSpPr>
            <a:cxnSpLocks/>
          </p:cNvCxnSpPr>
          <p:nvPr/>
        </p:nvCxnSpPr>
        <p:spPr>
          <a:xfrm>
            <a:off x="2365242" y="1632568"/>
            <a:ext cx="0" cy="72656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6DF553-597C-DA21-589F-93A832F502F1}"/>
              </a:ext>
            </a:extLst>
          </p:cNvPr>
          <p:cNvCxnSpPr>
            <a:cxnSpLocks/>
          </p:cNvCxnSpPr>
          <p:nvPr/>
        </p:nvCxnSpPr>
        <p:spPr>
          <a:xfrm>
            <a:off x="4312951" y="1603397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261F5B-795F-842D-4040-5928590B339F}"/>
              </a:ext>
            </a:extLst>
          </p:cNvPr>
          <p:cNvCxnSpPr>
            <a:cxnSpLocks/>
          </p:cNvCxnSpPr>
          <p:nvPr/>
        </p:nvCxnSpPr>
        <p:spPr>
          <a:xfrm>
            <a:off x="2364544" y="4045902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B2FD02-C3B6-ADD5-1F84-4817AA6FE1E1}"/>
              </a:ext>
            </a:extLst>
          </p:cNvPr>
          <p:cNvCxnSpPr>
            <a:cxnSpLocks/>
          </p:cNvCxnSpPr>
          <p:nvPr/>
        </p:nvCxnSpPr>
        <p:spPr>
          <a:xfrm>
            <a:off x="4312951" y="4058325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0ACE36-1B52-E6E9-AC3A-A5D6EF7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48" y="278938"/>
            <a:ext cx="10580687" cy="509588"/>
          </a:xfrm>
        </p:spPr>
        <p:txBody>
          <a:bodyPr/>
          <a:lstStyle/>
          <a:p>
            <a:r>
              <a:rPr lang="en-IN" dirty="0" err="1"/>
              <a:t>NoC</a:t>
            </a:r>
            <a:r>
              <a:rPr lang="en-IN" dirty="0"/>
              <a:t> Implementations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2AFF1-80B8-5C89-3893-39D596AAED64}"/>
              </a:ext>
            </a:extLst>
          </p:cNvPr>
          <p:cNvSpPr/>
          <p:nvPr/>
        </p:nvSpPr>
        <p:spPr>
          <a:xfrm>
            <a:off x="2102183" y="2101863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7F04B9-DB24-9942-2FEA-8CC08E86BD87}"/>
              </a:ext>
            </a:extLst>
          </p:cNvPr>
          <p:cNvSpPr/>
          <p:nvPr/>
        </p:nvSpPr>
        <p:spPr>
          <a:xfrm>
            <a:off x="4010077" y="207642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A36C74-B098-86E8-A69B-14042DD9B1A6}"/>
              </a:ext>
            </a:extLst>
          </p:cNvPr>
          <p:cNvSpPr/>
          <p:nvPr/>
        </p:nvSpPr>
        <p:spPr>
          <a:xfrm>
            <a:off x="4010077" y="377347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2B6FFF-AFE7-6F48-6649-476066B8DC0B}"/>
              </a:ext>
            </a:extLst>
          </p:cNvPr>
          <p:cNvSpPr/>
          <p:nvPr/>
        </p:nvSpPr>
        <p:spPr>
          <a:xfrm>
            <a:off x="2076138" y="377347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714E88-10A2-BE5C-57A5-2E462D36403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2374188" y="2611451"/>
            <a:ext cx="0" cy="11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874C8F-2522-062C-56A9-FBDD9E39BFF4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2646193" y="2331218"/>
            <a:ext cx="1363884" cy="2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856492-FB50-ADB6-8FAC-FC790D670DF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282082" y="2586012"/>
            <a:ext cx="0" cy="1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6E5F4-36B4-57F5-9BDF-EF28E3B232A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2620148" y="4028268"/>
            <a:ext cx="138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4C2C119-F578-1BFE-0D36-DD4753163609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0800000" flipV="1">
            <a:off x="2076139" y="2356656"/>
            <a:ext cx="26045" cy="1671611"/>
          </a:xfrm>
          <a:prstGeom prst="curvedConnector3">
            <a:avLst>
              <a:gd name="adj1" fmla="val 977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C8028F6-259B-E535-58C4-8D3D42496845}"/>
              </a:ext>
            </a:extLst>
          </p:cNvPr>
          <p:cNvCxnSpPr>
            <a:cxnSpLocks/>
            <a:stCxn id="22" idx="4"/>
            <a:endCxn id="23" idx="4"/>
          </p:cNvCxnSpPr>
          <p:nvPr/>
        </p:nvCxnSpPr>
        <p:spPr>
          <a:xfrm rot="16200000" flipH="1">
            <a:off x="3315112" y="3316092"/>
            <a:ext cx="12700" cy="193393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3C3D886-7918-E841-F5DC-909DBEB692F9}"/>
              </a:ext>
            </a:extLst>
          </p:cNvPr>
          <p:cNvCxnSpPr>
            <a:cxnSpLocks/>
            <a:stCxn id="23" idx="6"/>
            <a:endCxn id="20" idx="6"/>
          </p:cNvCxnSpPr>
          <p:nvPr/>
        </p:nvCxnSpPr>
        <p:spPr>
          <a:xfrm flipV="1">
            <a:off x="4554087" y="2331218"/>
            <a:ext cx="12700" cy="16970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FB0BE50-9FBA-AAB8-D60F-64E656C7B984}"/>
              </a:ext>
            </a:extLst>
          </p:cNvPr>
          <p:cNvCxnSpPr>
            <a:cxnSpLocks/>
            <a:stCxn id="20" idx="0"/>
            <a:endCxn id="19" idx="0"/>
          </p:cNvCxnSpPr>
          <p:nvPr/>
        </p:nvCxnSpPr>
        <p:spPr>
          <a:xfrm rot="16200000" flipH="1" flipV="1">
            <a:off x="3315415" y="1135196"/>
            <a:ext cx="25439" cy="1907894"/>
          </a:xfrm>
          <a:prstGeom prst="curvedConnector3">
            <a:avLst>
              <a:gd name="adj1" fmla="val -898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A8B1BC3-48FC-EF80-7CC9-7D37305FF1B6}"/>
              </a:ext>
            </a:extLst>
          </p:cNvPr>
          <p:cNvSpPr/>
          <p:nvPr/>
        </p:nvSpPr>
        <p:spPr>
          <a:xfrm>
            <a:off x="3279368" y="1743489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69D5A7-02DF-91D2-1993-D8E7C23FA586}"/>
              </a:ext>
            </a:extLst>
          </p:cNvPr>
          <p:cNvSpPr/>
          <p:nvPr/>
        </p:nvSpPr>
        <p:spPr>
          <a:xfrm>
            <a:off x="3278140" y="4397542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50EFA-C51C-0859-5AF9-1960670201F1}"/>
              </a:ext>
            </a:extLst>
          </p:cNvPr>
          <p:cNvSpPr/>
          <p:nvPr/>
        </p:nvSpPr>
        <p:spPr>
          <a:xfrm>
            <a:off x="2313230" y="3082941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10EA67-A2E5-BF15-10AF-80392D7FBB36}"/>
              </a:ext>
            </a:extLst>
          </p:cNvPr>
          <p:cNvSpPr/>
          <p:nvPr/>
        </p:nvSpPr>
        <p:spPr>
          <a:xfrm>
            <a:off x="3267178" y="2238825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D1EC28-F7D9-536C-3488-AE041445E115}"/>
              </a:ext>
            </a:extLst>
          </p:cNvPr>
          <p:cNvSpPr/>
          <p:nvPr/>
        </p:nvSpPr>
        <p:spPr>
          <a:xfrm>
            <a:off x="3278140" y="3918825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9C7A64-89C2-AE26-9A22-47BD569CDF4C}"/>
              </a:ext>
            </a:extLst>
          </p:cNvPr>
          <p:cNvSpPr/>
          <p:nvPr/>
        </p:nvSpPr>
        <p:spPr>
          <a:xfrm>
            <a:off x="1787744" y="3081757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5811B4-4A19-3DDB-1C6E-7D42B7A6BA56}"/>
              </a:ext>
            </a:extLst>
          </p:cNvPr>
          <p:cNvSpPr/>
          <p:nvPr/>
        </p:nvSpPr>
        <p:spPr>
          <a:xfrm>
            <a:off x="4221125" y="3064440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5B02B3-4576-080B-D2C2-FA589DC7BE3A}"/>
              </a:ext>
            </a:extLst>
          </p:cNvPr>
          <p:cNvSpPr/>
          <p:nvPr/>
        </p:nvSpPr>
        <p:spPr>
          <a:xfrm>
            <a:off x="4711045" y="3081757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9397B1-2AF1-B854-2119-4E759BD215B3}"/>
              </a:ext>
            </a:extLst>
          </p:cNvPr>
          <p:cNvSpPr/>
          <p:nvPr/>
        </p:nvSpPr>
        <p:spPr>
          <a:xfrm>
            <a:off x="1221627" y="1767307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77CC8B7-B6BA-9A5F-8D02-4172F86CF14D}"/>
              </a:ext>
            </a:extLst>
          </p:cNvPr>
          <p:cNvSpPr/>
          <p:nvPr/>
        </p:nvSpPr>
        <p:spPr>
          <a:xfrm>
            <a:off x="4702549" y="1681481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Tile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5D2C66-A10C-34A3-BC20-D7459F78AD9B}"/>
              </a:ext>
            </a:extLst>
          </p:cNvPr>
          <p:cNvSpPr/>
          <p:nvPr/>
        </p:nvSpPr>
        <p:spPr>
          <a:xfrm>
            <a:off x="1221627" y="449818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94C63E-9D8F-E91A-9208-EB076A82C110}"/>
              </a:ext>
            </a:extLst>
          </p:cNvPr>
          <p:cNvSpPr/>
          <p:nvPr/>
        </p:nvSpPr>
        <p:spPr>
          <a:xfrm>
            <a:off x="4702549" y="449818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E3FA9D-84F2-8F6E-17A5-01AEE1C60D59}"/>
              </a:ext>
            </a:extLst>
          </p:cNvPr>
          <p:cNvSpPr/>
          <p:nvPr/>
        </p:nvSpPr>
        <p:spPr>
          <a:xfrm>
            <a:off x="3227582" y="337865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3357FE-DAAE-3C43-2249-3A58D6E9ECAC}"/>
              </a:ext>
            </a:extLst>
          </p:cNvPr>
          <p:cNvCxnSpPr>
            <a:cxnSpLocks/>
            <a:stCxn id="22" idx="3"/>
            <a:endCxn id="80" idx="0"/>
          </p:cNvCxnSpPr>
          <p:nvPr/>
        </p:nvCxnSpPr>
        <p:spPr>
          <a:xfrm flipH="1">
            <a:off x="1582397" y="4208435"/>
            <a:ext cx="573409" cy="28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594E6BA-A16C-41AE-6CD8-33063D670423}"/>
              </a:ext>
            </a:extLst>
          </p:cNvPr>
          <p:cNvCxnSpPr>
            <a:cxnSpLocks/>
            <a:stCxn id="19" idx="1"/>
            <a:endCxn id="78" idx="2"/>
          </p:cNvCxnSpPr>
          <p:nvPr/>
        </p:nvCxnSpPr>
        <p:spPr>
          <a:xfrm flipH="1" flipV="1">
            <a:off x="1582397" y="2054011"/>
            <a:ext cx="599454" cy="12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92F0BED-4041-D71D-6F8A-59D438B7080F}"/>
              </a:ext>
            </a:extLst>
          </p:cNvPr>
          <p:cNvCxnSpPr>
            <a:cxnSpLocks/>
            <a:stCxn id="20" idx="7"/>
            <a:endCxn id="79" idx="2"/>
          </p:cNvCxnSpPr>
          <p:nvPr/>
        </p:nvCxnSpPr>
        <p:spPr>
          <a:xfrm flipV="1">
            <a:off x="4474419" y="1968185"/>
            <a:ext cx="588900" cy="18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C13807-2C44-5C0E-09E8-FA3E3A636DEA}"/>
              </a:ext>
            </a:extLst>
          </p:cNvPr>
          <p:cNvCxnSpPr>
            <a:cxnSpLocks/>
            <a:stCxn id="23" idx="5"/>
            <a:endCxn id="81" idx="0"/>
          </p:cNvCxnSpPr>
          <p:nvPr/>
        </p:nvCxnSpPr>
        <p:spPr>
          <a:xfrm>
            <a:off x="4474419" y="4208435"/>
            <a:ext cx="588900" cy="28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3A05F6-95E3-28AF-02A5-183A0C5B9E7B}"/>
              </a:ext>
            </a:extLst>
          </p:cNvPr>
          <p:cNvCxnSpPr>
            <a:cxnSpLocks/>
            <a:stCxn id="23" idx="1"/>
            <a:endCxn id="82" idx="2"/>
          </p:cNvCxnSpPr>
          <p:nvPr/>
        </p:nvCxnSpPr>
        <p:spPr>
          <a:xfrm flipH="1" flipV="1">
            <a:off x="3588352" y="3665363"/>
            <a:ext cx="501393" cy="18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CDEFDE-954D-CC95-7B7E-4E51F07B8043}"/>
              </a:ext>
            </a:extLst>
          </p:cNvPr>
          <p:cNvCxnSpPr>
            <a:cxnSpLocks/>
          </p:cNvCxnSpPr>
          <p:nvPr/>
        </p:nvCxnSpPr>
        <p:spPr>
          <a:xfrm flipV="1">
            <a:off x="943349" y="5224756"/>
            <a:ext cx="4775382" cy="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2CEA63D-FC32-F477-4317-C80A7886B7F9}"/>
              </a:ext>
            </a:extLst>
          </p:cNvPr>
          <p:cNvCxnSpPr/>
          <p:nvPr/>
        </p:nvCxnSpPr>
        <p:spPr>
          <a:xfrm flipV="1">
            <a:off x="943349" y="1321848"/>
            <a:ext cx="0" cy="39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CCB1B26-B1AC-47F3-7F9E-6B6C784422BF}"/>
              </a:ext>
            </a:extLst>
          </p:cNvPr>
          <p:cNvSpPr txBox="1"/>
          <p:nvPr/>
        </p:nvSpPr>
        <p:spPr>
          <a:xfrm>
            <a:off x="631948" y="3878311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A6D5D0-1984-4420-D3F2-AF06CEACAF54}"/>
              </a:ext>
            </a:extLst>
          </p:cNvPr>
          <p:cNvSpPr txBox="1"/>
          <p:nvPr/>
        </p:nvSpPr>
        <p:spPr>
          <a:xfrm>
            <a:off x="578905" y="2205437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F55F2A-DBAC-1BFC-D0B7-619D52F28189}"/>
              </a:ext>
            </a:extLst>
          </p:cNvPr>
          <p:cNvSpPr txBox="1"/>
          <p:nvPr/>
        </p:nvSpPr>
        <p:spPr>
          <a:xfrm>
            <a:off x="2232853" y="5265212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949D29-1D4F-73C7-D9B3-5B17A0BD3659}"/>
              </a:ext>
            </a:extLst>
          </p:cNvPr>
          <p:cNvSpPr txBox="1"/>
          <p:nvPr/>
        </p:nvSpPr>
        <p:spPr>
          <a:xfrm>
            <a:off x="4219608" y="5265211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09E0E-7CF4-7C08-6A78-FC91C0DB0FD0}"/>
              </a:ext>
            </a:extLst>
          </p:cNvPr>
          <p:cNvSpPr txBox="1"/>
          <p:nvPr/>
        </p:nvSpPr>
        <p:spPr>
          <a:xfrm>
            <a:off x="1352526" y="5553077"/>
            <a:ext cx="131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Buffer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B4C5C-60BC-5285-8450-409C9A990FF6}"/>
              </a:ext>
            </a:extLst>
          </p:cNvPr>
          <p:cNvSpPr/>
          <p:nvPr/>
        </p:nvSpPr>
        <p:spPr>
          <a:xfrm>
            <a:off x="1043340" y="5533132"/>
            <a:ext cx="121914" cy="19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4AEE99-0B5C-3C7B-7578-572917B5A3D4}"/>
              </a:ext>
            </a:extLst>
          </p:cNvPr>
          <p:cNvSpPr/>
          <p:nvPr/>
        </p:nvSpPr>
        <p:spPr>
          <a:xfrm>
            <a:off x="938436" y="5893828"/>
            <a:ext cx="356574" cy="3278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F073F-0C7B-5E55-2840-06C9D5F16178}"/>
              </a:ext>
            </a:extLst>
          </p:cNvPr>
          <p:cNvSpPr txBox="1"/>
          <p:nvPr/>
        </p:nvSpPr>
        <p:spPr>
          <a:xfrm>
            <a:off x="1352527" y="5949926"/>
            <a:ext cx="131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Router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01C9EE-84EE-BF87-510D-E3A51E9DE376}"/>
              </a:ext>
            </a:extLst>
          </p:cNvPr>
          <p:cNvCxnSpPr/>
          <p:nvPr/>
        </p:nvCxnSpPr>
        <p:spPr>
          <a:xfrm flipH="1">
            <a:off x="7153031" y="2332628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458789-2B40-D8EE-0AEB-9A9FE040BE8D}"/>
              </a:ext>
            </a:extLst>
          </p:cNvPr>
          <p:cNvCxnSpPr/>
          <p:nvPr/>
        </p:nvCxnSpPr>
        <p:spPr>
          <a:xfrm flipH="1">
            <a:off x="7153031" y="4058325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84D10-7C79-F011-E14D-B1CF5C61B3F6}"/>
              </a:ext>
            </a:extLst>
          </p:cNvPr>
          <p:cNvCxnSpPr/>
          <p:nvPr/>
        </p:nvCxnSpPr>
        <p:spPr>
          <a:xfrm flipH="1">
            <a:off x="10063802" y="2332628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49D999-AA71-B387-A34E-ED1DA9DFEE63}"/>
              </a:ext>
            </a:extLst>
          </p:cNvPr>
          <p:cNvCxnSpPr/>
          <p:nvPr/>
        </p:nvCxnSpPr>
        <p:spPr>
          <a:xfrm flipH="1">
            <a:off x="10063802" y="4045902"/>
            <a:ext cx="96236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324FD2-D64D-56DC-007A-E17E81DA1DAF}"/>
              </a:ext>
            </a:extLst>
          </p:cNvPr>
          <p:cNvCxnSpPr>
            <a:cxnSpLocks/>
          </p:cNvCxnSpPr>
          <p:nvPr/>
        </p:nvCxnSpPr>
        <p:spPr>
          <a:xfrm>
            <a:off x="8116093" y="1632568"/>
            <a:ext cx="0" cy="72656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47F0CB-7F79-F145-B04F-9D6632CA00C3}"/>
              </a:ext>
            </a:extLst>
          </p:cNvPr>
          <p:cNvCxnSpPr>
            <a:cxnSpLocks/>
          </p:cNvCxnSpPr>
          <p:nvPr/>
        </p:nvCxnSpPr>
        <p:spPr>
          <a:xfrm>
            <a:off x="10063802" y="1603397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49971-1496-C8D1-D7C4-E02C96E6DA5D}"/>
              </a:ext>
            </a:extLst>
          </p:cNvPr>
          <p:cNvCxnSpPr>
            <a:cxnSpLocks/>
          </p:cNvCxnSpPr>
          <p:nvPr/>
        </p:nvCxnSpPr>
        <p:spPr>
          <a:xfrm>
            <a:off x="8115395" y="4045902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BE2D4B-0983-97D3-4784-76AB88F3BB1F}"/>
              </a:ext>
            </a:extLst>
          </p:cNvPr>
          <p:cNvCxnSpPr>
            <a:cxnSpLocks/>
          </p:cNvCxnSpPr>
          <p:nvPr/>
        </p:nvCxnSpPr>
        <p:spPr>
          <a:xfrm>
            <a:off x="10063802" y="4058325"/>
            <a:ext cx="0" cy="7265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4D24E4A-04FC-CE3E-0FDC-9B0515B93EA2}"/>
              </a:ext>
            </a:extLst>
          </p:cNvPr>
          <p:cNvSpPr/>
          <p:nvPr/>
        </p:nvSpPr>
        <p:spPr>
          <a:xfrm>
            <a:off x="7853034" y="2101863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ADD2F-9F38-861E-4D69-1802A01437FC}"/>
              </a:ext>
            </a:extLst>
          </p:cNvPr>
          <p:cNvSpPr/>
          <p:nvPr/>
        </p:nvSpPr>
        <p:spPr>
          <a:xfrm>
            <a:off x="9760928" y="207642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23AA0B-877E-BB1A-9313-4AD7CDEC794A}"/>
              </a:ext>
            </a:extLst>
          </p:cNvPr>
          <p:cNvSpPr/>
          <p:nvPr/>
        </p:nvSpPr>
        <p:spPr>
          <a:xfrm>
            <a:off x="9760928" y="377347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R1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A48D97-28C2-138E-0545-D9B2B2CFD72D}"/>
              </a:ext>
            </a:extLst>
          </p:cNvPr>
          <p:cNvSpPr/>
          <p:nvPr/>
        </p:nvSpPr>
        <p:spPr>
          <a:xfrm>
            <a:off x="7826989" y="3773474"/>
            <a:ext cx="544010" cy="509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898EE1-57F9-B342-B5AC-4DD64EE3467D}"/>
              </a:ext>
            </a:extLst>
          </p:cNvPr>
          <p:cNvSpPr/>
          <p:nvPr/>
        </p:nvSpPr>
        <p:spPr>
          <a:xfrm>
            <a:off x="6972478" y="1767307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32FC0B-D75C-3D28-2326-3F7E5C46B232}"/>
              </a:ext>
            </a:extLst>
          </p:cNvPr>
          <p:cNvSpPr/>
          <p:nvPr/>
        </p:nvSpPr>
        <p:spPr>
          <a:xfrm>
            <a:off x="10453400" y="1681481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736F6D-4A48-2FB4-8419-345330E94EC0}"/>
              </a:ext>
            </a:extLst>
          </p:cNvPr>
          <p:cNvSpPr/>
          <p:nvPr/>
        </p:nvSpPr>
        <p:spPr>
          <a:xfrm>
            <a:off x="6972478" y="449818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413D33-9443-0D6F-BF64-5B936C2E0C52}"/>
              </a:ext>
            </a:extLst>
          </p:cNvPr>
          <p:cNvSpPr/>
          <p:nvPr/>
        </p:nvSpPr>
        <p:spPr>
          <a:xfrm>
            <a:off x="10453400" y="449818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89AFE8-B709-1ACA-CF6E-223911BF5997}"/>
              </a:ext>
            </a:extLst>
          </p:cNvPr>
          <p:cNvSpPr/>
          <p:nvPr/>
        </p:nvSpPr>
        <p:spPr>
          <a:xfrm>
            <a:off x="8978433" y="3378659"/>
            <a:ext cx="721540" cy="28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Tile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5A83E-232D-A7FD-07A1-79165A813B80}"/>
              </a:ext>
            </a:extLst>
          </p:cNvPr>
          <p:cNvCxnSpPr>
            <a:cxnSpLocks/>
            <a:stCxn id="16" idx="3"/>
            <a:endCxn id="53" idx="0"/>
          </p:cNvCxnSpPr>
          <p:nvPr/>
        </p:nvCxnSpPr>
        <p:spPr>
          <a:xfrm flipH="1">
            <a:off x="7333248" y="4208435"/>
            <a:ext cx="573409" cy="28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6138E7-77E2-7E91-439A-03CAD157E6D7}"/>
              </a:ext>
            </a:extLst>
          </p:cNvPr>
          <p:cNvCxnSpPr>
            <a:cxnSpLocks/>
            <a:stCxn id="13" idx="1"/>
            <a:endCxn id="50" idx="2"/>
          </p:cNvCxnSpPr>
          <p:nvPr/>
        </p:nvCxnSpPr>
        <p:spPr>
          <a:xfrm flipH="1" flipV="1">
            <a:off x="7333248" y="2054011"/>
            <a:ext cx="599454" cy="12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C26A5D-9875-3F02-D02F-7326DC084BAF}"/>
              </a:ext>
            </a:extLst>
          </p:cNvPr>
          <p:cNvCxnSpPr>
            <a:cxnSpLocks/>
            <a:stCxn id="14" idx="7"/>
            <a:endCxn id="52" idx="2"/>
          </p:cNvCxnSpPr>
          <p:nvPr/>
        </p:nvCxnSpPr>
        <p:spPr>
          <a:xfrm flipV="1">
            <a:off x="10225270" y="1968185"/>
            <a:ext cx="588900" cy="18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03034C-0EB0-3F0D-4DC9-5AF1EC81DA9B}"/>
              </a:ext>
            </a:extLst>
          </p:cNvPr>
          <p:cNvCxnSpPr>
            <a:cxnSpLocks/>
            <a:stCxn id="15" idx="5"/>
            <a:endCxn id="54" idx="0"/>
          </p:cNvCxnSpPr>
          <p:nvPr/>
        </p:nvCxnSpPr>
        <p:spPr>
          <a:xfrm>
            <a:off x="10225270" y="4208435"/>
            <a:ext cx="588900" cy="28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EEFB3C-A53C-C3B7-3E4F-5476603C8110}"/>
              </a:ext>
            </a:extLst>
          </p:cNvPr>
          <p:cNvCxnSpPr>
            <a:cxnSpLocks/>
            <a:stCxn id="15" idx="1"/>
            <a:endCxn id="55" idx="2"/>
          </p:cNvCxnSpPr>
          <p:nvPr/>
        </p:nvCxnSpPr>
        <p:spPr>
          <a:xfrm flipH="1" flipV="1">
            <a:off x="9339203" y="3665363"/>
            <a:ext cx="501393" cy="18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6F3DE9-D7A5-78BC-B0E3-4A850A7A7B62}"/>
              </a:ext>
            </a:extLst>
          </p:cNvPr>
          <p:cNvCxnSpPr>
            <a:cxnSpLocks/>
          </p:cNvCxnSpPr>
          <p:nvPr/>
        </p:nvCxnSpPr>
        <p:spPr>
          <a:xfrm flipV="1">
            <a:off x="6694200" y="5224756"/>
            <a:ext cx="4775382" cy="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155207-7713-EB1E-D9F2-84DACF8CE7D0}"/>
              </a:ext>
            </a:extLst>
          </p:cNvPr>
          <p:cNvCxnSpPr/>
          <p:nvPr/>
        </p:nvCxnSpPr>
        <p:spPr>
          <a:xfrm flipV="1">
            <a:off x="6694200" y="1305215"/>
            <a:ext cx="0" cy="39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5E3BFD-9E1A-5266-1D81-D11A51257FA8}"/>
              </a:ext>
            </a:extLst>
          </p:cNvPr>
          <p:cNvSpPr txBox="1"/>
          <p:nvPr/>
        </p:nvSpPr>
        <p:spPr>
          <a:xfrm>
            <a:off x="6452799" y="3931436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54DC68-81FC-C081-AAF1-4FDC08AF5092}"/>
              </a:ext>
            </a:extLst>
          </p:cNvPr>
          <p:cNvSpPr txBox="1"/>
          <p:nvPr/>
        </p:nvSpPr>
        <p:spPr>
          <a:xfrm>
            <a:off x="6454931" y="2205437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A74F3-91AE-6CC0-1A99-37F0B87A8B89}"/>
              </a:ext>
            </a:extLst>
          </p:cNvPr>
          <p:cNvSpPr txBox="1"/>
          <p:nvPr/>
        </p:nvSpPr>
        <p:spPr>
          <a:xfrm>
            <a:off x="7983704" y="5265212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E151D8-01A5-1D92-41ED-C07DF0258CC4}"/>
              </a:ext>
            </a:extLst>
          </p:cNvPr>
          <p:cNvSpPr txBox="1"/>
          <p:nvPr/>
        </p:nvSpPr>
        <p:spPr>
          <a:xfrm>
            <a:off x="9970459" y="5265211"/>
            <a:ext cx="2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E260D9-BACC-1761-F41B-0863EB2F1DF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098994" y="2611451"/>
            <a:ext cx="26045" cy="1162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8E1F2C-6888-C2E3-026B-19FD6E7308D4}"/>
              </a:ext>
            </a:extLst>
          </p:cNvPr>
          <p:cNvCxnSpPr>
            <a:cxnSpLocks/>
          </p:cNvCxnSpPr>
          <p:nvPr/>
        </p:nvCxnSpPr>
        <p:spPr>
          <a:xfrm flipH="1">
            <a:off x="10019910" y="2580882"/>
            <a:ext cx="26045" cy="1162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F2B294-4B87-90A6-3CEA-15EB2EE3052D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>
            <a:off x="8370999" y="4028268"/>
            <a:ext cx="1389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3111AF-1EBB-7B4A-E0B0-C1422E1C89D5}"/>
              </a:ext>
            </a:extLst>
          </p:cNvPr>
          <p:cNvCxnSpPr/>
          <p:nvPr/>
        </p:nvCxnSpPr>
        <p:spPr>
          <a:xfrm>
            <a:off x="8386926" y="2312013"/>
            <a:ext cx="1389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89E4485-A39E-EF40-6FB0-2E928372B11C}"/>
              </a:ext>
            </a:extLst>
          </p:cNvPr>
          <p:cNvSpPr txBox="1"/>
          <p:nvPr/>
        </p:nvSpPr>
        <p:spPr>
          <a:xfrm>
            <a:off x="1657772" y="970972"/>
            <a:ext cx="34845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Stateful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700395-83FC-0A6E-4D23-529A0A41E8DE}"/>
              </a:ext>
            </a:extLst>
          </p:cNvPr>
          <p:cNvSpPr txBox="1"/>
          <p:nvPr/>
        </p:nvSpPr>
        <p:spPr>
          <a:xfrm>
            <a:off x="6068343" y="969885"/>
            <a:ext cx="60940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7162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67" grpId="0"/>
      <p:bldP spid="68" grpId="0"/>
      <p:bldP spid="69" grpId="0"/>
      <p:bldP spid="83" grpId="0"/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F0C-BDCC-2B58-93AE-D40E4B6B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 Routing algorithm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5C9CBB-9528-EBA4-EBE8-FE6B235580C9}"/>
              </a:ext>
            </a:extLst>
          </p:cNvPr>
          <p:cNvSpPr txBox="1"/>
          <p:nvPr/>
        </p:nvSpPr>
        <p:spPr>
          <a:xfrm>
            <a:off x="6876805" y="855664"/>
            <a:ext cx="5211073" cy="532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onsolas" panose="020B0609020204030204" pitchFamily="49" charset="0"/>
              </a:rPr>
              <a:t>XY_Routing_Algorithm</a:t>
            </a:r>
            <a:r>
              <a:rPr lang="en-IN" dirty="0">
                <a:latin typeface="Consolas" panose="020B0609020204030204" pitchFamily="49" charset="0"/>
              </a:rPr>
              <a:t>(from, to):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if from==to</a:t>
            </a:r>
          </a:p>
          <a:p>
            <a:r>
              <a:rPr lang="en-IN" dirty="0">
                <a:latin typeface="Consolas" panose="020B0609020204030204" pitchFamily="49" charset="0"/>
              </a:rPr>
              <a:t>		then send(Tile)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else while </a:t>
            </a:r>
            <a:r>
              <a:rPr lang="en-IN" dirty="0" err="1">
                <a:latin typeface="Consolas" panose="020B0609020204030204" pitchFamily="49" charset="0"/>
              </a:rPr>
              <a:t>from.X</a:t>
            </a:r>
            <a:r>
              <a:rPr lang="en-IN" dirty="0">
                <a:latin typeface="Consolas" panose="020B0609020204030204" pitchFamily="49" charset="0"/>
              </a:rPr>
              <a:t>!=</a:t>
            </a:r>
            <a:r>
              <a:rPr lang="en-IN" dirty="0" err="1">
                <a:latin typeface="Consolas" panose="020B0609020204030204" pitchFamily="49" charset="0"/>
              </a:rPr>
              <a:t>to.X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	if </a:t>
            </a:r>
            <a:r>
              <a:rPr lang="en-IN" dirty="0" err="1">
                <a:latin typeface="Consolas" panose="020B0609020204030204" pitchFamily="49" charset="0"/>
              </a:rPr>
              <a:t>from.X</a:t>
            </a:r>
            <a:r>
              <a:rPr lang="en-IN" dirty="0">
                <a:latin typeface="Consolas" panose="020B0609020204030204" pitchFamily="49" charset="0"/>
              </a:rPr>
              <a:t> &lt; </a:t>
            </a:r>
            <a:r>
              <a:rPr lang="en-IN" dirty="0" err="1">
                <a:latin typeface="Consolas" panose="020B0609020204030204" pitchFamily="49" charset="0"/>
              </a:rPr>
              <a:t>to.X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		</a:t>
            </a:r>
            <a:r>
              <a:rPr lang="en-IN" dirty="0" err="1">
                <a:latin typeface="Consolas" panose="020B0609020204030204" pitchFamily="49" charset="0"/>
              </a:rPr>
              <a:t>from.X</a:t>
            </a:r>
            <a:r>
              <a:rPr lang="en-IN" dirty="0">
                <a:latin typeface="Consolas" panose="020B0609020204030204" pitchFamily="49" charset="0"/>
              </a:rPr>
              <a:t> = send(R(X+1))</a:t>
            </a:r>
          </a:p>
          <a:p>
            <a:r>
              <a:rPr lang="en-IN" dirty="0">
                <a:latin typeface="Consolas" panose="020B0609020204030204" pitchFamily="49" charset="0"/>
              </a:rPr>
              <a:t>		else</a:t>
            </a:r>
          </a:p>
          <a:p>
            <a:r>
              <a:rPr lang="en-IN" dirty="0">
                <a:latin typeface="Consolas" panose="020B0609020204030204" pitchFamily="49" charset="0"/>
              </a:rPr>
              <a:t>			</a:t>
            </a:r>
            <a:r>
              <a:rPr lang="en-IN" dirty="0" err="1">
                <a:latin typeface="Consolas" panose="020B0609020204030204" pitchFamily="49" charset="0"/>
              </a:rPr>
              <a:t>from.X</a:t>
            </a:r>
            <a:r>
              <a:rPr lang="en-IN" dirty="0">
                <a:latin typeface="Consolas" panose="020B0609020204030204" pitchFamily="49" charset="0"/>
              </a:rPr>
              <a:t> = send(R(X-1))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else while </a:t>
            </a:r>
            <a:r>
              <a:rPr lang="en-IN" dirty="0" err="1">
                <a:latin typeface="Consolas" panose="020B0609020204030204" pitchFamily="49" charset="0"/>
              </a:rPr>
              <a:t>from.Y</a:t>
            </a:r>
            <a:r>
              <a:rPr lang="en-IN" dirty="0">
                <a:latin typeface="Consolas" panose="020B0609020204030204" pitchFamily="49" charset="0"/>
              </a:rPr>
              <a:t>!=</a:t>
            </a:r>
            <a:r>
              <a:rPr lang="en-IN" dirty="0" err="1">
                <a:latin typeface="Consolas" panose="020B0609020204030204" pitchFamily="49" charset="0"/>
              </a:rPr>
              <a:t>to.Y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	if </a:t>
            </a:r>
            <a:r>
              <a:rPr lang="en-IN" dirty="0" err="1">
                <a:latin typeface="Consolas" panose="020B0609020204030204" pitchFamily="49" charset="0"/>
              </a:rPr>
              <a:t>from.Y</a:t>
            </a:r>
            <a:r>
              <a:rPr lang="en-IN" dirty="0">
                <a:latin typeface="Consolas" panose="020B0609020204030204" pitchFamily="49" charset="0"/>
              </a:rPr>
              <a:t> &lt; </a:t>
            </a:r>
            <a:r>
              <a:rPr lang="en-IN" dirty="0" err="1">
                <a:latin typeface="Consolas" panose="020B0609020204030204" pitchFamily="49" charset="0"/>
              </a:rPr>
              <a:t>to.Y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		</a:t>
            </a:r>
            <a:r>
              <a:rPr lang="en-IN" dirty="0" err="1">
                <a:latin typeface="Consolas" panose="020B0609020204030204" pitchFamily="49" charset="0"/>
              </a:rPr>
              <a:t>from.Y</a:t>
            </a:r>
            <a:r>
              <a:rPr lang="en-IN" dirty="0">
                <a:latin typeface="Consolas" panose="020B0609020204030204" pitchFamily="49" charset="0"/>
              </a:rPr>
              <a:t> = send(R(Y+1))</a:t>
            </a:r>
          </a:p>
          <a:p>
            <a:r>
              <a:rPr lang="en-IN" dirty="0">
                <a:latin typeface="Consolas" panose="020B0609020204030204" pitchFamily="49" charset="0"/>
              </a:rPr>
              <a:t>		else</a:t>
            </a:r>
          </a:p>
          <a:p>
            <a:r>
              <a:rPr lang="en-IN" dirty="0">
                <a:latin typeface="Consolas" panose="020B0609020204030204" pitchFamily="49" charset="0"/>
              </a:rPr>
              <a:t>			</a:t>
            </a:r>
            <a:r>
              <a:rPr lang="en-IN" dirty="0" err="1">
                <a:latin typeface="Consolas" panose="020B0609020204030204" pitchFamily="49" charset="0"/>
              </a:rPr>
              <a:t>from.Y</a:t>
            </a:r>
            <a:r>
              <a:rPr lang="en-IN" dirty="0">
                <a:latin typeface="Consolas" panose="020B0609020204030204" pitchFamily="49" charset="0"/>
              </a:rPr>
              <a:t> = send(R(Y-1))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</a:p>
          <a:p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D3E67-BCD8-5321-6E46-BB769FA8A704}"/>
              </a:ext>
            </a:extLst>
          </p:cNvPr>
          <p:cNvSpPr/>
          <p:nvPr/>
        </p:nvSpPr>
        <p:spPr>
          <a:xfrm>
            <a:off x="3491907" y="2469226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68E2F2-FDF9-6BFC-18AC-3937ADD0E1B6}"/>
              </a:ext>
            </a:extLst>
          </p:cNvPr>
          <p:cNvSpPr/>
          <p:nvPr/>
        </p:nvSpPr>
        <p:spPr>
          <a:xfrm>
            <a:off x="5486755" y="2469226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52B0D-830C-9E1D-C740-2C7DAE8F57C8}"/>
              </a:ext>
            </a:extLst>
          </p:cNvPr>
          <p:cNvSpPr/>
          <p:nvPr/>
        </p:nvSpPr>
        <p:spPr>
          <a:xfrm>
            <a:off x="1497059" y="2469226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2F188-B526-9A2A-15F9-F8CDF9C4F39F}"/>
              </a:ext>
            </a:extLst>
          </p:cNvPr>
          <p:cNvSpPr/>
          <p:nvPr/>
        </p:nvSpPr>
        <p:spPr>
          <a:xfrm>
            <a:off x="1497059" y="999492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33DE2D-41E5-1709-9DDD-1AEAEFA11ADA}"/>
              </a:ext>
            </a:extLst>
          </p:cNvPr>
          <p:cNvSpPr/>
          <p:nvPr/>
        </p:nvSpPr>
        <p:spPr>
          <a:xfrm>
            <a:off x="3491907" y="999492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5AF58D-880A-4C8B-8B8C-52B03889F43D}"/>
              </a:ext>
            </a:extLst>
          </p:cNvPr>
          <p:cNvSpPr/>
          <p:nvPr/>
        </p:nvSpPr>
        <p:spPr>
          <a:xfrm>
            <a:off x="5486755" y="999492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CC3E4-9146-BF11-6F97-2314BD830DC9}"/>
              </a:ext>
            </a:extLst>
          </p:cNvPr>
          <p:cNvSpPr/>
          <p:nvPr/>
        </p:nvSpPr>
        <p:spPr>
          <a:xfrm>
            <a:off x="1497059" y="3938960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4CD58A-E62E-2957-D862-0D93431626D2}"/>
              </a:ext>
            </a:extLst>
          </p:cNvPr>
          <p:cNvSpPr/>
          <p:nvPr/>
        </p:nvSpPr>
        <p:spPr>
          <a:xfrm>
            <a:off x="3541949" y="3938960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5E65A4-D8C7-F286-F73E-FB2A9E86241D}"/>
              </a:ext>
            </a:extLst>
          </p:cNvPr>
          <p:cNvSpPr/>
          <p:nvPr/>
        </p:nvSpPr>
        <p:spPr>
          <a:xfrm>
            <a:off x="5510317" y="3938960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4C18FE-9C95-42DB-FFAA-BFCA5B3B211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056617" y="2092272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64708-3F58-1030-52A0-5C8756AFF2F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056617" y="3562006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CDF21F-56AC-6581-630B-9992C3DC56F8}"/>
              </a:ext>
            </a:extLst>
          </p:cNvPr>
          <p:cNvCxnSpPr/>
          <p:nvPr/>
        </p:nvCxnSpPr>
        <p:spPr>
          <a:xfrm>
            <a:off x="4051465" y="2092272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F5AE1B-5DEC-D706-3064-5527D5B15D6F}"/>
              </a:ext>
            </a:extLst>
          </p:cNvPr>
          <p:cNvCxnSpPr/>
          <p:nvPr/>
        </p:nvCxnSpPr>
        <p:spPr>
          <a:xfrm>
            <a:off x="6025843" y="2092272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203A71-6C26-F306-1CA1-B33F2E9D3862}"/>
              </a:ext>
            </a:extLst>
          </p:cNvPr>
          <p:cNvCxnSpPr/>
          <p:nvPr/>
        </p:nvCxnSpPr>
        <p:spPr>
          <a:xfrm>
            <a:off x="4081037" y="3579665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28CB7-E608-B214-3A2F-AB1DEAD9A5A7}"/>
              </a:ext>
            </a:extLst>
          </p:cNvPr>
          <p:cNvCxnSpPr/>
          <p:nvPr/>
        </p:nvCxnSpPr>
        <p:spPr>
          <a:xfrm>
            <a:off x="6069875" y="3579665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0CCB4-BD3B-C62D-2FB4-1BE1D3B2CA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16175" y="1545882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9D9204-E341-5796-C497-D899FAEFD9B9}"/>
              </a:ext>
            </a:extLst>
          </p:cNvPr>
          <p:cNvCxnSpPr/>
          <p:nvPr/>
        </p:nvCxnSpPr>
        <p:spPr>
          <a:xfrm>
            <a:off x="2616175" y="3015616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96D086-524D-8CA7-27DE-C878D4FF3212}"/>
              </a:ext>
            </a:extLst>
          </p:cNvPr>
          <p:cNvCxnSpPr/>
          <p:nvPr/>
        </p:nvCxnSpPr>
        <p:spPr>
          <a:xfrm>
            <a:off x="2616175" y="4485350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FF9176-AB92-985C-179E-12583800DC19}"/>
              </a:ext>
            </a:extLst>
          </p:cNvPr>
          <p:cNvCxnSpPr/>
          <p:nvPr/>
        </p:nvCxnSpPr>
        <p:spPr>
          <a:xfrm>
            <a:off x="4611023" y="1497414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AD2D5A-56AD-A3F6-B329-891EB029629B}"/>
              </a:ext>
            </a:extLst>
          </p:cNvPr>
          <p:cNvCxnSpPr/>
          <p:nvPr/>
        </p:nvCxnSpPr>
        <p:spPr>
          <a:xfrm>
            <a:off x="4611023" y="3015616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471BE2-3E20-3A45-18BB-2DC28895AB75}"/>
              </a:ext>
            </a:extLst>
          </p:cNvPr>
          <p:cNvCxnSpPr/>
          <p:nvPr/>
        </p:nvCxnSpPr>
        <p:spPr>
          <a:xfrm>
            <a:off x="4634585" y="4485350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973FC-EE24-BE28-C1C4-4316A4CE3393}"/>
              </a:ext>
            </a:extLst>
          </p:cNvPr>
          <p:cNvGrpSpPr/>
          <p:nvPr/>
        </p:nvGrpSpPr>
        <p:grpSpPr>
          <a:xfrm>
            <a:off x="1180885" y="2240149"/>
            <a:ext cx="379937" cy="361711"/>
            <a:chOff x="1863319" y="1791146"/>
            <a:chExt cx="587396" cy="4161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7E1201-F411-F62C-BE2B-850DE4D5561A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96" y="1791146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A6C71F-2E44-DD1B-9637-743042B39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319" y="1791146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D001A-DB12-A13B-7B64-128E53A36661}"/>
              </a:ext>
            </a:extLst>
          </p:cNvPr>
          <p:cNvSpPr/>
          <p:nvPr/>
        </p:nvSpPr>
        <p:spPr>
          <a:xfrm>
            <a:off x="104121" y="1133801"/>
            <a:ext cx="1119107" cy="1092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3BCFF6-9FC9-FD89-04EB-F9AACC24C399}"/>
              </a:ext>
            </a:extLst>
          </p:cNvPr>
          <p:cNvGrpSpPr/>
          <p:nvPr/>
        </p:nvGrpSpPr>
        <p:grpSpPr>
          <a:xfrm>
            <a:off x="6494306" y="4992994"/>
            <a:ext cx="379937" cy="361711"/>
            <a:chOff x="1863319" y="1791146"/>
            <a:chExt cx="587396" cy="41612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21B400-AC90-FDE8-D8EA-9531F003708C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96" y="1791146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3027B9-6BFC-C099-B82A-725B6BAEE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319" y="1791146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7F6FD-933E-9BE8-0432-2225FA9C8ADD}"/>
              </a:ext>
            </a:extLst>
          </p:cNvPr>
          <p:cNvSpPr/>
          <p:nvPr/>
        </p:nvSpPr>
        <p:spPr>
          <a:xfrm>
            <a:off x="6807718" y="5307580"/>
            <a:ext cx="1119107" cy="1092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</a:t>
            </a:r>
          </a:p>
        </p:txBody>
      </p:sp>
    </p:spTree>
    <p:extLst>
      <p:ext uri="{BB962C8B-B14F-4D97-AF65-F5344CB8AC3E}">
        <p14:creationId xmlns:p14="http://schemas.microsoft.com/office/powerpoint/2010/main" val="70081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2328-C2E1-9CD0-3A2E-DC437FFA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NoC Properties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DE8731-BC26-155D-41CD-8CBF1AD36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717601"/>
              </p:ext>
            </p:extLst>
          </p:nvPr>
        </p:nvGraphicFramePr>
        <p:xfrm>
          <a:off x="1330960" y="2026073"/>
          <a:ext cx="9530080" cy="280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16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CE36-1B52-E6E9-AC3A-A5D6EF7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252125"/>
            <a:ext cx="10580687" cy="509588"/>
          </a:xfrm>
        </p:spPr>
        <p:txBody>
          <a:bodyPr/>
          <a:lstStyle/>
          <a:p>
            <a:r>
              <a:rPr lang="en-IN" dirty="0"/>
              <a:t>Router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837FD0-A6A7-87B0-1FF0-830F84DD5690}"/>
              </a:ext>
            </a:extLst>
          </p:cNvPr>
          <p:cNvSpPr/>
          <p:nvPr/>
        </p:nvSpPr>
        <p:spPr>
          <a:xfrm>
            <a:off x="5602035" y="1328855"/>
            <a:ext cx="1066306" cy="1069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Router</a:t>
            </a:r>
          </a:p>
          <a:p>
            <a:pPr algn="ctr"/>
            <a:r>
              <a:rPr lang="en-IN" sz="1200" dirty="0"/>
              <a:t>(</a:t>
            </a:r>
            <a:r>
              <a:rPr lang="en-IN" sz="1200" dirty="0" err="1"/>
              <a:t>x,y</a:t>
            </a:r>
            <a:r>
              <a:rPr lang="en-IN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BFB723-1932-0CE3-47E4-BB7E1074585E}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5126924" y="1862818"/>
            <a:ext cx="475111" cy="8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8DEE23-02EA-80C4-FADC-E6DECF8AA929}"/>
              </a:ext>
            </a:extLst>
          </p:cNvPr>
          <p:cNvCxnSpPr/>
          <p:nvPr/>
        </p:nvCxnSpPr>
        <p:spPr>
          <a:xfrm flipH="1" flipV="1">
            <a:off x="6668341" y="1857657"/>
            <a:ext cx="475111" cy="8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FCF24-77E2-0799-FF84-8F09DE3EB464}"/>
              </a:ext>
            </a:extLst>
          </p:cNvPr>
          <p:cNvCxnSpPr>
            <a:cxnSpLocks/>
          </p:cNvCxnSpPr>
          <p:nvPr/>
        </p:nvCxnSpPr>
        <p:spPr>
          <a:xfrm flipV="1">
            <a:off x="6117277" y="2416865"/>
            <a:ext cx="0" cy="4377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34FBE0-D89F-C93E-1DB7-6B3824D1B0A7}"/>
              </a:ext>
            </a:extLst>
          </p:cNvPr>
          <p:cNvCxnSpPr>
            <a:cxnSpLocks/>
          </p:cNvCxnSpPr>
          <p:nvPr/>
        </p:nvCxnSpPr>
        <p:spPr>
          <a:xfrm flipV="1">
            <a:off x="6117277" y="891092"/>
            <a:ext cx="0" cy="4377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F82242-A1A2-0EDB-43B6-DFAB6FCE277B}"/>
              </a:ext>
            </a:extLst>
          </p:cNvPr>
          <p:cNvSpPr txBox="1"/>
          <p:nvPr/>
        </p:nvSpPr>
        <p:spPr>
          <a:xfrm>
            <a:off x="6038899" y="1349999"/>
            <a:ext cx="7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4696-DE6D-4A0F-9069-BBD704C816D7}"/>
              </a:ext>
            </a:extLst>
          </p:cNvPr>
          <p:cNvSpPr txBox="1"/>
          <p:nvPr/>
        </p:nvSpPr>
        <p:spPr>
          <a:xfrm>
            <a:off x="6012307" y="2139866"/>
            <a:ext cx="167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Open Sans"/>
              </a:rPr>
              <a:t>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E5390-DF5B-FB6F-1A75-2DA1A07FA9AC}"/>
              </a:ext>
            </a:extLst>
          </p:cNvPr>
          <p:cNvSpPr txBox="1"/>
          <p:nvPr/>
        </p:nvSpPr>
        <p:spPr>
          <a:xfrm>
            <a:off x="5582539" y="1719157"/>
            <a:ext cx="205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W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DD071D-3B43-E8EC-B63E-EC996DA514F3}"/>
              </a:ext>
            </a:extLst>
          </p:cNvPr>
          <p:cNvSpPr txBox="1"/>
          <p:nvPr/>
        </p:nvSpPr>
        <p:spPr>
          <a:xfrm>
            <a:off x="6412185" y="1719156"/>
            <a:ext cx="297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3C356F-6062-8928-5198-6BE9E8E47B73}"/>
                  </a:ext>
                </a:extLst>
              </p:cNvPr>
              <p:cNvSpPr txBox="1"/>
              <p:nvPr/>
            </p:nvSpPr>
            <p:spPr>
              <a:xfrm>
                <a:off x="3049088" y="3780168"/>
                <a:ext cx="60938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𝑅𝑜𝑢𝑡𝑒𝑟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: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𝑃𝑎𝑐𝑘𝑒𝑡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𝐷𝑖𝑟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𝑃𝑎𝑐𝑘𝑒𝑡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)</m:t>
                      </m:r>
                    </m:oMath>
                  </m:oMathPara>
                </a14:m>
                <a:endParaRPr lang="en-IN" sz="2000" dirty="0"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3C356F-6062-8928-5198-6BE9E8E4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88" y="3780168"/>
                <a:ext cx="60938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81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CE36-1B52-E6E9-AC3A-A5D6EF7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252125"/>
            <a:ext cx="10580687" cy="509588"/>
          </a:xfrm>
        </p:spPr>
        <p:txBody>
          <a:bodyPr/>
          <a:lstStyle/>
          <a:p>
            <a:r>
              <a:rPr lang="en-IN" dirty="0"/>
              <a:t>Router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73E8E-068E-D5B7-328B-1D448F341D10}"/>
                  </a:ext>
                </a:extLst>
              </p:cNvPr>
              <p:cNvSpPr txBox="1"/>
              <p:nvPr/>
            </p:nvSpPr>
            <p:spPr>
              <a:xfrm>
                <a:off x="572788" y="780183"/>
                <a:ext cx="10400012" cy="65556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buFont typeface="Arial"/>
                  <a:buChar char="•"/>
                </a:pPr>
                <a:endParaRPr lang="en-IN" sz="2000" dirty="0">
                  <a:solidFill>
                    <a:srgbClr val="CCCCCC"/>
                  </a:solidFill>
                  <a:ea typeface="Open Sans"/>
                  <a:cs typeface="Ope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ea typeface="Open Sans"/>
                    <a:cs typeface="Open Sans"/>
                  </a:rPr>
                  <a:t>Router should have a valid address (where </a:t>
                </a:r>
                <a:r>
                  <a:rPr lang="en-I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Open Sans"/>
                  </a:rPr>
                  <a:t>M  </a:t>
                </a:r>
                <a:r>
                  <a:rPr lang="en-IN" sz="2000" dirty="0">
                    <a:ea typeface="Cambria Math" panose="02040503050406030204" pitchFamily="18" charset="0"/>
                    <a:cs typeface="Open Sans"/>
                  </a:rPr>
                  <a:t>&amp;</a:t>
                </a:r>
                <a:r>
                  <a:rPr lang="en-I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Open Sans"/>
                  </a:rPr>
                  <a:t> N </a:t>
                </a:r>
                <a:r>
                  <a:rPr lang="en-IN" sz="2000" dirty="0">
                    <a:ea typeface="Cambria Math" panose="02040503050406030204" pitchFamily="18" charset="0"/>
                    <a:cs typeface="Open Sans"/>
                  </a:rPr>
                  <a:t>are dimensions of the mesh)</a:t>
                </a:r>
              </a:p>
              <a:p>
                <a:pPr marL="457200" indent="-457200">
                  <a:buFontTx/>
                  <a:buAutoNum type="arabicPeriod"/>
                </a:pPr>
                <a:endParaRPr lang="en-IN" sz="2000" dirty="0">
                  <a:ea typeface="Open Sans"/>
                  <a:cs typeface="Open Sans"/>
                </a:endParaRPr>
              </a:p>
              <a:p>
                <a:pPr lvl="8"/>
                <a:r>
                  <a:rPr lang="en-I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𝑅𝑜𝑢𝑡𝑒𝑟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∧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ea typeface="Open Sans"/>
                  <a:cs typeface="Open Sans"/>
                </a:endParaRPr>
              </a:p>
              <a:p>
                <a:pPr lvl="8"/>
                <a:endParaRPr lang="en-IN" sz="2000" dirty="0">
                  <a:ea typeface="Open Sans"/>
                  <a:cs typeface="Ope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ea typeface="Open Sans"/>
                    <a:cs typeface="Open Sans"/>
                  </a:rPr>
                  <a:t>No modifications to the packet entering the router</a:t>
                </a:r>
              </a:p>
              <a:p>
                <a:endParaRPr lang="en-IN" sz="2000" dirty="0">
                  <a:ea typeface="Open Sans"/>
                  <a:cs typeface="Open Sans"/>
                </a:endParaRPr>
              </a:p>
              <a:p>
                <a:pPr lvl="1"/>
                <a:r>
                  <a:rPr lang="en-IN" sz="2000" dirty="0">
                    <a:ea typeface="Open Sans"/>
                    <a:cs typeface="Open Sans"/>
                  </a:rPr>
                  <a:t>  					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1,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2 :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𝑃𝑎𝑐𝑘𝑒𝑡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,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Open San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__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2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𝑅𝑜𝑢𝑡𝑒𝑟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1 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2=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1</m:t>
                      </m:r>
                    </m:oMath>
                  </m:oMathPara>
                </a14:m>
                <a:endParaRPr lang="en-IN" sz="2000" dirty="0">
                  <a:ea typeface="Open Sans"/>
                  <a:cs typeface="Open Sans"/>
                </a:endParaRPr>
              </a:p>
              <a:p>
                <a:pPr lvl="1"/>
                <a:endParaRPr lang="en-IN" sz="2000" dirty="0">
                  <a:ea typeface="Open Sans"/>
                  <a:cs typeface="Ope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ea typeface="Open Sans"/>
                    <a:cs typeface="Open Sans"/>
                  </a:rPr>
                  <a:t>Consistent Behaviour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ea typeface="Open Sans"/>
                  <a:cs typeface="Open Sans"/>
                </a:endParaRPr>
              </a:p>
              <a:p>
                <a:pPr lvl="1"/>
                <a:r>
                  <a:rPr lang="en-IN" sz="2000" dirty="0">
                    <a:ea typeface="Open Sans"/>
                    <a:cs typeface="Open Sans"/>
                  </a:rPr>
                  <a:t>				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∀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𝑑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1,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𝑑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2 :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𝐷𝑖𝑟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,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𝑃𝑎𝑐𝑘𝑒𝑡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</a:rPr>
                      <m:t>,  </m:t>
                    </m:r>
                  </m:oMath>
                </a14:m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Open San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𝑅𝑜𝑢𝑡𝑒𝑟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=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1 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𝑝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→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𝑅𝑜𝑢𝑡𝑒𝑟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𝑑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2,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</a:rPr>
                            <m:t>𝑝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 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1=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</a:rPr>
                        <m:t>2</m:t>
                      </m:r>
                    </m:oMath>
                  </m:oMathPara>
                </a14:m>
                <a:endParaRPr lang="en-IN" sz="2000" dirty="0">
                  <a:ea typeface="Open Sans"/>
                  <a:cs typeface="Ope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ea typeface="Open Sans"/>
                  <a:cs typeface="Open Sans"/>
                </a:endParaRPr>
              </a:p>
              <a:p>
                <a:r>
                  <a:rPr lang="en-IN" sz="2000" dirty="0">
                    <a:ea typeface="Open Sans"/>
                    <a:cs typeface="Open Sans"/>
                  </a:rPr>
                  <a:t>				</a:t>
                </a:r>
              </a:p>
              <a:p>
                <a:r>
                  <a:rPr lang="en-IN" sz="2000" dirty="0">
                    <a:ea typeface="Open Sans"/>
                    <a:cs typeface="Open Sans"/>
                  </a:rPr>
                  <a:t>				</a:t>
                </a:r>
              </a:p>
              <a:p>
                <a:pPr lvl="7"/>
                <a:endParaRPr lang="en-IN" sz="2000" dirty="0">
                  <a:ea typeface="Open Sans"/>
                  <a:cs typeface="Open Sans"/>
                </a:endParaRPr>
              </a:p>
              <a:p>
                <a:pPr lvl="7"/>
                <a:endParaRPr lang="en-IN" sz="2000" dirty="0">
                  <a:ea typeface="Open Sans"/>
                  <a:cs typeface="Open Sans"/>
                </a:endParaRPr>
              </a:p>
              <a:p>
                <a:pPr lvl="8"/>
                <a:endParaRPr lang="en-IN" sz="2000" dirty="0"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73E8E-068E-D5B7-328B-1D448F34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88" y="780183"/>
                <a:ext cx="10400012" cy="6555641"/>
              </a:xfrm>
              <a:prstGeom prst="rect">
                <a:avLst/>
              </a:prstGeo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2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CE36-1B52-E6E9-AC3A-A5D6EF7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270595"/>
            <a:ext cx="10580687" cy="509588"/>
          </a:xfrm>
        </p:spPr>
        <p:txBody>
          <a:bodyPr/>
          <a:lstStyle/>
          <a:p>
            <a:r>
              <a:rPr lang="en-IN" dirty="0"/>
              <a:t>Buffer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84E9A-6ACA-7786-2D61-03A2DF042158}"/>
                  </a:ext>
                </a:extLst>
              </p:cNvPr>
              <p:cNvSpPr txBox="1"/>
              <p:nvPr/>
            </p:nvSpPr>
            <p:spPr>
              <a:xfrm>
                <a:off x="572786" y="1046480"/>
                <a:ext cx="10580687" cy="371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b="1" dirty="0"/>
                  <a:t>Data Alteration </a:t>
                </a:r>
                <a:r>
                  <a:rPr lang="en-IN" sz="1800" dirty="0"/>
                  <a:t>- The same number of packets that were written into the buffer can be read.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𝐷𝑎𝑡𝑎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𝐴𝑙𝑡𝑒𝑟𝑎𝑡𝑖𝑜𝑛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!(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𝐷𝑎𝑡𝑎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𝐿𝑜𝑠𝑠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) ∧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!(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𝐷𝑎𝑡𝑎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𝐷𝑢𝑝𝑙𝑖𝑐𝑎𝑡𝑖𝑜𝑛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)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!(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𝐷𝑎𝑡𝑎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𝑀𝑜𝑑𝑖𝑓𝑖𝑐𝑎𝑡𝑖𝑜𝑛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1800" dirty="0"/>
              </a:p>
              <a:p>
                <a:endParaRPr lang="en-I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b="1" dirty="0"/>
                  <a:t>Abnormal Behaviour: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Read and Write pointers are not incremented when the buffer is empty and full respectively.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Buffer cannot be full and empty at the same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84E9A-6ACA-7786-2D61-03A2DF04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86" y="1046480"/>
                <a:ext cx="10580687" cy="3718903"/>
              </a:xfrm>
              <a:prstGeom prst="rect">
                <a:avLst/>
              </a:prstGeom>
              <a:blipFill>
                <a:blip r:embed="rId3"/>
                <a:stretch>
                  <a:fillRect l="-403" t="-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B53568-DCA9-980E-EFF2-2EAD3289D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67735"/>
              </p:ext>
            </p:extLst>
          </p:nvPr>
        </p:nvGraphicFramePr>
        <p:xfrm>
          <a:off x="3979957" y="5222337"/>
          <a:ext cx="402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520">
                  <a:extLst>
                    <a:ext uri="{9D8B030D-6E8A-4147-A177-3AD203B41FA5}">
                      <a16:colId xmlns:a16="http://schemas.microsoft.com/office/drawing/2014/main" val="39253304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814443480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3851830584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550832171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61496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4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A78ECF-C6E6-4CE5-9280-B8DDAC27EEC5}"/>
              </a:ext>
            </a:extLst>
          </p:cNvPr>
          <p:cNvCxnSpPr/>
          <p:nvPr/>
        </p:nvCxnSpPr>
        <p:spPr>
          <a:xfrm>
            <a:off x="4371236" y="489576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45EC2-E7C9-DF4A-E337-F05C83489D76}"/>
              </a:ext>
            </a:extLst>
          </p:cNvPr>
          <p:cNvCxnSpPr/>
          <p:nvPr/>
        </p:nvCxnSpPr>
        <p:spPr>
          <a:xfrm>
            <a:off x="6757384" y="489576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E04A5B-B993-11DB-A0F1-07C30047B1DC}"/>
              </a:ext>
            </a:extLst>
          </p:cNvPr>
          <p:cNvSpPr txBox="1"/>
          <p:nvPr/>
        </p:nvSpPr>
        <p:spPr>
          <a:xfrm>
            <a:off x="3896076" y="4664959"/>
            <a:ext cx="950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Read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Ptr</a:t>
            </a:r>
            <a:endParaRPr kumimoji="0" lang="en-IN" sz="16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7FC80-5C34-41AD-1595-9B582F67753B}"/>
              </a:ext>
            </a:extLst>
          </p:cNvPr>
          <p:cNvSpPr txBox="1"/>
          <p:nvPr/>
        </p:nvSpPr>
        <p:spPr>
          <a:xfrm>
            <a:off x="6282224" y="4618766"/>
            <a:ext cx="95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Write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Ptr</a:t>
            </a:r>
            <a:endParaRPr kumimoji="0" lang="en-IN" sz="16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37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91B6-E5F0-681D-A51F-DF6880E7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Functional Correctness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F715D-31C4-92BA-768F-FB16BDEA8A60}"/>
              </a:ext>
            </a:extLst>
          </p:cNvPr>
          <p:cNvSpPr txBox="1"/>
          <p:nvPr/>
        </p:nvSpPr>
        <p:spPr>
          <a:xfrm>
            <a:off x="874712" y="2921168"/>
            <a:ext cx="10442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Functional correctness </a:t>
            </a:r>
            <a:r>
              <a:rPr lang="en-IN" sz="2000" dirty="0"/>
              <a:t>is a property stating that if a packet is moving through the network it follows a correct path between connected resources, its contents are not modified and if it is consumed, it is consumed at its desired destination</a:t>
            </a:r>
          </a:p>
        </p:txBody>
      </p:sp>
    </p:spTree>
    <p:extLst>
      <p:ext uri="{BB962C8B-B14F-4D97-AF65-F5344CB8AC3E}">
        <p14:creationId xmlns:p14="http://schemas.microsoft.com/office/powerpoint/2010/main" val="154700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6BBD-1CF4-61DA-81E9-B911447E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Outlook - Security Properties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73800E-750E-718F-EF5C-F1CFCAEDE72C}"/>
              </a:ext>
            </a:extLst>
          </p:cNvPr>
          <p:cNvSpPr/>
          <p:nvPr/>
        </p:nvSpPr>
        <p:spPr>
          <a:xfrm>
            <a:off x="5698166" y="2724669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553008-AEF9-2F28-6CA0-8F91543EE569}"/>
              </a:ext>
            </a:extLst>
          </p:cNvPr>
          <p:cNvSpPr/>
          <p:nvPr/>
        </p:nvSpPr>
        <p:spPr>
          <a:xfrm>
            <a:off x="7693014" y="2724669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6BD78B-6F43-53FC-8D7E-921A814DB468}"/>
              </a:ext>
            </a:extLst>
          </p:cNvPr>
          <p:cNvSpPr/>
          <p:nvPr/>
        </p:nvSpPr>
        <p:spPr>
          <a:xfrm>
            <a:off x="3703318" y="2724669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7613C4-ACFA-9DF5-5C86-EBC9BB681B48}"/>
              </a:ext>
            </a:extLst>
          </p:cNvPr>
          <p:cNvSpPr/>
          <p:nvPr/>
        </p:nvSpPr>
        <p:spPr>
          <a:xfrm>
            <a:off x="3703318" y="1254935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A43AF0-296A-A67B-53BA-9DFC77831CB9}"/>
              </a:ext>
            </a:extLst>
          </p:cNvPr>
          <p:cNvSpPr/>
          <p:nvPr/>
        </p:nvSpPr>
        <p:spPr>
          <a:xfrm>
            <a:off x="5698166" y="1254935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06B2F6-59A0-5B2D-AA72-2B0CE4F62D5A}"/>
              </a:ext>
            </a:extLst>
          </p:cNvPr>
          <p:cNvSpPr/>
          <p:nvPr/>
        </p:nvSpPr>
        <p:spPr>
          <a:xfrm>
            <a:off x="7693014" y="1254935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BC1096-5E9D-C387-58AD-76D32CC0F06B}"/>
              </a:ext>
            </a:extLst>
          </p:cNvPr>
          <p:cNvSpPr/>
          <p:nvPr/>
        </p:nvSpPr>
        <p:spPr>
          <a:xfrm>
            <a:off x="3703318" y="4194403"/>
            <a:ext cx="1119116" cy="1092780"/>
          </a:xfrm>
          <a:prstGeom prst="round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EC5657-BB44-9D9B-C1F5-943BA1E3C35B}"/>
              </a:ext>
            </a:extLst>
          </p:cNvPr>
          <p:cNvSpPr/>
          <p:nvPr/>
        </p:nvSpPr>
        <p:spPr>
          <a:xfrm>
            <a:off x="5748208" y="4194403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8262D4-FC0D-595F-7FB4-342B5CF58EFD}"/>
              </a:ext>
            </a:extLst>
          </p:cNvPr>
          <p:cNvSpPr/>
          <p:nvPr/>
        </p:nvSpPr>
        <p:spPr>
          <a:xfrm>
            <a:off x="7716576" y="4194403"/>
            <a:ext cx="1119116" cy="1092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183B17-B928-C7BE-49FE-66C78130AF2A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262876" y="2347715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6C759-7159-9EC7-02C3-F7789350694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262876" y="3817449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B59D5F-362C-0057-F574-4E54196EC4B5}"/>
              </a:ext>
            </a:extLst>
          </p:cNvPr>
          <p:cNvCxnSpPr/>
          <p:nvPr/>
        </p:nvCxnSpPr>
        <p:spPr>
          <a:xfrm>
            <a:off x="6257724" y="2347715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7120A-D2DC-557E-5352-638938E79D75}"/>
              </a:ext>
            </a:extLst>
          </p:cNvPr>
          <p:cNvCxnSpPr/>
          <p:nvPr/>
        </p:nvCxnSpPr>
        <p:spPr>
          <a:xfrm>
            <a:off x="8232102" y="2347715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6A6ED2-5853-291F-E12A-A7B8FE3D94D9}"/>
              </a:ext>
            </a:extLst>
          </p:cNvPr>
          <p:cNvCxnSpPr/>
          <p:nvPr/>
        </p:nvCxnSpPr>
        <p:spPr>
          <a:xfrm>
            <a:off x="6287296" y="3835108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C6F82-76D3-3D94-81F2-868029C05487}"/>
              </a:ext>
            </a:extLst>
          </p:cNvPr>
          <p:cNvCxnSpPr/>
          <p:nvPr/>
        </p:nvCxnSpPr>
        <p:spPr>
          <a:xfrm>
            <a:off x="8276134" y="3835108"/>
            <a:ext cx="0" cy="37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049F98-FE43-2D32-DC25-FD27E05F655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22434" y="1801325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B610E5-1A09-893F-B745-C460076549B9}"/>
              </a:ext>
            </a:extLst>
          </p:cNvPr>
          <p:cNvCxnSpPr/>
          <p:nvPr/>
        </p:nvCxnSpPr>
        <p:spPr>
          <a:xfrm>
            <a:off x="4822434" y="3271059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7C65C6-F215-D725-9FD4-156361D639BB}"/>
              </a:ext>
            </a:extLst>
          </p:cNvPr>
          <p:cNvCxnSpPr/>
          <p:nvPr/>
        </p:nvCxnSpPr>
        <p:spPr>
          <a:xfrm>
            <a:off x="4822434" y="4740793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5D6AE-3826-0CA1-AF22-FD4CDCB1A2A1}"/>
              </a:ext>
            </a:extLst>
          </p:cNvPr>
          <p:cNvCxnSpPr/>
          <p:nvPr/>
        </p:nvCxnSpPr>
        <p:spPr>
          <a:xfrm>
            <a:off x="6817282" y="1752857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137639-007C-B232-4A2E-446DA7CAD279}"/>
              </a:ext>
            </a:extLst>
          </p:cNvPr>
          <p:cNvCxnSpPr/>
          <p:nvPr/>
        </p:nvCxnSpPr>
        <p:spPr>
          <a:xfrm>
            <a:off x="6817282" y="3271059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6481B5-2EEB-61D3-27C4-6B734D8A56B7}"/>
              </a:ext>
            </a:extLst>
          </p:cNvPr>
          <p:cNvCxnSpPr/>
          <p:nvPr/>
        </p:nvCxnSpPr>
        <p:spPr>
          <a:xfrm>
            <a:off x="6840844" y="4740793"/>
            <a:ext cx="875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CDB88A-18E6-5C95-43F0-D52645AAEB8B}"/>
              </a:ext>
            </a:extLst>
          </p:cNvPr>
          <p:cNvCxnSpPr>
            <a:cxnSpLocks/>
          </p:cNvCxnSpPr>
          <p:nvPr/>
        </p:nvCxnSpPr>
        <p:spPr>
          <a:xfrm>
            <a:off x="4872476" y="5083875"/>
            <a:ext cx="87573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6E3000-8FC9-0844-2287-73EAABFD3217}"/>
              </a:ext>
            </a:extLst>
          </p:cNvPr>
          <p:cNvCxnSpPr/>
          <p:nvPr/>
        </p:nvCxnSpPr>
        <p:spPr>
          <a:xfrm>
            <a:off x="4548471" y="3817449"/>
            <a:ext cx="0" cy="35929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61BAB0-C6E0-88EC-6201-FE4A675172C6}"/>
              </a:ext>
            </a:extLst>
          </p:cNvPr>
          <p:cNvCxnSpPr>
            <a:cxnSpLocks/>
          </p:cNvCxnSpPr>
          <p:nvPr/>
        </p:nvCxnSpPr>
        <p:spPr>
          <a:xfrm>
            <a:off x="6867324" y="5086342"/>
            <a:ext cx="84925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7F54B8A-87F4-230F-0A47-04C017BF3508}"/>
              </a:ext>
            </a:extLst>
          </p:cNvPr>
          <p:cNvSpPr/>
          <p:nvPr/>
        </p:nvSpPr>
        <p:spPr>
          <a:xfrm>
            <a:off x="2349329" y="1391854"/>
            <a:ext cx="1119116" cy="1092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429D89-92AA-A7DA-E8F9-1D88E2B2DA19}"/>
              </a:ext>
            </a:extLst>
          </p:cNvPr>
          <p:cNvSpPr/>
          <p:nvPr/>
        </p:nvSpPr>
        <p:spPr>
          <a:xfrm>
            <a:off x="8956208" y="5548146"/>
            <a:ext cx="1119116" cy="1092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69AE94-0CEF-29B1-D791-FEAE240D543C}"/>
              </a:ext>
            </a:extLst>
          </p:cNvPr>
          <p:cNvGrpSpPr/>
          <p:nvPr/>
        </p:nvGrpSpPr>
        <p:grpSpPr>
          <a:xfrm>
            <a:off x="3413192" y="2484634"/>
            <a:ext cx="379937" cy="361711"/>
            <a:chOff x="1863319" y="1791146"/>
            <a:chExt cx="587396" cy="41612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C88ED4-C0DC-D55E-054D-1C62F30AF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96" y="1791146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91873C8-B6E6-8A51-37BD-4315BEC696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319" y="1791146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80BC6E-8BC2-BC8B-41C2-4D48ECC07064}"/>
              </a:ext>
            </a:extLst>
          </p:cNvPr>
          <p:cNvGrpSpPr/>
          <p:nvPr/>
        </p:nvGrpSpPr>
        <p:grpSpPr>
          <a:xfrm>
            <a:off x="8645723" y="5238632"/>
            <a:ext cx="379937" cy="361711"/>
            <a:chOff x="1863319" y="1791146"/>
            <a:chExt cx="587396" cy="4161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5C8DC25-0EFD-F457-7DA2-3E6E050673A7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96" y="1791146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FE8BB40-2138-B3F7-9986-C27B030A4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319" y="1791146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225420E-9DC5-6828-385C-A2DFA819207C}"/>
              </a:ext>
            </a:extLst>
          </p:cNvPr>
          <p:cNvSpPr/>
          <p:nvPr/>
        </p:nvSpPr>
        <p:spPr>
          <a:xfrm>
            <a:off x="4767514" y="24891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25CE4E-2ACF-F025-0894-A5D8BE6FA52B}"/>
              </a:ext>
            </a:extLst>
          </p:cNvPr>
          <p:cNvSpPr txBox="1"/>
          <p:nvPr/>
        </p:nvSpPr>
        <p:spPr>
          <a:xfrm>
            <a:off x="8397842" y="4499100"/>
            <a:ext cx="1287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200" b="0" i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5B493D-986C-8F51-8490-F908CA020945}"/>
              </a:ext>
            </a:extLst>
          </p:cNvPr>
          <p:cNvSpPr txBox="1"/>
          <p:nvPr/>
        </p:nvSpPr>
        <p:spPr>
          <a:xfrm>
            <a:off x="4111149" y="5287182"/>
            <a:ext cx="707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IN" i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62F27-3D98-39B3-3085-AA1D8AD49F71}"/>
              </a:ext>
            </a:extLst>
          </p:cNvPr>
          <p:cNvSpPr/>
          <p:nvPr/>
        </p:nvSpPr>
        <p:spPr>
          <a:xfrm>
            <a:off x="2305899" y="2861588"/>
            <a:ext cx="1119116" cy="1092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Infected Core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7CB0B-5FDF-AF16-7561-93218E75EC93}"/>
              </a:ext>
            </a:extLst>
          </p:cNvPr>
          <p:cNvGrpSpPr/>
          <p:nvPr/>
        </p:nvGrpSpPr>
        <p:grpSpPr>
          <a:xfrm>
            <a:off x="3369762" y="3954368"/>
            <a:ext cx="379937" cy="361711"/>
            <a:chOff x="1863319" y="1791146"/>
            <a:chExt cx="587396" cy="41612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90A904-F268-AD41-D6DB-108B9B364FD0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96" y="1791146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1FA7188-8906-4AA8-0DB0-9BF20C74B7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319" y="1791146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8E660D-75C0-8E8A-42B3-0071FDD2D88B}"/>
              </a:ext>
            </a:extLst>
          </p:cNvPr>
          <p:cNvSpPr txBox="1"/>
          <p:nvPr/>
        </p:nvSpPr>
        <p:spPr>
          <a:xfrm>
            <a:off x="4493879" y="5750488"/>
            <a:ext cx="36303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Timing Side-Channel Analysis</a:t>
            </a:r>
          </a:p>
        </p:txBody>
      </p:sp>
    </p:spTree>
    <p:extLst>
      <p:ext uri="{BB962C8B-B14F-4D97-AF65-F5344CB8AC3E}">
        <p14:creationId xmlns:p14="http://schemas.microsoft.com/office/powerpoint/2010/main" val="312574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NoC?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8B535-FC1E-EF75-A9CC-9AB2BAF6BD31}"/>
              </a:ext>
            </a:extLst>
          </p:cNvPr>
          <p:cNvSpPr txBox="1"/>
          <p:nvPr/>
        </p:nvSpPr>
        <p:spPr>
          <a:xfrm>
            <a:off x="871696" y="1187370"/>
            <a:ext cx="52933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51CBA6-1D3A-A421-6916-F0709200B0F1}"/>
              </a:ext>
            </a:extLst>
          </p:cNvPr>
          <p:cNvSpPr/>
          <p:nvPr/>
        </p:nvSpPr>
        <p:spPr>
          <a:xfrm>
            <a:off x="9256982" y="3554228"/>
            <a:ext cx="618555" cy="509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628152-0542-5D8C-59E7-883F5DFEC70F}"/>
              </a:ext>
            </a:extLst>
          </p:cNvPr>
          <p:cNvSpPr/>
          <p:nvPr/>
        </p:nvSpPr>
        <p:spPr>
          <a:xfrm>
            <a:off x="9319034" y="4222545"/>
            <a:ext cx="517918" cy="4310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TCU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E37C31C-997D-1760-D271-7D976828324A}"/>
              </a:ext>
            </a:extLst>
          </p:cNvPr>
          <p:cNvSpPr/>
          <p:nvPr/>
        </p:nvSpPr>
        <p:spPr>
          <a:xfrm>
            <a:off x="9280451" y="4826311"/>
            <a:ext cx="595086" cy="50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920668-2054-6A34-EE8D-43760288B063}"/>
              </a:ext>
            </a:extLst>
          </p:cNvPr>
          <p:cNvSpPr txBox="1"/>
          <p:nvPr/>
        </p:nvSpPr>
        <p:spPr>
          <a:xfrm>
            <a:off x="9324093" y="4908407"/>
            <a:ext cx="5179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IP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7EBD9BF-E312-2967-6FEB-5A2B44DB3D9C}"/>
              </a:ext>
            </a:extLst>
          </p:cNvPr>
          <p:cNvGrpSpPr/>
          <p:nvPr/>
        </p:nvGrpSpPr>
        <p:grpSpPr>
          <a:xfrm>
            <a:off x="9319035" y="5518471"/>
            <a:ext cx="517918" cy="341632"/>
            <a:chOff x="9503079" y="5628223"/>
            <a:chExt cx="587396" cy="416124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5274B73-B842-BAD2-9991-09DDCB4AA1AA}"/>
                </a:ext>
              </a:extLst>
            </p:cNvPr>
            <p:cNvCxnSpPr>
              <a:cxnSpLocks/>
            </p:cNvCxnSpPr>
            <p:nvPr/>
          </p:nvCxnSpPr>
          <p:spPr>
            <a:xfrm>
              <a:off x="9662556" y="5628223"/>
              <a:ext cx="427919" cy="35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6A58E0C-994C-9DC6-30D1-91D5C29AD9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3079" y="5628223"/>
              <a:ext cx="480021" cy="4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9D4A43F-07E7-5E25-641A-7A348CBA09E9}"/>
              </a:ext>
            </a:extLst>
          </p:cNvPr>
          <p:cNvSpPr txBox="1"/>
          <p:nvPr/>
        </p:nvSpPr>
        <p:spPr>
          <a:xfrm>
            <a:off x="10033044" y="3637305"/>
            <a:ext cx="18142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93AE9B-B8D6-1D37-6FED-3F0C9B9BB4AE}"/>
              </a:ext>
            </a:extLst>
          </p:cNvPr>
          <p:cNvSpPr txBox="1"/>
          <p:nvPr/>
        </p:nvSpPr>
        <p:spPr>
          <a:xfrm>
            <a:off x="10033044" y="4183260"/>
            <a:ext cx="23172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Trusted Communication Unit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C18AAE-0322-B433-5EF2-4A63C34391E9}"/>
              </a:ext>
            </a:extLst>
          </p:cNvPr>
          <p:cNvSpPr txBox="1"/>
          <p:nvPr/>
        </p:nvSpPr>
        <p:spPr>
          <a:xfrm>
            <a:off x="10033044" y="4908407"/>
            <a:ext cx="257451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Intellectual Property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0DE80F-E4C4-9C83-ACBF-F6441C0B7BDB}"/>
              </a:ext>
            </a:extLst>
          </p:cNvPr>
          <p:cNvSpPr txBox="1"/>
          <p:nvPr/>
        </p:nvSpPr>
        <p:spPr>
          <a:xfrm>
            <a:off x="10033044" y="5476071"/>
            <a:ext cx="17617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Channel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5D4CA6D-7C21-FC89-D38E-9BE6B517B366}"/>
              </a:ext>
            </a:extLst>
          </p:cNvPr>
          <p:cNvSpPr/>
          <p:nvPr/>
        </p:nvSpPr>
        <p:spPr>
          <a:xfrm>
            <a:off x="9267756" y="4181297"/>
            <a:ext cx="595086" cy="5095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TCU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90899FC-F0E5-0717-D6EF-FB51F6CB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05" y="940385"/>
            <a:ext cx="6769910" cy="52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7D3F-FBFA-3157-21D8-1C16691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972E3-961D-40B8-8235-085310854E84}"/>
                  </a:ext>
                </a:extLst>
              </p:cNvPr>
              <p:cNvSpPr txBox="1"/>
              <p:nvPr/>
            </p:nvSpPr>
            <p:spPr>
              <a:xfrm>
                <a:off x="874712" y="994919"/>
                <a:ext cx="10894922" cy="438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Timing SCA resilience </a:t>
                </a:r>
                <a:r>
                  <a:rPr lang="en-IN" dirty="0"/>
                  <a:t>- Communication delay should be independent of amount of traffic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Time between two issued grants is always constant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b="0" i="1" dirty="0">
                  <a:latin typeface="Cambria Math" panose="02040503050406030204" pitchFamily="18" charset="0"/>
                  <a:ea typeface="Open Sans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𝑇𝑖𝑚𝑖𝑛𝑔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𝑆𝐶𝐴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𝑅𝑒𝑠𝑖𝑙𝑖𝑒𝑛𝑐𝑒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∀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𝑟𝑒𝑞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,  ∆</m:t>
                              </m:r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𝑐𝑜𝑛𝑠𝑡𝑎𝑛𝑡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 ∧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!(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𝑅𝑜𝑢𝑡𝑒𝑟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𝐴𝑏𝑛𝑜𝑟𝑚𝑎𝑙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𝐵𝑒h𝑎𝑣𝑖𝑜𝑢𝑟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)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!(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𝐵𝑢𝑓𝑓𝑒𝑟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𝐴𝑏𝑛𝑜𝑟𝑚𝑎𝑙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𝐵𝑒h𝑎𝑣𝑖𝑜𝑢𝑟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972E3-961D-40B8-8235-08531085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994919"/>
                <a:ext cx="10894922" cy="4386585"/>
              </a:xfrm>
              <a:prstGeom prst="rect">
                <a:avLst/>
              </a:prstGeom>
              <a:blipFill>
                <a:blip r:embed="rId3"/>
                <a:stretch>
                  <a:fillRect l="-224" t="-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23F020-2A0C-1F1C-A7B3-65E11C99D1F6}"/>
              </a:ext>
            </a:extLst>
          </p:cNvPr>
          <p:cNvSpPr txBox="1"/>
          <p:nvPr/>
        </p:nvSpPr>
        <p:spPr>
          <a:xfrm>
            <a:off x="536596" y="5632248"/>
            <a:ext cx="11256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J. Sepulveda, D. Aboul-Hassan, G. </a:t>
            </a:r>
            <a:r>
              <a:rPr lang="en-IN" sz="1200" dirty="0" err="1"/>
              <a:t>Sigl</a:t>
            </a:r>
            <a:r>
              <a:rPr lang="en-IN" sz="1200" dirty="0"/>
              <a:t>, B. Becker and M. Sauer, "Towards the formal verification of security properties of a Network-on-Chip router," 2018 IEEE 23rd European Test Symposium (ETS), Bremen, Germany, 2018, pp. 1-6 </a:t>
            </a:r>
          </a:p>
        </p:txBody>
      </p:sp>
    </p:spTree>
    <p:extLst>
      <p:ext uri="{BB962C8B-B14F-4D97-AF65-F5344CB8AC3E}">
        <p14:creationId xmlns:p14="http://schemas.microsoft.com/office/powerpoint/2010/main" val="230253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4AE-1AF5-ACC6-A00C-D375ABAB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9448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CE36-1B52-E6E9-AC3A-A5D6EF7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9C5F-2E93-812E-335B-2BC982775DA8}"/>
              </a:ext>
            </a:extLst>
          </p:cNvPr>
          <p:cNvSpPr txBox="1"/>
          <p:nvPr/>
        </p:nvSpPr>
        <p:spPr>
          <a:xfrm>
            <a:off x="636607" y="855664"/>
            <a:ext cx="11181145" cy="532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Gebremichael, B., Vaandrager, F., Zhang, M., Goossens, K., Rijpkema, E., Rădulescu, A. (2005). Deadlock Prevention in the Æthereal Protocol. In: Borrione, D., Paul, W. (eds) Correct Hardware Design and Verification Methods. CHARME 2005. Lecture Notes in Computer Science, vol 3725. Springer, Berlin, Heidelberg. </a:t>
            </a:r>
            <a:r>
              <a:rPr lang="en-IN" dirty="0">
                <a:hlinkClick r:id="rId2"/>
              </a:rPr>
              <a:t>https://doi.org/10.1007/11560548_28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Chatterjee, S., </a:t>
            </a:r>
            <a:r>
              <a:rPr lang="en-IN" dirty="0" err="1"/>
              <a:t>Kishinevsky</a:t>
            </a:r>
            <a:r>
              <a:rPr lang="en-IN" dirty="0"/>
              <a:t>, M. (2010). Automatic Generation of Inductive Invariants from High-Level Microarchitectural Models of Communication Fabrics. In: </a:t>
            </a:r>
            <a:r>
              <a:rPr lang="en-IN" dirty="0" err="1"/>
              <a:t>Touili</a:t>
            </a:r>
            <a:r>
              <a:rPr lang="en-IN" dirty="0"/>
              <a:t>, T., Cook, B., Jackson, P. (eds) Computer Aided Verification. CAV 2010. Lecture Notes in Computer Science, vol 6174. Springer, Berlin, Heidelberg. </a:t>
            </a:r>
            <a:r>
              <a:rPr lang="en-IN" dirty="0">
                <a:hlinkClick r:id="rId3"/>
              </a:rPr>
              <a:t>https://doi.org/10.1007/978-3-642-14295-6_29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D. Borrione, A. Helmy, L. Pierre and J. Schmaltz, "A Generic Model for Formally Verifying NoC Communication Architectures: A Case Study," First International Symposium on Networks-on-Chip (NOCS'07), Princeton, NJ, USA, 2007, pp. 127-136, </a:t>
            </a:r>
            <a:r>
              <a:rPr lang="en-IN" dirty="0" err="1"/>
              <a:t>doi</a:t>
            </a:r>
            <a:r>
              <a:rPr lang="en-IN" dirty="0"/>
              <a:t>: 10.1109/NOCS.2007.1.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J. Sepulveda, D. Aboul-Hassan, G. </a:t>
            </a:r>
            <a:r>
              <a:rPr lang="en-IN" dirty="0" err="1"/>
              <a:t>Sigl</a:t>
            </a:r>
            <a:r>
              <a:rPr lang="en-IN" dirty="0"/>
              <a:t>, B. Becker and M. Sauer, "Towards the formal verification of security properties of a Network-on-Chip router," 2018 IEEE 23rd European Test Symposium (ETS), Bremen, Germany, 2018, pp. 1-6, </a:t>
            </a:r>
            <a:r>
              <a:rPr lang="en-IN" dirty="0" err="1"/>
              <a:t>doi</a:t>
            </a:r>
            <a:r>
              <a:rPr lang="en-IN" dirty="0"/>
              <a:t>: 10.1109/ETS.2018.8400692.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A. </a:t>
            </a:r>
            <a:r>
              <a:rPr lang="en-IN" dirty="0" err="1"/>
              <a:t>Roychoudhury</a:t>
            </a:r>
            <a:r>
              <a:rPr lang="en-IN" dirty="0"/>
              <a:t>, T. Mitra and S. R. Karri, "Using formal techniques to debug the AMBA system-on-chip bus protocol," 2003 Design, Automation and Test in Europe Conference and Exhibition, Munich, Germany, 2003, pp. 828-833, </a:t>
            </a:r>
            <a:r>
              <a:rPr lang="en-IN" dirty="0" err="1"/>
              <a:t>doi</a:t>
            </a:r>
            <a:r>
              <a:rPr lang="en-IN" dirty="0"/>
              <a:t>: 10.1109/DATE.2003.1253709.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Thomas </a:t>
            </a:r>
            <a:r>
              <a:rPr lang="en-US" dirty="0" err="1"/>
              <a:t>Bourgeat</a:t>
            </a:r>
            <a:r>
              <a:rPr lang="en-US" dirty="0"/>
              <a:t>, Clément Pit-Claudel, Adam </a:t>
            </a:r>
            <a:r>
              <a:rPr lang="en-US" dirty="0" err="1"/>
              <a:t>Chlipala</a:t>
            </a:r>
            <a:r>
              <a:rPr lang="en-US" dirty="0"/>
              <a:t>, and Arvind. 2020. The essence of </a:t>
            </a:r>
            <a:r>
              <a:rPr lang="en-US" dirty="0" err="1"/>
              <a:t>Bluespec</a:t>
            </a:r>
            <a:r>
              <a:rPr lang="en-US" dirty="0"/>
              <a:t>: a core language for rule-based hardware design. In Proceedings of the 41st ACM SIGPLAN Conference on Programming Language Design and Implementation (PLDI 2020). Association for Computing Machinery, New York, NY, USA, 243–257. https://doi.org/10.1145/3385412.3385965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41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- Formal Verification using Model Checkers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035F3-33F2-C14B-DDF4-00810D8B6C42}"/>
              </a:ext>
            </a:extLst>
          </p:cNvPr>
          <p:cNvSpPr txBox="1"/>
          <p:nvPr/>
        </p:nvSpPr>
        <p:spPr>
          <a:xfrm>
            <a:off x="874712" y="1146193"/>
            <a:ext cx="1091732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endParaRPr lang="en-US" sz="1800" dirty="0">
              <a:ea typeface="Open Sans"/>
              <a:cs typeface="Open Sans"/>
            </a:endParaRPr>
          </a:p>
          <a:p>
            <a:pPr lvl="1"/>
            <a:endParaRPr lang="en-US" sz="18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ea typeface="Open Sans"/>
              <a:cs typeface="Open Sans"/>
            </a:endParaRPr>
          </a:p>
          <a:p>
            <a:pPr lvl="5"/>
            <a:endParaRPr lang="en-US" sz="1800" dirty="0"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61440-8101-E1B2-832B-64E88B848D46}"/>
              </a:ext>
            </a:extLst>
          </p:cNvPr>
          <p:cNvSpPr txBox="1"/>
          <p:nvPr/>
        </p:nvSpPr>
        <p:spPr>
          <a:xfrm>
            <a:off x="874712" y="1146193"/>
            <a:ext cx="10442576" cy="471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A model checker systematically explores the state space of a model to ensure that it adheres to a specified set of properties.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Open Sans"/>
                <a:cs typeface="Open Sans"/>
              </a:rPr>
              <a:t>Model checkers have been extensively used in verification of communication systems,</a:t>
            </a:r>
          </a:p>
          <a:p>
            <a:pPr lvl="1"/>
            <a:r>
              <a:rPr lang="en-US" sz="1800" dirty="0">
                <a:ea typeface="Open Sans"/>
                <a:cs typeface="Open Sans"/>
              </a:rPr>
              <a:t>e.g. </a:t>
            </a:r>
            <a:r>
              <a:rPr lang="en-US" sz="1800" dirty="0" err="1">
                <a:ea typeface="Open Sans"/>
                <a:cs typeface="Open Sans"/>
              </a:rPr>
              <a:t>Roychoudhury</a:t>
            </a:r>
            <a:r>
              <a:rPr lang="en-US" sz="1800" dirty="0">
                <a:ea typeface="Open Sans"/>
                <a:cs typeface="Open Sans"/>
              </a:rPr>
              <a:t> et al. used the Cadence SMV model checker to debug an implementation of the AMBA AHB protocol.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Open Sans"/>
                <a:cs typeface="Open Sans"/>
              </a:rPr>
              <a:t>Salient features of model checkers:</a:t>
            </a:r>
          </a:p>
          <a:p>
            <a:r>
              <a:rPr lang="en-US" sz="1800" dirty="0">
                <a:ea typeface="Open Sans"/>
                <a:cs typeface="Open Sans"/>
              </a:rPr>
              <a:t>	</a:t>
            </a:r>
            <a:endParaRPr lang="en-US" sz="1800" dirty="0">
              <a:solidFill>
                <a:srgbClr val="FF0000"/>
              </a:solidFill>
              <a:ea typeface="Open Sans"/>
              <a:cs typeface="Open Sans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  <a:ea typeface="Open Sans"/>
                <a:cs typeface="Open Sans"/>
              </a:rPr>
              <a:t>Provide exhaustive coverage.</a:t>
            </a:r>
          </a:p>
          <a:p>
            <a:pPr marL="754380" lvl="1" indent="-342900">
              <a:buFont typeface="+mj-lt"/>
              <a:buAutoNum type="arabicPeriod"/>
            </a:pPr>
            <a:endParaRPr lang="en-US" sz="1800" dirty="0">
              <a:solidFill>
                <a:srgbClr val="FF0000"/>
              </a:solidFill>
              <a:ea typeface="Open Sans"/>
              <a:cs typeface="Open Sans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ea typeface="Open Sans"/>
                <a:cs typeface="Open Sans"/>
              </a:rPr>
              <a:t>Incorporating nontrivial instances of the protocol leads to state space explosion.</a:t>
            </a:r>
          </a:p>
          <a:p>
            <a:pPr marL="754380" lvl="1" indent="-342900">
              <a:buFont typeface="+mj-lt"/>
              <a:buAutoNum type="arabicPeriod"/>
            </a:pPr>
            <a:endParaRPr lang="en-US" sz="1800" dirty="0">
              <a:solidFill>
                <a:srgbClr val="FF0000"/>
              </a:solidFill>
              <a:ea typeface="Open Sans"/>
              <a:cs typeface="Open Sans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ea typeface="Open Sans"/>
                <a:cs typeface="Open Sans"/>
              </a:rPr>
              <a:t>A model checker can only analyze a static model.</a:t>
            </a:r>
          </a:p>
          <a:p>
            <a:pPr marL="754380" lvl="1" indent="-342900">
              <a:buFont typeface="+mj-lt"/>
              <a:buAutoNum type="arabicPeriod"/>
            </a:pPr>
            <a:endParaRPr lang="en-IN" sz="1400" dirty="0"/>
          </a:p>
          <a:p>
            <a:pPr lvl="1"/>
            <a:endParaRPr lang="en-US" sz="1800" dirty="0">
              <a:solidFill>
                <a:srgbClr val="FF0000"/>
              </a:solidFill>
              <a:ea typeface="Open Sans"/>
              <a:cs typeface="Open Sans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9D3E8-62AD-F973-8D0C-6258AD9AADA5}"/>
              </a:ext>
            </a:extLst>
          </p:cNvPr>
          <p:cNvSpPr txBox="1"/>
          <p:nvPr/>
        </p:nvSpPr>
        <p:spPr>
          <a:xfrm>
            <a:off x="874712" y="5711807"/>
            <a:ext cx="1091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A. </a:t>
            </a:r>
            <a:r>
              <a:rPr lang="en-IN" sz="1200" dirty="0" err="1"/>
              <a:t>Roychoudhury</a:t>
            </a:r>
            <a:r>
              <a:rPr lang="en-IN" sz="1200" dirty="0"/>
              <a:t>, T. Mitra and S. R. Karri, "Using formal techniques to debug the AMBA system-on-chip bus protocol," 2003 Design, Automation and Test in Europe Conference and Exhibition, Munich, Germany, 2003, pp. 828-833, </a:t>
            </a:r>
            <a:r>
              <a:rPr lang="en-IN" sz="1200" dirty="0" err="1"/>
              <a:t>doi</a:t>
            </a:r>
            <a:r>
              <a:rPr lang="en-IN" sz="1200" dirty="0"/>
              <a:t>: 10.1109/DATE.2003.1253709. </a:t>
            </a:r>
          </a:p>
        </p:txBody>
      </p:sp>
    </p:spTree>
    <p:extLst>
      <p:ext uri="{BB962C8B-B14F-4D97-AF65-F5344CB8AC3E}">
        <p14:creationId xmlns:p14="http://schemas.microsoft.com/office/powerpoint/2010/main" val="38468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416-1266-DE4C-7581-5289588C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- Verification of NoCs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33B0F-ADBB-9E91-B53A-7E2BC9894C46}"/>
              </a:ext>
            </a:extLst>
          </p:cNvPr>
          <p:cNvSpPr txBox="1"/>
          <p:nvPr/>
        </p:nvSpPr>
        <p:spPr>
          <a:xfrm>
            <a:off x="736601" y="855664"/>
            <a:ext cx="52212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Hard to obtain complete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Corner cases are hard to debug</a:t>
            </a:r>
            <a:endParaRPr lang="en-IN" sz="2000" dirty="0">
              <a:solidFill>
                <a:srgbClr val="FF0000"/>
              </a:solidFill>
              <a:ea typeface="Open Sans"/>
              <a:cs typeface="Open Sans"/>
            </a:endParaRPr>
          </a:p>
          <a:p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Requires a static NoC implementation</a:t>
            </a:r>
            <a:endParaRPr lang="en-IN" sz="20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3BC7-4AD1-2DA6-B256-8BBE94209F25}"/>
              </a:ext>
            </a:extLst>
          </p:cNvPr>
          <p:cNvSpPr txBox="1"/>
          <p:nvPr/>
        </p:nvSpPr>
        <p:spPr>
          <a:xfrm>
            <a:off x="6234113" y="855664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Formal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482FB884-7E1C-D01A-5770-D8D16A46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5" y="3869498"/>
            <a:ext cx="5416348" cy="101176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499F9E6C-9F3C-F488-7319-567CC5511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77" y="3869498"/>
            <a:ext cx="5416348" cy="1011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C9414-FAC0-FF12-B58C-0E30CC37B562}"/>
              </a:ext>
            </a:extLst>
          </p:cNvPr>
          <p:cNvSpPr txBox="1"/>
          <p:nvPr/>
        </p:nvSpPr>
        <p:spPr>
          <a:xfrm>
            <a:off x="6234113" y="1407286"/>
            <a:ext cx="6256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94C356"/>
                </a:solidFill>
                <a:effectLst/>
                <a:latin typeface="Open Sans" panose="020B0606030504020204" pitchFamily="34" charset="0"/>
              </a:rPr>
              <a:t>Provides exhaustive coverage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​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94C356"/>
                </a:solidFill>
                <a:effectLst/>
                <a:latin typeface="Open Sans" panose="020B0606030504020204" pitchFamily="34" charset="0"/>
              </a:rPr>
              <a:t>Can verify complex temporal and safety properties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​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94C356"/>
                </a:solidFill>
                <a:effectLst/>
                <a:latin typeface="Open Sans" panose="020B0606030504020204" pitchFamily="34" charset="0"/>
              </a:rPr>
              <a:t>Highly parameterized designs can be used (only theorem provers)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​</a:t>
            </a:r>
            <a:endParaRPr lang="en-I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D2ED-90FD-E1EE-3E36-35C5977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/>
                <a:cs typeface="Open Sans"/>
              </a:rPr>
              <a:t>Appendix - Route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120AA-0385-1796-F461-FD1D3901F310}"/>
                  </a:ext>
                </a:extLst>
              </p:cNvPr>
              <p:cNvSpPr txBox="1"/>
              <p:nvPr/>
            </p:nvSpPr>
            <p:spPr>
              <a:xfrm>
                <a:off x="874712" y="1139276"/>
                <a:ext cx="11151924" cy="40414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a typeface="Open Sans"/>
                    <a:cs typeface="Arial"/>
                  </a:rPr>
                  <a:t>No. of hops</a:t>
                </a:r>
              </a:p>
              <a:p>
                <a:r>
                  <a:rPr lang="en-IN" sz="2400" dirty="0">
                    <a:ea typeface="Open Sans"/>
                    <a:cs typeface="Arial"/>
                  </a:rPr>
                  <a:t>	</a:t>
                </a:r>
              </a:p>
              <a:p>
                <a:r>
                  <a:rPr lang="en-IN" sz="2400" dirty="0">
                    <a:ea typeface="Open Sans"/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#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h𝑜𝑝𝑠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</m:t>
                    </m:r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dirty="0">
                  <a:ea typeface="Open Sans"/>
                  <a:cs typeface="Open Sans"/>
                </a:endParaRPr>
              </a:p>
              <a:p>
                <a:endParaRPr lang="en-IN" sz="2400" dirty="0">
                  <a:ea typeface="Open Sans"/>
                  <a:cs typeface="Aria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a typeface="Open Sans"/>
                    <a:cs typeface="Arial"/>
                  </a:rPr>
                  <a:t>Valid Route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𝑣𝑎𝑙𝑖𝑑𝑅𝑜𝑢𝑡𝑒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  <m:t>)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Open Sans"/>
                          <a:cs typeface="Arial"/>
                        </a:rPr>
                        <m:t>,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Open Sans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dirty="0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dirty="0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!=</m:t>
                              </m:r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Open Sans"/>
                                  <a:cs typeface="Arial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dirty="0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dirty="0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n-IN" sz="2400" b="0" i="1" dirty="0" smtClean="0">
                                      <a:latin typeface="Cambria Math" panose="02040503050406030204" pitchFamily="18" charset="0"/>
                                      <a:ea typeface="Open Sans"/>
                                      <a:cs typeface="Arial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IN" sz="2400" b="0" dirty="0">
                  <a:ea typeface="Open Sans"/>
                  <a:cs typeface="Arial"/>
                </a:endParaRPr>
              </a:p>
              <a:p>
                <a:endParaRPr lang="en-US" sz="2000" dirty="0">
                  <a:ea typeface="Open Sans"/>
                  <a:cs typeface="Open Sans"/>
                </a:endParaRPr>
              </a:p>
              <a:p>
                <a:endParaRPr lang="en-US" sz="2000" dirty="0">
                  <a:ea typeface="Open Sans"/>
                  <a:cs typeface="Open Sans"/>
                </a:endParaRPr>
              </a:p>
              <a:p>
                <a:endParaRPr lang="en-US" sz="2000" dirty="0"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120AA-0385-1796-F461-FD1D3901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1139276"/>
                <a:ext cx="11151924" cy="4041427"/>
              </a:xfrm>
              <a:prstGeom prst="rect">
                <a:avLst/>
              </a:prstGeom>
              <a:blipFill>
                <a:blip r:embed="rId2"/>
                <a:stretch>
                  <a:fillRect l="-710" t="-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0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1CDA-7EBF-68A2-654A-256155E7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Additional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CB86E-7032-C615-4916-98F5D79B0202}"/>
                  </a:ext>
                </a:extLst>
              </p:cNvPr>
              <p:cNvSpPr txBox="1"/>
              <p:nvPr/>
            </p:nvSpPr>
            <p:spPr>
              <a:xfrm>
                <a:off x="2938252" y="1610753"/>
                <a:ext cx="6093822" cy="373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𝑟𝑒𝑐𝑣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𝑠𝑒𝑛𝑑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𝑚𝑠𝑔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𝑚𝑠𝑔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CB86E-7032-C615-4916-98F5D79B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52" y="1610753"/>
                <a:ext cx="6093822" cy="373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93B58A-51C8-92F3-2782-704AA29B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2681183"/>
            <a:ext cx="672558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416-1266-DE4C-7581-5289588C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of </a:t>
            </a:r>
            <a:r>
              <a:rPr lang="en-IN" dirty="0" err="1"/>
              <a:t>NoC</a:t>
            </a:r>
            <a:r>
              <a:rPr lang="en-IN" dirty="0"/>
              <a:t> -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33B0F-ADBB-9E91-B53A-7E2BC9894C46}"/>
              </a:ext>
            </a:extLst>
          </p:cNvPr>
          <p:cNvSpPr txBox="1"/>
          <p:nvPr/>
        </p:nvSpPr>
        <p:spPr>
          <a:xfrm>
            <a:off x="3999872" y="3711975"/>
            <a:ext cx="6541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Difficult to obtain complete coverage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Corner cases or complex properties are hard to verify</a:t>
            </a:r>
            <a:endParaRPr lang="en-IN" sz="1800" dirty="0">
              <a:solidFill>
                <a:srgbClr val="FF0000"/>
              </a:solidFill>
              <a:ea typeface="Open Sans"/>
              <a:cs typeface="Open Sans"/>
            </a:endParaRPr>
          </a:p>
          <a:p>
            <a:endParaRPr lang="en-IN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Requires a static implementation of </a:t>
            </a:r>
            <a:r>
              <a:rPr lang="en-IN" sz="1800" dirty="0" err="1">
                <a:solidFill>
                  <a:srgbClr val="FF0000"/>
                </a:solidFill>
              </a:rPr>
              <a:t>NoC</a:t>
            </a:r>
            <a:endParaRPr lang="en-IN" sz="18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F982B-51BF-D67D-8E05-9DC5B6EF648A}"/>
              </a:ext>
            </a:extLst>
          </p:cNvPr>
          <p:cNvSpPr/>
          <p:nvPr/>
        </p:nvSpPr>
        <p:spPr>
          <a:xfrm>
            <a:off x="1969623" y="2197462"/>
            <a:ext cx="1574157" cy="9485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C5DF1-655C-5B11-1C2F-C9848107C9F8}"/>
              </a:ext>
            </a:extLst>
          </p:cNvPr>
          <p:cNvSpPr/>
          <p:nvPr/>
        </p:nvSpPr>
        <p:spPr>
          <a:xfrm>
            <a:off x="4887409" y="2197462"/>
            <a:ext cx="2417179" cy="9485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Under Test (DUT)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7E6C4-C931-33A8-2094-B15D2A329376}"/>
              </a:ext>
            </a:extLst>
          </p:cNvPr>
          <p:cNvSpPr/>
          <p:nvPr/>
        </p:nvSpPr>
        <p:spPr>
          <a:xfrm>
            <a:off x="8648217" y="2197462"/>
            <a:ext cx="1574157" cy="9485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72A4C0-F546-6A9E-9954-7D326ACB314E}"/>
              </a:ext>
            </a:extLst>
          </p:cNvPr>
          <p:cNvSpPr/>
          <p:nvPr/>
        </p:nvSpPr>
        <p:spPr>
          <a:xfrm>
            <a:off x="4887408" y="855664"/>
            <a:ext cx="2417179" cy="9485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Results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60ACA-5132-7928-848A-CAB7AA8ACB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543780" y="2671744"/>
            <a:ext cx="1343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EB4DDC-F405-8DAE-4537-4851C59F6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304588" y="2671744"/>
            <a:ext cx="1343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6B98A5-F31F-70FF-0EC5-953E8E78EB41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rot="16200000" flipV="1">
            <a:off x="7936184" y="698349"/>
            <a:ext cx="867516" cy="2130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83B305-D5F2-3B27-7923-79570D8FFC17}"/>
              </a:ext>
            </a:extLst>
          </p:cNvPr>
          <p:cNvCxnSpPr>
            <a:stCxn id="3" idx="0"/>
            <a:endCxn id="11" idx="1"/>
          </p:cNvCxnSpPr>
          <p:nvPr/>
        </p:nvCxnSpPr>
        <p:spPr>
          <a:xfrm rot="5400000" flipH="1" flipV="1">
            <a:off x="3388297" y="698351"/>
            <a:ext cx="867516" cy="2130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6C4F23-1D65-65EC-2358-C90AF747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4" y="248195"/>
            <a:ext cx="10751111" cy="59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83022"/>
            <a:ext cx="10580687" cy="509588"/>
          </a:xfrm>
        </p:spPr>
        <p:txBody>
          <a:bodyPr/>
          <a:lstStyle/>
          <a:p>
            <a:r>
              <a:rPr lang="en-IN" sz="2400" dirty="0"/>
              <a:t>Formal Verification using Theorem Provers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035F3-33F2-C14B-DDF4-00810D8B6C42}"/>
              </a:ext>
            </a:extLst>
          </p:cNvPr>
          <p:cNvSpPr txBox="1"/>
          <p:nvPr/>
        </p:nvSpPr>
        <p:spPr>
          <a:xfrm>
            <a:off x="874712" y="892610"/>
            <a:ext cx="10917327" cy="74789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IN" sz="20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IN" sz="2000" dirty="0"/>
              <a:t>Theorem Proving uses logical deduction to show that a system satisfies its specification.</a:t>
            </a:r>
          </a:p>
          <a:p>
            <a:endParaRPr lang="en-US" sz="2000" dirty="0"/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err="1"/>
              <a:t>Gebremichael</a:t>
            </a:r>
            <a:r>
              <a:rPr lang="en-IN" sz="2000" dirty="0"/>
              <a:t> et al. </a:t>
            </a:r>
            <a:r>
              <a:rPr lang="en-US" sz="2000" dirty="0"/>
              <a:t>presented the formal specification of the Aethereal protocol using the PVS specification language. </a:t>
            </a:r>
          </a:p>
          <a:p>
            <a:pPr marL="868680" lvl="1" indent="-457200">
              <a:buFont typeface="+mj-lt"/>
              <a:buAutoNum type="arabicPeriod"/>
            </a:pPr>
            <a:endParaRPr lang="en-US" sz="2000" dirty="0"/>
          </a:p>
          <a:p>
            <a:pPr lvl="4"/>
            <a:r>
              <a:rPr lang="en-US" sz="2000" dirty="0">
                <a:solidFill>
                  <a:schemeClr val="accent5"/>
                </a:solidFill>
              </a:rPr>
              <a:t>1. Capable of exhaustive coverage</a:t>
            </a:r>
          </a:p>
          <a:p>
            <a:pPr marL="2103120" lvl="4" indent="-457200"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lvl="2"/>
            <a:r>
              <a:rPr lang="en-IN" sz="2000" dirty="0">
                <a:solidFill>
                  <a:schemeClr val="accent5"/>
                </a:solidFill>
              </a:rPr>
              <a:t>	2. Proved absence of deadlocks – Complex properties can be proven</a:t>
            </a:r>
          </a:p>
          <a:p>
            <a:pPr lvl="2"/>
            <a:endParaRPr lang="en-IN" sz="2000" dirty="0">
              <a:solidFill>
                <a:schemeClr val="accent5"/>
              </a:solidFill>
            </a:endParaRPr>
          </a:p>
          <a:p>
            <a:pPr lvl="2"/>
            <a:r>
              <a:rPr lang="en-IN" sz="2000" dirty="0">
                <a:solidFill>
                  <a:schemeClr val="accent5"/>
                </a:solidFill>
              </a:rPr>
              <a:t>	3. Arbitrary number of master and slave devices - Highly parameterized 		designs can be used</a:t>
            </a:r>
            <a:endParaRPr lang="en-IN" sz="2000" dirty="0">
              <a:solidFill>
                <a:schemeClr val="accent5"/>
              </a:solidFill>
              <a:ea typeface="Open Sans"/>
              <a:cs typeface="Open Sans"/>
            </a:endParaRPr>
          </a:p>
          <a:p>
            <a:pPr lvl="2"/>
            <a:endParaRPr lang="en-IN" sz="2000" dirty="0">
              <a:solidFill>
                <a:schemeClr val="accent5"/>
              </a:solidFill>
            </a:endParaRP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/>
              <a:t>Schmaltz et al. presented </a:t>
            </a:r>
            <a:r>
              <a:rPr lang="en-IN" sz="2000" dirty="0" err="1"/>
              <a:t>GeNoC</a:t>
            </a:r>
            <a:r>
              <a:rPr lang="en-IN" sz="2000" dirty="0"/>
              <a:t>, a formal model and systematic approach to validation of communication architectures at a high level of abstraction.</a:t>
            </a:r>
          </a:p>
          <a:p>
            <a:pPr marL="868680" lvl="1" indent="-457200">
              <a:buFont typeface="+mj-lt"/>
              <a:buAutoNum type="arabicPeriod"/>
            </a:pPr>
            <a:endParaRPr lang="en-IN" sz="2000" dirty="0"/>
          </a:p>
          <a:p>
            <a:pPr marL="868680" lvl="1" indent="-457200">
              <a:buFont typeface="+mj-lt"/>
              <a:buAutoNum type="arabicPeriod"/>
            </a:pPr>
            <a:endParaRPr lang="en-IN" sz="2000" dirty="0"/>
          </a:p>
          <a:p>
            <a:pPr marL="868680" lvl="1" indent="-457200">
              <a:buFont typeface="+mj-lt"/>
              <a:buAutoNum type="arabicPeriod"/>
            </a:pPr>
            <a:endParaRPr lang="en-IN" sz="2000" dirty="0">
              <a:solidFill>
                <a:schemeClr val="accent5"/>
              </a:solidFill>
            </a:endParaRPr>
          </a:p>
          <a:p>
            <a:pPr marL="868680" lvl="1" indent="-457200">
              <a:buFont typeface="+mj-lt"/>
              <a:buAutoNum type="arabicPeriod"/>
            </a:pPr>
            <a:endParaRPr lang="en-IN" sz="2000" dirty="0">
              <a:solidFill>
                <a:schemeClr val="accent5"/>
              </a:solidFill>
            </a:endParaRPr>
          </a:p>
          <a:p>
            <a:pPr marL="868680" lvl="1" indent="-457200">
              <a:buFont typeface="+mj-lt"/>
              <a:buAutoNum type="arabicPeriod"/>
            </a:pPr>
            <a:endParaRPr lang="en-IN" sz="2000" dirty="0"/>
          </a:p>
          <a:p>
            <a:pPr marL="285750" indent="-285750">
              <a:buFont typeface="Arial"/>
              <a:buChar char="•"/>
            </a:pPr>
            <a:endParaRPr lang="en-IN" sz="2000" dirty="0"/>
          </a:p>
          <a:p>
            <a:pPr marL="285750" indent="-285750">
              <a:buFont typeface="Arial"/>
              <a:buChar char="•"/>
            </a:pPr>
            <a:endParaRPr lang="en-IN" sz="20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endParaRPr lang="en-IN" sz="2000" dirty="0">
              <a:ea typeface="Open Sans"/>
              <a:cs typeface="Open Sans"/>
            </a:endParaRPr>
          </a:p>
          <a:p>
            <a:r>
              <a:rPr lang="en-IN" sz="2000" dirty="0">
                <a:ea typeface="Open Sans"/>
                <a:cs typeface="Open San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8A694-797B-7BA2-CCF0-9EA58E7728FF}"/>
              </a:ext>
            </a:extLst>
          </p:cNvPr>
          <p:cNvSpPr txBox="1"/>
          <p:nvPr/>
        </p:nvSpPr>
        <p:spPr>
          <a:xfrm>
            <a:off x="874712" y="5734557"/>
            <a:ext cx="1091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Gebremichael, B., Vaandrager, F., Zhang, M., Goossens, K., Rijpkema, E., Rădulescu, A. (2005). Deadlock Prevention in the Æthereal Protocol. In: Borrione, D., Paul, W. (eds) Correct Hardware Design and Verification Methods. CHARME 2005. Lecture Notes in Computer Science,. Springer.</a:t>
            </a:r>
          </a:p>
        </p:txBody>
      </p:sp>
    </p:spTree>
    <p:extLst>
      <p:ext uri="{BB962C8B-B14F-4D97-AF65-F5344CB8AC3E}">
        <p14:creationId xmlns:p14="http://schemas.microsoft.com/office/powerpoint/2010/main" val="25059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GeNoC</a:t>
            </a:r>
            <a:r>
              <a:rPr lang="en-IN" dirty="0"/>
              <a:t> - A Generic Model for </a:t>
            </a:r>
            <a:r>
              <a:rPr lang="en-IN" dirty="0" err="1"/>
              <a:t>NoCs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10F5A2-AFD3-BFB5-A5E1-5FE76030FC49}"/>
              </a:ext>
            </a:extLst>
          </p:cNvPr>
          <p:cNvGrpSpPr/>
          <p:nvPr/>
        </p:nvGrpSpPr>
        <p:grpSpPr>
          <a:xfrm>
            <a:off x="1792247" y="2085082"/>
            <a:ext cx="8700867" cy="3416308"/>
            <a:chOff x="2707041" y="3057218"/>
            <a:chExt cx="6777917" cy="26046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8576E17-732D-0086-EC13-90399EDC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041" y="3057218"/>
              <a:ext cx="6777917" cy="26046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DA09B-4D50-1217-6D0F-7AFE0E0A00EA}"/>
                </a:ext>
              </a:extLst>
            </p:cNvPr>
            <p:cNvSpPr txBox="1"/>
            <p:nvPr/>
          </p:nvSpPr>
          <p:spPr>
            <a:xfrm>
              <a:off x="5802830" y="4951971"/>
              <a:ext cx="621197" cy="1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50"/>
                <a:t>Frame</a:t>
              </a:r>
              <a:endParaRPr lang="en-IN" sz="14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6EACB1A-6101-C29D-EAA7-637BFED87147}"/>
              </a:ext>
            </a:extLst>
          </p:cNvPr>
          <p:cNvSpPr/>
          <p:nvPr/>
        </p:nvSpPr>
        <p:spPr>
          <a:xfrm>
            <a:off x="3702228" y="3470107"/>
            <a:ext cx="1006932" cy="66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5491B-0E8D-ABF9-0001-0329A15531E1}"/>
              </a:ext>
            </a:extLst>
          </p:cNvPr>
          <p:cNvSpPr/>
          <p:nvPr/>
        </p:nvSpPr>
        <p:spPr>
          <a:xfrm>
            <a:off x="7564485" y="3505200"/>
            <a:ext cx="1043938" cy="61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F61EF5-A7B7-9ACD-EDD2-EFC4C1C180D2}"/>
              </a:ext>
            </a:extLst>
          </p:cNvPr>
          <p:cNvSpPr/>
          <p:nvPr/>
        </p:nvSpPr>
        <p:spPr>
          <a:xfrm>
            <a:off x="5367877" y="4924741"/>
            <a:ext cx="1356417" cy="576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F7E5CE-CA84-0F6B-1B40-6CB0B3E29A58}"/>
              </a:ext>
            </a:extLst>
          </p:cNvPr>
          <p:cNvSpPr/>
          <p:nvPr/>
        </p:nvSpPr>
        <p:spPr>
          <a:xfrm>
            <a:off x="5353111" y="2085082"/>
            <a:ext cx="1379095" cy="5895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6F84F-2833-5D0D-76C0-10718C69D18E}"/>
              </a:ext>
            </a:extLst>
          </p:cNvPr>
          <p:cNvSpPr txBox="1"/>
          <p:nvPr/>
        </p:nvSpPr>
        <p:spPr>
          <a:xfrm>
            <a:off x="874712" y="978396"/>
            <a:ext cx="9966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dirty="0" err="1"/>
              <a:t>GeNoC</a:t>
            </a:r>
            <a:r>
              <a:rPr lang="en-IN" dirty="0"/>
              <a:t>, the model has 3 important aspects: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Interfaces</a:t>
            </a:r>
          </a:p>
          <a:p>
            <a:pPr marL="342900" indent="-342900">
              <a:buAutoNum type="arabicPeriod"/>
            </a:pPr>
            <a:r>
              <a:rPr lang="en-IN" dirty="0"/>
              <a:t>Routing</a:t>
            </a:r>
          </a:p>
          <a:p>
            <a:pPr marL="342900" indent="-342900">
              <a:buAutoNum type="arabicPeriod"/>
            </a:pPr>
            <a:r>
              <a:rPr lang="en-IN" dirty="0"/>
              <a:t>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CB466-E8D4-B35B-B0FF-9415621AF3CB}"/>
              </a:ext>
            </a:extLst>
          </p:cNvPr>
          <p:cNvSpPr txBox="1"/>
          <p:nvPr/>
        </p:nvSpPr>
        <p:spPr>
          <a:xfrm>
            <a:off x="874712" y="5729971"/>
            <a:ext cx="105806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Julien Schmaltz and Dominique </a:t>
            </a:r>
            <a:r>
              <a:rPr lang="en-US" sz="1200" dirty="0" err="1"/>
              <a:t>Borrione</a:t>
            </a:r>
            <a:r>
              <a:rPr lang="en-US" sz="1200" dirty="0"/>
              <a:t>. 2008. A functional formalization of on chip communications. Form. Asp. </a:t>
            </a:r>
            <a:r>
              <a:rPr lang="en-US" sz="1200" dirty="0" err="1"/>
              <a:t>Comput</a:t>
            </a:r>
            <a:r>
              <a:rPr lang="en-US" sz="1200" dirty="0"/>
              <a:t>. 20, 3 (May 2008),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628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GeNoC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E105D-0386-52B1-5BA8-967D03A3294D}"/>
              </a:ext>
            </a:extLst>
          </p:cNvPr>
          <p:cNvSpPr txBox="1"/>
          <p:nvPr/>
        </p:nvSpPr>
        <p:spPr>
          <a:xfrm>
            <a:off x="655782" y="1043709"/>
            <a:ext cx="1065876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Interfaces - Responsible for encapsulating messages into a frame (send) and extracting messages from frame (</a:t>
            </a:r>
            <a:r>
              <a:rPr lang="en-US" dirty="0" err="1"/>
              <a:t>recv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10F5A2-AFD3-BFB5-A5E1-5FE76030FC49}"/>
              </a:ext>
            </a:extLst>
          </p:cNvPr>
          <p:cNvGrpSpPr/>
          <p:nvPr/>
        </p:nvGrpSpPr>
        <p:grpSpPr>
          <a:xfrm>
            <a:off x="1792247" y="2098145"/>
            <a:ext cx="8700867" cy="3416308"/>
            <a:chOff x="2707041" y="3057218"/>
            <a:chExt cx="6777917" cy="26046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8576E17-732D-0086-EC13-90399EDC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041" y="3057218"/>
              <a:ext cx="6777917" cy="26046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DA09B-4D50-1217-6D0F-7AFE0E0A00EA}"/>
                </a:ext>
              </a:extLst>
            </p:cNvPr>
            <p:cNvSpPr txBox="1"/>
            <p:nvPr/>
          </p:nvSpPr>
          <p:spPr>
            <a:xfrm>
              <a:off x="5802830" y="4951971"/>
              <a:ext cx="621197" cy="1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50"/>
                <a:t>Frame</a:t>
              </a:r>
              <a:endParaRPr lang="en-IN" sz="14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6EACB1A-6101-C29D-EAA7-637BFED87147}"/>
              </a:ext>
            </a:extLst>
          </p:cNvPr>
          <p:cNvSpPr/>
          <p:nvPr/>
        </p:nvSpPr>
        <p:spPr>
          <a:xfrm>
            <a:off x="3702228" y="3505200"/>
            <a:ext cx="976138" cy="66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5491B-0E8D-ABF9-0001-0329A15531E1}"/>
              </a:ext>
            </a:extLst>
          </p:cNvPr>
          <p:cNvSpPr/>
          <p:nvPr/>
        </p:nvSpPr>
        <p:spPr>
          <a:xfrm>
            <a:off x="7564485" y="3505200"/>
            <a:ext cx="1043938" cy="66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4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GeNoC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E105D-0386-52B1-5BA8-967D03A3294D}"/>
              </a:ext>
            </a:extLst>
          </p:cNvPr>
          <p:cNvSpPr txBox="1"/>
          <p:nvPr/>
        </p:nvSpPr>
        <p:spPr>
          <a:xfrm>
            <a:off x="655782" y="1043709"/>
            <a:ext cx="1065876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Routing -   Computes all the possible routes allowed by the unitary moves from source to destination.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10F5A2-AFD3-BFB5-A5E1-5FE76030FC49}"/>
              </a:ext>
            </a:extLst>
          </p:cNvPr>
          <p:cNvGrpSpPr/>
          <p:nvPr/>
        </p:nvGrpSpPr>
        <p:grpSpPr>
          <a:xfrm>
            <a:off x="1792247" y="2085082"/>
            <a:ext cx="8700867" cy="3416308"/>
            <a:chOff x="2707041" y="3057218"/>
            <a:chExt cx="6777917" cy="26046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8576E17-732D-0086-EC13-90399EDC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041" y="3057218"/>
              <a:ext cx="6777917" cy="26046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DA09B-4D50-1217-6D0F-7AFE0E0A00EA}"/>
                </a:ext>
              </a:extLst>
            </p:cNvPr>
            <p:cNvSpPr txBox="1"/>
            <p:nvPr/>
          </p:nvSpPr>
          <p:spPr>
            <a:xfrm>
              <a:off x="5802830" y="4951971"/>
              <a:ext cx="621197" cy="1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50"/>
                <a:t>Frame</a:t>
              </a:r>
              <a:endParaRPr lang="en-IN" sz="14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46FD87-570B-2DAF-F4DF-B9ACB59913B9}"/>
                </a:ext>
              </a:extLst>
            </p:cNvPr>
            <p:cNvSpPr/>
            <p:nvPr/>
          </p:nvSpPr>
          <p:spPr>
            <a:xfrm>
              <a:off x="5492433" y="5222240"/>
              <a:ext cx="1056640" cy="4396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9320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F6D-6C69-0620-74ED-F373EF3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GeNoC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E105D-0386-52B1-5BA8-967D03A3294D}"/>
              </a:ext>
            </a:extLst>
          </p:cNvPr>
          <p:cNvSpPr txBox="1"/>
          <p:nvPr/>
        </p:nvSpPr>
        <p:spPr>
          <a:xfrm>
            <a:off x="655782" y="1043709"/>
            <a:ext cx="1065876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Scheduling - Manages conflicts, and generates a list of possible simultaneous communications and a list of delayed communications according to the invariant. </a:t>
            </a:r>
          </a:p>
          <a:p>
            <a:endParaRPr lang="en-US"/>
          </a:p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1B5CFF-27C8-2547-FB96-542DE4C24CB5}"/>
              </a:ext>
            </a:extLst>
          </p:cNvPr>
          <p:cNvGrpSpPr/>
          <p:nvPr/>
        </p:nvGrpSpPr>
        <p:grpSpPr>
          <a:xfrm>
            <a:off x="1792247" y="2085082"/>
            <a:ext cx="8700867" cy="3416308"/>
            <a:chOff x="2707041" y="3057218"/>
            <a:chExt cx="6777917" cy="26046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AA6968-64B5-0B85-2E59-CE101B17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041" y="3057218"/>
              <a:ext cx="6777917" cy="2604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A0B269-2ABC-1424-87D7-D4C9CC908693}"/>
                </a:ext>
              </a:extLst>
            </p:cNvPr>
            <p:cNvSpPr txBox="1"/>
            <p:nvPr/>
          </p:nvSpPr>
          <p:spPr>
            <a:xfrm>
              <a:off x="5802830" y="4951971"/>
              <a:ext cx="621197" cy="1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50"/>
                <a:t>Frame</a:t>
              </a:r>
              <a:endParaRPr lang="en-IN" sz="14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435B-C295-0C6D-B955-C37570D79502}"/>
                </a:ext>
              </a:extLst>
            </p:cNvPr>
            <p:cNvSpPr/>
            <p:nvPr/>
          </p:nvSpPr>
          <p:spPr>
            <a:xfrm>
              <a:off x="5480930" y="3057218"/>
              <a:ext cx="1074306" cy="44947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65034962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2409</Words>
  <Application>Microsoft Office PowerPoint</Application>
  <PresentationFormat>Widescreen</PresentationFormat>
  <Paragraphs>348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Cambria Math</vt:lpstr>
      <vt:lpstr>Wingdings</vt:lpstr>
      <vt:lpstr>Symbol</vt:lpstr>
      <vt:lpstr>Arial</vt:lpstr>
      <vt:lpstr>Open Sans</vt:lpstr>
      <vt:lpstr>Calibri</vt:lpstr>
      <vt:lpstr>Consolas</vt:lpstr>
      <vt:lpstr>TUD_2018_16zu9</vt:lpstr>
      <vt:lpstr>Formal Verification of Network On Chips</vt:lpstr>
      <vt:lpstr>What is a NoC?</vt:lpstr>
      <vt:lpstr>Verification of NoC - Simulation</vt:lpstr>
      <vt:lpstr>PowerPoint Presentation</vt:lpstr>
      <vt:lpstr>Formal Verification using Theorem Provers</vt:lpstr>
      <vt:lpstr>GeNoC - A Generic Model for NoCs</vt:lpstr>
      <vt:lpstr>GeNoC</vt:lpstr>
      <vt:lpstr>GeNoC</vt:lpstr>
      <vt:lpstr>GeNoC</vt:lpstr>
      <vt:lpstr>Proposal</vt:lpstr>
      <vt:lpstr>Koika</vt:lpstr>
      <vt:lpstr>NoC Implementations</vt:lpstr>
      <vt:lpstr>XY Routing algorithm</vt:lpstr>
      <vt:lpstr>NoC Properties </vt:lpstr>
      <vt:lpstr>Router</vt:lpstr>
      <vt:lpstr>Router Properties</vt:lpstr>
      <vt:lpstr>Buffer Properties</vt:lpstr>
      <vt:lpstr>Functional Correctness</vt:lpstr>
      <vt:lpstr>Outlook - Security Properties</vt:lpstr>
      <vt:lpstr>Security Properties</vt:lpstr>
      <vt:lpstr>QUESTIONS?</vt:lpstr>
      <vt:lpstr>References</vt:lpstr>
      <vt:lpstr>Appendix - Formal Verification using Model Checkers</vt:lpstr>
      <vt:lpstr>Appendix - Verification of NoCs</vt:lpstr>
      <vt:lpstr>Appendix - Route Properties</vt:lpstr>
      <vt:lpstr>Appendix – Additional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Network On Chips (NoC)</dc:title>
  <dc:creator>Garvit Chhabra</dc:creator>
  <cp:lastModifiedBy>Garvit Chhabra</cp:lastModifiedBy>
  <cp:revision>36</cp:revision>
  <dcterms:modified xsi:type="dcterms:W3CDTF">2025-01-29T15:28:59Z</dcterms:modified>
</cp:coreProperties>
</file>