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77" r:id="rId3"/>
    <p:sldId id="298" r:id="rId4"/>
    <p:sldId id="299" r:id="rId5"/>
    <p:sldId id="257" r:id="rId6"/>
    <p:sldId id="286" r:id="rId7"/>
    <p:sldId id="261" r:id="rId8"/>
    <p:sldId id="262" r:id="rId9"/>
    <p:sldId id="263" r:id="rId10"/>
    <p:sldId id="265" r:id="rId11"/>
    <p:sldId id="264" r:id="rId12"/>
    <p:sldId id="294" r:id="rId13"/>
    <p:sldId id="267" r:id="rId14"/>
    <p:sldId id="269" r:id="rId15"/>
    <p:sldId id="270" r:id="rId16"/>
    <p:sldId id="272" r:id="rId17"/>
    <p:sldId id="287" r:id="rId18"/>
    <p:sldId id="289" r:id="rId19"/>
    <p:sldId id="288" r:id="rId20"/>
    <p:sldId id="273" r:id="rId21"/>
    <p:sldId id="274" r:id="rId22"/>
    <p:sldId id="275" r:id="rId23"/>
    <p:sldId id="276" r:id="rId24"/>
    <p:sldId id="278" r:id="rId25"/>
    <p:sldId id="291" r:id="rId26"/>
    <p:sldId id="295" r:id="rId27"/>
    <p:sldId id="290" r:id="rId28"/>
    <p:sldId id="279" r:id="rId29"/>
    <p:sldId id="293" r:id="rId30"/>
    <p:sldId id="280" r:id="rId31"/>
    <p:sldId id="292" r:id="rId32"/>
    <p:sldId id="281" r:id="rId33"/>
    <p:sldId id="282" r:id="rId34"/>
    <p:sldId id="297" r:id="rId35"/>
    <p:sldId id="283" r:id="rId36"/>
    <p:sldId id="284" r:id="rId37"/>
    <p:sldId id="285"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DCC961-02AC-4EB6-9DEE-5A6F9C91BDBE}" type="datetimeFigureOut">
              <a:rPr lang="en-US" smtClean="0"/>
              <a:t>12/5/2016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233F3A-B2E7-48C2-9F1C-FFCB2EB89E09}" type="slidenum">
              <a:rPr lang="en-US" smtClean="0"/>
              <a:t>‹#›</a:t>
            </a:fld>
            <a:endParaRPr lang="en-US"/>
          </a:p>
        </p:txBody>
      </p:sp>
    </p:spTree>
    <p:extLst>
      <p:ext uri="{BB962C8B-B14F-4D97-AF65-F5344CB8AC3E}">
        <p14:creationId xmlns:p14="http://schemas.microsoft.com/office/powerpoint/2010/main" val="1505156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there will be breakout / participation sessions during each of these topics</a:t>
            </a:r>
            <a:endParaRPr lang="en-US" dirty="0"/>
          </a:p>
        </p:txBody>
      </p:sp>
      <p:sp>
        <p:nvSpPr>
          <p:cNvPr id="4" name="Slide Number Placeholder 3"/>
          <p:cNvSpPr>
            <a:spLocks noGrp="1"/>
          </p:cNvSpPr>
          <p:nvPr>
            <p:ph type="sldNum" sz="quarter" idx="10"/>
          </p:nvPr>
        </p:nvSpPr>
        <p:spPr/>
        <p:txBody>
          <a:bodyPr/>
          <a:lstStyle/>
          <a:p>
            <a:fld id="{85233F3A-B2E7-48C2-9F1C-FFCB2EB89E09}" type="slidenum">
              <a:rPr lang="en-US" smtClean="0"/>
              <a:t>2</a:t>
            </a:fld>
            <a:endParaRPr lang="en-US"/>
          </a:p>
        </p:txBody>
      </p:sp>
    </p:spTree>
    <p:extLst>
      <p:ext uri="{BB962C8B-B14F-4D97-AF65-F5344CB8AC3E}">
        <p14:creationId xmlns:p14="http://schemas.microsoft.com/office/powerpoint/2010/main" val="2208449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go read the </a:t>
            </a:r>
            <a:r>
              <a:rPr lang="en-US" b="1" dirty="0" err="1" smtClean="0"/>
              <a:t>stattrak</a:t>
            </a:r>
            <a:r>
              <a:rPr lang="en-US" b="1" dirty="0" smtClean="0"/>
              <a:t> pages for tons…we’ve selected a few examples to show you what different companies/institutions are looking for</a:t>
            </a:r>
            <a:endParaRPr lang="en-US" dirty="0"/>
          </a:p>
        </p:txBody>
      </p:sp>
      <p:sp>
        <p:nvSpPr>
          <p:cNvPr id="4" name="Slide Number Placeholder 3"/>
          <p:cNvSpPr>
            <a:spLocks noGrp="1"/>
          </p:cNvSpPr>
          <p:nvPr>
            <p:ph type="sldNum" sz="quarter" idx="10"/>
          </p:nvPr>
        </p:nvSpPr>
        <p:spPr/>
        <p:txBody>
          <a:bodyPr/>
          <a:lstStyle/>
          <a:p>
            <a:fld id="{85233F3A-B2E7-48C2-9F1C-FFCB2EB89E09}" type="slidenum">
              <a:rPr lang="en-US" smtClean="0"/>
              <a:t>5</a:t>
            </a:fld>
            <a:endParaRPr lang="en-US"/>
          </a:p>
        </p:txBody>
      </p:sp>
    </p:spTree>
    <p:extLst>
      <p:ext uri="{BB962C8B-B14F-4D97-AF65-F5344CB8AC3E}">
        <p14:creationId xmlns:p14="http://schemas.microsoft.com/office/powerpoint/2010/main" val="854483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here’s an example of an internship offered by big pharma. They have positions for both masters or doctoral students. Their timelines are quite similar, with deadlines soon after we get back from winter break (check individual postings for details). Most of the big pharma internships stress not only statistical and programming skills (R and SAS), but also communication skills and the ability to work on a team</a:t>
            </a:r>
            <a:endParaRPr lang="en-US" dirty="0"/>
          </a:p>
        </p:txBody>
      </p:sp>
      <p:sp>
        <p:nvSpPr>
          <p:cNvPr id="4" name="Slide Number Placeholder 3"/>
          <p:cNvSpPr>
            <a:spLocks noGrp="1"/>
          </p:cNvSpPr>
          <p:nvPr>
            <p:ph type="sldNum" sz="quarter" idx="10"/>
          </p:nvPr>
        </p:nvSpPr>
        <p:spPr/>
        <p:txBody>
          <a:bodyPr/>
          <a:lstStyle/>
          <a:p>
            <a:fld id="{85233F3A-B2E7-48C2-9F1C-FFCB2EB89E09}" type="slidenum">
              <a:rPr lang="en-US" smtClean="0"/>
              <a:t>6</a:t>
            </a:fld>
            <a:endParaRPr lang="en-US"/>
          </a:p>
        </p:txBody>
      </p:sp>
    </p:spTree>
    <p:extLst>
      <p:ext uri="{BB962C8B-B14F-4D97-AF65-F5344CB8AC3E}">
        <p14:creationId xmlns:p14="http://schemas.microsoft.com/office/powerpoint/2010/main" val="4226736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F9036F-4D36-4BF3-935E-38220818D494}"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0827B-556C-44B7-A633-6FDD0131B17E}" type="slidenum">
              <a:rPr lang="en-US" smtClean="0"/>
              <a:t>‹#›</a:t>
            </a:fld>
            <a:endParaRPr lang="en-US"/>
          </a:p>
        </p:txBody>
      </p:sp>
    </p:spTree>
    <p:extLst>
      <p:ext uri="{BB962C8B-B14F-4D97-AF65-F5344CB8AC3E}">
        <p14:creationId xmlns:p14="http://schemas.microsoft.com/office/powerpoint/2010/main" val="4294869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F9036F-4D36-4BF3-935E-38220818D494}"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0827B-556C-44B7-A633-6FDD0131B17E}" type="slidenum">
              <a:rPr lang="en-US" smtClean="0"/>
              <a:t>‹#›</a:t>
            </a:fld>
            <a:endParaRPr lang="en-US"/>
          </a:p>
        </p:txBody>
      </p:sp>
    </p:spTree>
    <p:extLst>
      <p:ext uri="{BB962C8B-B14F-4D97-AF65-F5344CB8AC3E}">
        <p14:creationId xmlns:p14="http://schemas.microsoft.com/office/powerpoint/2010/main" val="1021769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F9036F-4D36-4BF3-935E-38220818D494}"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0827B-556C-44B7-A633-6FDD0131B17E}" type="slidenum">
              <a:rPr lang="en-US" smtClean="0"/>
              <a:t>‹#›</a:t>
            </a:fld>
            <a:endParaRPr lang="en-US"/>
          </a:p>
        </p:txBody>
      </p:sp>
    </p:spTree>
    <p:extLst>
      <p:ext uri="{BB962C8B-B14F-4D97-AF65-F5344CB8AC3E}">
        <p14:creationId xmlns:p14="http://schemas.microsoft.com/office/powerpoint/2010/main" val="2716447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F9036F-4D36-4BF3-935E-38220818D494}"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0827B-556C-44B7-A633-6FDD0131B17E}" type="slidenum">
              <a:rPr lang="en-US" smtClean="0"/>
              <a:t>‹#›</a:t>
            </a:fld>
            <a:endParaRPr lang="en-US"/>
          </a:p>
        </p:txBody>
      </p:sp>
    </p:spTree>
    <p:extLst>
      <p:ext uri="{BB962C8B-B14F-4D97-AF65-F5344CB8AC3E}">
        <p14:creationId xmlns:p14="http://schemas.microsoft.com/office/powerpoint/2010/main" val="638615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F9036F-4D36-4BF3-935E-38220818D494}"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0827B-556C-44B7-A633-6FDD0131B17E}" type="slidenum">
              <a:rPr lang="en-US" smtClean="0"/>
              <a:t>‹#›</a:t>
            </a:fld>
            <a:endParaRPr lang="en-US"/>
          </a:p>
        </p:txBody>
      </p:sp>
    </p:spTree>
    <p:extLst>
      <p:ext uri="{BB962C8B-B14F-4D97-AF65-F5344CB8AC3E}">
        <p14:creationId xmlns:p14="http://schemas.microsoft.com/office/powerpoint/2010/main" val="2934205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F9036F-4D36-4BF3-935E-38220818D494}"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40827B-556C-44B7-A633-6FDD0131B17E}" type="slidenum">
              <a:rPr lang="en-US" smtClean="0"/>
              <a:t>‹#›</a:t>
            </a:fld>
            <a:endParaRPr lang="en-US"/>
          </a:p>
        </p:txBody>
      </p:sp>
    </p:spTree>
    <p:extLst>
      <p:ext uri="{BB962C8B-B14F-4D97-AF65-F5344CB8AC3E}">
        <p14:creationId xmlns:p14="http://schemas.microsoft.com/office/powerpoint/2010/main" val="341475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F9036F-4D36-4BF3-935E-38220818D494}" type="datetimeFigureOut">
              <a:rPr lang="en-US" smtClean="0"/>
              <a:t>12/5/2016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40827B-556C-44B7-A633-6FDD0131B17E}" type="slidenum">
              <a:rPr lang="en-US" smtClean="0"/>
              <a:t>‹#›</a:t>
            </a:fld>
            <a:endParaRPr lang="en-US"/>
          </a:p>
        </p:txBody>
      </p:sp>
    </p:spTree>
    <p:extLst>
      <p:ext uri="{BB962C8B-B14F-4D97-AF65-F5344CB8AC3E}">
        <p14:creationId xmlns:p14="http://schemas.microsoft.com/office/powerpoint/2010/main" val="1088836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F9036F-4D36-4BF3-935E-38220818D494}" type="datetimeFigureOut">
              <a:rPr lang="en-US" smtClean="0"/>
              <a:t>12/5/2016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40827B-556C-44B7-A633-6FDD0131B17E}" type="slidenum">
              <a:rPr lang="en-US" smtClean="0"/>
              <a:t>‹#›</a:t>
            </a:fld>
            <a:endParaRPr lang="en-US"/>
          </a:p>
        </p:txBody>
      </p:sp>
    </p:spTree>
    <p:extLst>
      <p:ext uri="{BB962C8B-B14F-4D97-AF65-F5344CB8AC3E}">
        <p14:creationId xmlns:p14="http://schemas.microsoft.com/office/powerpoint/2010/main" val="161221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F9036F-4D36-4BF3-935E-38220818D494}" type="datetimeFigureOut">
              <a:rPr lang="en-US" smtClean="0"/>
              <a:t>12/5/2016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40827B-556C-44B7-A633-6FDD0131B17E}" type="slidenum">
              <a:rPr lang="en-US" smtClean="0"/>
              <a:t>‹#›</a:t>
            </a:fld>
            <a:endParaRPr lang="en-US"/>
          </a:p>
        </p:txBody>
      </p:sp>
    </p:spTree>
    <p:extLst>
      <p:ext uri="{BB962C8B-B14F-4D97-AF65-F5344CB8AC3E}">
        <p14:creationId xmlns:p14="http://schemas.microsoft.com/office/powerpoint/2010/main" val="2390993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F9036F-4D36-4BF3-935E-38220818D494}"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40827B-556C-44B7-A633-6FDD0131B17E}" type="slidenum">
              <a:rPr lang="en-US" smtClean="0"/>
              <a:t>‹#›</a:t>
            </a:fld>
            <a:endParaRPr lang="en-US"/>
          </a:p>
        </p:txBody>
      </p:sp>
    </p:spTree>
    <p:extLst>
      <p:ext uri="{BB962C8B-B14F-4D97-AF65-F5344CB8AC3E}">
        <p14:creationId xmlns:p14="http://schemas.microsoft.com/office/powerpoint/2010/main" val="386620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F9036F-4D36-4BF3-935E-38220818D494}"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40827B-556C-44B7-A633-6FDD0131B17E}" type="slidenum">
              <a:rPr lang="en-US" smtClean="0"/>
              <a:t>‹#›</a:t>
            </a:fld>
            <a:endParaRPr lang="en-US"/>
          </a:p>
        </p:txBody>
      </p:sp>
    </p:spTree>
    <p:extLst>
      <p:ext uri="{BB962C8B-B14F-4D97-AF65-F5344CB8AC3E}">
        <p14:creationId xmlns:p14="http://schemas.microsoft.com/office/powerpoint/2010/main" val="2857000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F9036F-4D36-4BF3-935E-38220818D494}" type="datetimeFigureOut">
              <a:rPr lang="en-US" smtClean="0"/>
              <a:t>12/5/2016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0827B-556C-44B7-A633-6FDD0131B17E}" type="slidenum">
              <a:rPr lang="en-US" smtClean="0"/>
              <a:t>‹#›</a:t>
            </a:fld>
            <a:endParaRPr lang="en-US"/>
          </a:p>
        </p:txBody>
      </p:sp>
    </p:spTree>
    <p:extLst>
      <p:ext uri="{BB962C8B-B14F-4D97-AF65-F5344CB8AC3E}">
        <p14:creationId xmlns:p14="http://schemas.microsoft.com/office/powerpoint/2010/main" val="255397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ssg.uchicago.edu/" TargetMode="External"/><Relationship Id="rId2" Type="http://schemas.openxmlformats.org/officeDocument/2006/relationships/hyperlink" Target="http://www.norc.org/WorkingAtNORC/Pages/internship-programs.aspx" TargetMode="External"/><Relationship Id="rId1" Type="http://schemas.openxmlformats.org/officeDocument/2006/relationships/slideLayout" Target="../slideLayouts/slideLayout2.xml"/><Relationship Id="rId4" Type="http://schemas.openxmlformats.org/officeDocument/2006/relationships/hyperlink" Target="http://www.uchicago.edu/"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tattrak.amstat.org/2016/05/02/jobstrats-may16/"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tattrak.amstat.org/2013/12/01/summerinternshiptip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arpediatrics.or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jobscan.co/"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h.unc.edu/students/fellowships-internship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training.nih.gov/summer_programs_outside_the_nih" TargetMode="External"/><Relationship Id="rId5" Type="http://schemas.openxmlformats.org/officeDocument/2006/relationships/hyperlink" Target="http://stattrak.amstat.org/2016/12/01/2017internships/" TargetMode="External"/><Relationship Id="rId4" Type="http://schemas.openxmlformats.org/officeDocument/2006/relationships/hyperlink" Target="http://stattrak.amstat.org/2015/12/01/2016-internship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xjobs.brassring.com/TGWebHost/jobdetails.aspx?partnerid=25428&amp;siteid=5647&amp;AReq=29678B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xjobs.brassring.com/TGWebHost/jobdetails.aspx?partnerid=25428&amp;siteid=5647&amp;AReq=29679B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BSA Internship Workshop</a:t>
            </a:r>
            <a:endParaRPr lang="en-US" dirty="0"/>
          </a:p>
        </p:txBody>
      </p:sp>
      <p:sp>
        <p:nvSpPr>
          <p:cNvPr id="3" name="Subtitle 2"/>
          <p:cNvSpPr>
            <a:spLocks noGrp="1"/>
          </p:cNvSpPr>
          <p:nvPr>
            <p:ph type="subTitle" idx="1"/>
          </p:nvPr>
        </p:nvSpPr>
        <p:spPr/>
        <p:txBody>
          <a:bodyPr/>
          <a:lstStyle/>
          <a:p>
            <a:r>
              <a:rPr lang="en-US" dirty="0" smtClean="0"/>
              <a:t>12/5/2016</a:t>
            </a:r>
          </a:p>
          <a:p>
            <a:endParaRPr lang="en-US" dirty="0"/>
          </a:p>
          <a:p>
            <a:r>
              <a:rPr lang="en-US" dirty="0" smtClean="0"/>
              <a:t>Brian </a:t>
            </a:r>
            <a:r>
              <a:rPr lang="en-US" dirty="0" smtClean="0"/>
              <a:t>Barkley, Yue Jiang</a:t>
            </a:r>
          </a:p>
          <a:p>
            <a:endParaRPr lang="en-US" dirty="0"/>
          </a:p>
          <a:p>
            <a:endParaRPr lang="en-US" dirty="0"/>
          </a:p>
        </p:txBody>
      </p:sp>
    </p:spTree>
    <p:extLst>
      <p:ext uri="{BB962C8B-B14F-4D97-AF65-F5344CB8AC3E}">
        <p14:creationId xmlns:p14="http://schemas.microsoft.com/office/powerpoint/2010/main" val="9644924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Industry internships</a:t>
            </a:r>
            <a:endParaRPr lang="en-US" dirty="0"/>
          </a:p>
        </p:txBody>
      </p:sp>
      <p:sp>
        <p:nvSpPr>
          <p:cNvPr id="3" name="Content Placeholder 2"/>
          <p:cNvSpPr>
            <a:spLocks noGrp="1"/>
          </p:cNvSpPr>
          <p:nvPr>
            <p:ph idx="1"/>
          </p:nvPr>
        </p:nvSpPr>
        <p:spPr>
          <a:xfrm>
            <a:off x="152400" y="914400"/>
            <a:ext cx="8839200" cy="5211763"/>
          </a:xfrm>
        </p:spPr>
        <p:txBody>
          <a:bodyPr>
            <a:noAutofit/>
          </a:bodyPr>
          <a:lstStyle/>
          <a:p>
            <a:r>
              <a:rPr lang="en-US" sz="2400" b="1" dirty="0"/>
              <a:t>AT&amp;T Labs – Big Data Research</a:t>
            </a:r>
            <a:endParaRPr lang="en-US" sz="2400" b="1" dirty="0" smtClean="0"/>
          </a:p>
          <a:p>
            <a:r>
              <a:rPr lang="en-US" sz="1600" i="1" dirty="0" smtClean="0"/>
              <a:t>Bedminster, NJ; NYC NY </a:t>
            </a:r>
            <a:r>
              <a:rPr lang="en-US" sz="1600" b="1" dirty="0" smtClean="0"/>
              <a:t>Student:</a:t>
            </a:r>
            <a:r>
              <a:rPr lang="en-US" sz="1600" dirty="0" smtClean="0"/>
              <a:t> </a:t>
            </a:r>
            <a:r>
              <a:rPr lang="en-US" sz="1800" b="1" dirty="0">
                <a:solidFill>
                  <a:schemeClr val="accent5">
                    <a:lumMod val="75000"/>
                  </a:schemeClr>
                </a:solidFill>
              </a:rPr>
              <a:t>Graduate, typically 2+ year PhD student </a:t>
            </a:r>
            <a:r>
              <a:rPr lang="en-US" sz="1600" b="1" dirty="0" smtClean="0"/>
              <a:t>Deadline :</a:t>
            </a:r>
            <a:r>
              <a:rPr lang="en-US" sz="1600" dirty="0" smtClean="0"/>
              <a:t> March 1, 2017</a:t>
            </a:r>
          </a:p>
          <a:p>
            <a:r>
              <a:rPr lang="en-US" sz="1600" dirty="0" smtClean="0"/>
              <a:t>Our expertise is in statistics and ML, data </a:t>
            </a:r>
            <a:r>
              <a:rPr lang="en-US" sz="1600" dirty="0" err="1" smtClean="0"/>
              <a:t>viz</a:t>
            </a:r>
            <a:r>
              <a:rPr lang="en-US" sz="1600" dirty="0" smtClean="0"/>
              <a:t>, databases, and business intelligence. </a:t>
            </a:r>
          </a:p>
          <a:p>
            <a:r>
              <a:rPr lang="en-US" sz="1800" dirty="0">
                <a:solidFill>
                  <a:schemeClr val="accent6">
                    <a:lumMod val="75000"/>
                  </a:schemeClr>
                </a:solidFill>
              </a:rPr>
              <a:t>Our projects focus on delivering algorithms, tools, and insights that improve network performance, increase customer satisfaction, reduce costs, </a:t>
            </a:r>
            <a:r>
              <a:rPr lang="en-US" sz="1800" dirty="0" smtClean="0">
                <a:solidFill>
                  <a:schemeClr val="accent6">
                    <a:lumMod val="75000"/>
                  </a:schemeClr>
                </a:solidFill>
              </a:rPr>
              <a:t>etc.</a:t>
            </a:r>
            <a:endParaRPr lang="en-US" sz="1800" dirty="0">
              <a:solidFill>
                <a:schemeClr val="accent6">
                  <a:lumMod val="75000"/>
                </a:schemeClr>
              </a:solidFill>
            </a:endParaRPr>
          </a:p>
          <a:p>
            <a:r>
              <a:rPr lang="en-US" sz="1600" dirty="0" smtClean="0"/>
              <a:t>Statistics and </a:t>
            </a:r>
            <a:r>
              <a:rPr lang="en-US" sz="1600" dirty="0">
                <a:solidFill>
                  <a:schemeClr val="accent3">
                    <a:lumMod val="75000"/>
                  </a:schemeClr>
                </a:solidFill>
              </a:rPr>
              <a:t>Large-Scale</a:t>
            </a:r>
            <a:r>
              <a:rPr lang="en-US" sz="1600" dirty="0" smtClean="0"/>
              <a:t> Statistical Computing</a:t>
            </a:r>
          </a:p>
          <a:p>
            <a:r>
              <a:rPr lang="en-US" sz="1600" dirty="0" smtClean="0"/>
              <a:t>Streaming Data Processing and Management</a:t>
            </a:r>
          </a:p>
          <a:p>
            <a:r>
              <a:rPr lang="en-US" sz="1600" dirty="0" smtClean="0"/>
              <a:t>Differential Privacy and Data Anonymization </a:t>
            </a:r>
          </a:p>
          <a:p>
            <a:r>
              <a:rPr lang="en-US" sz="1600" dirty="0" smtClean="0"/>
              <a:t>Machine Learning Methods, data </a:t>
            </a:r>
            <a:r>
              <a:rPr lang="en-US" sz="1600" dirty="0" err="1" smtClean="0"/>
              <a:t>viz</a:t>
            </a:r>
            <a:r>
              <a:rPr lang="en-US" sz="1600" dirty="0" smtClean="0"/>
              <a:t>, database research</a:t>
            </a:r>
          </a:p>
          <a:p>
            <a:r>
              <a:rPr lang="en-US" sz="1600" b="1" dirty="0" smtClean="0"/>
              <a:t>Qualifications</a:t>
            </a:r>
            <a:endParaRPr lang="en-US" sz="1600" dirty="0" smtClean="0"/>
          </a:p>
          <a:p>
            <a:r>
              <a:rPr lang="en-US" sz="1600" dirty="0" smtClean="0"/>
              <a:t>Currently pursuing a graduate degree (PhD preferred) in a data science field, including statistics, machine learning, computer science, operations research, computer engineering, and mathematics </a:t>
            </a:r>
          </a:p>
          <a:p>
            <a:r>
              <a:rPr lang="en-US" sz="1600" dirty="0">
                <a:solidFill>
                  <a:schemeClr val="accent3">
                    <a:lumMod val="75000"/>
                  </a:schemeClr>
                </a:solidFill>
              </a:rPr>
              <a:t>Accomplished R programmer and experience coding with languages such as C/C++, Python, and Java </a:t>
            </a:r>
          </a:p>
          <a:p>
            <a:r>
              <a:rPr lang="en-US" sz="1600" dirty="0">
                <a:solidFill>
                  <a:schemeClr val="accent3">
                    <a:lumMod val="75000"/>
                  </a:schemeClr>
                </a:solidFill>
              </a:rPr>
              <a:t>Familiarity with modern data management systems like Hadoop, NoSQL, and Spark</a:t>
            </a:r>
          </a:p>
          <a:p>
            <a:r>
              <a:rPr lang="en-US" sz="1600" dirty="0">
                <a:solidFill>
                  <a:schemeClr val="accent3">
                    <a:lumMod val="75000"/>
                  </a:schemeClr>
                </a:solidFill>
              </a:rPr>
              <a:t>Experience summarizing and communicating research results </a:t>
            </a:r>
          </a:p>
          <a:p>
            <a:r>
              <a:rPr lang="en-US" sz="1600" dirty="0" smtClean="0"/>
              <a:t>Have completed at least two years of graduate study and demonstrated the ability to successfully tackle challenging analytical problems </a:t>
            </a:r>
            <a:endParaRPr lang="en-US" sz="1600" dirty="0"/>
          </a:p>
        </p:txBody>
      </p:sp>
      <p:sp>
        <p:nvSpPr>
          <p:cNvPr id="4" name="Rectangle 3"/>
          <p:cNvSpPr/>
          <p:nvPr/>
        </p:nvSpPr>
        <p:spPr>
          <a:xfrm>
            <a:off x="2895600" y="6248400"/>
            <a:ext cx="5486400" cy="369332"/>
          </a:xfrm>
          <a:prstGeom prst="rect">
            <a:avLst/>
          </a:prstGeom>
        </p:spPr>
        <p:txBody>
          <a:bodyPr wrap="square">
            <a:spAutoFit/>
          </a:bodyPr>
          <a:lstStyle/>
          <a:p>
            <a:r>
              <a:rPr lang="en-US" dirty="0" smtClean="0"/>
              <a:t>http://stattrak.amstat.org/2016/12/01/2017internships/</a:t>
            </a:r>
            <a:endParaRPr lang="en-US" dirty="0"/>
          </a:p>
        </p:txBody>
      </p:sp>
    </p:spTree>
    <p:extLst>
      <p:ext uri="{BB962C8B-B14F-4D97-AF65-F5344CB8AC3E}">
        <p14:creationId xmlns:p14="http://schemas.microsoft.com/office/powerpoint/2010/main" val="37789761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Industry internships</a:t>
            </a:r>
            <a:endParaRPr lang="en-US" dirty="0"/>
          </a:p>
        </p:txBody>
      </p:sp>
      <p:sp>
        <p:nvSpPr>
          <p:cNvPr id="3" name="Content Placeholder 2"/>
          <p:cNvSpPr>
            <a:spLocks noGrp="1"/>
          </p:cNvSpPr>
          <p:nvPr>
            <p:ph idx="1"/>
          </p:nvPr>
        </p:nvSpPr>
        <p:spPr>
          <a:xfrm>
            <a:off x="152400" y="914400"/>
            <a:ext cx="8839200" cy="5211763"/>
          </a:xfrm>
        </p:spPr>
        <p:txBody>
          <a:bodyPr>
            <a:noAutofit/>
          </a:bodyPr>
          <a:lstStyle/>
          <a:p>
            <a:r>
              <a:rPr lang="en-US" sz="2400" b="1" dirty="0" err="1"/>
              <a:t>Westat</a:t>
            </a:r>
            <a:endParaRPr lang="en-US" sz="2400" b="1" dirty="0" smtClean="0"/>
          </a:p>
          <a:p>
            <a:r>
              <a:rPr lang="en-US" sz="1600" i="1" dirty="0" smtClean="0"/>
              <a:t>Rockville, Maryland </a:t>
            </a:r>
            <a:r>
              <a:rPr lang="en-US" sz="1600" b="1" dirty="0" smtClean="0"/>
              <a:t>Type of Student:</a:t>
            </a:r>
            <a:r>
              <a:rPr lang="en-US" sz="1600" dirty="0" smtClean="0"/>
              <a:t> </a:t>
            </a:r>
            <a:r>
              <a:rPr lang="en-US" sz="1800" b="1" dirty="0">
                <a:solidFill>
                  <a:schemeClr val="accent5">
                    <a:lumMod val="75000"/>
                  </a:schemeClr>
                </a:solidFill>
              </a:rPr>
              <a:t>Graduate</a:t>
            </a:r>
            <a:r>
              <a:rPr lang="en-US" sz="1600" dirty="0" smtClean="0"/>
              <a:t> </a:t>
            </a:r>
            <a:r>
              <a:rPr lang="en-US" sz="1600" b="1" dirty="0" smtClean="0"/>
              <a:t>Deadline for Applying:</a:t>
            </a:r>
            <a:r>
              <a:rPr lang="en-US" sz="1600" dirty="0" smtClean="0"/>
              <a:t> March 31, 2017</a:t>
            </a:r>
          </a:p>
          <a:p>
            <a:r>
              <a:rPr lang="en-US" sz="1600" b="1" dirty="0" smtClean="0"/>
              <a:t>Survey Sampling Summer Internship </a:t>
            </a:r>
            <a:endParaRPr lang="en-US" sz="1600" dirty="0" smtClean="0"/>
          </a:p>
          <a:p>
            <a:r>
              <a:rPr lang="en-US" sz="1600" dirty="0" smtClean="0"/>
              <a:t>design, develop, and implement probability-based sample surveys. </a:t>
            </a:r>
          </a:p>
          <a:p>
            <a:r>
              <a:rPr lang="en-US" sz="1800" dirty="0">
                <a:solidFill>
                  <a:schemeClr val="accent6">
                    <a:lumMod val="75000"/>
                  </a:schemeClr>
                </a:solidFill>
              </a:rPr>
              <a:t>selecting and/or constructing an appropriate sample frame; implementing weighting procedures that include nonresponse adjustment and benchmarking; developing and conducting imputation for item nonresponse; and estimating sampling errors using appropriate software.</a:t>
            </a:r>
          </a:p>
          <a:p>
            <a:r>
              <a:rPr lang="en-US" sz="1600" dirty="0" smtClean="0"/>
              <a:t>Candidates must be enrolled in a master’s or PhD program in statistics with coursework in survey sampling or a master’s or PhD program in survey sampling. </a:t>
            </a:r>
          </a:p>
          <a:p>
            <a:r>
              <a:rPr lang="en-US" sz="1600" b="1" dirty="0" smtClean="0"/>
              <a:t>Survey Methodology Summer Internship</a:t>
            </a:r>
            <a:endParaRPr lang="en-US" sz="1600" dirty="0" smtClean="0"/>
          </a:p>
          <a:p>
            <a:r>
              <a:rPr lang="en-US" sz="1800" dirty="0">
                <a:solidFill>
                  <a:schemeClr val="accent6">
                    <a:lumMod val="75000"/>
                  </a:schemeClr>
                </a:solidFill>
              </a:rPr>
              <a:t>Responsibilities include conducting and analyzing cognitive interviews, behavior coding, SAS programming, literature reviews, coding qualitative data, assisting with the design of survey procedures and questionnaires, and monitoring survey procedures.</a:t>
            </a:r>
          </a:p>
          <a:p>
            <a:r>
              <a:rPr lang="en-US" sz="1600" dirty="0" smtClean="0"/>
              <a:t>Candidates must hold a bachelor’s degree in math, statistics, quantitative sociology, psychology, or related field of study. </a:t>
            </a:r>
          </a:p>
          <a:p>
            <a:r>
              <a:rPr lang="en-US" sz="1600" dirty="0" smtClean="0"/>
              <a:t>Candidates must also be enrolled in a master’s or PhD program in survey methodology. The duration of the internship positions is from approximately May 29, 2017, through September 1, 2017, with some flexibility.</a:t>
            </a:r>
          </a:p>
          <a:p>
            <a:endParaRPr lang="en-US" sz="1200" dirty="0"/>
          </a:p>
        </p:txBody>
      </p:sp>
      <p:sp>
        <p:nvSpPr>
          <p:cNvPr id="4" name="Rectangle 3"/>
          <p:cNvSpPr/>
          <p:nvPr/>
        </p:nvSpPr>
        <p:spPr>
          <a:xfrm>
            <a:off x="2895600" y="6248400"/>
            <a:ext cx="5486400" cy="369332"/>
          </a:xfrm>
          <a:prstGeom prst="rect">
            <a:avLst/>
          </a:prstGeom>
        </p:spPr>
        <p:txBody>
          <a:bodyPr wrap="square">
            <a:spAutoFit/>
          </a:bodyPr>
          <a:lstStyle/>
          <a:p>
            <a:r>
              <a:rPr lang="en-US" dirty="0" smtClean="0"/>
              <a:t>http://stattrak.amstat.org/2016/12/01/2017internships/</a:t>
            </a:r>
            <a:endParaRPr lang="en-US" dirty="0"/>
          </a:p>
        </p:txBody>
      </p:sp>
    </p:spTree>
    <p:extLst>
      <p:ext uri="{BB962C8B-B14F-4D97-AF65-F5344CB8AC3E}">
        <p14:creationId xmlns:p14="http://schemas.microsoft.com/office/powerpoint/2010/main" val="10034501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Industry internships</a:t>
            </a:r>
            <a:endParaRPr lang="en-US" dirty="0"/>
          </a:p>
        </p:txBody>
      </p:sp>
      <p:sp>
        <p:nvSpPr>
          <p:cNvPr id="3" name="Content Placeholder 2"/>
          <p:cNvSpPr>
            <a:spLocks noGrp="1"/>
          </p:cNvSpPr>
          <p:nvPr>
            <p:ph idx="1"/>
          </p:nvPr>
        </p:nvSpPr>
        <p:spPr>
          <a:xfrm>
            <a:off x="152400" y="914400"/>
            <a:ext cx="8839200" cy="5211763"/>
          </a:xfrm>
        </p:spPr>
        <p:txBody>
          <a:bodyPr>
            <a:noAutofit/>
          </a:bodyPr>
          <a:lstStyle/>
          <a:p>
            <a:endParaRPr lang="en-US" sz="1800" dirty="0"/>
          </a:p>
          <a:p>
            <a:r>
              <a:rPr lang="en-US" sz="2400" b="1" dirty="0"/>
              <a:t>The </a:t>
            </a:r>
            <a:r>
              <a:rPr lang="en-US" sz="2400" b="1" dirty="0" err="1"/>
              <a:t>Emmes</a:t>
            </a:r>
            <a:r>
              <a:rPr lang="en-US" sz="2400" b="1" dirty="0"/>
              <a:t> Corporation </a:t>
            </a:r>
            <a:r>
              <a:rPr lang="en-US" sz="1800" i="1" dirty="0" smtClean="0"/>
              <a:t>Rockville</a:t>
            </a:r>
            <a:r>
              <a:rPr lang="en-US" sz="1800" i="1" dirty="0"/>
              <a:t>, </a:t>
            </a:r>
            <a:r>
              <a:rPr lang="en-US" sz="1800" i="1" dirty="0" smtClean="0"/>
              <a:t>Maryland </a:t>
            </a:r>
            <a:r>
              <a:rPr lang="en-US" sz="1800" b="1" dirty="0" smtClean="0"/>
              <a:t>Type </a:t>
            </a:r>
            <a:r>
              <a:rPr lang="en-US" sz="1800" b="1" dirty="0"/>
              <a:t>of Student:</a:t>
            </a:r>
            <a:r>
              <a:rPr lang="en-US" sz="1800" dirty="0"/>
              <a:t> </a:t>
            </a:r>
            <a:r>
              <a:rPr lang="en-US" sz="1800" b="1" dirty="0">
                <a:solidFill>
                  <a:schemeClr val="accent5">
                    <a:lumMod val="75000"/>
                  </a:schemeClr>
                </a:solidFill>
              </a:rPr>
              <a:t>MS or PhD in biostatistics</a:t>
            </a:r>
            <a:r>
              <a:rPr lang="en-US" sz="1800" dirty="0"/>
              <a:t/>
            </a:r>
            <a:br>
              <a:rPr lang="en-US" sz="1800" dirty="0"/>
            </a:br>
            <a:r>
              <a:rPr lang="en-US" sz="1800" b="1" dirty="0"/>
              <a:t>Deadline for Applying:</a:t>
            </a:r>
            <a:r>
              <a:rPr lang="en-US" sz="1800" dirty="0"/>
              <a:t> May 1, </a:t>
            </a:r>
            <a:r>
              <a:rPr lang="en-US" sz="1800" dirty="0" smtClean="0"/>
              <a:t>2017</a:t>
            </a:r>
            <a:endParaRPr lang="en-US" sz="1800" dirty="0"/>
          </a:p>
          <a:p>
            <a:r>
              <a:rPr lang="en-US" sz="1800" dirty="0"/>
              <a:t>A biostatistics intern will </a:t>
            </a:r>
            <a:r>
              <a:rPr lang="en-US" sz="1800" dirty="0">
                <a:solidFill>
                  <a:schemeClr val="accent6">
                    <a:lumMod val="75000"/>
                  </a:schemeClr>
                </a:solidFill>
              </a:rPr>
              <a:t>work closely with biostatisticians on biomedical research projects across a variety of disease areas. </a:t>
            </a:r>
            <a:endParaRPr lang="en-US" sz="1800" dirty="0" smtClean="0">
              <a:solidFill>
                <a:schemeClr val="accent6">
                  <a:lumMod val="75000"/>
                </a:schemeClr>
              </a:solidFill>
            </a:endParaRPr>
          </a:p>
          <a:p>
            <a:r>
              <a:rPr lang="en-US" sz="1800" dirty="0" smtClean="0">
                <a:solidFill>
                  <a:schemeClr val="accent6">
                    <a:lumMod val="75000"/>
                  </a:schemeClr>
                </a:solidFill>
              </a:rPr>
              <a:t>Interns </a:t>
            </a:r>
            <a:r>
              <a:rPr lang="en-US" sz="1800" dirty="0">
                <a:solidFill>
                  <a:schemeClr val="accent6">
                    <a:lumMod val="75000"/>
                  </a:schemeClr>
                </a:solidFill>
              </a:rPr>
              <a:t>meet with epidemiologists, project coordinators, and biomedical investigators and will contribute to the design and analysis of clinical research projects. </a:t>
            </a:r>
          </a:p>
          <a:p>
            <a:r>
              <a:rPr lang="en-US" sz="1800" b="1" dirty="0"/>
              <a:t>Primary Responsibilities</a:t>
            </a:r>
            <a:endParaRPr lang="en-US" sz="1800" dirty="0"/>
          </a:p>
          <a:p>
            <a:r>
              <a:rPr lang="en-US" sz="1800" dirty="0"/>
              <a:t>Perform descriptive and inferential statistical analysis </a:t>
            </a:r>
          </a:p>
          <a:p>
            <a:r>
              <a:rPr lang="en-US" sz="1800" dirty="0"/>
              <a:t>Summarize results using tables and graphs for presentation to biomedical investigators or for manuscript preparation</a:t>
            </a:r>
          </a:p>
          <a:p>
            <a:r>
              <a:rPr lang="en-US" sz="1800" dirty="0"/>
              <a:t>Edit and finalize research databases for statistical analysis </a:t>
            </a:r>
          </a:p>
          <a:p>
            <a:r>
              <a:rPr lang="en-US" sz="1800" b="1" dirty="0"/>
              <a:t>Experience, Competencies, and </a:t>
            </a:r>
            <a:r>
              <a:rPr lang="en-US" sz="1800" b="1" dirty="0" smtClean="0"/>
              <a:t>Education</a:t>
            </a:r>
            <a:endParaRPr lang="en-US" sz="1800" dirty="0"/>
          </a:p>
          <a:p>
            <a:r>
              <a:rPr lang="en-US" sz="1800" dirty="0">
                <a:solidFill>
                  <a:schemeClr val="accent3">
                    <a:lumMod val="75000"/>
                  </a:schemeClr>
                </a:solidFill>
              </a:rPr>
              <a:t>Excellent analytical/problem-solving </a:t>
            </a:r>
            <a:r>
              <a:rPr lang="en-US" sz="1800" dirty="0" smtClean="0">
                <a:solidFill>
                  <a:schemeClr val="accent3">
                    <a:lumMod val="75000"/>
                  </a:schemeClr>
                </a:solidFill>
              </a:rPr>
              <a:t>skills; attention </a:t>
            </a:r>
            <a:r>
              <a:rPr lang="en-US" sz="1800" dirty="0">
                <a:solidFill>
                  <a:schemeClr val="accent3">
                    <a:lumMod val="75000"/>
                  </a:schemeClr>
                </a:solidFill>
              </a:rPr>
              <a:t>to </a:t>
            </a:r>
            <a:r>
              <a:rPr lang="en-US" sz="1800" dirty="0" smtClean="0">
                <a:solidFill>
                  <a:schemeClr val="accent3">
                    <a:lumMod val="75000"/>
                  </a:schemeClr>
                </a:solidFill>
              </a:rPr>
              <a:t>detail; ability </a:t>
            </a:r>
            <a:r>
              <a:rPr lang="en-US" sz="1800" dirty="0">
                <a:solidFill>
                  <a:schemeClr val="accent3">
                    <a:lumMod val="75000"/>
                  </a:schemeClr>
                </a:solidFill>
              </a:rPr>
              <a:t>to manage priorities effectively </a:t>
            </a:r>
          </a:p>
          <a:p>
            <a:r>
              <a:rPr lang="en-US" sz="1800" dirty="0">
                <a:solidFill>
                  <a:schemeClr val="accent3">
                    <a:lumMod val="75000"/>
                  </a:schemeClr>
                </a:solidFill>
              </a:rPr>
              <a:t>Familiarity with SAS or R</a:t>
            </a:r>
          </a:p>
        </p:txBody>
      </p:sp>
      <p:sp>
        <p:nvSpPr>
          <p:cNvPr id="4" name="Rectangle 3"/>
          <p:cNvSpPr/>
          <p:nvPr/>
        </p:nvSpPr>
        <p:spPr>
          <a:xfrm>
            <a:off x="2895600" y="6248400"/>
            <a:ext cx="5486400" cy="369332"/>
          </a:xfrm>
          <a:prstGeom prst="rect">
            <a:avLst/>
          </a:prstGeom>
        </p:spPr>
        <p:txBody>
          <a:bodyPr wrap="square">
            <a:spAutoFit/>
          </a:bodyPr>
          <a:lstStyle/>
          <a:p>
            <a:r>
              <a:rPr lang="en-US" dirty="0" smtClean="0"/>
              <a:t>http://stattrak.amstat.org/2016/12/01/2017internships/</a:t>
            </a:r>
            <a:endParaRPr lang="en-US" dirty="0"/>
          </a:p>
        </p:txBody>
      </p:sp>
    </p:spTree>
    <p:extLst>
      <p:ext uri="{BB962C8B-B14F-4D97-AF65-F5344CB8AC3E}">
        <p14:creationId xmlns:p14="http://schemas.microsoft.com/office/powerpoint/2010/main" val="28123223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Nonprofit internships</a:t>
            </a:r>
            <a:endParaRPr lang="en-US" dirty="0"/>
          </a:p>
        </p:txBody>
      </p:sp>
      <p:sp>
        <p:nvSpPr>
          <p:cNvPr id="3" name="Content Placeholder 2"/>
          <p:cNvSpPr>
            <a:spLocks noGrp="1"/>
          </p:cNvSpPr>
          <p:nvPr>
            <p:ph idx="1"/>
          </p:nvPr>
        </p:nvSpPr>
        <p:spPr>
          <a:xfrm>
            <a:off x="0" y="914400"/>
            <a:ext cx="9144000" cy="5518666"/>
          </a:xfrm>
        </p:spPr>
        <p:txBody>
          <a:bodyPr>
            <a:noAutofit/>
          </a:bodyPr>
          <a:lstStyle/>
          <a:p>
            <a:r>
              <a:rPr lang="en-US" sz="2400" b="1" dirty="0"/>
              <a:t>Battelle</a:t>
            </a:r>
            <a:r>
              <a:rPr lang="en-US" sz="1800" dirty="0" smtClean="0"/>
              <a:t> </a:t>
            </a:r>
            <a:r>
              <a:rPr lang="en-US" sz="2000" dirty="0" smtClean="0"/>
              <a:t>health and analytics group</a:t>
            </a:r>
            <a:endParaRPr lang="en-US" sz="2000" b="1" dirty="0" smtClean="0"/>
          </a:p>
          <a:p>
            <a:r>
              <a:rPr lang="en-US" sz="2000" i="1" dirty="0" smtClean="0"/>
              <a:t>Columbus, Ohio </a:t>
            </a:r>
            <a:r>
              <a:rPr lang="en-US" sz="2000" b="1" dirty="0" smtClean="0"/>
              <a:t>Type of Student:</a:t>
            </a:r>
            <a:r>
              <a:rPr lang="en-US" sz="2000" dirty="0" smtClean="0"/>
              <a:t> </a:t>
            </a:r>
            <a:r>
              <a:rPr lang="en-US" sz="1800" b="1" dirty="0">
                <a:solidFill>
                  <a:schemeClr val="accent5">
                    <a:lumMod val="75000"/>
                  </a:schemeClr>
                </a:solidFill>
              </a:rPr>
              <a:t>Master’s and PhD </a:t>
            </a:r>
            <a:r>
              <a:rPr lang="en-US" sz="2000" b="1" dirty="0" smtClean="0"/>
              <a:t>Deadline:</a:t>
            </a:r>
            <a:r>
              <a:rPr lang="en-US" sz="2000" dirty="0" smtClean="0"/>
              <a:t> January 31, 2017 </a:t>
            </a:r>
            <a:endParaRPr lang="en-US" sz="1600" dirty="0" smtClean="0"/>
          </a:p>
          <a:p>
            <a:r>
              <a:rPr lang="en-US" sz="1800" dirty="0">
                <a:solidFill>
                  <a:schemeClr val="accent6">
                    <a:lumMod val="75000"/>
                  </a:schemeClr>
                </a:solidFill>
              </a:rPr>
              <a:t>Processing and combining data sets for analysis from network databases, or EHR/EMR</a:t>
            </a:r>
          </a:p>
          <a:p>
            <a:r>
              <a:rPr lang="en-US" sz="1800" dirty="0">
                <a:solidFill>
                  <a:schemeClr val="accent6">
                    <a:lumMod val="75000"/>
                  </a:schemeClr>
                </a:solidFill>
              </a:rPr>
              <a:t>Performing simulation studies and interpreting results</a:t>
            </a:r>
          </a:p>
          <a:p>
            <a:r>
              <a:rPr lang="en-US" sz="1600" b="1" dirty="0"/>
              <a:t>Requirements</a:t>
            </a:r>
          </a:p>
          <a:p>
            <a:r>
              <a:rPr lang="en-US" sz="1600" dirty="0" smtClean="0"/>
              <a:t>Pursuing a master’s or PhD in statistics, biostatistics, applied mathematics, or related field</a:t>
            </a:r>
          </a:p>
          <a:p>
            <a:r>
              <a:rPr lang="en-US" sz="1600" dirty="0" smtClean="0"/>
              <a:t>Course work or experience demonstrating statistical programming and data </a:t>
            </a:r>
            <a:r>
              <a:rPr lang="en-US" sz="1600" dirty="0" err="1" smtClean="0"/>
              <a:t>viz</a:t>
            </a:r>
            <a:r>
              <a:rPr lang="en-US" sz="1600" dirty="0" smtClean="0"/>
              <a:t> skills in SAS or R</a:t>
            </a:r>
          </a:p>
          <a:p>
            <a:r>
              <a:rPr lang="en-US" sz="1600" dirty="0" smtClean="0"/>
              <a:t>(e.g., time series analysis, GLM, Bayesian methods, spatial statistics, survey statistics)</a:t>
            </a:r>
          </a:p>
          <a:p>
            <a:r>
              <a:rPr lang="en-US" sz="1600" dirty="0" smtClean="0"/>
              <a:t>Excellent written and oral communication skills</a:t>
            </a:r>
          </a:p>
          <a:p>
            <a:r>
              <a:rPr lang="en-US" sz="1600" b="1" dirty="0" smtClean="0"/>
              <a:t>Desired Skills and Experience</a:t>
            </a:r>
            <a:endParaRPr lang="en-US" sz="1600" dirty="0" smtClean="0"/>
          </a:p>
          <a:p>
            <a:r>
              <a:rPr lang="en-US" sz="2000" dirty="0">
                <a:solidFill>
                  <a:schemeClr val="accent3">
                    <a:lumMod val="75000"/>
                  </a:schemeClr>
                </a:solidFill>
              </a:rPr>
              <a:t>Strong desire to work in a multidisciplinary environment solving problems in various application areas</a:t>
            </a:r>
          </a:p>
          <a:p>
            <a:r>
              <a:rPr lang="en-US" sz="2000" dirty="0">
                <a:solidFill>
                  <a:schemeClr val="accent3">
                    <a:lumMod val="75000"/>
                  </a:schemeClr>
                </a:solidFill>
              </a:rPr>
              <a:t>Programming experience in Java, C/C++, Python, </a:t>
            </a:r>
            <a:r>
              <a:rPr lang="en-US" sz="2000" dirty="0" err="1">
                <a:solidFill>
                  <a:schemeClr val="accent3">
                    <a:lumMod val="75000"/>
                  </a:schemeClr>
                </a:solidFill>
              </a:rPr>
              <a:t>MatLab</a:t>
            </a:r>
            <a:r>
              <a:rPr lang="en-US" sz="2000" dirty="0">
                <a:solidFill>
                  <a:schemeClr val="accent3">
                    <a:lumMod val="75000"/>
                  </a:schemeClr>
                </a:solidFill>
              </a:rPr>
              <a:t>, or Stata</a:t>
            </a:r>
          </a:p>
          <a:p>
            <a:r>
              <a:rPr lang="en-US" sz="1600" dirty="0" smtClean="0"/>
              <a:t>Experience interacting with data stored in relational databases such as MS Access and SQL Server</a:t>
            </a:r>
          </a:p>
          <a:p>
            <a:r>
              <a:rPr lang="en-US" sz="1600" dirty="0" smtClean="0"/>
              <a:t>Experience with Hadoop, MongoDB, or other Big Data technologies</a:t>
            </a:r>
          </a:p>
          <a:p>
            <a:r>
              <a:rPr lang="en-US" sz="2000" dirty="0">
                <a:solidFill>
                  <a:schemeClr val="accent3">
                    <a:lumMod val="75000"/>
                  </a:schemeClr>
                </a:solidFill>
              </a:rPr>
              <a:t>Experience working effectively both individually and as a member of multifunctional, multidisciplinary teams</a:t>
            </a:r>
          </a:p>
          <a:p>
            <a:endParaRPr lang="en-US" sz="1100" dirty="0"/>
          </a:p>
        </p:txBody>
      </p:sp>
      <p:sp>
        <p:nvSpPr>
          <p:cNvPr id="4" name="Rectangle 3"/>
          <p:cNvSpPr/>
          <p:nvPr/>
        </p:nvSpPr>
        <p:spPr>
          <a:xfrm>
            <a:off x="3276600" y="6488668"/>
            <a:ext cx="5486400" cy="369332"/>
          </a:xfrm>
          <a:prstGeom prst="rect">
            <a:avLst/>
          </a:prstGeom>
        </p:spPr>
        <p:txBody>
          <a:bodyPr wrap="square">
            <a:spAutoFit/>
          </a:bodyPr>
          <a:lstStyle/>
          <a:p>
            <a:r>
              <a:rPr lang="en-US" dirty="0" smtClean="0"/>
              <a:t>http://stattrak.amstat.org/2016/12/01/2017internships/</a:t>
            </a:r>
            <a:endParaRPr lang="en-US" dirty="0"/>
          </a:p>
        </p:txBody>
      </p:sp>
    </p:spTree>
    <p:extLst>
      <p:ext uri="{BB962C8B-B14F-4D97-AF65-F5344CB8AC3E}">
        <p14:creationId xmlns:p14="http://schemas.microsoft.com/office/powerpoint/2010/main" val="4805841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Get creative! Lots of opportunities</a:t>
            </a:r>
            <a:endParaRPr lang="en-US" dirty="0"/>
          </a:p>
        </p:txBody>
      </p:sp>
      <p:sp>
        <p:nvSpPr>
          <p:cNvPr id="3" name="Content Placeholder 2"/>
          <p:cNvSpPr>
            <a:spLocks noGrp="1"/>
          </p:cNvSpPr>
          <p:nvPr>
            <p:ph idx="1"/>
          </p:nvPr>
        </p:nvSpPr>
        <p:spPr>
          <a:xfrm>
            <a:off x="0" y="914400"/>
            <a:ext cx="9144000" cy="5518666"/>
          </a:xfrm>
        </p:spPr>
        <p:txBody>
          <a:bodyPr>
            <a:noAutofit/>
          </a:bodyPr>
          <a:lstStyle/>
          <a:p>
            <a:r>
              <a:rPr lang="en-US" sz="2800" dirty="0" smtClean="0"/>
              <a:t>NORC </a:t>
            </a:r>
            <a:r>
              <a:rPr lang="en-US" sz="1600" dirty="0" smtClean="0">
                <a:hlinkClick r:id="rId2"/>
              </a:rPr>
              <a:t>http</a:t>
            </a:r>
            <a:r>
              <a:rPr lang="en-US" sz="1600" dirty="0">
                <a:hlinkClick r:id="rId2"/>
              </a:rPr>
              <a:t>://</a:t>
            </a:r>
            <a:r>
              <a:rPr lang="en-US" sz="1600" dirty="0" smtClean="0">
                <a:hlinkClick r:id="rId2"/>
              </a:rPr>
              <a:t>www.norc.org/WorkingAtNORC/Pages/internship-programs.aspx</a:t>
            </a:r>
            <a:endParaRPr lang="en-US" sz="1600" dirty="0" smtClean="0"/>
          </a:p>
          <a:p>
            <a:r>
              <a:rPr lang="en-US" sz="1600" dirty="0"/>
              <a:t>NORC at the University of Chicago is an independent research institution that delivers reliable data and rigorous analysis to guide critical programmatic, business, and policy decisions. </a:t>
            </a:r>
            <a:endParaRPr lang="en-US" sz="1600" dirty="0" smtClean="0"/>
          </a:p>
          <a:p>
            <a:r>
              <a:rPr lang="en-US" sz="1600" dirty="0" smtClean="0"/>
              <a:t>NORC is invested </a:t>
            </a:r>
            <a:r>
              <a:rPr lang="en-US" sz="1600" dirty="0"/>
              <a:t>in developing the expertise of individuals in social science </a:t>
            </a:r>
            <a:r>
              <a:rPr lang="en-US" sz="1600" dirty="0" smtClean="0"/>
              <a:t>research</a:t>
            </a:r>
          </a:p>
          <a:p>
            <a:r>
              <a:rPr lang="en-US" sz="1600" dirty="0" smtClean="0"/>
              <a:t>Gain </a:t>
            </a:r>
            <a:r>
              <a:rPr lang="en-US" sz="1600" dirty="0"/>
              <a:t>hands-on survey design and operations experience</a:t>
            </a:r>
          </a:p>
          <a:p>
            <a:r>
              <a:rPr lang="en-US" sz="1600" dirty="0">
                <a:solidFill>
                  <a:schemeClr val="accent6">
                    <a:lumMod val="75000"/>
                  </a:schemeClr>
                </a:solidFill>
              </a:rPr>
              <a:t>Combine social science and statistical methods with the practical challenges of implementation</a:t>
            </a:r>
          </a:p>
          <a:p>
            <a:r>
              <a:rPr lang="en-US" sz="1600" dirty="0">
                <a:solidFill>
                  <a:schemeClr val="accent6">
                    <a:lumMod val="75000"/>
                  </a:schemeClr>
                </a:solidFill>
              </a:rPr>
              <a:t>Web survey design, studying adaptive design methods, and developing an imputation model for an address-based sampling design.</a:t>
            </a:r>
          </a:p>
          <a:p>
            <a:r>
              <a:rPr lang="en-US" sz="1600" dirty="0">
                <a:solidFill>
                  <a:schemeClr val="accent3">
                    <a:lumMod val="75000"/>
                  </a:schemeClr>
                </a:solidFill>
              </a:rPr>
              <a:t>NORC hires interns who demonstrate strong interest in pursuing a career in social science research, conscientiousness, and a commitment to rigor. We also value the ability to thrive in a team environment, creativity, flexibility, problem-solving abilities, as well as strong written and verbal communication skills.</a:t>
            </a:r>
          </a:p>
          <a:p>
            <a:r>
              <a:rPr lang="en-US" sz="2400" dirty="0" smtClean="0"/>
              <a:t>Data Science For Social Good at U Chicago </a:t>
            </a:r>
            <a:r>
              <a:rPr lang="en-US" sz="1600" dirty="0" smtClean="0">
                <a:hlinkClick r:id="rId3"/>
              </a:rPr>
              <a:t>https</a:t>
            </a:r>
            <a:r>
              <a:rPr lang="en-US" sz="1600" dirty="0">
                <a:hlinkClick r:id="rId3"/>
              </a:rPr>
              <a:t>://dssg.uchicago.edu</a:t>
            </a:r>
            <a:r>
              <a:rPr lang="en-US" sz="1600" dirty="0" smtClean="0">
                <a:hlinkClick r:id="rId3"/>
              </a:rPr>
              <a:t>/</a:t>
            </a:r>
            <a:endParaRPr lang="en-US" sz="1600" dirty="0" smtClean="0"/>
          </a:p>
          <a:p>
            <a:r>
              <a:rPr lang="en-US" sz="1600" b="1" dirty="0" smtClean="0"/>
              <a:t>The </a:t>
            </a:r>
            <a:r>
              <a:rPr lang="en-US" sz="1600" b="1" dirty="0"/>
              <a:t>Data Science for Social Good Fellowship</a:t>
            </a:r>
            <a:r>
              <a:rPr lang="en-US" sz="1600" dirty="0"/>
              <a:t> is a </a:t>
            </a:r>
            <a:r>
              <a:rPr lang="en-US" sz="1600" dirty="0">
                <a:hlinkClick r:id="rId4"/>
              </a:rPr>
              <a:t>University of Chicago</a:t>
            </a:r>
            <a:r>
              <a:rPr lang="en-US" sz="1600" dirty="0"/>
              <a:t> summer program to train aspiring data scientists to work on data mining, machine learning, big data, and data science projects with social impact. </a:t>
            </a:r>
            <a:endParaRPr lang="en-US" sz="1600" dirty="0" smtClean="0"/>
          </a:p>
          <a:p>
            <a:r>
              <a:rPr lang="en-US" sz="1600" dirty="0">
                <a:solidFill>
                  <a:schemeClr val="accent6">
                    <a:lumMod val="75000"/>
                  </a:schemeClr>
                </a:solidFill>
              </a:rPr>
              <a:t>Working closely with governments and nonprofits, fellows take on </a:t>
            </a:r>
            <a:r>
              <a:rPr lang="en-US" sz="1600" b="1" dirty="0">
                <a:solidFill>
                  <a:schemeClr val="accent6">
                    <a:lumMod val="75000"/>
                  </a:schemeClr>
                </a:solidFill>
              </a:rPr>
              <a:t>real-world problems </a:t>
            </a:r>
            <a:r>
              <a:rPr lang="en-US" sz="1600" dirty="0">
                <a:solidFill>
                  <a:schemeClr val="accent6">
                    <a:lumMod val="75000"/>
                  </a:schemeClr>
                </a:solidFill>
              </a:rPr>
              <a:t>in education, health, energy, public safety, transportation, economic development, international development, and more.</a:t>
            </a:r>
          </a:p>
          <a:p>
            <a:r>
              <a:rPr lang="en-US" sz="1600" dirty="0"/>
              <a:t>For </a:t>
            </a:r>
            <a:r>
              <a:rPr lang="en-US" sz="1600" b="1" dirty="0"/>
              <a:t>three months in Chicago</a:t>
            </a:r>
            <a:r>
              <a:rPr lang="en-US" sz="1600" dirty="0"/>
              <a:t> they learn, hone, and apply their data science, analytical, and coding skills, collaborate in a fast-paced atmosphere, and learn from mentors coming from industry and academia.</a:t>
            </a:r>
          </a:p>
          <a:p>
            <a:endParaRPr lang="en-US" sz="1600" dirty="0"/>
          </a:p>
        </p:txBody>
      </p:sp>
    </p:spTree>
    <p:extLst>
      <p:ext uri="{BB962C8B-B14F-4D97-AF65-F5344CB8AC3E}">
        <p14:creationId xmlns:p14="http://schemas.microsoft.com/office/powerpoint/2010/main" val="42311322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that all?</a:t>
            </a:r>
            <a:endParaRPr lang="en-US" dirty="0"/>
          </a:p>
        </p:txBody>
      </p:sp>
      <p:sp>
        <p:nvSpPr>
          <p:cNvPr id="3" name="Content Placeholder 2"/>
          <p:cNvSpPr>
            <a:spLocks noGrp="1"/>
          </p:cNvSpPr>
          <p:nvPr>
            <p:ph idx="1"/>
          </p:nvPr>
        </p:nvSpPr>
        <p:spPr>
          <a:xfrm>
            <a:off x="0" y="1447800"/>
            <a:ext cx="9144000" cy="5410200"/>
          </a:xfrm>
        </p:spPr>
        <p:txBody>
          <a:bodyPr>
            <a:normAutofit/>
          </a:bodyPr>
          <a:lstStyle/>
          <a:p>
            <a:pPr marL="342900" lvl="1" indent="-342900">
              <a:buFont typeface="Arial" panose="020B0604020202020204" pitchFamily="34" charset="0"/>
              <a:buChar char="•"/>
            </a:pPr>
            <a:endParaRPr lang="en-US" sz="3200" dirty="0"/>
          </a:p>
          <a:p>
            <a:pPr marL="342900" lvl="1" indent="-342900">
              <a:buFont typeface="Arial" panose="020B0604020202020204" pitchFamily="34" charset="0"/>
              <a:buChar char="•"/>
            </a:pPr>
            <a:r>
              <a:rPr lang="en-US" sz="3200" dirty="0" smtClean="0"/>
              <a:t>Small groups BREAKOUT – 5 minutes</a:t>
            </a:r>
          </a:p>
          <a:p>
            <a:pPr marL="742950" lvl="2" indent="-342900"/>
            <a:r>
              <a:rPr lang="en-US" dirty="0" smtClean="0"/>
              <a:t>Find a stat-related internship that hasn’t been shown here</a:t>
            </a:r>
          </a:p>
          <a:p>
            <a:pPr lvl="2"/>
            <a:r>
              <a:rPr lang="en-US" dirty="0" smtClean="0"/>
              <a:t>Not named google (feel free to use it though!)</a:t>
            </a:r>
          </a:p>
        </p:txBody>
      </p:sp>
    </p:spTree>
    <p:extLst>
      <p:ext uri="{BB962C8B-B14F-4D97-AF65-F5344CB8AC3E}">
        <p14:creationId xmlns:p14="http://schemas.microsoft.com/office/powerpoint/2010/main" val="6818754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Are you prepared for an internship?</a:t>
            </a:r>
            <a:endParaRPr lang="en-US" dirty="0"/>
          </a:p>
        </p:txBody>
      </p:sp>
      <p:sp>
        <p:nvSpPr>
          <p:cNvPr id="3" name="Content Placeholder 2"/>
          <p:cNvSpPr>
            <a:spLocks noGrp="1"/>
          </p:cNvSpPr>
          <p:nvPr>
            <p:ph idx="1"/>
          </p:nvPr>
        </p:nvSpPr>
        <p:spPr>
          <a:xfrm>
            <a:off x="152400" y="1600200"/>
            <a:ext cx="8763000" cy="5257800"/>
          </a:xfrm>
        </p:spPr>
        <p:txBody>
          <a:bodyPr>
            <a:normAutofit/>
          </a:bodyPr>
          <a:lstStyle/>
          <a:p>
            <a:pPr marL="457200" lvl="1" indent="0">
              <a:buNone/>
            </a:pPr>
            <a:endParaRPr lang="en-US" dirty="0" smtClean="0"/>
          </a:p>
          <a:p>
            <a:endParaRPr lang="en-US" dirty="0"/>
          </a:p>
        </p:txBody>
      </p:sp>
    </p:spTree>
    <p:extLst>
      <p:ext uri="{BB962C8B-B14F-4D97-AF65-F5344CB8AC3E}">
        <p14:creationId xmlns:p14="http://schemas.microsoft.com/office/powerpoint/2010/main" val="26477604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Are you prepared for an internship?</a:t>
            </a:r>
            <a:endParaRPr lang="en-US" dirty="0"/>
          </a:p>
        </p:txBody>
      </p:sp>
      <p:sp>
        <p:nvSpPr>
          <p:cNvPr id="3" name="Content Placeholder 2"/>
          <p:cNvSpPr>
            <a:spLocks noGrp="1"/>
          </p:cNvSpPr>
          <p:nvPr>
            <p:ph idx="1"/>
          </p:nvPr>
        </p:nvSpPr>
        <p:spPr>
          <a:xfrm>
            <a:off x="152400" y="1600200"/>
            <a:ext cx="8763000" cy="5257800"/>
          </a:xfrm>
        </p:spPr>
        <p:txBody>
          <a:bodyPr>
            <a:normAutofit/>
          </a:bodyPr>
          <a:lstStyle/>
          <a:p>
            <a:r>
              <a:rPr lang="en-US" dirty="0" smtClean="0"/>
              <a:t>Yes</a:t>
            </a:r>
            <a:endParaRPr lang="en-US" dirty="0"/>
          </a:p>
        </p:txBody>
      </p:sp>
    </p:spTree>
    <p:extLst>
      <p:ext uri="{BB962C8B-B14F-4D97-AF65-F5344CB8AC3E}">
        <p14:creationId xmlns:p14="http://schemas.microsoft.com/office/powerpoint/2010/main" val="38697221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Are you prepared for an internship?</a:t>
            </a:r>
            <a:endParaRPr lang="en-US" dirty="0"/>
          </a:p>
        </p:txBody>
      </p:sp>
      <p:sp>
        <p:nvSpPr>
          <p:cNvPr id="3" name="Content Placeholder 2"/>
          <p:cNvSpPr>
            <a:spLocks noGrp="1"/>
          </p:cNvSpPr>
          <p:nvPr>
            <p:ph idx="1"/>
          </p:nvPr>
        </p:nvSpPr>
        <p:spPr>
          <a:xfrm>
            <a:off x="152400" y="1600200"/>
            <a:ext cx="8763000" cy="5257800"/>
          </a:xfrm>
        </p:spPr>
        <p:txBody>
          <a:bodyPr>
            <a:normAutofit/>
          </a:bodyPr>
          <a:lstStyle/>
          <a:p>
            <a:r>
              <a:rPr lang="en-US" dirty="0" smtClean="0"/>
              <a:t>Yes</a:t>
            </a:r>
          </a:p>
          <a:p>
            <a:r>
              <a:rPr lang="en-US" dirty="0" smtClean="0"/>
              <a:t>(perhaps not the one requiring 5</a:t>
            </a:r>
            <a:r>
              <a:rPr lang="en-US" baseline="30000" dirty="0" smtClean="0"/>
              <a:t>th</a:t>
            </a:r>
            <a:r>
              <a:rPr lang="en-US" dirty="0" smtClean="0"/>
              <a:t> year PhD with experience in C++ and Hadoop)</a:t>
            </a:r>
            <a:endParaRPr lang="en-US" dirty="0"/>
          </a:p>
        </p:txBody>
      </p:sp>
    </p:spTree>
    <p:extLst>
      <p:ext uri="{BB962C8B-B14F-4D97-AF65-F5344CB8AC3E}">
        <p14:creationId xmlns:p14="http://schemas.microsoft.com/office/powerpoint/2010/main" val="35376289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Are you prepared for an internship?</a:t>
            </a:r>
            <a:endParaRPr lang="en-US" dirty="0"/>
          </a:p>
        </p:txBody>
      </p:sp>
      <p:sp>
        <p:nvSpPr>
          <p:cNvPr id="3" name="Content Placeholder 2"/>
          <p:cNvSpPr>
            <a:spLocks noGrp="1"/>
          </p:cNvSpPr>
          <p:nvPr>
            <p:ph idx="1"/>
          </p:nvPr>
        </p:nvSpPr>
        <p:spPr>
          <a:xfrm>
            <a:off x="152400" y="1600200"/>
            <a:ext cx="8763000" cy="5257800"/>
          </a:xfrm>
        </p:spPr>
        <p:txBody>
          <a:bodyPr>
            <a:normAutofit/>
          </a:bodyPr>
          <a:lstStyle/>
          <a:p>
            <a:r>
              <a:rPr lang="en-US" dirty="0" smtClean="0"/>
              <a:t>Yes</a:t>
            </a:r>
          </a:p>
          <a:p>
            <a:r>
              <a:rPr lang="en-US" dirty="0" smtClean="0"/>
              <a:t>(perhaps not the one requiring 5</a:t>
            </a:r>
            <a:r>
              <a:rPr lang="en-US" baseline="30000" dirty="0" smtClean="0"/>
              <a:t>th</a:t>
            </a:r>
            <a:r>
              <a:rPr lang="en-US" dirty="0" smtClean="0"/>
              <a:t> year PhD with experience in C++ and Hadoop)</a:t>
            </a:r>
          </a:p>
          <a:p>
            <a:r>
              <a:rPr lang="en-US" dirty="0" smtClean="0"/>
              <a:t>What do you stand to lose?</a:t>
            </a:r>
          </a:p>
          <a:p>
            <a:pPr lvl="1"/>
            <a:r>
              <a:rPr lang="en-US" dirty="0" smtClean="0"/>
              <a:t>Takes time to put together resume/cover letter</a:t>
            </a:r>
          </a:p>
          <a:p>
            <a:pPr lvl="1"/>
            <a:r>
              <a:rPr lang="en-US" dirty="0" smtClean="0"/>
              <a:t>If only you had a 3 week break coming up…</a:t>
            </a:r>
          </a:p>
          <a:p>
            <a:pPr lvl="1"/>
            <a:r>
              <a:rPr lang="en-US" dirty="0" smtClean="0"/>
              <a:t>UNC Career Services Drop-In hours: Improve your application in 30 minutes!</a:t>
            </a:r>
          </a:p>
          <a:p>
            <a:pPr marL="457200" lvl="1" indent="0">
              <a:buNone/>
            </a:pPr>
            <a:endParaRPr lang="en-US" dirty="0" smtClean="0"/>
          </a:p>
          <a:p>
            <a:endParaRPr lang="en-US" dirty="0"/>
          </a:p>
        </p:txBody>
      </p:sp>
    </p:spTree>
    <p:extLst>
      <p:ext uri="{BB962C8B-B14F-4D97-AF65-F5344CB8AC3E}">
        <p14:creationId xmlns:p14="http://schemas.microsoft.com/office/powerpoint/2010/main" val="11666638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381000" y="1295400"/>
            <a:ext cx="8610600" cy="5486400"/>
          </a:xfrm>
        </p:spPr>
        <p:txBody>
          <a:bodyPr>
            <a:normAutofit/>
          </a:bodyPr>
          <a:lstStyle/>
          <a:p>
            <a:r>
              <a:rPr lang="en-US" dirty="0"/>
              <a:t>Why do you want one? </a:t>
            </a:r>
            <a:endParaRPr lang="en-US" dirty="0" smtClean="0"/>
          </a:p>
          <a:p>
            <a:r>
              <a:rPr lang="en-US" dirty="0" smtClean="0"/>
              <a:t>What internships are available?</a:t>
            </a:r>
          </a:p>
          <a:p>
            <a:r>
              <a:rPr lang="en-US" dirty="0" smtClean="0"/>
              <a:t>How do you get one? </a:t>
            </a:r>
          </a:p>
          <a:p>
            <a:pPr lvl="1"/>
            <a:r>
              <a:rPr lang="en-US" dirty="0" smtClean="0"/>
              <a:t>General advice</a:t>
            </a:r>
          </a:p>
          <a:p>
            <a:pPr lvl="1"/>
            <a:r>
              <a:rPr lang="en-US" dirty="0" smtClean="0"/>
              <a:t>Case study</a:t>
            </a:r>
          </a:p>
          <a:p>
            <a:r>
              <a:rPr lang="en-US" dirty="0" smtClean="0"/>
              <a:t>What’s next for YOU?</a:t>
            </a:r>
          </a:p>
          <a:p>
            <a:endParaRPr lang="en-US" dirty="0"/>
          </a:p>
        </p:txBody>
      </p:sp>
    </p:spTree>
    <p:extLst>
      <p:ext uri="{BB962C8B-B14F-4D97-AF65-F5344CB8AC3E}">
        <p14:creationId xmlns:p14="http://schemas.microsoft.com/office/powerpoint/2010/main" val="21140968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Are you prepared for an internship?</a:t>
            </a:r>
            <a:endParaRPr lang="en-US" dirty="0"/>
          </a:p>
        </p:txBody>
      </p:sp>
      <p:sp>
        <p:nvSpPr>
          <p:cNvPr id="3" name="Content Placeholder 2"/>
          <p:cNvSpPr>
            <a:spLocks noGrp="1"/>
          </p:cNvSpPr>
          <p:nvPr>
            <p:ph idx="1"/>
          </p:nvPr>
        </p:nvSpPr>
        <p:spPr>
          <a:xfrm>
            <a:off x="152400" y="1600200"/>
            <a:ext cx="8763000" cy="5257800"/>
          </a:xfrm>
        </p:spPr>
        <p:txBody>
          <a:bodyPr>
            <a:normAutofit/>
          </a:bodyPr>
          <a:lstStyle/>
          <a:p>
            <a:r>
              <a:rPr lang="en-US" dirty="0" smtClean="0"/>
              <a:t>Small groups BREAKOUT – 10 minutes</a:t>
            </a:r>
          </a:p>
          <a:p>
            <a:pPr lvl="1"/>
            <a:r>
              <a:rPr lang="en-US" dirty="0" smtClean="0"/>
              <a:t>Q&amp;A with former internship-</a:t>
            </a:r>
            <a:r>
              <a:rPr lang="en-US" dirty="0" err="1" smtClean="0"/>
              <a:t>havers</a:t>
            </a:r>
            <a:endParaRPr lang="en-US" dirty="0" smtClean="0"/>
          </a:p>
          <a:p>
            <a:pPr lvl="1"/>
            <a:endParaRPr lang="en-US" dirty="0" smtClean="0"/>
          </a:p>
          <a:p>
            <a:r>
              <a:rPr lang="en-US" dirty="0" smtClean="0"/>
              <a:t>Consider asking:</a:t>
            </a:r>
          </a:p>
          <a:p>
            <a:pPr lvl="1"/>
            <a:r>
              <a:rPr lang="en-US" dirty="0" smtClean="0"/>
              <a:t>What surprised you?</a:t>
            </a:r>
          </a:p>
          <a:p>
            <a:pPr lvl="1"/>
            <a:r>
              <a:rPr lang="en-US" dirty="0" smtClean="0"/>
              <a:t>What were you unprepared for?</a:t>
            </a:r>
          </a:p>
          <a:p>
            <a:pPr lvl="1"/>
            <a:r>
              <a:rPr lang="en-US" dirty="0" smtClean="0"/>
              <a:t>What were you surprisingly good at?</a:t>
            </a:r>
          </a:p>
          <a:p>
            <a:pPr lvl="1"/>
            <a:r>
              <a:rPr lang="en-US" dirty="0" smtClean="0"/>
              <a:t>How did you improve as statistician?</a:t>
            </a:r>
          </a:p>
          <a:p>
            <a:pPr lvl="1"/>
            <a:r>
              <a:rPr lang="en-US" dirty="0" smtClean="0"/>
              <a:t>Why are you more prepared for job now?</a:t>
            </a:r>
          </a:p>
          <a:p>
            <a:endParaRPr lang="en-US" dirty="0"/>
          </a:p>
        </p:txBody>
      </p:sp>
    </p:spTree>
    <p:extLst>
      <p:ext uri="{BB962C8B-B14F-4D97-AF65-F5344CB8AC3E}">
        <p14:creationId xmlns:p14="http://schemas.microsoft.com/office/powerpoint/2010/main" val="12560603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that internship</a:t>
            </a:r>
            <a:endParaRPr lang="en-US" dirty="0"/>
          </a:p>
        </p:txBody>
      </p:sp>
      <p:sp>
        <p:nvSpPr>
          <p:cNvPr id="3" name="Content Placeholder 2"/>
          <p:cNvSpPr>
            <a:spLocks noGrp="1"/>
          </p:cNvSpPr>
          <p:nvPr>
            <p:ph idx="1"/>
          </p:nvPr>
        </p:nvSpPr>
        <p:spPr>
          <a:xfrm>
            <a:off x="228600" y="1143000"/>
            <a:ext cx="8991600" cy="5562600"/>
          </a:xfrm>
        </p:spPr>
        <p:txBody>
          <a:bodyPr>
            <a:normAutofit fontScale="92500" lnSpcReduction="20000"/>
          </a:bodyPr>
          <a:lstStyle/>
          <a:p>
            <a:r>
              <a:rPr lang="en-US" dirty="0" smtClean="0"/>
              <a:t>Being a good intern </a:t>
            </a:r>
            <a:r>
              <a:rPr lang="en-US" sz="3500" b="1" dirty="0" smtClean="0">
                <a:solidFill>
                  <a:srgbClr val="C00000"/>
                </a:solidFill>
              </a:rPr>
              <a:t>≠</a:t>
            </a:r>
            <a:r>
              <a:rPr lang="en-US" dirty="0" smtClean="0"/>
              <a:t> being a good applicant</a:t>
            </a:r>
          </a:p>
          <a:p>
            <a:r>
              <a:rPr lang="en-US" dirty="0" smtClean="0"/>
              <a:t>Applicant needs to convince the organization that they will be a good intern</a:t>
            </a:r>
          </a:p>
          <a:p>
            <a:pPr lvl="1"/>
            <a:r>
              <a:rPr lang="en-US" dirty="0" smtClean="0"/>
              <a:t>Are you going to be a good hire when you’re graduating?</a:t>
            </a:r>
          </a:p>
          <a:p>
            <a:pPr lvl="1"/>
            <a:r>
              <a:rPr lang="en-US" dirty="0" smtClean="0"/>
              <a:t>Can you show you’re going to learn well over next 10 </a:t>
            </a:r>
            <a:r>
              <a:rPr lang="en-US" dirty="0" err="1" smtClean="0"/>
              <a:t>wks</a:t>
            </a:r>
            <a:r>
              <a:rPr lang="en-US" dirty="0" smtClean="0"/>
              <a:t>?</a:t>
            </a:r>
          </a:p>
          <a:p>
            <a:pPr marL="457200" lvl="1" indent="0">
              <a:buNone/>
            </a:pPr>
            <a:endParaRPr lang="en-US" dirty="0" smtClean="0"/>
          </a:p>
          <a:p>
            <a:r>
              <a:rPr lang="en-US" b="1" dirty="0">
                <a:hlinkClick r:id="rId2"/>
              </a:rPr>
              <a:t>Key Strategies for a Successful Analytics Job Search</a:t>
            </a:r>
            <a:endParaRPr lang="en-US" b="1" dirty="0"/>
          </a:p>
          <a:p>
            <a:pPr lvl="2"/>
            <a:r>
              <a:rPr lang="en-US" dirty="0" smtClean="0">
                <a:hlinkClick r:id="rId2"/>
              </a:rPr>
              <a:t>http</a:t>
            </a:r>
            <a:r>
              <a:rPr lang="en-US" dirty="0">
                <a:hlinkClick r:id="rId2"/>
              </a:rPr>
              <a:t>://</a:t>
            </a:r>
            <a:r>
              <a:rPr lang="en-US" dirty="0" smtClean="0">
                <a:hlinkClick r:id="rId2"/>
              </a:rPr>
              <a:t>stattrak.amstat.org/2016/05/02/jobstrats-may16/</a:t>
            </a:r>
            <a:endParaRPr lang="en-US" dirty="0" smtClean="0"/>
          </a:p>
          <a:p>
            <a:r>
              <a:rPr lang="en-US" sz="2600" dirty="0"/>
              <a:t>1. Write a</a:t>
            </a:r>
            <a:r>
              <a:rPr lang="en-US" sz="2600" dirty="0" smtClean="0"/>
              <a:t> concise and relevant resume (and cover letter)</a:t>
            </a:r>
          </a:p>
          <a:p>
            <a:r>
              <a:rPr lang="en-US" sz="2600" dirty="0" smtClean="0"/>
              <a:t>2</a:t>
            </a:r>
            <a:r>
              <a:rPr lang="en-US" sz="2600" dirty="0"/>
              <a:t>. </a:t>
            </a:r>
            <a:r>
              <a:rPr lang="en-US" sz="2600" dirty="0" smtClean="0"/>
              <a:t>Have a professional social media presence</a:t>
            </a:r>
          </a:p>
          <a:p>
            <a:r>
              <a:rPr lang="en-US" sz="2600" dirty="0" smtClean="0"/>
              <a:t>3. Research potential employers before the interview</a:t>
            </a:r>
          </a:p>
          <a:p>
            <a:r>
              <a:rPr lang="en-US" sz="2600" dirty="0" smtClean="0"/>
              <a:t>4. Avoid being overly casual or presumptuous in interviews</a:t>
            </a:r>
          </a:p>
          <a:p>
            <a:r>
              <a:rPr lang="en-US" sz="2600" dirty="0" smtClean="0"/>
              <a:t>5. Follow up after interviews</a:t>
            </a:r>
          </a:p>
          <a:p>
            <a:r>
              <a:rPr lang="en-US" sz="2600" dirty="0" smtClean="0"/>
              <a:t>Etc.</a:t>
            </a:r>
          </a:p>
          <a:p>
            <a:pPr lvl="1"/>
            <a:endParaRPr lang="en-US" dirty="0" smtClean="0"/>
          </a:p>
        </p:txBody>
      </p:sp>
    </p:spTree>
    <p:extLst>
      <p:ext uri="{BB962C8B-B14F-4D97-AF65-F5344CB8AC3E}">
        <p14:creationId xmlns:p14="http://schemas.microsoft.com/office/powerpoint/2010/main" val="11823323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that internship</a:t>
            </a:r>
            <a:endParaRPr lang="en-US" dirty="0"/>
          </a:p>
        </p:txBody>
      </p:sp>
      <p:sp>
        <p:nvSpPr>
          <p:cNvPr id="3" name="Content Placeholder 2"/>
          <p:cNvSpPr>
            <a:spLocks noGrp="1"/>
          </p:cNvSpPr>
          <p:nvPr>
            <p:ph idx="1"/>
          </p:nvPr>
        </p:nvSpPr>
        <p:spPr>
          <a:xfrm>
            <a:off x="152400" y="1371600"/>
            <a:ext cx="8991600" cy="5181600"/>
          </a:xfrm>
        </p:spPr>
        <p:txBody>
          <a:bodyPr>
            <a:normAutofit fontScale="85000" lnSpcReduction="10000"/>
          </a:bodyPr>
          <a:lstStyle/>
          <a:p>
            <a:r>
              <a:rPr lang="en-US" b="1" dirty="0">
                <a:hlinkClick r:id="rId2"/>
              </a:rPr>
              <a:t>10 Tips for Securing a Summer </a:t>
            </a:r>
            <a:r>
              <a:rPr lang="en-US" b="1" dirty="0" smtClean="0">
                <a:hlinkClick r:id="rId2"/>
              </a:rPr>
              <a:t>Internship</a:t>
            </a:r>
            <a:endParaRPr lang="en-US" b="1" dirty="0" smtClean="0"/>
          </a:p>
          <a:p>
            <a:pPr lvl="1"/>
            <a:r>
              <a:rPr lang="en-US" dirty="0" smtClean="0">
                <a:hlinkClick r:id="rId2"/>
              </a:rPr>
              <a:t>http</a:t>
            </a:r>
            <a:r>
              <a:rPr lang="en-US" dirty="0">
                <a:hlinkClick r:id="rId2"/>
              </a:rPr>
              <a:t>://</a:t>
            </a:r>
            <a:r>
              <a:rPr lang="en-US" dirty="0" smtClean="0">
                <a:hlinkClick r:id="rId2"/>
              </a:rPr>
              <a:t>stattrak.amstat.org/2013/12/01/summerinternshiptips/</a:t>
            </a:r>
            <a:endParaRPr lang="en-US" dirty="0" smtClean="0"/>
          </a:p>
          <a:p>
            <a:pPr marL="514350" indent="-514350">
              <a:buFont typeface="+mj-lt"/>
              <a:buAutoNum type="arabicPeriod"/>
            </a:pPr>
            <a:r>
              <a:rPr lang="en-US" sz="2600" b="1" dirty="0" smtClean="0">
                <a:solidFill>
                  <a:srgbClr val="0070C0"/>
                </a:solidFill>
              </a:rPr>
              <a:t>Read </a:t>
            </a:r>
            <a:r>
              <a:rPr lang="en-US" sz="2600" b="1" dirty="0">
                <a:solidFill>
                  <a:srgbClr val="0070C0"/>
                </a:solidFill>
              </a:rPr>
              <a:t>the position description carefully</a:t>
            </a:r>
          </a:p>
          <a:p>
            <a:pPr marL="514350" indent="-514350">
              <a:buFont typeface="+mj-lt"/>
              <a:buAutoNum type="arabicPeriod"/>
            </a:pPr>
            <a:r>
              <a:rPr lang="en-US" sz="2600" b="1" dirty="0" smtClean="0">
                <a:solidFill>
                  <a:srgbClr val="0070C0"/>
                </a:solidFill>
              </a:rPr>
              <a:t>Customize </a:t>
            </a:r>
            <a:r>
              <a:rPr lang="en-US" sz="2600" b="1" dirty="0">
                <a:solidFill>
                  <a:srgbClr val="0070C0"/>
                </a:solidFill>
              </a:rPr>
              <a:t>your résumé for the job. </a:t>
            </a:r>
          </a:p>
          <a:p>
            <a:pPr marL="514350" indent="-514350">
              <a:buFont typeface="+mj-lt"/>
              <a:buAutoNum type="arabicPeriod"/>
            </a:pPr>
            <a:r>
              <a:rPr lang="en-US" sz="2600" dirty="0" smtClean="0"/>
              <a:t>Format </a:t>
            </a:r>
            <a:r>
              <a:rPr lang="en-US" sz="2600" dirty="0"/>
              <a:t>your résumé to make it clear and easy to read</a:t>
            </a:r>
            <a:r>
              <a:rPr lang="en-US" sz="2600" dirty="0" smtClean="0"/>
              <a:t>.</a:t>
            </a:r>
            <a:endParaRPr lang="en-US" sz="2600" dirty="0"/>
          </a:p>
          <a:p>
            <a:pPr marL="514350" indent="-514350">
              <a:buFont typeface="+mj-lt"/>
              <a:buAutoNum type="arabicPeriod"/>
            </a:pPr>
            <a:r>
              <a:rPr lang="en-US" sz="2600" dirty="0" smtClean="0"/>
              <a:t>Be </a:t>
            </a:r>
            <a:r>
              <a:rPr lang="en-US" sz="2600" dirty="0"/>
              <a:t>clear on your résumé about the skills, projects, and duties you have </a:t>
            </a:r>
            <a:r>
              <a:rPr lang="en-US" sz="2600" dirty="0" smtClean="0"/>
              <a:t>performed </a:t>
            </a:r>
            <a:r>
              <a:rPr lang="en-US" sz="2600" dirty="0"/>
              <a:t>in previous positions/school projects</a:t>
            </a:r>
            <a:r>
              <a:rPr lang="en-US" sz="2600" dirty="0" smtClean="0"/>
              <a:t>.</a:t>
            </a:r>
          </a:p>
          <a:p>
            <a:pPr marL="514350" indent="-514350">
              <a:buFont typeface="+mj-lt"/>
              <a:buAutoNum type="arabicPeriod"/>
            </a:pPr>
            <a:r>
              <a:rPr lang="en-US" sz="2600" dirty="0" smtClean="0"/>
              <a:t>Ensure </a:t>
            </a:r>
            <a:r>
              <a:rPr lang="en-US" sz="2600" dirty="0"/>
              <a:t>your contact information is </a:t>
            </a:r>
            <a:r>
              <a:rPr lang="en-US" sz="2600" dirty="0" smtClean="0"/>
              <a:t>accurate</a:t>
            </a:r>
          </a:p>
          <a:p>
            <a:pPr marL="514350" indent="-514350">
              <a:buFont typeface="+mj-lt"/>
              <a:buAutoNum type="arabicPeriod"/>
            </a:pPr>
            <a:r>
              <a:rPr lang="en-US" sz="2600" dirty="0" smtClean="0"/>
              <a:t>Make the deadline.</a:t>
            </a:r>
            <a:endParaRPr lang="en-US" sz="2600" dirty="0"/>
          </a:p>
          <a:p>
            <a:pPr marL="514350" indent="-514350">
              <a:buFont typeface="+mj-lt"/>
              <a:buAutoNum type="arabicPeriod"/>
            </a:pPr>
            <a:r>
              <a:rPr lang="en-US" sz="2600" b="1" dirty="0" smtClean="0">
                <a:solidFill>
                  <a:srgbClr val="0070C0"/>
                </a:solidFill>
              </a:rPr>
              <a:t>Write </a:t>
            </a:r>
            <a:r>
              <a:rPr lang="en-US" sz="2600" b="1" dirty="0">
                <a:solidFill>
                  <a:srgbClr val="0070C0"/>
                </a:solidFill>
              </a:rPr>
              <a:t>a cover letter that is specific to the position.</a:t>
            </a:r>
          </a:p>
          <a:p>
            <a:pPr marL="514350" indent="-514350">
              <a:buFont typeface="+mj-lt"/>
              <a:buAutoNum type="arabicPeriod"/>
            </a:pPr>
            <a:r>
              <a:rPr lang="en-US" sz="2600" dirty="0" smtClean="0"/>
              <a:t>Proofread </a:t>
            </a:r>
            <a:r>
              <a:rPr lang="en-US" sz="2600" dirty="0"/>
              <a:t>your résumé and cover letter</a:t>
            </a:r>
            <a:r>
              <a:rPr lang="en-US" sz="2600" dirty="0" smtClean="0"/>
              <a:t>.</a:t>
            </a:r>
            <a:endParaRPr lang="en-US" sz="2600" dirty="0"/>
          </a:p>
          <a:p>
            <a:pPr marL="514350" indent="-514350">
              <a:buFont typeface="+mj-lt"/>
              <a:buAutoNum type="arabicPeriod"/>
            </a:pPr>
            <a:r>
              <a:rPr lang="en-US" sz="2600" dirty="0" smtClean="0"/>
              <a:t>Save </a:t>
            </a:r>
            <a:r>
              <a:rPr lang="en-US" sz="2600" dirty="0"/>
              <a:t>or print positions for which you apply. </a:t>
            </a:r>
            <a:endParaRPr lang="en-US" sz="2600" dirty="0" smtClean="0"/>
          </a:p>
          <a:p>
            <a:pPr marL="514350" indent="-514350">
              <a:buFont typeface="+mj-lt"/>
              <a:buAutoNum type="arabicPeriod"/>
            </a:pPr>
            <a:r>
              <a:rPr lang="en-US" sz="2600" dirty="0" smtClean="0"/>
              <a:t>Be </a:t>
            </a:r>
            <a:r>
              <a:rPr lang="en-US" sz="2600" dirty="0"/>
              <a:t>prepared with specific questions to ask during initial phone screens and interviews.</a:t>
            </a:r>
          </a:p>
          <a:p>
            <a:pPr lvl="1"/>
            <a:endParaRPr lang="en-US" dirty="0"/>
          </a:p>
        </p:txBody>
      </p:sp>
    </p:spTree>
    <p:extLst>
      <p:ext uri="{BB962C8B-B14F-4D97-AF65-F5344CB8AC3E}">
        <p14:creationId xmlns:p14="http://schemas.microsoft.com/office/powerpoint/2010/main" val="38355012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that internship</a:t>
            </a:r>
            <a:endParaRPr lang="en-US" dirty="0"/>
          </a:p>
        </p:txBody>
      </p:sp>
      <p:sp>
        <p:nvSpPr>
          <p:cNvPr id="3" name="Content Placeholder 2"/>
          <p:cNvSpPr>
            <a:spLocks noGrp="1"/>
          </p:cNvSpPr>
          <p:nvPr>
            <p:ph idx="1"/>
          </p:nvPr>
        </p:nvSpPr>
        <p:spPr>
          <a:xfrm>
            <a:off x="381000" y="1371600"/>
            <a:ext cx="8458200" cy="5486400"/>
          </a:xfrm>
        </p:spPr>
        <p:txBody>
          <a:bodyPr>
            <a:normAutofit/>
          </a:bodyPr>
          <a:lstStyle/>
          <a:p>
            <a:r>
              <a:rPr lang="en-US" dirty="0" smtClean="0"/>
              <a:t>Resume/CV and cover letter work together</a:t>
            </a:r>
          </a:p>
          <a:p>
            <a:pPr lvl="1"/>
            <a:r>
              <a:rPr lang="en-US" dirty="0" smtClean="0"/>
              <a:t>Resume/CV are factual</a:t>
            </a:r>
          </a:p>
          <a:p>
            <a:pPr lvl="1"/>
            <a:r>
              <a:rPr lang="en-US" dirty="0" smtClean="0"/>
              <a:t>You get opportunity to explain most important concepts in (short) detail in cover letter</a:t>
            </a:r>
          </a:p>
        </p:txBody>
      </p:sp>
    </p:spTree>
    <p:extLst>
      <p:ext uri="{BB962C8B-B14F-4D97-AF65-F5344CB8AC3E}">
        <p14:creationId xmlns:p14="http://schemas.microsoft.com/office/powerpoint/2010/main" val="20749240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that internship</a:t>
            </a:r>
            <a:endParaRPr lang="en-US" dirty="0"/>
          </a:p>
        </p:txBody>
      </p:sp>
      <p:sp>
        <p:nvSpPr>
          <p:cNvPr id="3" name="Content Placeholder 2"/>
          <p:cNvSpPr>
            <a:spLocks noGrp="1"/>
          </p:cNvSpPr>
          <p:nvPr>
            <p:ph idx="1"/>
          </p:nvPr>
        </p:nvSpPr>
        <p:spPr>
          <a:xfrm>
            <a:off x="457200" y="1600200"/>
            <a:ext cx="8229600" cy="4953000"/>
          </a:xfrm>
        </p:spPr>
        <p:txBody>
          <a:bodyPr>
            <a:normAutofit fontScale="92500"/>
          </a:bodyPr>
          <a:lstStyle/>
          <a:p>
            <a:r>
              <a:rPr lang="en-US" dirty="0" smtClean="0"/>
              <a:t>Be sure to have 3 good reasons why you’re the right fit for the job</a:t>
            </a:r>
          </a:p>
          <a:p>
            <a:pPr lvl="1"/>
            <a:r>
              <a:rPr lang="en-US" dirty="0" smtClean="0"/>
              <a:t>1 is not enough</a:t>
            </a:r>
          </a:p>
          <a:p>
            <a:pPr lvl="1"/>
            <a:r>
              <a:rPr lang="en-US" dirty="0" smtClean="0"/>
              <a:t>10 is too many</a:t>
            </a:r>
          </a:p>
          <a:p>
            <a:pPr lvl="1"/>
            <a:r>
              <a:rPr lang="en-US" dirty="0" smtClean="0"/>
              <a:t>Know thyself!</a:t>
            </a:r>
          </a:p>
          <a:p>
            <a:pPr lvl="1"/>
            <a:r>
              <a:rPr lang="en-US" dirty="0" smtClean="0"/>
              <a:t>Tip/trick: It’s hard to write about yourself. What would your best friend say about you? Don’t be shy!</a:t>
            </a:r>
          </a:p>
          <a:p>
            <a:r>
              <a:rPr lang="en-US" dirty="0" smtClean="0"/>
              <a:t>Why is the job right for YOU?</a:t>
            </a:r>
          </a:p>
          <a:p>
            <a:pPr lvl="1"/>
            <a:r>
              <a:rPr lang="en-US" dirty="0" smtClean="0"/>
              <a:t>Why are you applying to company X? </a:t>
            </a:r>
            <a:endParaRPr lang="en-US" dirty="0"/>
          </a:p>
          <a:p>
            <a:pPr lvl="1"/>
            <a:r>
              <a:rPr lang="en-US" dirty="0" smtClean="0"/>
              <a:t>You must be </a:t>
            </a:r>
            <a:r>
              <a:rPr lang="en-US" i="1" dirty="0" smtClean="0"/>
              <a:t>passionate</a:t>
            </a:r>
            <a:r>
              <a:rPr lang="en-US" dirty="0" smtClean="0"/>
              <a:t> about the work!</a:t>
            </a:r>
          </a:p>
        </p:txBody>
      </p:sp>
    </p:spTree>
    <p:extLst>
      <p:ext uri="{BB962C8B-B14F-4D97-AF65-F5344CB8AC3E}">
        <p14:creationId xmlns:p14="http://schemas.microsoft.com/office/powerpoint/2010/main" val="14935902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Resume breakout?</a:t>
            </a:r>
            <a:endParaRPr lang="en-US" dirty="0"/>
          </a:p>
          <a:p>
            <a:endParaRPr lang="en-US" dirty="0" smtClean="0"/>
          </a:p>
        </p:txBody>
      </p:sp>
    </p:spTree>
    <p:extLst>
      <p:ext uri="{BB962C8B-B14F-4D97-AF65-F5344CB8AC3E}">
        <p14:creationId xmlns:p14="http://schemas.microsoft.com/office/powerpoint/2010/main" val="12458920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Resume breakout?</a:t>
            </a:r>
            <a:endParaRPr lang="en-US" dirty="0"/>
          </a:p>
          <a:p>
            <a:endParaRPr lang="en-US" dirty="0" smtClean="0"/>
          </a:p>
          <a:p>
            <a:r>
              <a:rPr lang="en-US" smtClean="0"/>
              <a:t>More help! </a:t>
            </a:r>
            <a:r>
              <a:rPr lang="en-US" dirty="0" smtClean="0"/>
              <a:t>- go to University Career Services!</a:t>
            </a:r>
          </a:p>
          <a:p>
            <a:pPr lvl="1"/>
            <a:r>
              <a:rPr lang="en-US" dirty="0" smtClean="0"/>
              <a:t>Print your resume and a job posting you’re interested in</a:t>
            </a:r>
          </a:p>
          <a:p>
            <a:pPr lvl="1"/>
            <a:r>
              <a:rPr lang="en-US" dirty="0" smtClean="0"/>
              <a:t>Schedule a long appointment with Amy Blackburn</a:t>
            </a:r>
          </a:p>
          <a:p>
            <a:pPr lvl="1"/>
            <a:r>
              <a:rPr lang="en-US" dirty="0" smtClean="0"/>
              <a:t>Or drop-in at Hanes Hall 1-4pm daily (I think) to get an awesome &amp; efficient session with knowledgeable reader; highly recommend </a:t>
            </a:r>
          </a:p>
        </p:txBody>
      </p:sp>
    </p:spTree>
    <p:extLst>
      <p:ext uri="{BB962C8B-B14F-4D97-AF65-F5344CB8AC3E}">
        <p14:creationId xmlns:p14="http://schemas.microsoft.com/office/powerpoint/2010/main" val="6005979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that internship</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Practice </a:t>
            </a:r>
            <a:r>
              <a:rPr lang="en-US" dirty="0"/>
              <a:t>the typical interview questions</a:t>
            </a:r>
          </a:p>
          <a:p>
            <a:pPr lvl="1"/>
            <a:r>
              <a:rPr lang="en-US" dirty="0"/>
              <a:t>“Tell me about yourself”</a:t>
            </a:r>
          </a:p>
          <a:p>
            <a:pPr lvl="1"/>
            <a:r>
              <a:rPr lang="en-US" dirty="0"/>
              <a:t>“Tell me about a time where you were a leader”</a:t>
            </a:r>
          </a:p>
          <a:p>
            <a:pPr lvl="1"/>
            <a:r>
              <a:rPr lang="en-US" dirty="0"/>
              <a:t>“Tell me about a time where you failed”</a:t>
            </a:r>
          </a:p>
          <a:p>
            <a:pPr lvl="1"/>
            <a:r>
              <a:rPr lang="en-US" dirty="0"/>
              <a:t>Use the STAR method of storytelling</a:t>
            </a:r>
          </a:p>
          <a:p>
            <a:pPr lvl="2"/>
            <a:r>
              <a:rPr lang="en-US" dirty="0"/>
              <a:t>Situation, Task, Action, Result</a:t>
            </a:r>
          </a:p>
          <a:p>
            <a:pPr lvl="1"/>
            <a:r>
              <a:rPr lang="en-US" dirty="0"/>
              <a:t>Take the time to practice these stories</a:t>
            </a:r>
          </a:p>
          <a:p>
            <a:pPr lvl="1"/>
            <a:r>
              <a:rPr lang="en-US" dirty="0"/>
              <a:t>Also prepare questions to ask them</a:t>
            </a:r>
          </a:p>
        </p:txBody>
      </p:sp>
    </p:spTree>
    <p:extLst>
      <p:ext uri="{BB962C8B-B14F-4D97-AF65-F5344CB8AC3E}">
        <p14:creationId xmlns:p14="http://schemas.microsoft.com/office/powerpoint/2010/main" val="41980787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that internship</a:t>
            </a:r>
            <a:endParaRPr lang="en-US" dirty="0"/>
          </a:p>
        </p:txBody>
      </p:sp>
      <p:sp>
        <p:nvSpPr>
          <p:cNvPr id="3" name="Content Placeholder 2"/>
          <p:cNvSpPr>
            <a:spLocks noGrp="1"/>
          </p:cNvSpPr>
          <p:nvPr>
            <p:ph idx="1"/>
          </p:nvPr>
        </p:nvSpPr>
        <p:spPr/>
        <p:txBody>
          <a:bodyPr/>
          <a:lstStyle/>
          <a:p>
            <a:r>
              <a:rPr lang="en-US" dirty="0" smtClean="0"/>
              <a:t>Let’s do an exercise </a:t>
            </a:r>
          </a:p>
          <a:p>
            <a:pPr lvl="1"/>
            <a:r>
              <a:rPr lang="en-US" dirty="0" smtClean="0"/>
              <a:t>Relates to cover letter / interview </a:t>
            </a:r>
          </a:p>
          <a:p>
            <a:pPr lvl="1"/>
            <a:r>
              <a:rPr lang="en-US" dirty="0" smtClean="0"/>
              <a:t>Exercise covers broad concepts and specific advice</a:t>
            </a:r>
          </a:p>
          <a:p>
            <a:endParaRPr lang="en-US" dirty="0"/>
          </a:p>
        </p:txBody>
      </p:sp>
    </p:spTree>
    <p:extLst>
      <p:ext uri="{BB962C8B-B14F-4D97-AF65-F5344CB8AC3E}">
        <p14:creationId xmlns:p14="http://schemas.microsoft.com/office/powerpoint/2010/main" val="7345962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Small group BREAKOUT – 5 minutes</a:t>
            </a:r>
          </a:p>
        </p:txBody>
      </p:sp>
      <p:sp>
        <p:nvSpPr>
          <p:cNvPr id="3" name="Content Placeholder 2"/>
          <p:cNvSpPr>
            <a:spLocks noGrp="1"/>
          </p:cNvSpPr>
          <p:nvPr>
            <p:ph idx="1"/>
          </p:nvPr>
        </p:nvSpPr>
        <p:spPr>
          <a:xfrm>
            <a:off x="76200" y="1295400"/>
            <a:ext cx="8839200" cy="5638800"/>
          </a:xfrm>
        </p:spPr>
        <p:txBody>
          <a:bodyPr>
            <a:normAutofit/>
          </a:bodyPr>
          <a:lstStyle/>
          <a:p>
            <a:r>
              <a:rPr lang="en-US" dirty="0" smtClean="0"/>
              <a:t>Get </a:t>
            </a:r>
            <a:r>
              <a:rPr lang="en-US" dirty="0"/>
              <a:t>out your personal statement for your UNC BIOS applications</a:t>
            </a:r>
            <a:r>
              <a:rPr lang="en-US" dirty="0" smtClean="0"/>
              <a:t>!</a:t>
            </a:r>
          </a:p>
          <a:p>
            <a:pPr lvl="1"/>
            <a:r>
              <a:rPr lang="en-US" dirty="0" smtClean="0"/>
              <a:t>What did you write about?</a:t>
            </a:r>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32236554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would you want an internship?</a:t>
            </a:r>
            <a:endParaRPr lang="en-US" dirty="0"/>
          </a:p>
        </p:txBody>
      </p:sp>
      <p:sp>
        <p:nvSpPr>
          <p:cNvPr id="3" name="Content Placeholder 2"/>
          <p:cNvSpPr>
            <a:spLocks noGrp="1"/>
          </p:cNvSpPr>
          <p:nvPr>
            <p:ph idx="1"/>
          </p:nvPr>
        </p:nvSpPr>
        <p:spPr>
          <a:xfrm>
            <a:off x="0" y="1447800"/>
            <a:ext cx="9144000" cy="5257800"/>
          </a:xfrm>
        </p:spPr>
        <p:txBody>
          <a:bodyPr>
            <a:normAutofit fontScale="92500" lnSpcReduction="20000"/>
          </a:bodyPr>
          <a:lstStyle/>
          <a:p>
            <a:r>
              <a:rPr lang="en-US" dirty="0" smtClean="0"/>
              <a:t>“</a:t>
            </a:r>
            <a:r>
              <a:rPr lang="en-US" dirty="0"/>
              <a:t>Gain hands-on survey design and operations </a:t>
            </a:r>
            <a:r>
              <a:rPr lang="en-US" dirty="0" smtClean="0"/>
              <a:t>experience” at NORC</a:t>
            </a:r>
          </a:p>
          <a:p>
            <a:r>
              <a:rPr lang="en-US" dirty="0" smtClean="0"/>
              <a:t>“Gain a </a:t>
            </a:r>
            <a:r>
              <a:rPr lang="en-US" dirty="0"/>
              <a:t>direct view into research and development at Bayer and witness how clinical trials influence the decisions made during the drug development process</a:t>
            </a:r>
            <a:r>
              <a:rPr lang="en-US" dirty="0" smtClean="0"/>
              <a:t>.”</a:t>
            </a:r>
          </a:p>
          <a:p>
            <a:r>
              <a:rPr lang="en-US" dirty="0" smtClean="0"/>
              <a:t>“Gain </a:t>
            </a:r>
            <a:r>
              <a:rPr lang="en-US" dirty="0"/>
              <a:t>hands-on experience with regulatory research projects under the guidance of an expert OB </a:t>
            </a:r>
            <a:r>
              <a:rPr lang="en-US" dirty="0" smtClean="0"/>
              <a:t>mentor” at CDER</a:t>
            </a:r>
          </a:p>
          <a:p>
            <a:r>
              <a:rPr lang="en-US" dirty="0" smtClean="0"/>
              <a:t>“Gain </a:t>
            </a:r>
            <a:r>
              <a:rPr lang="en-US" dirty="0"/>
              <a:t>practical work experience in applying statistical methods to data from clinical trials and/or research studies</a:t>
            </a:r>
            <a:r>
              <a:rPr lang="en-US" dirty="0" smtClean="0"/>
              <a:t>.” at Arkansas </a:t>
            </a:r>
            <a:r>
              <a:rPr lang="en-US" dirty="0"/>
              <a:t>Children’s Hospital </a:t>
            </a:r>
            <a:r>
              <a:rPr lang="en-US" dirty="0">
                <a:hlinkClick r:id="rId2"/>
              </a:rPr>
              <a:t>http://www.arpediatrics.org</a:t>
            </a:r>
            <a:r>
              <a:rPr lang="en-US" dirty="0" smtClean="0">
                <a:hlinkClick r:id="rId2"/>
              </a:rPr>
              <a:t>/</a:t>
            </a:r>
            <a:r>
              <a:rPr lang="en-US" dirty="0" smtClean="0"/>
              <a:t> </a:t>
            </a:r>
            <a:endParaRPr lang="en-US" dirty="0"/>
          </a:p>
        </p:txBody>
      </p:sp>
    </p:spTree>
    <p:extLst>
      <p:ext uri="{BB962C8B-B14F-4D97-AF65-F5344CB8AC3E}">
        <p14:creationId xmlns:p14="http://schemas.microsoft.com/office/powerpoint/2010/main" val="20164114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Small group BREAKOUT – 5 minutes</a:t>
            </a:r>
          </a:p>
        </p:txBody>
      </p:sp>
      <p:sp>
        <p:nvSpPr>
          <p:cNvPr id="3" name="Content Placeholder 2"/>
          <p:cNvSpPr>
            <a:spLocks noGrp="1"/>
          </p:cNvSpPr>
          <p:nvPr>
            <p:ph idx="1"/>
          </p:nvPr>
        </p:nvSpPr>
        <p:spPr>
          <a:xfrm>
            <a:off x="76200" y="1295400"/>
            <a:ext cx="8839200" cy="5638800"/>
          </a:xfrm>
        </p:spPr>
        <p:txBody>
          <a:bodyPr>
            <a:normAutofit/>
          </a:bodyPr>
          <a:lstStyle/>
          <a:p>
            <a:r>
              <a:rPr lang="en-US" dirty="0" smtClean="0"/>
              <a:t>Get </a:t>
            </a:r>
            <a:r>
              <a:rPr lang="en-US" dirty="0"/>
              <a:t>out your personal statement for your UNC BIOS applications</a:t>
            </a:r>
            <a:r>
              <a:rPr lang="en-US" dirty="0" smtClean="0"/>
              <a:t>!</a:t>
            </a:r>
          </a:p>
          <a:p>
            <a:pPr lvl="1"/>
            <a:r>
              <a:rPr lang="en-US" dirty="0" smtClean="0"/>
              <a:t>What did you write about?</a:t>
            </a:r>
          </a:p>
          <a:p>
            <a:pPr lvl="2"/>
            <a:r>
              <a:rPr lang="en-US" dirty="0" smtClean="0"/>
              <a:t>(are you doing that now? It’s okay if you’re not!)</a:t>
            </a:r>
          </a:p>
          <a:p>
            <a:pPr lvl="3"/>
            <a:endParaRPr lang="en-US" dirty="0" smtClean="0"/>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27320689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Small group BREAKOUT – 5 minutes</a:t>
            </a:r>
          </a:p>
        </p:txBody>
      </p:sp>
      <p:sp>
        <p:nvSpPr>
          <p:cNvPr id="3" name="Content Placeholder 2"/>
          <p:cNvSpPr>
            <a:spLocks noGrp="1"/>
          </p:cNvSpPr>
          <p:nvPr>
            <p:ph idx="1"/>
          </p:nvPr>
        </p:nvSpPr>
        <p:spPr>
          <a:xfrm>
            <a:off x="76200" y="1295400"/>
            <a:ext cx="8839200" cy="5638800"/>
          </a:xfrm>
        </p:spPr>
        <p:txBody>
          <a:bodyPr>
            <a:normAutofit/>
          </a:bodyPr>
          <a:lstStyle/>
          <a:p>
            <a:r>
              <a:rPr lang="en-US" dirty="0" smtClean="0"/>
              <a:t>Get </a:t>
            </a:r>
            <a:r>
              <a:rPr lang="en-US" dirty="0"/>
              <a:t>out your personal statement for your UNC BIOS applications</a:t>
            </a:r>
            <a:r>
              <a:rPr lang="en-US" dirty="0" smtClean="0"/>
              <a:t>!</a:t>
            </a:r>
          </a:p>
          <a:p>
            <a:pPr lvl="1"/>
            <a:r>
              <a:rPr lang="en-US" dirty="0" smtClean="0"/>
              <a:t>What did you write about?</a:t>
            </a:r>
          </a:p>
          <a:p>
            <a:pPr lvl="2"/>
            <a:r>
              <a:rPr lang="en-US" dirty="0"/>
              <a:t>(are you doing that now? It’s okay if you’re not!)</a:t>
            </a:r>
          </a:p>
          <a:p>
            <a:pPr lvl="1"/>
            <a:r>
              <a:rPr lang="en-US" dirty="0" smtClean="0"/>
              <a:t>Knowing what you know now about UNC, what would you write about?</a:t>
            </a:r>
          </a:p>
          <a:p>
            <a:pPr lvl="2"/>
            <a:r>
              <a:rPr lang="en-US" dirty="0" smtClean="0"/>
              <a:t>CSCC? </a:t>
            </a:r>
          </a:p>
          <a:p>
            <a:pPr lvl="2"/>
            <a:r>
              <a:rPr lang="en-US" dirty="0" err="1" smtClean="0"/>
              <a:t>NCTracs</a:t>
            </a:r>
            <a:r>
              <a:rPr lang="en-US" dirty="0" smtClean="0"/>
              <a:t>?</a:t>
            </a:r>
          </a:p>
          <a:p>
            <a:pPr lvl="2"/>
            <a:r>
              <a:rPr lang="en-US" dirty="0" smtClean="0"/>
              <a:t>SMART trials? </a:t>
            </a:r>
          </a:p>
          <a:p>
            <a:pPr lvl="2"/>
            <a:r>
              <a:rPr lang="en-US" dirty="0" smtClean="0"/>
              <a:t>Ties to Pharma and Rho and Quintiles? </a:t>
            </a:r>
          </a:p>
          <a:p>
            <a:pPr lvl="2"/>
            <a:r>
              <a:rPr lang="en-US" dirty="0" smtClean="0"/>
              <a:t>Long tradition and history?</a:t>
            </a:r>
          </a:p>
          <a:p>
            <a:pPr lvl="3"/>
            <a:r>
              <a:rPr lang="en-US" sz="2400" dirty="0" smtClean="0"/>
              <a:t>These are all available online, no?</a:t>
            </a:r>
          </a:p>
          <a:p>
            <a:pPr lvl="3"/>
            <a:endParaRPr lang="en-US" dirty="0" smtClean="0"/>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3864488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research into companies</a:t>
            </a:r>
            <a:endParaRPr lang="en-US" dirty="0"/>
          </a:p>
        </p:txBody>
      </p:sp>
      <p:sp>
        <p:nvSpPr>
          <p:cNvPr id="3" name="Content Placeholder 2"/>
          <p:cNvSpPr>
            <a:spLocks noGrp="1"/>
          </p:cNvSpPr>
          <p:nvPr>
            <p:ph idx="1"/>
          </p:nvPr>
        </p:nvSpPr>
        <p:spPr>
          <a:xfrm>
            <a:off x="152400" y="1371600"/>
            <a:ext cx="8839200" cy="5486400"/>
          </a:xfrm>
        </p:spPr>
        <p:txBody>
          <a:bodyPr>
            <a:normAutofit lnSpcReduction="10000"/>
          </a:bodyPr>
          <a:lstStyle/>
          <a:p>
            <a:r>
              <a:rPr lang="en-US" dirty="0" smtClean="0"/>
              <a:t>Investigate their mission statement</a:t>
            </a:r>
          </a:p>
          <a:p>
            <a:pPr lvl="1"/>
            <a:r>
              <a:rPr lang="en-US" dirty="0" smtClean="0"/>
              <a:t>Use the words and phrases they do (perhaps paraphrased slightly)</a:t>
            </a:r>
          </a:p>
          <a:p>
            <a:pPr lvl="2"/>
            <a:r>
              <a:rPr lang="en-US" dirty="0" smtClean="0"/>
              <a:t>“translate medical health discoveries” </a:t>
            </a:r>
          </a:p>
          <a:p>
            <a:pPr lvl="2"/>
            <a:r>
              <a:rPr lang="en-US" dirty="0" smtClean="0"/>
              <a:t>“developing </a:t>
            </a:r>
            <a:r>
              <a:rPr lang="en-US" dirty="0"/>
              <a:t>new and improved treatment options and preventing threats to public </a:t>
            </a:r>
            <a:r>
              <a:rPr lang="en-US" dirty="0" smtClean="0"/>
              <a:t>health”</a:t>
            </a:r>
          </a:p>
          <a:p>
            <a:r>
              <a:rPr lang="en-US" dirty="0" smtClean="0"/>
              <a:t>Investigate what partnerships/activities they have</a:t>
            </a:r>
          </a:p>
          <a:p>
            <a:pPr lvl="1"/>
            <a:r>
              <a:rPr lang="en-US" dirty="0" smtClean="0"/>
              <a:t>“I see your firm works with Healthier Kids Virginia, which aligns with my passion to improve pediatric health”</a:t>
            </a:r>
          </a:p>
          <a:p>
            <a:pPr lvl="2"/>
            <a:r>
              <a:rPr lang="en-US" dirty="0" smtClean="0"/>
              <a:t>If you can’t sincerely find a reason why you care about their partnerships and activities, then perhaps you won’t like working there?</a:t>
            </a:r>
            <a:endParaRPr lang="en-US" dirty="0"/>
          </a:p>
        </p:txBody>
      </p:sp>
    </p:spTree>
    <p:extLst>
      <p:ext uri="{BB962C8B-B14F-4D97-AF65-F5344CB8AC3E}">
        <p14:creationId xmlns:p14="http://schemas.microsoft.com/office/powerpoint/2010/main" val="29256163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Is phrasing still a thing we’re doing?</a:t>
            </a:r>
            <a:endParaRPr lang="en-US" dirty="0"/>
          </a:p>
        </p:txBody>
      </p:sp>
      <p:pic>
        <p:nvPicPr>
          <p:cNvPr id="1026" name="Picture 2" descr="https://chekhovsgunman.files.wordpress.com/2013/03/sterling-arch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643063"/>
            <a:ext cx="47625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1190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Is phrasing still a thing we’re doing?</a:t>
            </a:r>
          </a:p>
        </p:txBody>
      </p:sp>
      <p:sp>
        <p:nvSpPr>
          <p:cNvPr id="3" name="Content Placeholder 2"/>
          <p:cNvSpPr>
            <a:spLocks noGrp="1"/>
          </p:cNvSpPr>
          <p:nvPr>
            <p:ph idx="1"/>
          </p:nvPr>
        </p:nvSpPr>
        <p:spPr>
          <a:xfrm>
            <a:off x="-12700" y="990600"/>
            <a:ext cx="9067800" cy="6019800"/>
          </a:xfrm>
        </p:spPr>
        <p:txBody>
          <a:bodyPr>
            <a:normAutofit fontScale="92500" lnSpcReduction="10000"/>
          </a:bodyPr>
          <a:lstStyle/>
          <a:p>
            <a:r>
              <a:rPr lang="en-US" dirty="0" smtClean="0"/>
              <a:t>Your application might read like this:</a:t>
            </a:r>
          </a:p>
          <a:p>
            <a:pPr lvl="1"/>
            <a:r>
              <a:rPr lang="en-US" dirty="0" smtClean="0"/>
              <a:t>“I did this. I worked on that. I learned stuff. I often had X”.</a:t>
            </a:r>
          </a:p>
          <a:p>
            <a:r>
              <a:rPr lang="en-US" sz="3000" dirty="0" smtClean="0"/>
              <a:t>Go down the job posting &amp; use the </a:t>
            </a:r>
            <a:r>
              <a:rPr lang="en-US" sz="3000" b="1" i="1" dirty="0" smtClean="0"/>
              <a:t>action verbs</a:t>
            </a:r>
            <a:r>
              <a:rPr lang="en-US" sz="3000" dirty="0" smtClean="0"/>
              <a:t> they do.</a:t>
            </a:r>
          </a:p>
          <a:p>
            <a:pPr lvl="1"/>
            <a:r>
              <a:rPr lang="en-US" dirty="0" smtClean="0"/>
              <a:t>“Intern should know how to…</a:t>
            </a:r>
          </a:p>
          <a:p>
            <a:pPr lvl="2"/>
            <a:r>
              <a:rPr lang="en-US" sz="2200" dirty="0" smtClean="0"/>
              <a:t>…develop stat methods</a:t>
            </a:r>
          </a:p>
          <a:p>
            <a:pPr lvl="2"/>
            <a:r>
              <a:rPr lang="en-US" sz="2200" dirty="0" smtClean="0"/>
              <a:t>…design studies</a:t>
            </a:r>
          </a:p>
          <a:p>
            <a:pPr lvl="2"/>
            <a:r>
              <a:rPr lang="en-US" sz="2200" dirty="0" smtClean="0"/>
              <a:t>…organize presentations</a:t>
            </a:r>
          </a:p>
          <a:p>
            <a:pPr lvl="2"/>
            <a:r>
              <a:rPr lang="en-US" sz="2200" dirty="0" smtClean="0"/>
              <a:t>…and manage teams”</a:t>
            </a:r>
          </a:p>
          <a:p>
            <a:pPr lvl="1"/>
            <a:r>
              <a:rPr lang="en-US" dirty="0" smtClean="0"/>
              <a:t>What did you develop, design, organize, or manage?</a:t>
            </a:r>
          </a:p>
          <a:p>
            <a:pPr lvl="2"/>
            <a:r>
              <a:rPr lang="en-US" sz="2200" dirty="0" smtClean="0"/>
              <a:t>Make it easy on yourself! Use their words.</a:t>
            </a:r>
          </a:p>
          <a:p>
            <a:pPr lvl="2"/>
            <a:r>
              <a:rPr lang="en-US" sz="2200" dirty="0" smtClean="0"/>
              <a:t>Give </a:t>
            </a:r>
            <a:r>
              <a:rPr lang="en-US" sz="2200" b="1" i="1" dirty="0" smtClean="0"/>
              <a:t>specific examples</a:t>
            </a:r>
            <a:endParaRPr lang="en-US" sz="2200" dirty="0" smtClean="0"/>
          </a:p>
          <a:p>
            <a:pPr lvl="3"/>
            <a:r>
              <a:rPr lang="en-US" sz="1800" dirty="0" smtClean="0"/>
              <a:t>Decent: “I am great at leadership because I’ve had a lot of experiences at State U”</a:t>
            </a:r>
          </a:p>
          <a:p>
            <a:pPr lvl="3"/>
            <a:r>
              <a:rPr lang="en-US" sz="1800" dirty="0" smtClean="0"/>
              <a:t>Better: “One example of when I used my leadership skills was when I helped to steer my research group to design the project xyz”</a:t>
            </a:r>
          </a:p>
          <a:p>
            <a:pPr lvl="2"/>
            <a:r>
              <a:rPr lang="en-US" sz="2200" dirty="0" smtClean="0">
                <a:hlinkClick r:id="rId2"/>
              </a:rPr>
              <a:t>Jobscan.co</a:t>
            </a:r>
            <a:r>
              <a:rPr lang="en-US" sz="2200" dirty="0" smtClean="0"/>
              <a:t>  - large employers will auto-scan your resume; you need at least 80% agreement! Also a good tool for any application.</a:t>
            </a:r>
            <a:endParaRPr lang="en-US" dirty="0" smtClean="0"/>
          </a:p>
        </p:txBody>
      </p:sp>
    </p:spTree>
    <p:extLst>
      <p:ext uri="{BB962C8B-B14F-4D97-AF65-F5344CB8AC3E}">
        <p14:creationId xmlns:p14="http://schemas.microsoft.com/office/powerpoint/2010/main" val="37117136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skills do you want to improve?</a:t>
            </a:r>
            <a:endParaRPr lang="en-US" dirty="0"/>
          </a:p>
        </p:txBody>
      </p:sp>
      <p:sp>
        <p:nvSpPr>
          <p:cNvPr id="3" name="Content Placeholder 2"/>
          <p:cNvSpPr>
            <a:spLocks noGrp="1"/>
          </p:cNvSpPr>
          <p:nvPr>
            <p:ph idx="1"/>
          </p:nvPr>
        </p:nvSpPr>
        <p:spPr>
          <a:xfrm>
            <a:off x="152400" y="1219200"/>
            <a:ext cx="8915400" cy="5486400"/>
          </a:xfrm>
        </p:spPr>
        <p:txBody>
          <a:bodyPr>
            <a:normAutofit lnSpcReduction="10000"/>
          </a:bodyPr>
          <a:lstStyle/>
          <a:p>
            <a:r>
              <a:rPr lang="en-US" dirty="0" smtClean="0"/>
              <a:t>Find an internship that will help you to gain tools</a:t>
            </a:r>
          </a:p>
          <a:p>
            <a:pPr lvl="1"/>
            <a:r>
              <a:rPr lang="en-US" dirty="0" smtClean="0"/>
              <a:t>Organizations know you’re </a:t>
            </a:r>
            <a:r>
              <a:rPr lang="en-US" i="1" dirty="0" smtClean="0"/>
              <a:t>an intern,</a:t>
            </a:r>
            <a:r>
              <a:rPr lang="en-US" dirty="0" smtClean="0"/>
              <a:t> not </a:t>
            </a:r>
            <a:r>
              <a:rPr lang="en-US" i="1" dirty="0" smtClean="0"/>
              <a:t>an expert</a:t>
            </a:r>
            <a:endParaRPr lang="en-US" dirty="0" smtClean="0"/>
          </a:p>
          <a:p>
            <a:pPr lvl="1"/>
            <a:r>
              <a:rPr lang="en-US" dirty="0" smtClean="0"/>
              <a:t>You’re there to learn! </a:t>
            </a:r>
            <a:endParaRPr lang="en-US" dirty="0"/>
          </a:p>
          <a:p>
            <a:pPr lvl="1"/>
            <a:r>
              <a:rPr lang="en-US" dirty="0" smtClean="0"/>
              <a:t>Have confidence in yourself</a:t>
            </a:r>
          </a:p>
          <a:p>
            <a:pPr lvl="1"/>
            <a:endParaRPr lang="en-US" dirty="0" smtClean="0"/>
          </a:p>
          <a:p>
            <a:r>
              <a:rPr lang="en-US" dirty="0" smtClean="0"/>
              <a:t>What do you want to learn while in school?</a:t>
            </a:r>
          </a:p>
          <a:p>
            <a:pPr lvl="1"/>
            <a:r>
              <a:rPr lang="en-US" dirty="0" smtClean="0"/>
              <a:t>Do you want more experience developing, designing, organizing, managing?</a:t>
            </a:r>
          </a:p>
          <a:p>
            <a:pPr lvl="1"/>
            <a:r>
              <a:rPr lang="en-US" dirty="0" smtClean="0"/>
              <a:t>Do you want to learn stat/software tools?</a:t>
            </a:r>
          </a:p>
          <a:p>
            <a:pPr lvl="1"/>
            <a:r>
              <a:rPr lang="en-US" dirty="0" smtClean="0"/>
              <a:t>What do you want to know about </a:t>
            </a:r>
            <a:r>
              <a:rPr lang="en-US" dirty="0" err="1"/>
              <a:t>b</a:t>
            </a:r>
            <a:r>
              <a:rPr lang="en-US" dirty="0" err="1" smtClean="0"/>
              <a:t>iostats</a:t>
            </a:r>
            <a:r>
              <a:rPr lang="en-US" dirty="0" smtClean="0"/>
              <a:t> when you graduate?</a:t>
            </a:r>
            <a:endParaRPr lang="en-US" dirty="0"/>
          </a:p>
        </p:txBody>
      </p:sp>
    </p:spTree>
    <p:extLst>
      <p:ext uri="{BB962C8B-B14F-4D97-AF65-F5344CB8AC3E}">
        <p14:creationId xmlns:p14="http://schemas.microsoft.com/office/powerpoint/2010/main" val="9377986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9438"/>
            <a:ext cx="8229600" cy="1143000"/>
          </a:xfrm>
        </p:spPr>
        <p:txBody>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85800"/>
            <a:ext cx="8839200" cy="5966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381000"/>
            <a:ext cx="3429000"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5943600" y="2362200"/>
            <a:ext cx="609600" cy="457200"/>
          </a:xfrm>
          <a:prstGeom prst="rect">
            <a:avLst/>
          </a:prstGeom>
          <a:noFill/>
          <a:ln>
            <a:solidFill>
              <a:schemeClr val="accent6">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9" name="Rectangle 8"/>
          <p:cNvSpPr/>
          <p:nvPr/>
        </p:nvSpPr>
        <p:spPr>
          <a:xfrm>
            <a:off x="457200" y="2781300"/>
            <a:ext cx="3124200" cy="457200"/>
          </a:xfrm>
          <a:prstGeom prst="rect">
            <a:avLst/>
          </a:prstGeom>
          <a:noFill/>
          <a:ln>
            <a:solidFill>
              <a:schemeClr val="accent6">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1" name="Rectangle 10"/>
          <p:cNvSpPr/>
          <p:nvPr/>
        </p:nvSpPr>
        <p:spPr>
          <a:xfrm>
            <a:off x="4381500" y="2819400"/>
            <a:ext cx="3009900" cy="457200"/>
          </a:xfrm>
          <a:prstGeom prst="rect">
            <a:avLst/>
          </a:prstGeom>
          <a:noFill/>
          <a:ln>
            <a:solidFill>
              <a:schemeClr val="accent6">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2" name="Rectangle 11"/>
          <p:cNvSpPr/>
          <p:nvPr/>
        </p:nvSpPr>
        <p:spPr>
          <a:xfrm>
            <a:off x="6515100" y="2324100"/>
            <a:ext cx="1943100" cy="457200"/>
          </a:xfrm>
          <a:prstGeom prst="rect">
            <a:avLst/>
          </a:prstGeom>
          <a:noFill/>
          <a:ln>
            <a:solidFill>
              <a:schemeClr val="accent6">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3" name="Rectangle 12"/>
          <p:cNvSpPr/>
          <p:nvPr/>
        </p:nvSpPr>
        <p:spPr>
          <a:xfrm>
            <a:off x="4533900" y="5943600"/>
            <a:ext cx="1181100" cy="381000"/>
          </a:xfrm>
          <a:prstGeom prst="rect">
            <a:avLst/>
          </a:prstGeom>
          <a:noFill/>
          <a:ln>
            <a:solidFill>
              <a:schemeClr val="accent6">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4" name="Rectangle 13"/>
          <p:cNvSpPr/>
          <p:nvPr/>
        </p:nvSpPr>
        <p:spPr>
          <a:xfrm>
            <a:off x="6515100" y="5969000"/>
            <a:ext cx="1409700" cy="381000"/>
          </a:xfrm>
          <a:prstGeom prst="rect">
            <a:avLst/>
          </a:prstGeom>
          <a:noFill/>
          <a:ln>
            <a:solidFill>
              <a:schemeClr val="accent6">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5" name="Rectangle 14"/>
          <p:cNvSpPr/>
          <p:nvPr/>
        </p:nvSpPr>
        <p:spPr>
          <a:xfrm>
            <a:off x="3962400" y="6311900"/>
            <a:ext cx="1485900" cy="381000"/>
          </a:xfrm>
          <a:prstGeom prst="rect">
            <a:avLst/>
          </a:prstGeom>
          <a:noFill/>
          <a:ln>
            <a:solidFill>
              <a:schemeClr val="accent6">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6" name="Rectangle 15"/>
          <p:cNvSpPr/>
          <p:nvPr/>
        </p:nvSpPr>
        <p:spPr>
          <a:xfrm>
            <a:off x="1676400" y="6273800"/>
            <a:ext cx="1905000" cy="381000"/>
          </a:xfrm>
          <a:prstGeom prst="rect">
            <a:avLst/>
          </a:prstGeom>
          <a:noFill/>
          <a:ln>
            <a:solidFill>
              <a:schemeClr val="accent6">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259228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next for YOU?</a:t>
            </a:r>
            <a:endParaRPr lang="en-US" dirty="0"/>
          </a:p>
        </p:txBody>
      </p:sp>
      <p:sp>
        <p:nvSpPr>
          <p:cNvPr id="3" name="Content Placeholder 2"/>
          <p:cNvSpPr>
            <a:spLocks noGrp="1"/>
          </p:cNvSpPr>
          <p:nvPr>
            <p:ph idx="1"/>
          </p:nvPr>
        </p:nvSpPr>
        <p:spPr>
          <a:xfrm>
            <a:off x="152400" y="1600200"/>
            <a:ext cx="8763000" cy="5105400"/>
          </a:xfrm>
        </p:spPr>
        <p:txBody>
          <a:bodyPr>
            <a:normAutofit fontScale="85000" lnSpcReduction="20000"/>
          </a:bodyPr>
          <a:lstStyle/>
          <a:p>
            <a:r>
              <a:rPr lang="en-US" dirty="0" smtClean="0"/>
              <a:t>Which of these is taught explicitly in the classroom?</a:t>
            </a:r>
          </a:p>
          <a:p>
            <a:pPr lvl="1"/>
            <a:r>
              <a:rPr lang="en-US" dirty="0" err="1" smtClean="0"/>
              <a:t>Git</a:t>
            </a:r>
            <a:endParaRPr lang="en-US" dirty="0" smtClean="0"/>
          </a:p>
          <a:p>
            <a:pPr lvl="1"/>
            <a:r>
              <a:rPr lang="en-US" dirty="0" smtClean="0"/>
              <a:t>Databases</a:t>
            </a:r>
          </a:p>
          <a:p>
            <a:pPr lvl="1"/>
            <a:r>
              <a:rPr lang="en-US" dirty="0" smtClean="0"/>
              <a:t>Machine learning</a:t>
            </a:r>
          </a:p>
          <a:p>
            <a:pPr lvl="1"/>
            <a:r>
              <a:rPr lang="en-US" dirty="0" smtClean="0"/>
              <a:t>Packaging code</a:t>
            </a:r>
          </a:p>
          <a:p>
            <a:pPr lvl="1"/>
            <a:r>
              <a:rPr lang="en-US" dirty="0" smtClean="0"/>
              <a:t>Soft skills</a:t>
            </a:r>
          </a:p>
          <a:p>
            <a:pPr lvl="1"/>
            <a:r>
              <a:rPr lang="en-US" dirty="0" smtClean="0"/>
              <a:t>Communication</a:t>
            </a:r>
          </a:p>
          <a:p>
            <a:pPr lvl="1"/>
            <a:r>
              <a:rPr lang="en-US" dirty="0" smtClean="0"/>
              <a:t>Project management</a:t>
            </a:r>
          </a:p>
          <a:p>
            <a:pPr lvl="1"/>
            <a:r>
              <a:rPr lang="en-US" dirty="0" smtClean="0"/>
              <a:t>Self-motivation</a:t>
            </a:r>
          </a:p>
          <a:p>
            <a:r>
              <a:rPr lang="en-US" dirty="0" smtClean="0"/>
              <a:t>Suggestions:</a:t>
            </a:r>
          </a:p>
          <a:p>
            <a:pPr lvl="1"/>
            <a:r>
              <a:rPr lang="en-US" dirty="0"/>
              <a:t>B</a:t>
            </a:r>
            <a:r>
              <a:rPr lang="en-US" dirty="0" smtClean="0"/>
              <a:t>uild </a:t>
            </a:r>
            <a:r>
              <a:rPr lang="en-US" b="1" dirty="0" smtClean="0"/>
              <a:t>your own</a:t>
            </a:r>
            <a:r>
              <a:rPr lang="en-US" dirty="0" smtClean="0"/>
              <a:t> curriculum here.</a:t>
            </a:r>
          </a:p>
          <a:p>
            <a:pPr lvl="1"/>
            <a:r>
              <a:rPr lang="en-US" dirty="0" smtClean="0"/>
              <a:t>Talk with other (&amp; older) students</a:t>
            </a:r>
          </a:p>
          <a:p>
            <a:pPr lvl="1"/>
            <a:r>
              <a:rPr lang="en-US" dirty="0" smtClean="0"/>
              <a:t>Follow smart statisticians on twitter!</a:t>
            </a:r>
            <a:endParaRPr lang="en-US" dirty="0"/>
          </a:p>
        </p:txBody>
      </p:sp>
    </p:spTree>
    <p:extLst>
      <p:ext uri="{BB962C8B-B14F-4D97-AF65-F5344CB8AC3E}">
        <p14:creationId xmlns:p14="http://schemas.microsoft.com/office/powerpoint/2010/main" val="30935390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would you want an internship?</a:t>
            </a:r>
            <a:endParaRPr lang="en-US" dirty="0"/>
          </a:p>
        </p:txBody>
      </p:sp>
      <p:sp>
        <p:nvSpPr>
          <p:cNvPr id="3" name="Content Placeholder 2"/>
          <p:cNvSpPr>
            <a:spLocks noGrp="1"/>
          </p:cNvSpPr>
          <p:nvPr>
            <p:ph idx="1"/>
          </p:nvPr>
        </p:nvSpPr>
        <p:spPr>
          <a:xfrm>
            <a:off x="0" y="1447800"/>
            <a:ext cx="9144000" cy="5257800"/>
          </a:xfrm>
        </p:spPr>
        <p:txBody>
          <a:bodyPr>
            <a:normAutofit/>
          </a:bodyPr>
          <a:lstStyle/>
          <a:p>
            <a:r>
              <a:rPr lang="en-US" dirty="0" smtClean="0"/>
              <a:t>Also </a:t>
            </a:r>
            <a:r>
              <a:rPr lang="en-US" b="1" dirty="0" smtClean="0">
                <a:solidFill>
                  <a:srgbClr val="00B050"/>
                </a:solidFill>
              </a:rPr>
              <a:t>$$$</a:t>
            </a:r>
            <a:r>
              <a:rPr lang="en-US" dirty="0" smtClean="0"/>
              <a:t>.</a:t>
            </a:r>
          </a:p>
        </p:txBody>
      </p:sp>
      <p:pic>
        <p:nvPicPr>
          <p:cNvPr id="2054" name="Picture 6" descr="C:\Users\Yue\Downloads\money5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2209800"/>
            <a:ext cx="7143750"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0374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internships are available?</a:t>
            </a:r>
            <a:endParaRPr lang="en-US" dirty="0"/>
          </a:p>
        </p:txBody>
      </p:sp>
      <p:sp>
        <p:nvSpPr>
          <p:cNvPr id="3" name="Content Placeholder 2"/>
          <p:cNvSpPr>
            <a:spLocks noGrp="1"/>
          </p:cNvSpPr>
          <p:nvPr>
            <p:ph idx="1"/>
          </p:nvPr>
        </p:nvSpPr>
        <p:spPr>
          <a:xfrm>
            <a:off x="0" y="1447800"/>
            <a:ext cx="9144000" cy="5410200"/>
          </a:xfrm>
        </p:spPr>
        <p:txBody>
          <a:bodyPr>
            <a:normAutofit/>
          </a:bodyPr>
          <a:lstStyle/>
          <a:p>
            <a:pPr marL="342900" lvl="1" indent="-342900">
              <a:buFont typeface="Arial" panose="020B0604020202020204" pitchFamily="34" charset="0"/>
              <a:buChar char="•"/>
            </a:pPr>
            <a:r>
              <a:rPr lang="en-US" u="sng" dirty="0">
                <a:hlinkClick r:id="rId3"/>
              </a:rPr>
              <a:t>http://sph.unc.edu/students/fellowships-internships/</a:t>
            </a:r>
            <a:r>
              <a:rPr lang="en-US" dirty="0"/>
              <a:t> </a:t>
            </a:r>
            <a:endParaRPr lang="en-US" dirty="0" smtClean="0"/>
          </a:p>
          <a:p>
            <a:pPr marL="342900" lvl="1" indent="-342900">
              <a:buFont typeface="Arial" panose="020B0604020202020204" pitchFamily="34" charset="0"/>
              <a:buChar char="•"/>
            </a:pPr>
            <a:endParaRPr lang="en-US" dirty="0" smtClean="0"/>
          </a:p>
          <a:p>
            <a:r>
              <a:rPr lang="en-US" sz="2800" dirty="0">
                <a:hlinkClick r:id="rId4"/>
              </a:rPr>
              <a:t>http://stattrak.amstat.org/2015/12/01/2016-internships</a:t>
            </a:r>
            <a:r>
              <a:rPr lang="en-US" sz="2800" dirty="0" smtClean="0">
                <a:hlinkClick r:id="rId4"/>
              </a:rPr>
              <a:t>/</a:t>
            </a:r>
            <a:r>
              <a:rPr lang="en-US" sz="2800" dirty="0" smtClean="0"/>
              <a:t> </a:t>
            </a:r>
          </a:p>
          <a:p>
            <a:r>
              <a:rPr lang="en-US" sz="2800" dirty="0" smtClean="0">
                <a:hlinkClick r:id="rId5"/>
              </a:rPr>
              <a:t>http://stattrak.amstat.org/2016/12/01/2017internships/</a:t>
            </a:r>
            <a:endParaRPr lang="en-US" sz="2800" dirty="0" smtClean="0"/>
          </a:p>
          <a:p>
            <a:pPr marL="800100" lvl="3" indent="-342900"/>
            <a:r>
              <a:rPr lang="en-US" dirty="0" smtClean="0"/>
              <a:t>Side </a:t>
            </a:r>
            <a:r>
              <a:rPr lang="en-US" dirty="0"/>
              <a:t>note: Become a </a:t>
            </a:r>
            <a:r>
              <a:rPr lang="en-US" b="1" dirty="0" smtClean="0"/>
              <a:t>student</a:t>
            </a:r>
            <a:r>
              <a:rPr lang="en-US" dirty="0" smtClean="0"/>
              <a:t> member </a:t>
            </a:r>
            <a:r>
              <a:rPr lang="en-US" dirty="0"/>
              <a:t>of ASA for $17. </a:t>
            </a:r>
            <a:endParaRPr lang="en-US" dirty="0" smtClean="0">
              <a:latin typeface="Calibri" panose="020F0502020204030204" pitchFamily="34" charset="0"/>
              <a:hlinkClick r:id="rId6"/>
            </a:endParaRPr>
          </a:p>
          <a:p>
            <a:pPr marL="1257300" lvl="4" indent="-342900"/>
            <a:r>
              <a:rPr lang="en-US" dirty="0" smtClean="0">
                <a:latin typeface="Calibri" panose="020F0502020204030204" pitchFamily="34" charset="0"/>
              </a:rPr>
              <a:t>T</a:t>
            </a:r>
            <a:r>
              <a:rPr lang="en-US" dirty="0" smtClean="0"/>
              <a:t>OTALLY WORTH IT</a:t>
            </a:r>
          </a:p>
          <a:p>
            <a:pPr marL="1257300" lvl="4" indent="-342900"/>
            <a:endParaRPr lang="en-US" dirty="0" smtClean="0">
              <a:latin typeface="Calibri" panose="020F0502020204030204" pitchFamily="34" charset="0"/>
              <a:hlinkClick r:id="rId6"/>
            </a:endParaRPr>
          </a:p>
          <a:p>
            <a:pPr marL="342900" lvl="2" indent="-342900"/>
            <a:r>
              <a:rPr lang="en-US" sz="2800" dirty="0" smtClean="0">
                <a:hlinkClick r:id="rId6"/>
              </a:rPr>
              <a:t>https</a:t>
            </a:r>
            <a:r>
              <a:rPr lang="en-US" sz="2800" dirty="0">
                <a:hlinkClick r:id="rId6"/>
              </a:rPr>
              <a:t>://</a:t>
            </a:r>
            <a:r>
              <a:rPr lang="en-US" sz="2800" dirty="0" smtClean="0">
                <a:hlinkClick r:id="rId6"/>
              </a:rPr>
              <a:t>www.training.nih.gov/summer_programs_outside_the_nih</a:t>
            </a:r>
            <a:r>
              <a:rPr lang="en-US" sz="2800" dirty="0" smtClean="0"/>
              <a:t> </a:t>
            </a:r>
            <a:endParaRPr lang="en-US" sz="2800" dirty="0"/>
          </a:p>
          <a:p>
            <a:endParaRPr lang="en-US" sz="2800" dirty="0"/>
          </a:p>
        </p:txBody>
      </p:sp>
    </p:spTree>
    <p:extLst>
      <p:ext uri="{BB962C8B-B14F-4D97-AF65-F5344CB8AC3E}">
        <p14:creationId xmlns:p14="http://schemas.microsoft.com/office/powerpoint/2010/main" val="15921153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Pharma internships</a:t>
            </a:r>
            <a:endParaRPr lang="en-US" dirty="0"/>
          </a:p>
        </p:txBody>
      </p:sp>
      <p:sp>
        <p:nvSpPr>
          <p:cNvPr id="3" name="Content Placeholder 2"/>
          <p:cNvSpPr>
            <a:spLocks noGrp="1"/>
          </p:cNvSpPr>
          <p:nvPr>
            <p:ph idx="1"/>
          </p:nvPr>
        </p:nvSpPr>
        <p:spPr>
          <a:xfrm>
            <a:off x="457200" y="914400"/>
            <a:ext cx="8229600" cy="5211763"/>
          </a:xfrm>
        </p:spPr>
        <p:txBody>
          <a:bodyPr>
            <a:noAutofit/>
          </a:bodyPr>
          <a:lstStyle/>
          <a:p>
            <a:r>
              <a:rPr lang="en-US" sz="2800" b="1" dirty="0"/>
              <a:t>Eli Lilly and Company</a:t>
            </a:r>
          </a:p>
          <a:p>
            <a:r>
              <a:rPr lang="en-US" sz="2000" i="1" dirty="0"/>
              <a:t>Indianapolis, </a:t>
            </a:r>
            <a:r>
              <a:rPr lang="en-US" sz="2000" i="1" dirty="0" smtClean="0"/>
              <a:t>Indiana </a:t>
            </a:r>
            <a:r>
              <a:rPr lang="en-US" sz="2000" b="1" dirty="0" smtClean="0"/>
              <a:t>Type </a:t>
            </a:r>
            <a:r>
              <a:rPr lang="en-US" sz="2000" b="1" dirty="0"/>
              <a:t>of Student</a:t>
            </a:r>
            <a:r>
              <a:rPr lang="en-US" sz="2000" b="1" dirty="0">
                <a:solidFill>
                  <a:schemeClr val="accent5">
                    <a:lumMod val="75000"/>
                  </a:schemeClr>
                </a:solidFill>
              </a:rPr>
              <a:t>:</a:t>
            </a:r>
            <a:r>
              <a:rPr lang="en-US" sz="2000" dirty="0">
                <a:solidFill>
                  <a:schemeClr val="accent5">
                    <a:lumMod val="75000"/>
                  </a:schemeClr>
                </a:solidFill>
              </a:rPr>
              <a:t> </a:t>
            </a:r>
            <a:r>
              <a:rPr lang="en-US" sz="2000" b="1" dirty="0">
                <a:solidFill>
                  <a:schemeClr val="accent5">
                    <a:lumMod val="75000"/>
                  </a:schemeClr>
                </a:solidFill>
              </a:rPr>
              <a:t>Master’s or PhD </a:t>
            </a:r>
            <a:r>
              <a:rPr lang="en-US" sz="2000" dirty="0">
                <a:solidFill>
                  <a:schemeClr val="accent5">
                    <a:lumMod val="75000"/>
                  </a:schemeClr>
                </a:solidFill>
              </a:rPr>
              <a:t>students enrolled in a statistics or biostatistics program. </a:t>
            </a:r>
            <a:r>
              <a:rPr lang="en-US" sz="2000" dirty="0" smtClean="0">
                <a:solidFill>
                  <a:schemeClr val="accent5">
                    <a:lumMod val="75000"/>
                  </a:schemeClr>
                </a:solidFill>
              </a:rPr>
              <a:t> </a:t>
            </a:r>
            <a:r>
              <a:rPr lang="en-US" sz="2000" b="1" dirty="0" smtClean="0"/>
              <a:t>Deadline</a:t>
            </a:r>
            <a:r>
              <a:rPr lang="en-US" sz="2000" b="1" dirty="0"/>
              <a:t>:</a:t>
            </a:r>
            <a:r>
              <a:rPr lang="en-US" sz="2000" dirty="0"/>
              <a:t> January 31, </a:t>
            </a:r>
            <a:r>
              <a:rPr lang="en-US" sz="2000" dirty="0" smtClean="0"/>
              <a:t>2017</a:t>
            </a:r>
          </a:p>
          <a:p>
            <a:r>
              <a:rPr lang="en-US" sz="2000" dirty="0" smtClean="0"/>
              <a:t>The Global Statistical Sciences Division of Eli Lilly and Company anticipates having several internship positions available for the summer of 2017. The internships start in either May or June and last 12 weeks.</a:t>
            </a:r>
            <a:endParaRPr lang="en-US" sz="2000" dirty="0"/>
          </a:p>
          <a:p>
            <a:r>
              <a:rPr lang="en-US" sz="2000" dirty="0" smtClean="0"/>
              <a:t>We </a:t>
            </a:r>
            <a:r>
              <a:rPr lang="en-US" sz="2000" dirty="0"/>
              <a:t>will provide you with practical experience and give you the opportunity to build your understanding of the pharmaceutical industry and Eli Lilly and Company. </a:t>
            </a:r>
            <a:r>
              <a:rPr lang="en-US" sz="2000" dirty="0" smtClean="0">
                <a:solidFill>
                  <a:schemeClr val="accent3">
                    <a:lumMod val="75000"/>
                  </a:schemeClr>
                </a:solidFill>
              </a:rPr>
              <a:t>Preferred </a:t>
            </a:r>
            <a:r>
              <a:rPr lang="en-US" sz="2000" dirty="0">
                <a:solidFill>
                  <a:schemeClr val="accent3">
                    <a:lumMod val="75000"/>
                  </a:schemeClr>
                </a:solidFill>
              </a:rPr>
              <a:t>skills for candidates include demonstrated leadership and ability to influence; excellent communication, teamwork, and interpersonal skills; strong problem solving skills; strong computational skills; creativity and innovation; and self-management skills. </a:t>
            </a:r>
          </a:p>
          <a:p>
            <a:r>
              <a:rPr lang="en-US" sz="2000" dirty="0"/>
              <a:t>Please apply at Eli Lilly and Company website for </a:t>
            </a:r>
            <a:r>
              <a:rPr lang="en-US" sz="2000" dirty="0">
                <a:hlinkClick r:id="rId3"/>
              </a:rPr>
              <a:t>PhD students </a:t>
            </a:r>
            <a:r>
              <a:rPr lang="en-US" sz="2000" dirty="0"/>
              <a:t>or for </a:t>
            </a:r>
            <a:r>
              <a:rPr lang="en-US" sz="2000" dirty="0">
                <a:hlinkClick r:id="rId4"/>
              </a:rPr>
              <a:t>Master’s students</a:t>
            </a:r>
            <a:r>
              <a:rPr lang="en-US" sz="2000" dirty="0"/>
              <a:t>.</a:t>
            </a:r>
          </a:p>
        </p:txBody>
      </p:sp>
      <p:sp>
        <p:nvSpPr>
          <p:cNvPr id="4" name="Rectangle 3"/>
          <p:cNvSpPr/>
          <p:nvPr/>
        </p:nvSpPr>
        <p:spPr>
          <a:xfrm>
            <a:off x="2895600" y="6248400"/>
            <a:ext cx="5486400" cy="369332"/>
          </a:xfrm>
          <a:prstGeom prst="rect">
            <a:avLst/>
          </a:prstGeom>
        </p:spPr>
        <p:txBody>
          <a:bodyPr wrap="square">
            <a:spAutoFit/>
          </a:bodyPr>
          <a:lstStyle/>
          <a:p>
            <a:r>
              <a:rPr lang="en-US" dirty="0" smtClean="0"/>
              <a:t>http://stattrak.amstat.org/2016/12/01/2017internships/</a:t>
            </a:r>
            <a:endParaRPr lang="en-US" dirty="0"/>
          </a:p>
        </p:txBody>
      </p:sp>
    </p:spTree>
    <p:extLst>
      <p:ext uri="{BB962C8B-B14F-4D97-AF65-F5344CB8AC3E}">
        <p14:creationId xmlns:p14="http://schemas.microsoft.com/office/powerpoint/2010/main" val="12586981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Pharma internships</a:t>
            </a:r>
            <a:endParaRPr lang="en-US" dirty="0"/>
          </a:p>
        </p:txBody>
      </p:sp>
      <p:sp>
        <p:nvSpPr>
          <p:cNvPr id="3" name="Content Placeholder 2"/>
          <p:cNvSpPr>
            <a:spLocks noGrp="1"/>
          </p:cNvSpPr>
          <p:nvPr>
            <p:ph idx="1"/>
          </p:nvPr>
        </p:nvSpPr>
        <p:spPr>
          <a:xfrm>
            <a:off x="457200" y="914400"/>
            <a:ext cx="8229600" cy="5211763"/>
          </a:xfrm>
        </p:spPr>
        <p:txBody>
          <a:bodyPr>
            <a:noAutofit/>
          </a:bodyPr>
          <a:lstStyle/>
          <a:p>
            <a:r>
              <a:rPr lang="en-US" sz="2800" b="1" dirty="0" err="1"/>
              <a:t>Astellas</a:t>
            </a:r>
            <a:r>
              <a:rPr lang="en-US" sz="2800" b="1" dirty="0"/>
              <a:t> Pharma Inc.</a:t>
            </a:r>
            <a:endParaRPr lang="en-US" sz="2800" b="1" dirty="0" smtClean="0"/>
          </a:p>
          <a:p>
            <a:r>
              <a:rPr lang="en-US" sz="2000" i="1" dirty="0" smtClean="0"/>
              <a:t>Northbrook, Illinois </a:t>
            </a:r>
            <a:r>
              <a:rPr lang="en-US" sz="2000" b="1" dirty="0" smtClean="0"/>
              <a:t>Type of Student:</a:t>
            </a:r>
            <a:r>
              <a:rPr lang="en-US" sz="2000" dirty="0" smtClean="0"/>
              <a:t> </a:t>
            </a:r>
            <a:r>
              <a:rPr lang="en-US" sz="2000" dirty="0" smtClean="0">
                <a:solidFill>
                  <a:schemeClr val="accent5">
                    <a:lumMod val="75000"/>
                  </a:schemeClr>
                </a:solidFill>
              </a:rPr>
              <a:t>PhD candidate in statistics or related discipline </a:t>
            </a:r>
            <a:r>
              <a:rPr lang="en-US" sz="2000" b="1" dirty="0" smtClean="0"/>
              <a:t>Deadline for Applying:</a:t>
            </a:r>
            <a:r>
              <a:rPr lang="en-US" sz="2000" dirty="0" smtClean="0"/>
              <a:t> January 31, 2017</a:t>
            </a:r>
          </a:p>
          <a:p>
            <a:r>
              <a:rPr lang="en-US" sz="2000" dirty="0" smtClean="0"/>
              <a:t>Full-time internships are available in the summer for 10–12 weeks. Successful candidates will work closely with a senior-level statistician on topics related to the design and analysis of clinical trials and statistical research. </a:t>
            </a:r>
          </a:p>
          <a:p>
            <a:r>
              <a:rPr lang="en-US" sz="2800" b="1" dirty="0"/>
              <a:t>Bayer Pharmaceuticals </a:t>
            </a:r>
            <a:endParaRPr lang="en-US" sz="2800" b="1" dirty="0" smtClean="0"/>
          </a:p>
          <a:p>
            <a:r>
              <a:rPr lang="en-US" sz="2000" i="1" dirty="0" smtClean="0"/>
              <a:t>Whippany, New Jersey </a:t>
            </a:r>
            <a:r>
              <a:rPr lang="en-US" sz="2000" b="1" dirty="0" smtClean="0"/>
              <a:t>Type of Student:</a:t>
            </a:r>
            <a:r>
              <a:rPr lang="en-US" sz="2000" dirty="0" smtClean="0"/>
              <a:t> </a:t>
            </a:r>
            <a:r>
              <a:rPr lang="en-US" sz="2000" dirty="0" smtClean="0">
                <a:solidFill>
                  <a:schemeClr val="accent5">
                    <a:lumMod val="75000"/>
                  </a:schemeClr>
                </a:solidFill>
              </a:rPr>
              <a:t>PhD candidates </a:t>
            </a:r>
            <a:r>
              <a:rPr lang="en-US" sz="2000" dirty="0" smtClean="0"/>
              <a:t>in (bio)statistics or related field </a:t>
            </a:r>
            <a:r>
              <a:rPr lang="en-US" sz="2000" b="1" dirty="0" smtClean="0"/>
              <a:t>Deadline for Applying:</a:t>
            </a:r>
            <a:r>
              <a:rPr lang="en-US" sz="2000" dirty="0" smtClean="0"/>
              <a:t> January 15, 2017 </a:t>
            </a:r>
          </a:p>
          <a:p>
            <a:r>
              <a:rPr lang="en-US" sz="2000" b="1" dirty="0" smtClean="0"/>
              <a:t>Required Skills</a:t>
            </a:r>
            <a:endParaRPr lang="en-US" sz="2000" dirty="0" smtClean="0"/>
          </a:p>
          <a:p>
            <a:r>
              <a:rPr lang="en-US" sz="2000" dirty="0" smtClean="0"/>
              <a:t>The successful candidate must be </a:t>
            </a:r>
            <a:r>
              <a:rPr lang="en-US" sz="2000" dirty="0" smtClean="0">
                <a:solidFill>
                  <a:schemeClr val="accent3">
                    <a:lumMod val="75000"/>
                  </a:schemeClr>
                </a:solidFill>
              </a:rPr>
              <a:t>a high performer interested in the interactions between science and policy, wanting to work with dynamic people and contribute to a changing environment</a:t>
            </a:r>
            <a:r>
              <a:rPr lang="en-US" sz="2000" dirty="0" smtClean="0"/>
              <a:t>. </a:t>
            </a:r>
          </a:p>
          <a:p>
            <a:r>
              <a:rPr lang="en-US" sz="2000" dirty="0" smtClean="0"/>
              <a:t>Good oral and written communication skills. Good working knowledge of </a:t>
            </a:r>
            <a:r>
              <a:rPr lang="en-US" sz="2000" dirty="0" smtClean="0">
                <a:solidFill>
                  <a:schemeClr val="accent3">
                    <a:lumMod val="75000"/>
                  </a:schemeClr>
                </a:solidFill>
              </a:rPr>
              <a:t>SAS and/or R</a:t>
            </a:r>
          </a:p>
          <a:p>
            <a:endParaRPr lang="en-US" sz="1200" dirty="0"/>
          </a:p>
        </p:txBody>
      </p:sp>
      <p:sp>
        <p:nvSpPr>
          <p:cNvPr id="4" name="Rectangle 3"/>
          <p:cNvSpPr/>
          <p:nvPr/>
        </p:nvSpPr>
        <p:spPr>
          <a:xfrm>
            <a:off x="2895600" y="6248400"/>
            <a:ext cx="5486400" cy="369332"/>
          </a:xfrm>
          <a:prstGeom prst="rect">
            <a:avLst/>
          </a:prstGeom>
        </p:spPr>
        <p:txBody>
          <a:bodyPr wrap="square">
            <a:spAutoFit/>
          </a:bodyPr>
          <a:lstStyle/>
          <a:p>
            <a:r>
              <a:rPr lang="en-US" dirty="0" smtClean="0"/>
              <a:t>http://stattrak.amstat.org/2016/12/01/2017internships/</a:t>
            </a:r>
            <a:endParaRPr lang="en-US" dirty="0"/>
          </a:p>
        </p:txBody>
      </p:sp>
    </p:spTree>
    <p:extLst>
      <p:ext uri="{BB962C8B-B14F-4D97-AF65-F5344CB8AC3E}">
        <p14:creationId xmlns:p14="http://schemas.microsoft.com/office/powerpoint/2010/main" val="5303290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Government internships</a:t>
            </a:r>
            <a:endParaRPr lang="en-US" dirty="0"/>
          </a:p>
        </p:txBody>
      </p:sp>
      <p:sp>
        <p:nvSpPr>
          <p:cNvPr id="3" name="Content Placeholder 2"/>
          <p:cNvSpPr>
            <a:spLocks noGrp="1"/>
          </p:cNvSpPr>
          <p:nvPr>
            <p:ph idx="1"/>
          </p:nvPr>
        </p:nvSpPr>
        <p:spPr>
          <a:xfrm>
            <a:off x="152400" y="914400"/>
            <a:ext cx="8839200" cy="5211763"/>
          </a:xfrm>
        </p:spPr>
        <p:txBody>
          <a:bodyPr>
            <a:noAutofit/>
          </a:bodyPr>
          <a:lstStyle/>
          <a:p>
            <a:r>
              <a:rPr lang="en-US" sz="2400" b="1" dirty="0" smtClean="0"/>
              <a:t>Center for Drug Evaluation and Research, US FDA</a:t>
            </a:r>
          </a:p>
          <a:p>
            <a:r>
              <a:rPr lang="en-US" sz="1800" i="1" dirty="0" smtClean="0"/>
              <a:t>Silver Spring, Maryland </a:t>
            </a:r>
            <a:r>
              <a:rPr lang="en-US" sz="1800" b="1" dirty="0" smtClean="0"/>
              <a:t>Type of Student:</a:t>
            </a:r>
            <a:r>
              <a:rPr lang="en-US" sz="1800" dirty="0" smtClean="0"/>
              <a:t> </a:t>
            </a:r>
            <a:r>
              <a:rPr lang="en-US" sz="1800" b="1" dirty="0" smtClean="0">
                <a:solidFill>
                  <a:schemeClr val="accent5">
                    <a:lumMod val="75000"/>
                  </a:schemeClr>
                </a:solidFill>
              </a:rPr>
              <a:t>Graduate students </a:t>
            </a:r>
            <a:r>
              <a:rPr lang="en-US" sz="1800" dirty="0" smtClean="0"/>
              <a:t>in statistics or biostatistics. Completion of doctoral prequalifying exams is preferred.  </a:t>
            </a:r>
            <a:r>
              <a:rPr lang="en-US" sz="1800" b="1" dirty="0" smtClean="0"/>
              <a:t>Deadline for Applying:</a:t>
            </a:r>
            <a:r>
              <a:rPr lang="en-US" sz="1800" dirty="0" smtClean="0"/>
              <a:t> March 31, 2017, with rolling offers</a:t>
            </a:r>
          </a:p>
          <a:p>
            <a:r>
              <a:rPr lang="en-US" sz="1800" dirty="0" smtClean="0">
                <a:solidFill>
                  <a:schemeClr val="accent6">
                    <a:lumMod val="75000"/>
                  </a:schemeClr>
                </a:solidFill>
              </a:rPr>
              <a:t>modeling and simulation, missing data, </a:t>
            </a:r>
            <a:r>
              <a:rPr lang="en-US" sz="1800" dirty="0" err="1" smtClean="0">
                <a:solidFill>
                  <a:schemeClr val="accent6">
                    <a:lumMod val="75000"/>
                  </a:schemeClr>
                </a:solidFill>
              </a:rPr>
              <a:t>noninferiority</a:t>
            </a:r>
            <a:r>
              <a:rPr lang="en-US" sz="1800" dirty="0" smtClean="0">
                <a:solidFill>
                  <a:schemeClr val="accent6">
                    <a:lumMod val="75000"/>
                  </a:schemeClr>
                </a:solidFill>
              </a:rPr>
              <a:t> trials, multiple endpoints, adaptive designs, Bayesian design and analysis methods, meta-analyses, benefit-risk analyses, subgroup analyses, </a:t>
            </a:r>
            <a:r>
              <a:rPr lang="en-US" sz="1800" dirty="0" err="1" smtClean="0">
                <a:solidFill>
                  <a:schemeClr val="accent6">
                    <a:lumMod val="75000"/>
                  </a:schemeClr>
                </a:solidFill>
              </a:rPr>
              <a:t>biosimilars</a:t>
            </a:r>
            <a:r>
              <a:rPr lang="en-US" sz="1800" dirty="0" smtClean="0">
                <a:solidFill>
                  <a:schemeClr val="accent6">
                    <a:lumMod val="75000"/>
                  </a:schemeClr>
                </a:solidFill>
              </a:rPr>
              <a:t>, and data mining. </a:t>
            </a:r>
          </a:p>
          <a:p>
            <a:r>
              <a:rPr lang="en-US" sz="1800" dirty="0" smtClean="0">
                <a:solidFill>
                  <a:schemeClr val="accent3">
                    <a:lumMod val="75000"/>
                  </a:schemeClr>
                </a:solidFill>
              </a:rPr>
              <a:t>You are expected to have excellent oral and written communication skills, interpersonal and teamwork skills, strong problem-solving skills, strong computational skills, creativity and innovation, and self-management skills. </a:t>
            </a:r>
          </a:p>
          <a:p>
            <a:r>
              <a:rPr lang="en-US" sz="1800" dirty="0" smtClean="0"/>
              <a:t>Should have proficiency with MS Office &amp; programming experience w/ </a:t>
            </a:r>
            <a:r>
              <a:rPr lang="en-US" sz="1800" dirty="0" smtClean="0">
                <a:solidFill>
                  <a:schemeClr val="accent3">
                    <a:lumMod val="75000"/>
                  </a:schemeClr>
                </a:solidFill>
              </a:rPr>
              <a:t>SAS and/or R.</a:t>
            </a:r>
          </a:p>
          <a:p>
            <a:r>
              <a:rPr lang="en-US" sz="1800" dirty="0" smtClean="0"/>
              <a:t>As part of the internship program, the intern will prepare a written report and give a 30-minute presentation summarizing the work.</a:t>
            </a:r>
          </a:p>
          <a:p>
            <a:r>
              <a:rPr lang="en-US" sz="1800" b="1" dirty="0" smtClean="0">
                <a:solidFill>
                  <a:srgbClr val="FF0000"/>
                </a:solidFill>
              </a:rPr>
              <a:t>In the UNC network!</a:t>
            </a:r>
          </a:p>
          <a:p>
            <a:endParaRPr lang="en-US" sz="1000" dirty="0"/>
          </a:p>
        </p:txBody>
      </p:sp>
      <p:sp>
        <p:nvSpPr>
          <p:cNvPr id="4" name="Rectangle 3"/>
          <p:cNvSpPr/>
          <p:nvPr/>
        </p:nvSpPr>
        <p:spPr>
          <a:xfrm>
            <a:off x="2895600" y="6248400"/>
            <a:ext cx="5486400" cy="369332"/>
          </a:xfrm>
          <a:prstGeom prst="rect">
            <a:avLst/>
          </a:prstGeom>
        </p:spPr>
        <p:txBody>
          <a:bodyPr wrap="square">
            <a:spAutoFit/>
          </a:bodyPr>
          <a:lstStyle/>
          <a:p>
            <a:r>
              <a:rPr lang="en-US" dirty="0" smtClean="0"/>
              <a:t>http://stattrak.amstat.org/2016/12/01/2017internships/</a:t>
            </a:r>
            <a:endParaRPr lang="en-US" dirty="0"/>
          </a:p>
        </p:txBody>
      </p:sp>
    </p:spTree>
    <p:extLst>
      <p:ext uri="{BB962C8B-B14F-4D97-AF65-F5344CB8AC3E}">
        <p14:creationId xmlns:p14="http://schemas.microsoft.com/office/powerpoint/2010/main" val="12190784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Government internships</a:t>
            </a:r>
            <a:endParaRPr lang="en-US" dirty="0"/>
          </a:p>
        </p:txBody>
      </p:sp>
      <p:sp>
        <p:nvSpPr>
          <p:cNvPr id="3" name="Content Placeholder 2"/>
          <p:cNvSpPr>
            <a:spLocks noGrp="1"/>
          </p:cNvSpPr>
          <p:nvPr>
            <p:ph idx="1"/>
          </p:nvPr>
        </p:nvSpPr>
        <p:spPr>
          <a:xfrm>
            <a:off x="152400" y="914400"/>
            <a:ext cx="8839200" cy="5211763"/>
          </a:xfrm>
        </p:spPr>
        <p:txBody>
          <a:bodyPr>
            <a:noAutofit/>
          </a:bodyPr>
          <a:lstStyle/>
          <a:p>
            <a:r>
              <a:rPr lang="en-US" sz="2400" b="1" dirty="0" smtClean="0"/>
              <a:t>Division of Biostatistics, OSB, CDRH, FDA </a:t>
            </a:r>
          </a:p>
          <a:p>
            <a:r>
              <a:rPr lang="en-US" sz="1800" i="1" dirty="0" smtClean="0"/>
              <a:t>Silver Spring, Maryland </a:t>
            </a:r>
            <a:r>
              <a:rPr lang="en-US" sz="1800" b="1" dirty="0" smtClean="0"/>
              <a:t>Type of Student:</a:t>
            </a:r>
            <a:r>
              <a:rPr lang="en-US" sz="1800" dirty="0" smtClean="0"/>
              <a:t> </a:t>
            </a:r>
            <a:r>
              <a:rPr lang="en-US" sz="1800" b="1" dirty="0" smtClean="0">
                <a:solidFill>
                  <a:schemeClr val="accent5">
                    <a:lumMod val="75000"/>
                  </a:schemeClr>
                </a:solidFill>
              </a:rPr>
              <a:t>Advanced PhD </a:t>
            </a:r>
            <a:r>
              <a:rPr lang="en-US" sz="1800" dirty="0" smtClean="0"/>
              <a:t>students </a:t>
            </a:r>
            <a:r>
              <a:rPr lang="en-US" sz="1800" b="1" dirty="0" smtClean="0"/>
              <a:t>Deadline </a:t>
            </a:r>
            <a:r>
              <a:rPr lang="en-US" sz="1800" dirty="0" smtClean="0"/>
              <a:t>April 30, 2017 </a:t>
            </a:r>
          </a:p>
          <a:p>
            <a:r>
              <a:rPr lang="en-US" sz="1800" dirty="0" smtClean="0"/>
              <a:t>(e.g</a:t>
            </a:r>
            <a:r>
              <a:rPr lang="en-US" sz="1800" dirty="0" smtClean="0">
                <a:solidFill>
                  <a:schemeClr val="accent6">
                    <a:lumMod val="75000"/>
                  </a:schemeClr>
                </a:solidFill>
              </a:rPr>
              <a:t>., real-world evidence, patient engagement, personalized medicine, developing and validating classifiers, modeling and simulation, adaptive designs, quantitative benefit-risk analysis, post-market surveillance</a:t>
            </a:r>
            <a:r>
              <a:rPr lang="en-US" sz="1800" dirty="0" smtClean="0"/>
              <a:t>) </a:t>
            </a:r>
          </a:p>
          <a:p>
            <a:r>
              <a:rPr lang="en-US" sz="1800" dirty="0" smtClean="0"/>
              <a:t>involving the development of statistical methods and software tools. </a:t>
            </a:r>
          </a:p>
          <a:p>
            <a:r>
              <a:rPr lang="en-US" sz="2000" dirty="0" smtClean="0">
                <a:solidFill>
                  <a:schemeClr val="accent3">
                    <a:lumMod val="75000"/>
                  </a:schemeClr>
                </a:solidFill>
              </a:rPr>
              <a:t>Preference will be given to senior doctoral candidates with a strong background in statistical methods and good computational and programing skills. </a:t>
            </a:r>
          </a:p>
          <a:p>
            <a:r>
              <a:rPr lang="en-US" sz="2400" b="1" dirty="0" smtClean="0"/>
              <a:t>USDA/Economic Research Service (ERS)</a:t>
            </a:r>
          </a:p>
          <a:p>
            <a:r>
              <a:rPr lang="en-US" sz="1600" i="1" dirty="0" smtClean="0"/>
              <a:t>Washington, DC </a:t>
            </a:r>
            <a:r>
              <a:rPr lang="en-US" sz="1600" b="1" dirty="0" smtClean="0"/>
              <a:t>Type of Student:</a:t>
            </a:r>
            <a:r>
              <a:rPr lang="en-US" sz="1600" dirty="0" smtClean="0"/>
              <a:t> </a:t>
            </a:r>
            <a:r>
              <a:rPr lang="en-US" sz="1600" b="1" dirty="0" smtClean="0">
                <a:solidFill>
                  <a:schemeClr val="accent5">
                    <a:lumMod val="75000"/>
                  </a:schemeClr>
                </a:solidFill>
              </a:rPr>
              <a:t>Undergraduate, Master’s, and PhD </a:t>
            </a:r>
            <a:r>
              <a:rPr lang="en-US" sz="1600" b="1" dirty="0" smtClean="0"/>
              <a:t>Deadline :</a:t>
            </a:r>
            <a:r>
              <a:rPr lang="en-US" sz="1600" dirty="0" smtClean="0"/>
              <a:t> February</a:t>
            </a:r>
            <a:endParaRPr lang="en-US" sz="1800" dirty="0" smtClean="0"/>
          </a:p>
          <a:p>
            <a:r>
              <a:rPr lang="en-US" sz="1800" dirty="0" smtClean="0"/>
              <a:t>individuals with a foundation in economic theory and quantitative skills; </a:t>
            </a:r>
          </a:p>
          <a:p>
            <a:r>
              <a:rPr lang="en-US" sz="1800" dirty="0" smtClean="0"/>
              <a:t>experience </a:t>
            </a:r>
            <a:r>
              <a:rPr lang="en-US" sz="1800" dirty="0" smtClean="0">
                <a:solidFill>
                  <a:schemeClr val="accent3">
                    <a:lumMod val="75000"/>
                  </a:schemeClr>
                </a:solidFill>
              </a:rPr>
              <a:t>with data collection, econometric analysis, data base management, and/or mathematical programming and models; and good communications skills</a:t>
            </a:r>
            <a:r>
              <a:rPr lang="en-US" sz="1800" dirty="0" smtClean="0"/>
              <a:t>. </a:t>
            </a:r>
          </a:p>
          <a:p>
            <a:r>
              <a:rPr lang="en-US" sz="1800" dirty="0" smtClean="0">
                <a:solidFill>
                  <a:schemeClr val="accent6">
                    <a:lumMod val="75000"/>
                  </a:schemeClr>
                </a:solidFill>
              </a:rPr>
              <a:t>Projects involving agriculture and environment, domestic and international markets, agricultural and trade policy, food safety, diet and nutrition, consumer economics, rural development, and agricultural finance</a:t>
            </a:r>
            <a:r>
              <a:rPr lang="en-US" sz="1800" dirty="0" smtClean="0"/>
              <a:t>.</a:t>
            </a:r>
          </a:p>
          <a:p>
            <a:endParaRPr lang="en-US" sz="1800" dirty="0"/>
          </a:p>
        </p:txBody>
      </p:sp>
      <p:sp>
        <p:nvSpPr>
          <p:cNvPr id="4" name="Rectangle 3"/>
          <p:cNvSpPr/>
          <p:nvPr/>
        </p:nvSpPr>
        <p:spPr>
          <a:xfrm>
            <a:off x="2895600" y="6248400"/>
            <a:ext cx="5486400" cy="369332"/>
          </a:xfrm>
          <a:prstGeom prst="rect">
            <a:avLst/>
          </a:prstGeom>
        </p:spPr>
        <p:txBody>
          <a:bodyPr wrap="square">
            <a:spAutoFit/>
          </a:bodyPr>
          <a:lstStyle/>
          <a:p>
            <a:r>
              <a:rPr lang="en-US" dirty="0" smtClean="0"/>
              <a:t>http://stattrak.amstat.org/2016/12/01/2017internships/</a:t>
            </a:r>
            <a:endParaRPr lang="en-US" dirty="0"/>
          </a:p>
        </p:txBody>
      </p:sp>
    </p:spTree>
    <p:extLst>
      <p:ext uri="{BB962C8B-B14F-4D97-AF65-F5344CB8AC3E}">
        <p14:creationId xmlns:p14="http://schemas.microsoft.com/office/powerpoint/2010/main" val="26377424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b="1"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TotalTime>
  <Words>2851</Words>
  <Application>Microsoft Office PowerPoint</Application>
  <PresentationFormat>On-screen Show (4:3)</PresentationFormat>
  <Paragraphs>300</Paragraphs>
  <Slides>37</Slides>
  <Notes>3</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BSA Internship Workshop</vt:lpstr>
      <vt:lpstr>Agenda</vt:lpstr>
      <vt:lpstr>Why would you want an internship?</vt:lpstr>
      <vt:lpstr>Why would you want an internship?</vt:lpstr>
      <vt:lpstr>What internships are available?</vt:lpstr>
      <vt:lpstr>Pharma internships</vt:lpstr>
      <vt:lpstr>Pharma internships</vt:lpstr>
      <vt:lpstr>Government internships</vt:lpstr>
      <vt:lpstr>Government internships</vt:lpstr>
      <vt:lpstr>Industry internships</vt:lpstr>
      <vt:lpstr>Industry internships</vt:lpstr>
      <vt:lpstr>Industry internships</vt:lpstr>
      <vt:lpstr>Nonprofit internships</vt:lpstr>
      <vt:lpstr>Get creative! Lots of opportunities</vt:lpstr>
      <vt:lpstr>Is that all?</vt:lpstr>
      <vt:lpstr>Are you prepared for an internship?</vt:lpstr>
      <vt:lpstr>Are you prepared for an internship?</vt:lpstr>
      <vt:lpstr>Are you prepared for an internship?</vt:lpstr>
      <vt:lpstr>Are you prepared for an internship?</vt:lpstr>
      <vt:lpstr>Are you prepared for an internship?</vt:lpstr>
      <vt:lpstr>How to get that internship</vt:lpstr>
      <vt:lpstr>How to get that internship</vt:lpstr>
      <vt:lpstr>How to get that internship</vt:lpstr>
      <vt:lpstr>How to get that internship</vt:lpstr>
      <vt:lpstr>PowerPoint Presentation</vt:lpstr>
      <vt:lpstr>PowerPoint Presentation</vt:lpstr>
      <vt:lpstr>How to get that internship</vt:lpstr>
      <vt:lpstr>How to get that internship</vt:lpstr>
      <vt:lpstr>Small group BREAKOUT – 5 minutes</vt:lpstr>
      <vt:lpstr>Small group BREAKOUT – 5 minutes</vt:lpstr>
      <vt:lpstr>Small group BREAKOUT – 5 minutes</vt:lpstr>
      <vt:lpstr>Basic research into companies</vt:lpstr>
      <vt:lpstr>Is phrasing still a thing we’re doing?</vt:lpstr>
      <vt:lpstr>Is phrasing still a thing we’re doing?</vt:lpstr>
      <vt:lpstr>What skills do you want to improve?</vt:lpstr>
      <vt:lpstr>PowerPoint Presentation</vt:lpstr>
      <vt:lpstr>What’s next for YOU?</vt:lpstr>
    </vt:vector>
  </TitlesOfParts>
  <Company>The University of North Carolina at Chapel Hill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BSA Internship Workshop</dc:title>
  <dc:creator>Brian G. Barkley</dc:creator>
  <cp:lastModifiedBy>Brian G. Barkley</cp:lastModifiedBy>
  <cp:revision>82</cp:revision>
  <dcterms:created xsi:type="dcterms:W3CDTF">2016-12-04T01:15:22Z</dcterms:created>
  <dcterms:modified xsi:type="dcterms:W3CDTF">2016-12-05T16:16:35Z</dcterms:modified>
</cp:coreProperties>
</file>