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B8789-5086-4C42-B2CB-74009DE36857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BBD9B-9EBF-4105-A59A-B9CBD650F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853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B8789-5086-4C42-B2CB-74009DE36857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BBD9B-9EBF-4105-A59A-B9CBD650F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911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B8789-5086-4C42-B2CB-74009DE36857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BBD9B-9EBF-4105-A59A-B9CBD650F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131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B8789-5086-4C42-B2CB-74009DE36857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BBD9B-9EBF-4105-A59A-B9CBD650F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957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B8789-5086-4C42-B2CB-74009DE36857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BBD9B-9EBF-4105-A59A-B9CBD650F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388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B8789-5086-4C42-B2CB-74009DE36857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BBD9B-9EBF-4105-A59A-B9CBD650F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451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B8789-5086-4C42-B2CB-74009DE36857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BBD9B-9EBF-4105-A59A-B9CBD650F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193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B8789-5086-4C42-B2CB-74009DE36857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BBD9B-9EBF-4105-A59A-B9CBD650F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157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B8789-5086-4C42-B2CB-74009DE36857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BBD9B-9EBF-4105-A59A-B9CBD650F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123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B8789-5086-4C42-B2CB-74009DE36857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BBD9B-9EBF-4105-A59A-B9CBD650F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870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B8789-5086-4C42-B2CB-74009DE36857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BBD9B-9EBF-4105-A59A-B9CBD650F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49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DB8789-5086-4C42-B2CB-74009DE36857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BBD9B-9EBF-4105-A59A-B9CBD650F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062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7CB16-3639-42AD-841E-AC8770E14E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Stack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4BEBF2-911F-4513-A630-9EBF971AC7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669F49-3602-45E4-91AE-A57448E2C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Algorithms and Data structures course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8727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structures: Stack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24D1B8-3968-428A-BCE3-AF1411F56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Algorithms and Data structures course</a:t>
            </a:r>
          </a:p>
        </p:txBody>
      </p:sp>
      <p:graphicFrame>
        <p:nvGraphicFramePr>
          <p:cNvPr id="7" name="Table 12">
            <a:extLst>
              <a:ext uri="{FF2B5EF4-FFF2-40B4-BE49-F238E27FC236}">
                <a16:creationId xmlns:a16="http://schemas.microsoft.com/office/drawing/2014/main" id="{97367074-D1C5-409F-AE0B-E3B236136A2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355340" y="2670929"/>
          <a:ext cx="136652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66520">
                  <a:extLst>
                    <a:ext uri="{9D8B030D-6E8A-4147-A177-3AD203B41FA5}">
                      <a16:colId xmlns:a16="http://schemas.microsoft.com/office/drawing/2014/main" val="22400560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2651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0862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5905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</a:t>
                      </a:r>
                      <a:endParaRPr lang="en-US" sz="2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31598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E830C780-406B-40EF-8CFA-750FF625ACC9}"/>
              </a:ext>
            </a:extLst>
          </p:cNvPr>
          <p:cNvSpPr txBox="1"/>
          <p:nvPr/>
        </p:nvSpPr>
        <p:spPr>
          <a:xfrm>
            <a:off x="6096000" y="2301597"/>
            <a:ext cx="1366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push 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98F79E-F07E-4481-A062-0872E229E7DF}"/>
              </a:ext>
            </a:extLst>
          </p:cNvPr>
          <p:cNvSpPr txBox="1"/>
          <p:nvPr/>
        </p:nvSpPr>
        <p:spPr>
          <a:xfrm>
            <a:off x="6103622" y="2670929"/>
            <a:ext cx="1366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push </a:t>
            </a:r>
            <a:r>
              <a:rPr lang="hy-AM" dirty="0"/>
              <a:t>7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A7ECB16-67B9-4742-870A-E42A5A3C6FF7}"/>
              </a:ext>
            </a:extLst>
          </p:cNvPr>
          <p:cNvSpPr txBox="1"/>
          <p:nvPr/>
        </p:nvSpPr>
        <p:spPr>
          <a:xfrm>
            <a:off x="6111244" y="2979400"/>
            <a:ext cx="1366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pop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555F6AA-EFF1-43A5-9282-BBB92DA64047}"/>
              </a:ext>
            </a:extLst>
          </p:cNvPr>
          <p:cNvSpPr txBox="1"/>
          <p:nvPr/>
        </p:nvSpPr>
        <p:spPr>
          <a:xfrm>
            <a:off x="6118866" y="3348732"/>
            <a:ext cx="1366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push 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041436-E73B-4D07-BEB7-F0334A34562B}"/>
              </a:ext>
            </a:extLst>
          </p:cNvPr>
          <p:cNvSpPr txBox="1"/>
          <p:nvPr/>
        </p:nvSpPr>
        <p:spPr>
          <a:xfrm>
            <a:off x="6126488" y="3651170"/>
            <a:ext cx="1366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push -6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3108B08-7692-4A85-BD94-38959E934A26}"/>
              </a:ext>
            </a:extLst>
          </p:cNvPr>
          <p:cNvSpPr txBox="1"/>
          <p:nvPr/>
        </p:nvSpPr>
        <p:spPr>
          <a:xfrm>
            <a:off x="6126488" y="3953608"/>
            <a:ext cx="1366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pop</a:t>
            </a:r>
          </a:p>
        </p:txBody>
      </p:sp>
    </p:spTree>
    <p:extLst>
      <p:ext uri="{BB962C8B-B14F-4D97-AF65-F5344CB8AC3E}">
        <p14:creationId xmlns:p14="http://schemas.microsoft.com/office/powerpoint/2010/main" val="4023873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structures: Stack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24D1B8-3968-428A-BCE3-AF1411F56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Algorithms and Data structures course</a:t>
            </a:r>
          </a:p>
        </p:txBody>
      </p:sp>
      <p:graphicFrame>
        <p:nvGraphicFramePr>
          <p:cNvPr id="7" name="Table 12">
            <a:extLst>
              <a:ext uri="{FF2B5EF4-FFF2-40B4-BE49-F238E27FC236}">
                <a16:creationId xmlns:a16="http://schemas.microsoft.com/office/drawing/2014/main" id="{3CF19861-48B6-4097-8805-AF8014199972}"/>
              </a:ext>
            </a:extLst>
          </p:cNvPr>
          <p:cNvGraphicFramePr>
            <a:graphicFrameLocks noGrp="1"/>
          </p:cNvGraphicFramePr>
          <p:nvPr/>
        </p:nvGraphicFramePr>
        <p:xfrm>
          <a:off x="3355340" y="2670929"/>
          <a:ext cx="136652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66520">
                  <a:extLst>
                    <a:ext uri="{9D8B030D-6E8A-4147-A177-3AD203B41FA5}">
                      <a16:colId xmlns:a16="http://schemas.microsoft.com/office/drawing/2014/main" val="22400560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2651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0862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5905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</a:t>
                      </a:r>
                      <a:endParaRPr lang="en-US" sz="2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3159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E8BC985F-96C6-41DA-89AF-08B179B47BE9}"/>
              </a:ext>
            </a:extLst>
          </p:cNvPr>
          <p:cNvSpPr txBox="1"/>
          <p:nvPr/>
        </p:nvSpPr>
        <p:spPr>
          <a:xfrm>
            <a:off x="6096000" y="2301597"/>
            <a:ext cx="1366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push 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A6A286-3272-4CE8-8606-E6D47E1B43B4}"/>
              </a:ext>
            </a:extLst>
          </p:cNvPr>
          <p:cNvSpPr txBox="1"/>
          <p:nvPr/>
        </p:nvSpPr>
        <p:spPr>
          <a:xfrm>
            <a:off x="6103622" y="2670929"/>
            <a:ext cx="1366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push </a:t>
            </a:r>
            <a:r>
              <a:rPr lang="hy-AM" dirty="0"/>
              <a:t>7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171D03-9613-42E0-8B66-351543E6BA6A}"/>
              </a:ext>
            </a:extLst>
          </p:cNvPr>
          <p:cNvSpPr txBox="1"/>
          <p:nvPr/>
        </p:nvSpPr>
        <p:spPr>
          <a:xfrm>
            <a:off x="6111244" y="2979400"/>
            <a:ext cx="1366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pop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9AAF42D-BF3E-4E06-81F0-1F9D7F62CDAA}"/>
              </a:ext>
            </a:extLst>
          </p:cNvPr>
          <p:cNvSpPr txBox="1"/>
          <p:nvPr/>
        </p:nvSpPr>
        <p:spPr>
          <a:xfrm>
            <a:off x="6118866" y="3348732"/>
            <a:ext cx="1366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push 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4A2093-D956-4D88-AEB5-045E45F79A26}"/>
              </a:ext>
            </a:extLst>
          </p:cNvPr>
          <p:cNvSpPr txBox="1"/>
          <p:nvPr/>
        </p:nvSpPr>
        <p:spPr>
          <a:xfrm>
            <a:off x="6126488" y="3651170"/>
            <a:ext cx="1366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push -6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EE2615-9830-484A-B6DF-569A1A1C0985}"/>
              </a:ext>
            </a:extLst>
          </p:cNvPr>
          <p:cNvSpPr txBox="1"/>
          <p:nvPr/>
        </p:nvSpPr>
        <p:spPr>
          <a:xfrm>
            <a:off x="6126488" y="3953608"/>
            <a:ext cx="1366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pop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BC07F17-CCA3-4E48-899F-C06F7233F6AF}"/>
              </a:ext>
            </a:extLst>
          </p:cNvPr>
          <p:cNvSpPr txBox="1"/>
          <p:nvPr/>
        </p:nvSpPr>
        <p:spPr>
          <a:xfrm>
            <a:off x="6118866" y="4256046"/>
            <a:ext cx="1366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pop</a:t>
            </a:r>
          </a:p>
        </p:txBody>
      </p:sp>
    </p:spTree>
    <p:extLst>
      <p:ext uri="{BB962C8B-B14F-4D97-AF65-F5344CB8AC3E}">
        <p14:creationId xmlns:p14="http://schemas.microsoft.com/office/powerpoint/2010/main" val="2060308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structures: Stack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24D1B8-3968-428A-BCE3-AF1411F56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Algorithms and Data structures course</a:t>
            </a:r>
          </a:p>
        </p:txBody>
      </p: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BC1630D1-771B-4E18-BC9E-42E640689C56}"/>
              </a:ext>
            </a:extLst>
          </p:cNvPr>
          <p:cNvGraphicFramePr>
            <a:graphicFrameLocks noGrp="1"/>
          </p:cNvGraphicFramePr>
          <p:nvPr/>
        </p:nvGraphicFramePr>
        <p:xfrm>
          <a:off x="3355340" y="2670929"/>
          <a:ext cx="136652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66520">
                  <a:extLst>
                    <a:ext uri="{9D8B030D-6E8A-4147-A177-3AD203B41FA5}">
                      <a16:colId xmlns:a16="http://schemas.microsoft.com/office/drawing/2014/main" val="22400560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2651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0862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5905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&lt;empty stack&gt;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933159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27CE9EE-F410-4146-82A2-11190865E457}"/>
              </a:ext>
            </a:extLst>
          </p:cNvPr>
          <p:cNvSpPr txBox="1"/>
          <p:nvPr/>
        </p:nvSpPr>
        <p:spPr>
          <a:xfrm>
            <a:off x="6096000" y="2301597"/>
            <a:ext cx="1366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push 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E1FDA5-5467-42FF-8341-5B062754A7AF}"/>
              </a:ext>
            </a:extLst>
          </p:cNvPr>
          <p:cNvSpPr txBox="1"/>
          <p:nvPr/>
        </p:nvSpPr>
        <p:spPr>
          <a:xfrm>
            <a:off x="6103622" y="2670929"/>
            <a:ext cx="1366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push </a:t>
            </a:r>
            <a:r>
              <a:rPr lang="hy-AM" dirty="0"/>
              <a:t>7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36E265-1B0A-40C7-839A-C583C58B438F}"/>
              </a:ext>
            </a:extLst>
          </p:cNvPr>
          <p:cNvSpPr txBox="1"/>
          <p:nvPr/>
        </p:nvSpPr>
        <p:spPr>
          <a:xfrm>
            <a:off x="6111244" y="2979400"/>
            <a:ext cx="1366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pop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129690-CD8F-4716-8A1C-41F7BC30F57C}"/>
              </a:ext>
            </a:extLst>
          </p:cNvPr>
          <p:cNvSpPr txBox="1"/>
          <p:nvPr/>
        </p:nvSpPr>
        <p:spPr>
          <a:xfrm>
            <a:off x="6118866" y="3348732"/>
            <a:ext cx="1366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push 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9F3CBF-C08A-47D4-A085-4138BB35E2E7}"/>
              </a:ext>
            </a:extLst>
          </p:cNvPr>
          <p:cNvSpPr txBox="1"/>
          <p:nvPr/>
        </p:nvSpPr>
        <p:spPr>
          <a:xfrm>
            <a:off x="6126488" y="3651170"/>
            <a:ext cx="1366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push -6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176E7E-2BAE-48CD-A58F-4F6432C1F934}"/>
              </a:ext>
            </a:extLst>
          </p:cNvPr>
          <p:cNvSpPr txBox="1"/>
          <p:nvPr/>
        </p:nvSpPr>
        <p:spPr>
          <a:xfrm>
            <a:off x="6126488" y="3953608"/>
            <a:ext cx="1366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pop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37E96B-93F8-401C-9815-8ED022DD20B0}"/>
              </a:ext>
            </a:extLst>
          </p:cNvPr>
          <p:cNvSpPr txBox="1"/>
          <p:nvPr/>
        </p:nvSpPr>
        <p:spPr>
          <a:xfrm>
            <a:off x="6118866" y="4256046"/>
            <a:ext cx="1366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pop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6209A73-72FE-4F8F-8D2C-A053A4AEDD74}"/>
              </a:ext>
            </a:extLst>
          </p:cNvPr>
          <p:cNvSpPr txBox="1"/>
          <p:nvPr/>
        </p:nvSpPr>
        <p:spPr>
          <a:xfrm>
            <a:off x="6126488" y="4558484"/>
            <a:ext cx="1366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pop</a:t>
            </a:r>
          </a:p>
        </p:txBody>
      </p:sp>
    </p:spTree>
    <p:extLst>
      <p:ext uri="{BB962C8B-B14F-4D97-AF65-F5344CB8AC3E}">
        <p14:creationId xmlns:p14="http://schemas.microsoft.com/office/powerpoint/2010/main" val="129021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structures: Stack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24D1B8-3968-428A-BCE3-AF1411F56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Algorithms and Data structures course</a:t>
            </a:r>
          </a:p>
        </p:txBody>
      </p: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BC1630D1-771B-4E18-BC9E-42E640689C5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612900" y="2091266"/>
          <a:ext cx="136652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66520">
                  <a:extLst>
                    <a:ext uri="{9D8B030D-6E8A-4147-A177-3AD203B41FA5}">
                      <a16:colId xmlns:a16="http://schemas.microsoft.com/office/drawing/2014/main" val="22400560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2651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0862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5905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&lt;empty stack&gt;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9331598"/>
                  </a:ext>
                </a:extLst>
              </a:tr>
            </a:tbl>
          </a:graphicData>
        </a:graphic>
      </p:graphicFrame>
      <p:graphicFrame>
        <p:nvGraphicFramePr>
          <p:cNvPr id="16" name="Table 12">
            <a:extLst>
              <a:ext uri="{FF2B5EF4-FFF2-40B4-BE49-F238E27FC236}">
                <a16:creationId xmlns:a16="http://schemas.microsoft.com/office/drawing/2014/main" id="{026D43C0-BA65-47F0-A9FF-18360D42F73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038600" y="2089572"/>
          <a:ext cx="136652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66520">
                  <a:extLst>
                    <a:ext uri="{9D8B030D-6E8A-4147-A177-3AD203B41FA5}">
                      <a16:colId xmlns:a16="http://schemas.microsoft.com/office/drawing/2014/main" val="22400560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2651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0862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5905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</a:t>
                      </a:r>
                      <a:endParaRPr lang="en-US" sz="2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31598"/>
                  </a:ext>
                </a:extLst>
              </a:tr>
            </a:tbl>
          </a:graphicData>
        </a:graphic>
      </p:graphicFrame>
      <p:graphicFrame>
        <p:nvGraphicFramePr>
          <p:cNvPr id="17" name="Table 12">
            <a:extLst>
              <a:ext uri="{FF2B5EF4-FFF2-40B4-BE49-F238E27FC236}">
                <a16:creationId xmlns:a16="http://schemas.microsoft.com/office/drawing/2014/main" id="{6DFB1C4F-B80A-414C-BE3E-672BF0E53E5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464300" y="2089572"/>
          <a:ext cx="136652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66520">
                  <a:extLst>
                    <a:ext uri="{9D8B030D-6E8A-4147-A177-3AD203B41FA5}">
                      <a16:colId xmlns:a16="http://schemas.microsoft.com/office/drawing/2014/main" val="22400560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2651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0862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5905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</a:t>
                      </a:r>
                      <a:endParaRPr lang="en-US" sz="2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31598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785BB112-5CB3-44F6-B1EF-94C998A41B0F}"/>
              </a:ext>
            </a:extLst>
          </p:cNvPr>
          <p:cNvSpPr txBox="1"/>
          <p:nvPr/>
        </p:nvSpPr>
        <p:spPr>
          <a:xfrm>
            <a:off x="4038600" y="3512820"/>
            <a:ext cx="1366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push 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784A5FB-29F7-4BEA-A4CC-4C81D5611F51}"/>
              </a:ext>
            </a:extLst>
          </p:cNvPr>
          <p:cNvSpPr txBox="1"/>
          <p:nvPr/>
        </p:nvSpPr>
        <p:spPr>
          <a:xfrm>
            <a:off x="6464300" y="3512820"/>
            <a:ext cx="1366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push 7</a:t>
            </a:r>
          </a:p>
        </p:txBody>
      </p:sp>
      <p:graphicFrame>
        <p:nvGraphicFramePr>
          <p:cNvPr id="21" name="Table 12">
            <a:extLst>
              <a:ext uri="{FF2B5EF4-FFF2-40B4-BE49-F238E27FC236}">
                <a16:creationId xmlns:a16="http://schemas.microsoft.com/office/drawing/2014/main" id="{B13A9FA8-EF20-47ED-996F-5FD6D403629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890000" y="2089572"/>
          <a:ext cx="136652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66520">
                  <a:extLst>
                    <a:ext uri="{9D8B030D-6E8A-4147-A177-3AD203B41FA5}">
                      <a16:colId xmlns:a16="http://schemas.microsoft.com/office/drawing/2014/main" val="22400560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2651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0862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5905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</a:t>
                      </a:r>
                      <a:endParaRPr lang="en-US" sz="2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31598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B893472D-FF34-42E3-86B8-995295A4D469}"/>
              </a:ext>
            </a:extLst>
          </p:cNvPr>
          <p:cNvSpPr txBox="1"/>
          <p:nvPr/>
        </p:nvSpPr>
        <p:spPr>
          <a:xfrm>
            <a:off x="8890000" y="3482350"/>
            <a:ext cx="1366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pop</a:t>
            </a:r>
          </a:p>
        </p:txBody>
      </p:sp>
      <p:graphicFrame>
        <p:nvGraphicFramePr>
          <p:cNvPr id="23" name="Table 12">
            <a:extLst>
              <a:ext uri="{FF2B5EF4-FFF2-40B4-BE49-F238E27FC236}">
                <a16:creationId xmlns:a16="http://schemas.microsoft.com/office/drawing/2014/main" id="{88F5551C-4794-4C2E-8E1C-72BECFB8F9B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612900" y="4161604"/>
          <a:ext cx="136652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66520">
                  <a:extLst>
                    <a:ext uri="{9D8B030D-6E8A-4147-A177-3AD203B41FA5}">
                      <a16:colId xmlns:a16="http://schemas.microsoft.com/office/drawing/2014/main" val="22400560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2651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0862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5905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31598"/>
                  </a:ext>
                </a:extLst>
              </a:tr>
            </a:tbl>
          </a:graphicData>
        </a:graphic>
      </p:graphicFrame>
      <p:graphicFrame>
        <p:nvGraphicFramePr>
          <p:cNvPr id="24" name="Table 12">
            <a:extLst>
              <a:ext uri="{FF2B5EF4-FFF2-40B4-BE49-F238E27FC236}">
                <a16:creationId xmlns:a16="http://schemas.microsoft.com/office/drawing/2014/main" id="{F4BABF36-3657-46FB-834D-185D31655F1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038600" y="4159910"/>
          <a:ext cx="136652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66520">
                  <a:extLst>
                    <a:ext uri="{9D8B030D-6E8A-4147-A177-3AD203B41FA5}">
                      <a16:colId xmlns:a16="http://schemas.microsoft.com/office/drawing/2014/main" val="22400560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2651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0862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5905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</a:t>
                      </a:r>
                      <a:endParaRPr lang="en-US" sz="2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31598"/>
                  </a:ext>
                </a:extLst>
              </a:tr>
            </a:tbl>
          </a:graphicData>
        </a:graphic>
      </p:graphicFrame>
      <p:graphicFrame>
        <p:nvGraphicFramePr>
          <p:cNvPr id="25" name="Table 12">
            <a:extLst>
              <a:ext uri="{FF2B5EF4-FFF2-40B4-BE49-F238E27FC236}">
                <a16:creationId xmlns:a16="http://schemas.microsoft.com/office/drawing/2014/main" id="{5841AF33-9558-4955-B86C-0F07843D72C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464300" y="4159910"/>
          <a:ext cx="136652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66520">
                  <a:extLst>
                    <a:ext uri="{9D8B030D-6E8A-4147-A177-3AD203B41FA5}">
                      <a16:colId xmlns:a16="http://schemas.microsoft.com/office/drawing/2014/main" val="22400560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2651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0862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5905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</a:t>
                      </a:r>
                      <a:endParaRPr lang="en-US" sz="2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31598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1AD318EA-644E-4051-AC0B-9C3E64A6BD8D}"/>
              </a:ext>
            </a:extLst>
          </p:cNvPr>
          <p:cNvSpPr txBox="1"/>
          <p:nvPr/>
        </p:nvSpPr>
        <p:spPr>
          <a:xfrm>
            <a:off x="4038600" y="5583158"/>
            <a:ext cx="1366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push -6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0DC0F07-8CFE-4490-9060-7E552FF6A2D4}"/>
              </a:ext>
            </a:extLst>
          </p:cNvPr>
          <p:cNvSpPr txBox="1"/>
          <p:nvPr/>
        </p:nvSpPr>
        <p:spPr>
          <a:xfrm>
            <a:off x="6464300" y="5583158"/>
            <a:ext cx="1366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pop</a:t>
            </a:r>
          </a:p>
        </p:txBody>
      </p:sp>
      <p:graphicFrame>
        <p:nvGraphicFramePr>
          <p:cNvPr id="28" name="Table 12">
            <a:extLst>
              <a:ext uri="{FF2B5EF4-FFF2-40B4-BE49-F238E27FC236}">
                <a16:creationId xmlns:a16="http://schemas.microsoft.com/office/drawing/2014/main" id="{CB04A55E-6A7B-4E95-A5BD-78AEAA466FA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890000" y="4159910"/>
          <a:ext cx="136652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66520">
                  <a:extLst>
                    <a:ext uri="{9D8B030D-6E8A-4147-A177-3AD203B41FA5}">
                      <a16:colId xmlns:a16="http://schemas.microsoft.com/office/drawing/2014/main" val="22400560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2651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0862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5905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9331598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7AA0227A-9EEE-4611-8FF6-6CE983C419E0}"/>
              </a:ext>
            </a:extLst>
          </p:cNvPr>
          <p:cNvSpPr txBox="1"/>
          <p:nvPr/>
        </p:nvSpPr>
        <p:spPr>
          <a:xfrm>
            <a:off x="8890000" y="5552688"/>
            <a:ext cx="1366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pop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F538281-C556-4EDD-8FF8-8408EE55507D}"/>
              </a:ext>
            </a:extLst>
          </p:cNvPr>
          <p:cNvSpPr txBox="1"/>
          <p:nvPr/>
        </p:nvSpPr>
        <p:spPr>
          <a:xfrm>
            <a:off x="1621790" y="5582310"/>
            <a:ext cx="1366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push 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1C2915C-9FA3-443D-AEA9-72B3E486F1F9}"/>
              </a:ext>
            </a:extLst>
          </p:cNvPr>
          <p:cNvSpPr txBox="1"/>
          <p:nvPr/>
        </p:nvSpPr>
        <p:spPr>
          <a:xfrm>
            <a:off x="8890000" y="5782568"/>
            <a:ext cx="1366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pop</a:t>
            </a:r>
          </a:p>
        </p:txBody>
      </p:sp>
    </p:spTree>
    <p:extLst>
      <p:ext uri="{BB962C8B-B14F-4D97-AF65-F5344CB8AC3E}">
        <p14:creationId xmlns:p14="http://schemas.microsoft.com/office/powerpoint/2010/main" val="558081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structures: Stack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Problem: Balanced parentheses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24D1B8-3968-428A-BCE3-AF1411F56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Algorithms and Data structures course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592A6E2-BDAD-4203-B963-CCB9D2AFC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Given an expression string 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develop an algorithm to examine whether the pairs and the orders of “{}()[]&lt;&gt;” are correct in 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example: </a:t>
            </a:r>
            <a:r>
              <a:rPr lang="en-US" dirty="0"/>
              <a:t>“[()]&lt;{&lt;&gt;[()()]()}&gt;” is balanced.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example: </a:t>
            </a:r>
            <a:r>
              <a:rPr lang="en-US" dirty="0"/>
              <a:t>“[(])” is not balanced.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3564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structures: Stack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Problem: Balanced parentheses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24D1B8-3968-428A-BCE3-AF1411F56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Algorithms and Data structures course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592A6E2-BDAD-4203-B963-CCB9D2AFC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Algorithm:</a:t>
            </a:r>
          </a:p>
          <a:p>
            <a:r>
              <a:rPr lang="en-US" sz="2400" dirty="0"/>
              <a:t>Declare a character stack S.</a:t>
            </a:r>
          </a:p>
          <a:p>
            <a:pPr fontAlgn="base"/>
            <a:r>
              <a:rPr lang="en-US" sz="2400" dirty="0"/>
              <a:t>Now traverse the expression string exp.</a:t>
            </a:r>
          </a:p>
          <a:p>
            <a:pPr lvl="1" fontAlgn="base"/>
            <a:r>
              <a:rPr lang="en-US" dirty="0"/>
              <a:t>If the current character is a starting bracket (</a:t>
            </a:r>
            <a:r>
              <a:rPr lang="en-US" b="1" dirty="0"/>
              <a:t>‘(’ or ‘{’ or ‘[’ or ‘&lt;’</a:t>
            </a:r>
            <a:r>
              <a:rPr lang="en-US" dirty="0"/>
              <a:t>) then push it to stack.</a:t>
            </a:r>
          </a:p>
          <a:p>
            <a:pPr lvl="1" fontAlgn="base"/>
            <a:r>
              <a:rPr lang="en-US" dirty="0"/>
              <a:t>If the current character is a closing bracket (</a:t>
            </a:r>
            <a:r>
              <a:rPr lang="en-US" b="1" dirty="0"/>
              <a:t>‘)’ or ‘}’ or ‘]’ or ‘&gt;’</a:t>
            </a:r>
            <a:r>
              <a:rPr lang="en-US" dirty="0"/>
              <a:t>) then pop from stack and if the popped character is the matching starting bracket then fine else parenthesis are not balanced.</a:t>
            </a:r>
          </a:p>
          <a:p>
            <a:pPr fontAlgn="base"/>
            <a:r>
              <a:rPr lang="en-US" sz="2400" dirty="0"/>
              <a:t>After complete traversal, if there is some starting bracket left in stack then “not balanced”.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1350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structures: Stack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Problem: Balanced parentheses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24D1B8-3968-428A-BCE3-AF1411F56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Algorithms and Data structures course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592A6E2-BDAD-4203-B963-CCB9D2AFC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Initially: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stack =                                                    expression =                                                Pushing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1, added opening bracket: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stack =                                                    expression =                                                Pushing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2, added opening bracket :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stack =                                                    expression =                                                Checking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3, removed opening bracket :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stack =                                                    expression =                                                Pushing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4, added opening bracket :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stack =                                                    expression =                                                Checking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5, removed opening bracket :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stack =                                                    expression =                                                Checking</a:t>
            </a:r>
          </a:p>
          <a:p>
            <a:pPr lvl="1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C431984E-744D-47A7-AA28-99E49E02839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377440" y="2162438"/>
          <a:ext cx="257556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75560">
                  <a:extLst>
                    <a:ext uri="{9D8B030D-6E8A-4147-A177-3AD203B41FA5}">
                      <a16:colId xmlns:a16="http://schemas.microsoft.com/office/drawing/2014/main" val="3831520805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80632222"/>
                  </a:ext>
                </a:extLst>
              </a:tr>
            </a:tbl>
          </a:graphicData>
        </a:graphic>
      </p:graphicFrame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9F054483-258A-4841-8136-4D2E02C9ECD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071360" y="2149289"/>
          <a:ext cx="257556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9260">
                  <a:extLst>
                    <a:ext uri="{9D8B030D-6E8A-4147-A177-3AD203B41FA5}">
                      <a16:colId xmlns:a16="http://schemas.microsoft.com/office/drawing/2014/main" val="3783079141"/>
                    </a:ext>
                  </a:extLst>
                </a:gridCol>
                <a:gridCol w="429260">
                  <a:extLst>
                    <a:ext uri="{9D8B030D-6E8A-4147-A177-3AD203B41FA5}">
                      <a16:colId xmlns:a16="http://schemas.microsoft.com/office/drawing/2014/main" val="1039102367"/>
                    </a:ext>
                  </a:extLst>
                </a:gridCol>
                <a:gridCol w="429260">
                  <a:extLst>
                    <a:ext uri="{9D8B030D-6E8A-4147-A177-3AD203B41FA5}">
                      <a16:colId xmlns:a16="http://schemas.microsoft.com/office/drawing/2014/main" val="3826611984"/>
                    </a:ext>
                  </a:extLst>
                </a:gridCol>
                <a:gridCol w="429260">
                  <a:extLst>
                    <a:ext uri="{9D8B030D-6E8A-4147-A177-3AD203B41FA5}">
                      <a16:colId xmlns:a16="http://schemas.microsoft.com/office/drawing/2014/main" val="771888997"/>
                    </a:ext>
                  </a:extLst>
                </a:gridCol>
                <a:gridCol w="429260">
                  <a:extLst>
                    <a:ext uri="{9D8B030D-6E8A-4147-A177-3AD203B41FA5}">
                      <a16:colId xmlns:a16="http://schemas.microsoft.com/office/drawing/2014/main" val="1210192565"/>
                    </a:ext>
                  </a:extLst>
                </a:gridCol>
                <a:gridCol w="429260">
                  <a:extLst>
                    <a:ext uri="{9D8B030D-6E8A-4147-A177-3AD203B41FA5}">
                      <a16:colId xmlns:a16="http://schemas.microsoft.com/office/drawing/2014/main" val="3532782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{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3429166"/>
                  </a:ext>
                </a:extLst>
              </a:tr>
            </a:tbl>
          </a:graphicData>
        </a:graphic>
      </p:graphicFrame>
      <p:graphicFrame>
        <p:nvGraphicFramePr>
          <p:cNvPr id="11" name="Table 5">
            <a:extLst>
              <a:ext uri="{FF2B5EF4-FFF2-40B4-BE49-F238E27FC236}">
                <a16:creationId xmlns:a16="http://schemas.microsoft.com/office/drawing/2014/main" id="{F0CA3A17-CBDB-403F-99EC-48498F23149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377440" y="2902212"/>
          <a:ext cx="257556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9260">
                  <a:extLst>
                    <a:ext uri="{9D8B030D-6E8A-4147-A177-3AD203B41FA5}">
                      <a16:colId xmlns:a16="http://schemas.microsoft.com/office/drawing/2014/main" val="3831520805"/>
                    </a:ext>
                  </a:extLst>
                </a:gridCol>
                <a:gridCol w="429260">
                  <a:extLst>
                    <a:ext uri="{9D8B030D-6E8A-4147-A177-3AD203B41FA5}">
                      <a16:colId xmlns:a16="http://schemas.microsoft.com/office/drawing/2014/main" val="1710208381"/>
                    </a:ext>
                  </a:extLst>
                </a:gridCol>
                <a:gridCol w="429260">
                  <a:extLst>
                    <a:ext uri="{9D8B030D-6E8A-4147-A177-3AD203B41FA5}">
                      <a16:colId xmlns:a16="http://schemas.microsoft.com/office/drawing/2014/main" val="2754422422"/>
                    </a:ext>
                  </a:extLst>
                </a:gridCol>
                <a:gridCol w="429260">
                  <a:extLst>
                    <a:ext uri="{9D8B030D-6E8A-4147-A177-3AD203B41FA5}">
                      <a16:colId xmlns:a16="http://schemas.microsoft.com/office/drawing/2014/main" val="2674284951"/>
                    </a:ext>
                  </a:extLst>
                </a:gridCol>
                <a:gridCol w="429260">
                  <a:extLst>
                    <a:ext uri="{9D8B030D-6E8A-4147-A177-3AD203B41FA5}">
                      <a16:colId xmlns:a16="http://schemas.microsoft.com/office/drawing/2014/main" val="107956267"/>
                    </a:ext>
                  </a:extLst>
                </a:gridCol>
                <a:gridCol w="429260">
                  <a:extLst>
                    <a:ext uri="{9D8B030D-6E8A-4147-A177-3AD203B41FA5}">
                      <a16:colId xmlns:a16="http://schemas.microsoft.com/office/drawing/2014/main" val="150064577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80632222"/>
                  </a:ext>
                </a:extLst>
              </a:tr>
            </a:tbl>
          </a:graphicData>
        </a:graphic>
      </p:graphicFrame>
      <p:graphicFrame>
        <p:nvGraphicFramePr>
          <p:cNvPr id="13" name="Table 8">
            <a:extLst>
              <a:ext uri="{FF2B5EF4-FFF2-40B4-BE49-F238E27FC236}">
                <a16:creationId xmlns:a16="http://schemas.microsoft.com/office/drawing/2014/main" id="{DD7F4E53-1068-4FBB-A522-3D61C9F8A70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071360" y="2874272"/>
          <a:ext cx="257556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9260">
                  <a:extLst>
                    <a:ext uri="{9D8B030D-6E8A-4147-A177-3AD203B41FA5}">
                      <a16:colId xmlns:a16="http://schemas.microsoft.com/office/drawing/2014/main" val="3783079141"/>
                    </a:ext>
                  </a:extLst>
                </a:gridCol>
                <a:gridCol w="429260">
                  <a:extLst>
                    <a:ext uri="{9D8B030D-6E8A-4147-A177-3AD203B41FA5}">
                      <a16:colId xmlns:a16="http://schemas.microsoft.com/office/drawing/2014/main" val="1039102367"/>
                    </a:ext>
                  </a:extLst>
                </a:gridCol>
                <a:gridCol w="429260">
                  <a:extLst>
                    <a:ext uri="{9D8B030D-6E8A-4147-A177-3AD203B41FA5}">
                      <a16:colId xmlns:a16="http://schemas.microsoft.com/office/drawing/2014/main" val="3826611984"/>
                    </a:ext>
                  </a:extLst>
                </a:gridCol>
                <a:gridCol w="429260">
                  <a:extLst>
                    <a:ext uri="{9D8B030D-6E8A-4147-A177-3AD203B41FA5}">
                      <a16:colId xmlns:a16="http://schemas.microsoft.com/office/drawing/2014/main" val="771888997"/>
                    </a:ext>
                  </a:extLst>
                </a:gridCol>
                <a:gridCol w="429260">
                  <a:extLst>
                    <a:ext uri="{9D8B030D-6E8A-4147-A177-3AD203B41FA5}">
                      <a16:colId xmlns:a16="http://schemas.microsoft.com/office/drawing/2014/main" val="1210192565"/>
                    </a:ext>
                  </a:extLst>
                </a:gridCol>
                <a:gridCol w="429260">
                  <a:extLst>
                    <a:ext uri="{9D8B030D-6E8A-4147-A177-3AD203B41FA5}">
                      <a16:colId xmlns:a16="http://schemas.microsoft.com/office/drawing/2014/main" val="3532782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{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3429166"/>
                  </a:ext>
                </a:extLst>
              </a:tr>
            </a:tbl>
          </a:graphicData>
        </a:graphic>
      </p:graphicFrame>
      <p:graphicFrame>
        <p:nvGraphicFramePr>
          <p:cNvPr id="14" name="Table 8">
            <a:extLst>
              <a:ext uri="{FF2B5EF4-FFF2-40B4-BE49-F238E27FC236}">
                <a16:creationId xmlns:a16="http://schemas.microsoft.com/office/drawing/2014/main" id="{1955FE51-7CE6-4D3B-B92B-ECE716C0002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071360" y="3623707"/>
          <a:ext cx="257556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9260">
                  <a:extLst>
                    <a:ext uri="{9D8B030D-6E8A-4147-A177-3AD203B41FA5}">
                      <a16:colId xmlns:a16="http://schemas.microsoft.com/office/drawing/2014/main" val="3783079141"/>
                    </a:ext>
                  </a:extLst>
                </a:gridCol>
                <a:gridCol w="429260">
                  <a:extLst>
                    <a:ext uri="{9D8B030D-6E8A-4147-A177-3AD203B41FA5}">
                      <a16:colId xmlns:a16="http://schemas.microsoft.com/office/drawing/2014/main" val="1039102367"/>
                    </a:ext>
                  </a:extLst>
                </a:gridCol>
                <a:gridCol w="429260">
                  <a:extLst>
                    <a:ext uri="{9D8B030D-6E8A-4147-A177-3AD203B41FA5}">
                      <a16:colId xmlns:a16="http://schemas.microsoft.com/office/drawing/2014/main" val="3826611984"/>
                    </a:ext>
                  </a:extLst>
                </a:gridCol>
                <a:gridCol w="429260">
                  <a:extLst>
                    <a:ext uri="{9D8B030D-6E8A-4147-A177-3AD203B41FA5}">
                      <a16:colId xmlns:a16="http://schemas.microsoft.com/office/drawing/2014/main" val="771888997"/>
                    </a:ext>
                  </a:extLst>
                </a:gridCol>
                <a:gridCol w="429260">
                  <a:extLst>
                    <a:ext uri="{9D8B030D-6E8A-4147-A177-3AD203B41FA5}">
                      <a16:colId xmlns:a16="http://schemas.microsoft.com/office/drawing/2014/main" val="1210192565"/>
                    </a:ext>
                  </a:extLst>
                </a:gridCol>
                <a:gridCol w="429260">
                  <a:extLst>
                    <a:ext uri="{9D8B030D-6E8A-4147-A177-3AD203B41FA5}">
                      <a16:colId xmlns:a16="http://schemas.microsoft.com/office/drawing/2014/main" val="3532782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{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}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3429166"/>
                  </a:ext>
                </a:extLst>
              </a:tr>
            </a:tbl>
          </a:graphicData>
        </a:graphic>
      </p:graphicFrame>
      <p:graphicFrame>
        <p:nvGraphicFramePr>
          <p:cNvPr id="15" name="Table 8">
            <a:extLst>
              <a:ext uri="{FF2B5EF4-FFF2-40B4-BE49-F238E27FC236}">
                <a16:creationId xmlns:a16="http://schemas.microsoft.com/office/drawing/2014/main" id="{EA388200-EF39-4105-B20D-856AA9F39FE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071360" y="4373143"/>
          <a:ext cx="257556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9260">
                  <a:extLst>
                    <a:ext uri="{9D8B030D-6E8A-4147-A177-3AD203B41FA5}">
                      <a16:colId xmlns:a16="http://schemas.microsoft.com/office/drawing/2014/main" val="3783079141"/>
                    </a:ext>
                  </a:extLst>
                </a:gridCol>
                <a:gridCol w="429260">
                  <a:extLst>
                    <a:ext uri="{9D8B030D-6E8A-4147-A177-3AD203B41FA5}">
                      <a16:colId xmlns:a16="http://schemas.microsoft.com/office/drawing/2014/main" val="1039102367"/>
                    </a:ext>
                  </a:extLst>
                </a:gridCol>
                <a:gridCol w="429260">
                  <a:extLst>
                    <a:ext uri="{9D8B030D-6E8A-4147-A177-3AD203B41FA5}">
                      <a16:colId xmlns:a16="http://schemas.microsoft.com/office/drawing/2014/main" val="3826611984"/>
                    </a:ext>
                  </a:extLst>
                </a:gridCol>
                <a:gridCol w="429260">
                  <a:extLst>
                    <a:ext uri="{9D8B030D-6E8A-4147-A177-3AD203B41FA5}">
                      <a16:colId xmlns:a16="http://schemas.microsoft.com/office/drawing/2014/main" val="771888997"/>
                    </a:ext>
                  </a:extLst>
                </a:gridCol>
                <a:gridCol w="429260">
                  <a:extLst>
                    <a:ext uri="{9D8B030D-6E8A-4147-A177-3AD203B41FA5}">
                      <a16:colId xmlns:a16="http://schemas.microsoft.com/office/drawing/2014/main" val="1210192565"/>
                    </a:ext>
                  </a:extLst>
                </a:gridCol>
                <a:gridCol w="429260">
                  <a:extLst>
                    <a:ext uri="{9D8B030D-6E8A-4147-A177-3AD203B41FA5}">
                      <a16:colId xmlns:a16="http://schemas.microsoft.com/office/drawing/2014/main" val="3532782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{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3429166"/>
                  </a:ext>
                </a:extLst>
              </a:tr>
            </a:tbl>
          </a:graphicData>
        </a:graphic>
      </p:graphicFrame>
      <p:graphicFrame>
        <p:nvGraphicFramePr>
          <p:cNvPr id="16" name="Table 8">
            <a:extLst>
              <a:ext uri="{FF2B5EF4-FFF2-40B4-BE49-F238E27FC236}">
                <a16:creationId xmlns:a16="http://schemas.microsoft.com/office/drawing/2014/main" id="{8F694387-3483-4D48-86A9-C92CF3C912E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071360" y="5122579"/>
          <a:ext cx="257556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9260">
                  <a:extLst>
                    <a:ext uri="{9D8B030D-6E8A-4147-A177-3AD203B41FA5}">
                      <a16:colId xmlns:a16="http://schemas.microsoft.com/office/drawing/2014/main" val="3783079141"/>
                    </a:ext>
                  </a:extLst>
                </a:gridCol>
                <a:gridCol w="429260">
                  <a:extLst>
                    <a:ext uri="{9D8B030D-6E8A-4147-A177-3AD203B41FA5}">
                      <a16:colId xmlns:a16="http://schemas.microsoft.com/office/drawing/2014/main" val="1039102367"/>
                    </a:ext>
                  </a:extLst>
                </a:gridCol>
                <a:gridCol w="429260">
                  <a:extLst>
                    <a:ext uri="{9D8B030D-6E8A-4147-A177-3AD203B41FA5}">
                      <a16:colId xmlns:a16="http://schemas.microsoft.com/office/drawing/2014/main" val="3826611984"/>
                    </a:ext>
                  </a:extLst>
                </a:gridCol>
                <a:gridCol w="429260">
                  <a:extLst>
                    <a:ext uri="{9D8B030D-6E8A-4147-A177-3AD203B41FA5}">
                      <a16:colId xmlns:a16="http://schemas.microsoft.com/office/drawing/2014/main" val="771888997"/>
                    </a:ext>
                  </a:extLst>
                </a:gridCol>
                <a:gridCol w="429260">
                  <a:extLst>
                    <a:ext uri="{9D8B030D-6E8A-4147-A177-3AD203B41FA5}">
                      <a16:colId xmlns:a16="http://schemas.microsoft.com/office/drawing/2014/main" val="1210192565"/>
                    </a:ext>
                  </a:extLst>
                </a:gridCol>
                <a:gridCol w="429260">
                  <a:extLst>
                    <a:ext uri="{9D8B030D-6E8A-4147-A177-3AD203B41FA5}">
                      <a16:colId xmlns:a16="http://schemas.microsoft.com/office/drawing/2014/main" val="3532782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{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)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3429166"/>
                  </a:ext>
                </a:extLst>
              </a:tr>
            </a:tbl>
          </a:graphicData>
        </a:graphic>
      </p:graphicFrame>
      <p:graphicFrame>
        <p:nvGraphicFramePr>
          <p:cNvPr id="17" name="Table 8">
            <a:extLst>
              <a:ext uri="{FF2B5EF4-FFF2-40B4-BE49-F238E27FC236}">
                <a16:creationId xmlns:a16="http://schemas.microsoft.com/office/drawing/2014/main" id="{71706FCF-4C55-4211-AB59-C99761052D9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071360" y="5865337"/>
          <a:ext cx="257556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9260">
                  <a:extLst>
                    <a:ext uri="{9D8B030D-6E8A-4147-A177-3AD203B41FA5}">
                      <a16:colId xmlns:a16="http://schemas.microsoft.com/office/drawing/2014/main" val="3783079141"/>
                    </a:ext>
                  </a:extLst>
                </a:gridCol>
                <a:gridCol w="429260">
                  <a:extLst>
                    <a:ext uri="{9D8B030D-6E8A-4147-A177-3AD203B41FA5}">
                      <a16:colId xmlns:a16="http://schemas.microsoft.com/office/drawing/2014/main" val="1039102367"/>
                    </a:ext>
                  </a:extLst>
                </a:gridCol>
                <a:gridCol w="429260">
                  <a:extLst>
                    <a:ext uri="{9D8B030D-6E8A-4147-A177-3AD203B41FA5}">
                      <a16:colId xmlns:a16="http://schemas.microsoft.com/office/drawing/2014/main" val="3826611984"/>
                    </a:ext>
                  </a:extLst>
                </a:gridCol>
                <a:gridCol w="429260">
                  <a:extLst>
                    <a:ext uri="{9D8B030D-6E8A-4147-A177-3AD203B41FA5}">
                      <a16:colId xmlns:a16="http://schemas.microsoft.com/office/drawing/2014/main" val="771888997"/>
                    </a:ext>
                  </a:extLst>
                </a:gridCol>
                <a:gridCol w="429260">
                  <a:extLst>
                    <a:ext uri="{9D8B030D-6E8A-4147-A177-3AD203B41FA5}">
                      <a16:colId xmlns:a16="http://schemas.microsoft.com/office/drawing/2014/main" val="1210192565"/>
                    </a:ext>
                  </a:extLst>
                </a:gridCol>
                <a:gridCol w="429260">
                  <a:extLst>
                    <a:ext uri="{9D8B030D-6E8A-4147-A177-3AD203B41FA5}">
                      <a16:colId xmlns:a16="http://schemas.microsoft.com/office/drawing/2014/main" val="3532782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{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]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3429166"/>
                  </a:ext>
                </a:extLst>
              </a:tr>
            </a:tbl>
          </a:graphicData>
        </a:graphic>
      </p:graphicFrame>
      <p:graphicFrame>
        <p:nvGraphicFramePr>
          <p:cNvPr id="19" name="Table 5">
            <a:extLst>
              <a:ext uri="{FF2B5EF4-FFF2-40B4-BE49-F238E27FC236}">
                <a16:creationId xmlns:a16="http://schemas.microsoft.com/office/drawing/2014/main" id="{3971134C-5FB4-4DD7-A5D2-0EDE7887FB3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377440" y="3641352"/>
          <a:ext cx="257556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9260">
                  <a:extLst>
                    <a:ext uri="{9D8B030D-6E8A-4147-A177-3AD203B41FA5}">
                      <a16:colId xmlns:a16="http://schemas.microsoft.com/office/drawing/2014/main" val="3831520805"/>
                    </a:ext>
                  </a:extLst>
                </a:gridCol>
                <a:gridCol w="429260">
                  <a:extLst>
                    <a:ext uri="{9D8B030D-6E8A-4147-A177-3AD203B41FA5}">
                      <a16:colId xmlns:a16="http://schemas.microsoft.com/office/drawing/2014/main" val="1710208381"/>
                    </a:ext>
                  </a:extLst>
                </a:gridCol>
                <a:gridCol w="429260">
                  <a:extLst>
                    <a:ext uri="{9D8B030D-6E8A-4147-A177-3AD203B41FA5}">
                      <a16:colId xmlns:a16="http://schemas.microsoft.com/office/drawing/2014/main" val="2754422422"/>
                    </a:ext>
                  </a:extLst>
                </a:gridCol>
                <a:gridCol w="429260">
                  <a:extLst>
                    <a:ext uri="{9D8B030D-6E8A-4147-A177-3AD203B41FA5}">
                      <a16:colId xmlns:a16="http://schemas.microsoft.com/office/drawing/2014/main" val="2674284951"/>
                    </a:ext>
                  </a:extLst>
                </a:gridCol>
                <a:gridCol w="429260">
                  <a:extLst>
                    <a:ext uri="{9D8B030D-6E8A-4147-A177-3AD203B41FA5}">
                      <a16:colId xmlns:a16="http://schemas.microsoft.com/office/drawing/2014/main" val="107956267"/>
                    </a:ext>
                  </a:extLst>
                </a:gridCol>
                <a:gridCol w="429260">
                  <a:extLst>
                    <a:ext uri="{9D8B030D-6E8A-4147-A177-3AD203B41FA5}">
                      <a16:colId xmlns:a16="http://schemas.microsoft.com/office/drawing/2014/main" val="150064577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{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80632222"/>
                  </a:ext>
                </a:extLst>
              </a:tr>
            </a:tbl>
          </a:graphicData>
        </a:graphic>
      </p:graphicFrame>
      <p:graphicFrame>
        <p:nvGraphicFramePr>
          <p:cNvPr id="20" name="Table 5">
            <a:extLst>
              <a:ext uri="{FF2B5EF4-FFF2-40B4-BE49-F238E27FC236}">
                <a16:creationId xmlns:a16="http://schemas.microsoft.com/office/drawing/2014/main" id="{0009976D-3DD5-4C56-AD69-1E2F4EC86B8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377440" y="4372872"/>
          <a:ext cx="257556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9260">
                  <a:extLst>
                    <a:ext uri="{9D8B030D-6E8A-4147-A177-3AD203B41FA5}">
                      <a16:colId xmlns:a16="http://schemas.microsoft.com/office/drawing/2014/main" val="3831520805"/>
                    </a:ext>
                  </a:extLst>
                </a:gridCol>
                <a:gridCol w="429260">
                  <a:extLst>
                    <a:ext uri="{9D8B030D-6E8A-4147-A177-3AD203B41FA5}">
                      <a16:colId xmlns:a16="http://schemas.microsoft.com/office/drawing/2014/main" val="1710208381"/>
                    </a:ext>
                  </a:extLst>
                </a:gridCol>
                <a:gridCol w="429260">
                  <a:extLst>
                    <a:ext uri="{9D8B030D-6E8A-4147-A177-3AD203B41FA5}">
                      <a16:colId xmlns:a16="http://schemas.microsoft.com/office/drawing/2014/main" val="2754422422"/>
                    </a:ext>
                  </a:extLst>
                </a:gridCol>
                <a:gridCol w="429260">
                  <a:extLst>
                    <a:ext uri="{9D8B030D-6E8A-4147-A177-3AD203B41FA5}">
                      <a16:colId xmlns:a16="http://schemas.microsoft.com/office/drawing/2014/main" val="2674284951"/>
                    </a:ext>
                  </a:extLst>
                </a:gridCol>
                <a:gridCol w="429260">
                  <a:extLst>
                    <a:ext uri="{9D8B030D-6E8A-4147-A177-3AD203B41FA5}">
                      <a16:colId xmlns:a16="http://schemas.microsoft.com/office/drawing/2014/main" val="107956267"/>
                    </a:ext>
                  </a:extLst>
                </a:gridCol>
                <a:gridCol w="429260">
                  <a:extLst>
                    <a:ext uri="{9D8B030D-6E8A-4147-A177-3AD203B41FA5}">
                      <a16:colId xmlns:a16="http://schemas.microsoft.com/office/drawing/2014/main" val="150064577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80632222"/>
                  </a:ext>
                </a:extLst>
              </a:tr>
            </a:tbl>
          </a:graphicData>
        </a:graphic>
      </p:graphicFrame>
      <p:graphicFrame>
        <p:nvGraphicFramePr>
          <p:cNvPr id="21" name="Table 5">
            <a:extLst>
              <a:ext uri="{FF2B5EF4-FFF2-40B4-BE49-F238E27FC236}">
                <a16:creationId xmlns:a16="http://schemas.microsoft.com/office/drawing/2014/main" id="{DC31C3B6-461D-42E7-BB19-7B4F2221C0A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369820" y="5119632"/>
          <a:ext cx="257556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9260">
                  <a:extLst>
                    <a:ext uri="{9D8B030D-6E8A-4147-A177-3AD203B41FA5}">
                      <a16:colId xmlns:a16="http://schemas.microsoft.com/office/drawing/2014/main" val="3831520805"/>
                    </a:ext>
                  </a:extLst>
                </a:gridCol>
                <a:gridCol w="429260">
                  <a:extLst>
                    <a:ext uri="{9D8B030D-6E8A-4147-A177-3AD203B41FA5}">
                      <a16:colId xmlns:a16="http://schemas.microsoft.com/office/drawing/2014/main" val="1710208381"/>
                    </a:ext>
                  </a:extLst>
                </a:gridCol>
                <a:gridCol w="429260">
                  <a:extLst>
                    <a:ext uri="{9D8B030D-6E8A-4147-A177-3AD203B41FA5}">
                      <a16:colId xmlns:a16="http://schemas.microsoft.com/office/drawing/2014/main" val="2754422422"/>
                    </a:ext>
                  </a:extLst>
                </a:gridCol>
                <a:gridCol w="429260">
                  <a:extLst>
                    <a:ext uri="{9D8B030D-6E8A-4147-A177-3AD203B41FA5}">
                      <a16:colId xmlns:a16="http://schemas.microsoft.com/office/drawing/2014/main" val="2674284951"/>
                    </a:ext>
                  </a:extLst>
                </a:gridCol>
                <a:gridCol w="429260">
                  <a:extLst>
                    <a:ext uri="{9D8B030D-6E8A-4147-A177-3AD203B41FA5}">
                      <a16:colId xmlns:a16="http://schemas.microsoft.com/office/drawing/2014/main" val="107956267"/>
                    </a:ext>
                  </a:extLst>
                </a:gridCol>
                <a:gridCol w="429260">
                  <a:extLst>
                    <a:ext uri="{9D8B030D-6E8A-4147-A177-3AD203B41FA5}">
                      <a16:colId xmlns:a16="http://schemas.microsoft.com/office/drawing/2014/main" val="150064577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80632222"/>
                  </a:ext>
                </a:extLst>
              </a:tr>
            </a:tbl>
          </a:graphicData>
        </a:graphic>
      </p:graphicFrame>
      <p:graphicFrame>
        <p:nvGraphicFramePr>
          <p:cNvPr id="22" name="Table 5">
            <a:extLst>
              <a:ext uri="{FF2B5EF4-FFF2-40B4-BE49-F238E27FC236}">
                <a16:creationId xmlns:a16="http://schemas.microsoft.com/office/drawing/2014/main" id="{9CD190CB-8CEA-4E47-B2C9-BCC49471475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369820" y="5851152"/>
          <a:ext cx="257556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9260">
                  <a:extLst>
                    <a:ext uri="{9D8B030D-6E8A-4147-A177-3AD203B41FA5}">
                      <a16:colId xmlns:a16="http://schemas.microsoft.com/office/drawing/2014/main" val="3831520805"/>
                    </a:ext>
                  </a:extLst>
                </a:gridCol>
                <a:gridCol w="429260">
                  <a:extLst>
                    <a:ext uri="{9D8B030D-6E8A-4147-A177-3AD203B41FA5}">
                      <a16:colId xmlns:a16="http://schemas.microsoft.com/office/drawing/2014/main" val="1710208381"/>
                    </a:ext>
                  </a:extLst>
                </a:gridCol>
                <a:gridCol w="429260">
                  <a:extLst>
                    <a:ext uri="{9D8B030D-6E8A-4147-A177-3AD203B41FA5}">
                      <a16:colId xmlns:a16="http://schemas.microsoft.com/office/drawing/2014/main" val="2754422422"/>
                    </a:ext>
                  </a:extLst>
                </a:gridCol>
                <a:gridCol w="429260">
                  <a:extLst>
                    <a:ext uri="{9D8B030D-6E8A-4147-A177-3AD203B41FA5}">
                      <a16:colId xmlns:a16="http://schemas.microsoft.com/office/drawing/2014/main" val="2674284951"/>
                    </a:ext>
                  </a:extLst>
                </a:gridCol>
                <a:gridCol w="429260">
                  <a:extLst>
                    <a:ext uri="{9D8B030D-6E8A-4147-A177-3AD203B41FA5}">
                      <a16:colId xmlns:a16="http://schemas.microsoft.com/office/drawing/2014/main" val="107956267"/>
                    </a:ext>
                  </a:extLst>
                </a:gridCol>
                <a:gridCol w="429260">
                  <a:extLst>
                    <a:ext uri="{9D8B030D-6E8A-4147-A177-3AD203B41FA5}">
                      <a16:colId xmlns:a16="http://schemas.microsoft.com/office/drawing/2014/main" val="150064577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806322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0690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structures: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2747C-3D4F-42E6-9BD5-EA99DA4D3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Stack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data structure in which: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Items can be inserted only from one end.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Items can be taken only from 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end.</a:t>
            </a: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last inserted item is the first item to be taken.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Last Input First Output [LIFO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Stack of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plates.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24D1B8-3968-428A-BCE3-AF1411F56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Algorithms and Data structures course</a:t>
            </a:r>
          </a:p>
        </p:txBody>
      </p:sp>
    </p:spTree>
    <p:extLst>
      <p:ext uri="{BB962C8B-B14F-4D97-AF65-F5344CB8AC3E}">
        <p14:creationId xmlns:p14="http://schemas.microsoft.com/office/powerpoint/2010/main" val="762415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structures: Stack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2747C-3D4F-42E6-9BD5-EA99DA4D3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push: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Inserts item to the top of the stack. Time complexity is O(1).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pop: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Removes items from the top of stack. Time complexity is O(1).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Returns top element of the stack. Time complexity is O(1).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empty: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Returns “true”, if stack is empty. Time complexity is O(1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size: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size of stack.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complexity is O(1).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24D1B8-3968-428A-BCE3-AF1411F56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Algorithms and Data structures course</a:t>
            </a:r>
          </a:p>
        </p:txBody>
      </p:sp>
    </p:spTree>
    <p:extLst>
      <p:ext uri="{BB962C8B-B14F-4D97-AF65-F5344CB8AC3E}">
        <p14:creationId xmlns:p14="http://schemas.microsoft.com/office/powerpoint/2010/main" val="4090226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structures: Stack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24D1B8-3968-428A-BCE3-AF1411F56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Algorithms and Data structures course</a:t>
            </a:r>
          </a:p>
        </p:txBody>
      </p: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BC1630D1-771B-4E18-BC9E-42E640689C5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355340" y="2670929"/>
          <a:ext cx="136652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66520">
                  <a:extLst>
                    <a:ext uri="{9D8B030D-6E8A-4147-A177-3AD203B41FA5}">
                      <a16:colId xmlns:a16="http://schemas.microsoft.com/office/drawing/2014/main" val="22400560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2651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0862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5905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&lt;empty stack&gt;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93315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1706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structures: Stack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24D1B8-3968-428A-BCE3-AF1411F56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Algorithms and Data structures course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531A53-DED9-4EE3-B54C-EFAD17EB1BC2}"/>
              </a:ext>
            </a:extLst>
          </p:cNvPr>
          <p:cNvSpPr txBox="1"/>
          <p:nvPr/>
        </p:nvSpPr>
        <p:spPr>
          <a:xfrm>
            <a:off x="6096000" y="2301597"/>
            <a:ext cx="1366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push 2</a:t>
            </a:r>
          </a:p>
        </p:txBody>
      </p:sp>
      <p:graphicFrame>
        <p:nvGraphicFramePr>
          <p:cNvPr id="7" name="Table 12">
            <a:extLst>
              <a:ext uri="{FF2B5EF4-FFF2-40B4-BE49-F238E27FC236}">
                <a16:creationId xmlns:a16="http://schemas.microsoft.com/office/drawing/2014/main" id="{3CF19861-48B6-4097-8805-AF801419997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355340" y="2670929"/>
          <a:ext cx="136652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66520">
                  <a:extLst>
                    <a:ext uri="{9D8B030D-6E8A-4147-A177-3AD203B41FA5}">
                      <a16:colId xmlns:a16="http://schemas.microsoft.com/office/drawing/2014/main" val="22400560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2651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0862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5905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</a:t>
                      </a:r>
                      <a:endParaRPr lang="en-US" sz="2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315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6391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structures: Stack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24D1B8-3968-428A-BCE3-AF1411F56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Algorithms and Data structures course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531A53-DED9-4EE3-B54C-EFAD17EB1BC2}"/>
              </a:ext>
            </a:extLst>
          </p:cNvPr>
          <p:cNvSpPr txBox="1"/>
          <p:nvPr/>
        </p:nvSpPr>
        <p:spPr>
          <a:xfrm>
            <a:off x="6096000" y="2301597"/>
            <a:ext cx="1366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push 2</a:t>
            </a:r>
          </a:p>
        </p:txBody>
      </p:sp>
      <p:graphicFrame>
        <p:nvGraphicFramePr>
          <p:cNvPr id="7" name="Table 12">
            <a:extLst>
              <a:ext uri="{FF2B5EF4-FFF2-40B4-BE49-F238E27FC236}">
                <a16:creationId xmlns:a16="http://schemas.microsoft.com/office/drawing/2014/main" id="{2B2ED49F-59C6-4102-9598-0CFB6BF2779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355340" y="2670929"/>
          <a:ext cx="136652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66520">
                  <a:extLst>
                    <a:ext uri="{9D8B030D-6E8A-4147-A177-3AD203B41FA5}">
                      <a16:colId xmlns:a16="http://schemas.microsoft.com/office/drawing/2014/main" val="22400560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2651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0862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5905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</a:t>
                      </a:r>
                      <a:endParaRPr lang="en-US" sz="2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31598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4E704E2F-6C3D-48A0-AC3F-A4A88C080026}"/>
              </a:ext>
            </a:extLst>
          </p:cNvPr>
          <p:cNvSpPr txBox="1"/>
          <p:nvPr/>
        </p:nvSpPr>
        <p:spPr>
          <a:xfrm>
            <a:off x="6103622" y="2670929"/>
            <a:ext cx="1366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push </a:t>
            </a:r>
            <a:r>
              <a:rPr lang="hy-AM" dirty="0"/>
              <a:t>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366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structures: Stack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24D1B8-3968-428A-BCE3-AF1411F56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Algorithms and Data structures course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531A53-DED9-4EE3-B54C-EFAD17EB1BC2}"/>
              </a:ext>
            </a:extLst>
          </p:cNvPr>
          <p:cNvSpPr txBox="1"/>
          <p:nvPr/>
        </p:nvSpPr>
        <p:spPr>
          <a:xfrm>
            <a:off x="6096000" y="2301597"/>
            <a:ext cx="1366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push 2</a:t>
            </a:r>
          </a:p>
        </p:txBody>
      </p:sp>
      <p:graphicFrame>
        <p:nvGraphicFramePr>
          <p:cNvPr id="8" name="Table 12">
            <a:extLst>
              <a:ext uri="{FF2B5EF4-FFF2-40B4-BE49-F238E27FC236}">
                <a16:creationId xmlns:a16="http://schemas.microsoft.com/office/drawing/2014/main" id="{FE772F10-CBA8-4362-90AA-79127338816D}"/>
              </a:ext>
            </a:extLst>
          </p:cNvPr>
          <p:cNvGraphicFramePr>
            <a:graphicFrameLocks noGrp="1"/>
          </p:cNvGraphicFramePr>
          <p:nvPr/>
        </p:nvGraphicFramePr>
        <p:xfrm>
          <a:off x="3355340" y="2670929"/>
          <a:ext cx="136652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66520">
                  <a:extLst>
                    <a:ext uri="{9D8B030D-6E8A-4147-A177-3AD203B41FA5}">
                      <a16:colId xmlns:a16="http://schemas.microsoft.com/office/drawing/2014/main" val="22400560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2651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0862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5905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</a:t>
                      </a:r>
                      <a:endParaRPr lang="en-US" sz="2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31598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ECA22B5E-A0D2-4909-B745-FF303FE0B3BB}"/>
              </a:ext>
            </a:extLst>
          </p:cNvPr>
          <p:cNvSpPr txBox="1"/>
          <p:nvPr/>
        </p:nvSpPr>
        <p:spPr>
          <a:xfrm>
            <a:off x="6103622" y="2670929"/>
            <a:ext cx="1366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push </a:t>
            </a:r>
            <a:r>
              <a:rPr lang="hy-AM" dirty="0"/>
              <a:t>7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C9B613C-36D2-476D-A301-FA8611175EF2}"/>
              </a:ext>
            </a:extLst>
          </p:cNvPr>
          <p:cNvSpPr txBox="1"/>
          <p:nvPr/>
        </p:nvSpPr>
        <p:spPr>
          <a:xfrm>
            <a:off x="6111244" y="2979400"/>
            <a:ext cx="1366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pop</a:t>
            </a:r>
          </a:p>
        </p:txBody>
      </p:sp>
    </p:spTree>
    <p:extLst>
      <p:ext uri="{BB962C8B-B14F-4D97-AF65-F5344CB8AC3E}">
        <p14:creationId xmlns:p14="http://schemas.microsoft.com/office/powerpoint/2010/main" val="566547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structures: Stack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24D1B8-3968-428A-BCE3-AF1411F56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Algorithms and Data structures course</a:t>
            </a:r>
          </a:p>
        </p:txBody>
      </p:sp>
      <p:graphicFrame>
        <p:nvGraphicFramePr>
          <p:cNvPr id="7" name="Table 12">
            <a:extLst>
              <a:ext uri="{FF2B5EF4-FFF2-40B4-BE49-F238E27FC236}">
                <a16:creationId xmlns:a16="http://schemas.microsoft.com/office/drawing/2014/main" id="{ADD6D184-E60C-452F-977B-C1D37F7B5B5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355340" y="2670929"/>
          <a:ext cx="136652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66520">
                  <a:extLst>
                    <a:ext uri="{9D8B030D-6E8A-4147-A177-3AD203B41FA5}">
                      <a16:colId xmlns:a16="http://schemas.microsoft.com/office/drawing/2014/main" val="22400560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2651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0862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5905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31598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9A27AD5C-45D9-4C2E-945E-93E95B29A2B9}"/>
              </a:ext>
            </a:extLst>
          </p:cNvPr>
          <p:cNvSpPr txBox="1"/>
          <p:nvPr/>
        </p:nvSpPr>
        <p:spPr>
          <a:xfrm>
            <a:off x="6096000" y="2301597"/>
            <a:ext cx="1366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push 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EA5AC2F-59B1-4BB8-9508-F00E50B7655A}"/>
              </a:ext>
            </a:extLst>
          </p:cNvPr>
          <p:cNvSpPr txBox="1"/>
          <p:nvPr/>
        </p:nvSpPr>
        <p:spPr>
          <a:xfrm>
            <a:off x="6103622" y="2670929"/>
            <a:ext cx="1366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push </a:t>
            </a:r>
            <a:r>
              <a:rPr lang="hy-AM" dirty="0"/>
              <a:t>7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1E3FBD-BF62-427C-AFD6-4883E6D4FC5A}"/>
              </a:ext>
            </a:extLst>
          </p:cNvPr>
          <p:cNvSpPr txBox="1"/>
          <p:nvPr/>
        </p:nvSpPr>
        <p:spPr>
          <a:xfrm>
            <a:off x="6111244" y="2979400"/>
            <a:ext cx="1366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pop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C14161-82E1-4550-8B17-821BA274567B}"/>
              </a:ext>
            </a:extLst>
          </p:cNvPr>
          <p:cNvSpPr txBox="1"/>
          <p:nvPr/>
        </p:nvSpPr>
        <p:spPr>
          <a:xfrm>
            <a:off x="6118866" y="3348732"/>
            <a:ext cx="1366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push 3</a:t>
            </a:r>
          </a:p>
        </p:txBody>
      </p:sp>
    </p:spTree>
    <p:extLst>
      <p:ext uri="{BB962C8B-B14F-4D97-AF65-F5344CB8AC3E}">
        <p14:creationId xmlns:p14="http://schemas.microsoft.com/office/powerpoint/2010/main" val="2872399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structures: Stack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24D1B8-3968-428A-BCE3-AF1411F56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Algorithms and Data structures course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531A53-DED9-4EE3-B54C-EFAD17EB1BC2}"/>
              </a:ext>
            </a:extLst>
          </p:cNvPr>
          <p:cNvSpPr txBox="1"/>
          <p:nvPr/>
        </p:nvSpPr>
        <p:spPr>
          <a:xfrm>
            <a:off x="6096000" y="2301597"/>
            <a:ext cx="1366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push 2</a:t>
            </a:r>
          </a:p>
        </p:txBody>
      </p:sp>
      <p:graphicFrame>
        <p:nvGraphicFramePr>
          <p:cNvPr id="8" name="Table 12">
            <a:extLst>
              <a:ext uri="{FF2B5EF4-FFF2-40B4-BE49-F238E27FC236}">
                <a16:creationId xmlns:a16="http://schemas.microsoft.com/office/drawing/2014/main" id="{BFB60E7F-2A9F-4F4B-86DC-618B9D7220A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355340" y="2670929"/>
          <a:ext cx="136652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66520">
                  <a:extLst>
                    <a:ext uri="{9D8B030D-6E8A-4147-A177-3AD203B41FA5}">
                      <a16:colId xmlns:a16="http://schemas.microsoft.com/office/drawing/2014/main" val="22400560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2651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0862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5905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</a:t>
                      </a:r>
                      <a:endParaRPr lang="en-US" sz="2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31598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E4652E6E-54D5-401E-872C-554E74AF44D7}"/>
              </a:ext>
            </a:extLst>
          </p:cNvPr>
          <p:cNvSpPr txBox="1"/>
          <p:nvPr/>
        </p:nvSpPr>
        <p:spPr>
          <a:xfrm>
            <a:off x="6103622" y="2670929"/>
            <a:ext cx="1366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push </a:t>
            </a:r>
            <a:r>
              <a:rPr lang="hy-AM" dirty="0"/>
              <a:t>7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7EDD03D-0D7D-467A-AE6A-CF71AF5EF6A8}"/>
              </a:ext>
            </a:extLst>
          </p:cNvPr>
          <p:cNvSpPr txBox="1"/>
          <p:nvPr/>
        </p:nvSpPr>
        <p:spPr>
          <a:xfrm>
            <a:off x="6111244" y="2979400"/>
            <a:ext cx="1366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pop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90CD00B-ACB3-452B-B546-FBA0CBAC380A}"/>
              </a:ext>
            </a:extLst>
          </p:cNvPr>
          <p:cNvSpPr txBox="1"/>
          <p:nvPr/>
        </p:nvSpPr>
        <p:spPr>
          <a:xfrm>
            <a:off x="6118866" y="3348732"/>
            <a:ext cx="1366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push 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E70FF2E-905D-4F09-8FD7-548C842680D4}"/>
              </a:ext>
            </a:extLst>
          </p:cNvPr>
          <p:cNvSpPr txBox="1"/>
          <p:nvPr/>
        </p:nvSpPr>
        <p:spPr>
          <a:xfrm>
            <a:off x="6126488" y="3651170"/>
            <a:ext cx="1366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push -6</a:t>
            </a:r>
          </a:p>
        </p:txBody>
      </p:sp>
    </p:spTree>
    <p:extLst>
      <p:ext uri="{BB962C8B-B14F-4D97-AF65-F5344CB8AC3E}">
        <p14:creationId xmlns:p14="http://schemas.microsoft.com/office/powerpoint/2010/main" val="1460497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533</Words>
  <Application>Microsoft Office PowerPoint</Application>
  <PresentationFormat>Широкоэкранный</PresentationFormat>
  <Paragraphs>184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Times New Roman</vt:lpstr>
      <vt:lpstr>Тема Office</vt:lpstr>
      <vt:lpstr>Stack</vt:lpstr>
      <vt:lpstr>Data structures: Stack</vt:lpstr>
      <vt:lpstr>Data structures: Stack Operations</vt:lpstr>
      <vt:lpstr>Data structures: Stack Example</vt:lpstr>
      <vt:lpstr>Data structures: Stack Example</vt:lpstr>
      <vt:lpstr>Data structures: Stack Example</vt:lpstr>
      <vt:lpstr>Data structures: Stack Example</vt:lpstr>
      <vt:lpstr>Data structures: Stack Example</vt:lpstr>
      <vt:lpstr>Data structures: Stack Example</vt:lpstr>
      <vt:lpstr>Data structures: Stack Example</vt:lpstr>
      <vt:lpstr>Data structures: Stack Example</vt:lpstr>
      <vt:lpstr>Data structures: Stack Example</vt:lpstr>
      <vt:lpstr>Data structures: Stack Example</vt:lpstr>
      <vt:lpstr>Data structures: Stack Problem: Balanced parentheses</vt:lpstr>
      <vt:lpstr>Data structures: Stack Problem: Balanced parentheses</vt:lpstr>
      <vt:lpstr>Data structures: Stack Problem: Balanced parentheses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Stack</dc:title>
  <dc:creator>Levonog</dc:creator>
  <cp:lastModifiedBy>Levonog</cp:lastModifiedBy>
  <cp:revision>1</cp:revision>
  <dcterms:created xsi:type="dcterms:W3CDTF">2021-07-10T19:06:53Z</dcterms:created>
  <dcterms:modified xsi:type="dcterms:W3CDTF">2021-07-10T19:07:03Z</dcterms:modified>
</cp:coreProperties>
</file>