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0" r:id="rId19"/>
    <p:sldId id="273" r:id="rId20"/>
    <p:sldId id="275" r:id="rId21"/>
    <p:sldId id="276" r:id="rId22"/>
    <p:sldId id="277" r:id="rId23"/>
    <p:sldId id="278" r:id="rId24"/>
    <p:sldId id="281" r:id="rId25"/>
    <p:sldId id="283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2C236-FBA3-4397-A6AB-B058B1B5988E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843F6-A1EB-4D4C-8548-027E033A0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31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DA7AC-CFAE-49AC-B01B-73510BA22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6A96F-81A5-419C-B4B8-B0142C764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43A30-52F7-442B-882B-2CCCD793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21F8-B0C6-468E-9033-75D6E03778A5}" type="datetime1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ADD21-337C-4946-9CD8-BD53E186A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D145C-ECC3-4473-A485-63CD89F5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253D-26A0-4DE3-BED3-5A7D28CC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9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CF149-595C-4930-84A4-1A0E76DC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E77EC-30BA-43CA-AB29-0F2DF6A4B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0E6CF-4A6E-40D7-B925-2CE65F418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508A-6C90-4A5A-9828-3F1243BA7BDF}" type="datetime1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6ABC2-D1E5-4E8D-8B0D-AE02035C7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75843-DD09-41ED-9F4D-86FA2228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253D-26A0-4DE3-BED3-5A7D28CC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8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F5BDEC-3C51-472F-AC3D-661224349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A28BA-A4F1-4083-805E-8F9F7A9FB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73CA2-CC42-4541-A734-4B6DBF21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CC45-7B75-4152-9C2E-323D649AC015}" type="datetime1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64C43-EAD6-4480-BFCA-C4995F4E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BA44E-968C-453D-91DC-A8163F4D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253D-26A0-4DE3-BED3-5A7D28CC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9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8B28-0B1C-4680-BD61-D9389D0F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757E6-745E-4993-B3CF-A5EBF1DEA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16383-B9DA-43DC-AFBC-570EB54C2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142-0832-4D3D-8C9A-DBDA3D49D546}" type="datetime1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40608-7A94-468B-A146-FA8A2A010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F5A1B-6C7F-4B73-A066-F3D7D7456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253D-26A0-4DE3-BED3-5A7D28CC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9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A32A-599D-4733-9F7F-8CC6EE19D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43D7C-A292-4172-B45A-B40180CD9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F5128-CB20-4734-9C84-2E31B2C21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59D4-581C-4ABB-8A5A-4BECC23511C4}" type="datetime1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3779B-262A-4C3F-B6BE-E3269A88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9D786-EE6E-42D8-8E62-59EEFC7A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253D-26A0-4DE3-BED3-5A7D28CC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8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D379-2856-48E0-B067-A1B80658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54225-F7A0-434E-9355-20AC796A5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0A030-C0BD-4471-8497-6280D6622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4DFF5-7E63-4359-ACB3-B3C2D153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7748-C280-4498-A0BC-520FDD662DCD}" type="datetime1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8033F-27BB-4E1A-AC31-7CD751211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A190F-58B1-4EF6-8842-3056EAF4A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253D-26A0-4DE3-BED3-5A7D28CC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1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3EDCC-979D-479F-B9D5-616CD42A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1FCE4-2A12-4D1C-9290-B1BE85471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48CB1-1A5A-4131-A167-8438481C4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76CEA-5C1B-484B-8A62-A2E986207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2784B-0933-421F-A7B0-855BE8BA9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07828F-6CA7-4584-AB61-4E0B8FF52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5A53-EE19-4236-8BDE-D157304DA05C}" type="datetime1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0E15AD-E215-44AD-BA67-33F1BA31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807FF-A271-491E-B7EB-7607006D1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253D-26A0-4DE3-BED3-5A7D28CC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7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1734-42DE-4B9D-AC68-22D2C1AB2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CB983-FD08-47A8-AD8F-A4CB8AB2B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6F83-3F15-4269-AF89-D6F8A8362858}" type="datetime1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34EBC-14D3-40F2-8ED3-E305F2107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35102-9AD7-4C08-B407-2F1516BA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253D-26A0-4DE3-BED3-5A7D28CC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6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A755E-408E-4D82-B151-EA981DBF3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4627-AB9B-44CF-BF50-E97506D8C4F2}" type="datetime1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DD7C85-9908-41EC-8155-A18D2541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CE5D9-595E-40A9-A084-85E148EC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253D-26A0-4DE3-BED3-5A7D28CC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9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B02A-80E6-418C-A20C-74385BAE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6A1C5-E7E7-4D6C-83EC-5AEEFB20A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221DF-E029-4A55-90DF-0D1B3308D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F70F6-741B-4655-AB67-D809DC483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1DFF-1DE7-4361-95E8-9BB00BD3D293}" type="datetime1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0C120-77EA-4186-8D56-CDE1DE3D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13745-0EE3-4D20-BB65-17641C0E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253D-26A0-4DE3-BED3-5A7D28CC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4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4378-B41E-45DB-952C-A4E28E17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92C0EA-3276-4CBB-B429-9C8E2C5759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BCB63-5930-47C3-A4C2-8B4B22E91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A7A7B-0304-43D6-9FAA-C1130E6F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C935-A61C-4883-ADA0-884EFE2949C2}" type="datetime1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86F7E-055A-4CE3-B69B-FB1E04773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D397B-6CEE-4323-A693-E780FC6F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253D-26A0-4DE3-BED3-5A7D28CC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8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4007BF-3599-44F0-9DDF-603F7A9F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FF631-5706-4022-9213-E3133AD46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40AD8-30AE-41B1-82F8-1148EBFBC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98726-6CE6-4AD1-838E-3B875735AEAA}" type="datetime1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F7E2B-AABA-4ECC-B3ED-B094AB02C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Algorithms and Data Structures course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D86E5-27F3-4922-A98D-B89EB8FC6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9253D-26A0-4DE3-BED3-5A7D28CC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2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inary_numbe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Signed_number_representations#Sign-and-magnitude_metho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Signed_number_representations#Sign-and-magnitude_metho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igned_number_representations#Sign-and-magnitude_metho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Signed_number_representations#Sign-and-magnitude_metho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69F49-3602-45E4-91AE-A57448E2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78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A686-A2C2-4D88-BAA5-1BDA71945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443A-EB42-435B-A43A-253721A98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binary operators and treat their operands as a sequence of N bits (zeroes and ones), rather than as decimal numbers. For example, the decimal number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 binary representation of 1001. Bitwise operators perform their operations on such binary representations.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bit in the first operand is paired with the corresponding bit in the second operand: first bit to first bit, second bit to second bit, and so 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operator is applied to each pair of bits, and the result is constructed bitwise.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E50E0-CD2B-44B5-952A-4AB0D0BE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379076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A686-A2C2-4D88-BAA5-1BDA71945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443A-EB42-435B-A43A-253721A98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table summarizes all bitwise operators: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E50E0-CD2B-44B5-952A-4AB0D0BE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DE7A35A-A9BF-48DD-A756-E56D45D22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225574"/>
              </p:ext>
            </p:extLst>
          </p:nvPr>
        </p:nvGraphicFramePr>
        <p:xfrm>
          <a:off x="2923059" y="2494015"/>
          <a:ext cx="6345881" cy="30145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2809">
                  <a:extLst>
                    <a:ext uri="{9D8B030D-6E8A-4147-A177-3AD203B41FA5}">
                      <a16:colId xmlns:a16="http://schemas.microsoft.com/office/drawing/2014/main" val="2779983973"/>
                    </a:ext>
                  </a:extLst>
                </a:gridCol>
                <a:gridCol w="3173072">
                  <a:extLst>
                    <a:ext uri="{9D8B030D-6E8A-4147-A177-3AD203B41FA5}">
                      <a16:colId xmlns:a16="http://schemas.microsoft.com/office/drawing/2014/main" val="407835229"/>
                    </a:ext>
                  </a:extLst>
                </a:gridCol>
              </a:tblGrid>
              <a:tr h="4306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 name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 operator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423818"/>
                  </a:ext>
                </a:extLst>
              </a:tr>
              <a:tr h="4306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938593"/>
                  </a:ext>
                </a:extLst>
              </a:tr>
              <a:tr h="4306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&amp;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95766"/>
                  </a:ext>
                </a:extLst>
              </a:tr>
              <a:tr h="4306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^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955676"/>
                  </a:ext>
                </a:extLst>
              </a:tr>
              <a:tr h="4306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RIGHT 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343351"/>
                  </a:ext>
                </a:extLst>
              </a:tr>
              <a:tr h="4306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 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002243"/>
                  </a:ext>
                </a:extLst>
              </a:tr>
              <a:tr h="4306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COMPLEMENT,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545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89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A686-A2C2-4D88-BAA5-1BDA71945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(AND)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443A-EB42-435B-A43A-253721A98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the AND operation on each pair of bits.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AND y yields 1 only if both x and y are 1. The truth table for the AND operation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E50E0-CD2B-44B5-952A-4AB0D0BE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F172717-0F18-411C-90F7-1F0D537C6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93707"/>
              </p:ext>
            </p:extLst>
          </p:nvPr>
        </p:nvGraphicFramePr>
        <p:xfrm>
          <a:off x="2032000" y="3485357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384976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593213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1164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AND 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238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97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718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18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202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20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A686-A2C2-4D88-BAA5-1BDA71945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(AND)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1B443A-EB42-435B-A43A-253721A98B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Examples:</a:t>
                </a:r>
              </a:p>
              <a:p>
                <a:pPr lvl="2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2" indent="0">
                  <a:buNone/>
                </a:pPr>
                <a:r>
                  <a:rPr lang="hy-AM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hy-AM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 23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0000 1100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&amp; 0001 0111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&amp;</m:t>
                          </m:r>
                        </m:e>
                      </m:mr>
                      <m:mr>
                        <m:e/>
                      </m:mr>
                      <m:mr>
                        <m:e/>
                      </m:mr>
                    </m:m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y-AM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hy-AM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0001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  <m:r>
                                <a:rPr lang="hy-AM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hy-AM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00010111</m:t>
                              </m:r>
                            </m:e>
                          </m:mr>
                        </m:m>
                      </m:num>
                      <m:den>
                        <m:r>
                          <a:rPr lang="hy-AM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000100</m:t>
                        </m:r>
                      </m:den>
                    </m:f>
                  </m:oMath>
                </a14:m>
                <a:r>
                  <a:rPr lang="hy-AM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0000 0100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4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</a:p>
              <a:p>
                <a:pPr marL="914400" lvl="2" indent="0">
                  <a:buNone/>
                </a:pP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2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51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hy-AM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0011 0011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&amp; 0001 1001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&amp;</m:t>
                          </m:r>
                        </m:e>
                      </m:mr>
                      <m:mr>
                        <m:e/>
                      </m:mr>
                      <m:mr>
                        <m:e/>
                      </m:mr>
                    </m:m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0110011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00011001</m:t>
                              </m:r>
                            </m:e>
                          </m:mr>
                        </m:m>
                      </m:num>
                      <m:den>
                        <m:r>
                          <a:rPr lang="hy-AM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010001</m:t>
                        </m:r>
                      </m:den>
                    </m:f>
                  </m:oMath>
                </a14:m>
                <a:r>
                  <a:rPr lang="hy-AM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0001 0001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17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</a:p>
              <a:p>
                <a:pPr marL="914400" lvl="2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1B443A-EB42-435B-A43A-253721A98B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E50E0-CD2B-44B5-952A-4AB0D0BE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90716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A686-A2C2-4D88-BAA5-1BDA71945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(OR)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443A-EB42-435B-A43A-253721A98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the OR operation on each pair of bits.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OR y yields 1 only if either x or y are 1. The truth table for the OR operation 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E50E0-CD2B-44B5-952A-4AB0D0BE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F172717-0F18-411C-90F7-1F0D537C6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988474"/>
              </p:ext>
            </p:extLst>
          </p:nvPr>
        </p:nvGraphicFramePr>
        <p:xfrm>
          <a:off x="2032000" y="3485357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384976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593213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1164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OR 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238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97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718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18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202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40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A686-A2C2-4D88-BAA5-1BDA71945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(OR)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1B443A-EB42-435B-A43A-253721A98B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Examples:</a:t>
                </a:r>
              </a:p>
              <a:p>
                <a:pPr lvl="2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2" indent="0">
                  <a:buNone/>
                </a:pPr>
                <a:r>
                  <a:rPr lang="hy-AM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hy-AM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23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0000 1100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 0001 0111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</m:mr>
                      <m:mr>
                        <m:e/>
                      </m:mr>
                      <m:mr>
                        <m:e/>
                      </m:mr>
                    </m:m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y-AM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hy-AM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0001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  <m:r>
                                <a:rPr lang="hy-AM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hy-AM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00010111</m:t>
                              </m:r>
                            </m:e>
                          </m:mr>
                        </m:m>
                      </m:num>
                      <m:den>
                        <m:r>
                          <a:rPr lang="hy-AM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011111</m:t>
                        </m:r>
                      </m:den>
                    </m:f>
                  </m:oMath>
                </a14:m>
                <a:r>
                  <a:rPr lang="hy-AM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0001 1111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31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</a:p>
              <a:p>
                <a:pPr marL="914400" lvl="2" indent="0">
                  <a:buNone/>
                </a:pP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2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51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hy-AM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0011 0011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 0001 1001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</m:mr>
                      <m:mr>
                        <m:e/>
                      </m:mr>
                      <m:mr>
                        <m:e/>
                      </m:mr>
                    </m:m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0110011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00011001</m:t>
                              </m:r>
                            </m:e>
                          </m:mr>
                        </m:m>
                      </m:num>
                      <m:den>
                        <m:r>
                          <a:rPr lang="hy-AM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111011</m:t>
                        </m:r>
                      </m:den>
                    </m:f>
                  </m:oMath>
                </a14:m>
                <a:r>
                  <a:rPr lang="hy-AM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0011 1011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59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</a:p>
              <a:p>
                <a:pPr marL="914400" lvl="2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1B443A-EB42-435B-A43A-253721A98B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E50E0-CD2B-44B5-952A-4AB0D0BE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185685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A686-A2C2-4D88-BAA5-1BDA71945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^ (XOR)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443A-EB42-435B-A43A-253721A98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the XOR operation on each pair of bits.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XOR y yields 1 if x and y are different. The truth table for the XOR operation 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E50E0-CD2B-44B5-952A-4AB0D0BE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F172717-0F18-411C-90F7-1F0D537C6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282760"/>
              </p:ext>
            </p:extLst>
          </p:nvPr>
        </p:nvGraphicFramePr>
        <p:xfrm>
          <a:off x="2032000" y="3485357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384976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593213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1164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XOR 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238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97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718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18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202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74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A686-A2C2-4D88-BAA5-1BDA71945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^ (XOR)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1B443A-EB42-435B-A43A-253721A98B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Examples:</a:t>
                </a:r>
              </a:p>
              <a:p>
                <a:pPr lvl="2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2" indent="0">
                  <a:buNone/>
                </a:pPr>
                <a:r>
                  <a:rPr lang="hy-AM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hy-AM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^ 23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0000 1100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^ 0001 0111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^</m:t>
                          </m:r>
                        </m:e>
                      </m:mr>
                      <m:mr>
                        <m:e/>
                      </m:mr>
                      <m:mr>
                        <m:e/>
                      </m:mr>
                    </m:m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y-AM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hy-AM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0001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  <m:r>
                                <a:rPr lang="hy-AM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hy-AM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00010111</m:t>
                              </m:r>
                            </m:e>
                          </m:mr>
                        </m:m>
                      </m:num>
                      <m:den>
                        <m:r>
                          <a:rPr lang="hy-AM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011011</m:t>
                        </m:r>
                      </m:den>
                    </m:f>
                  </m:oMath>
                </a14:m>
                <a:r>
                  <a:rPr lang="hy-AM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0001 1011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27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</a:p>
              <a:p>
                <a:pPr marL="914400" lvl="2" indent="0">
                  <a:buNone/>
                </a:pP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2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51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hy-AM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^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0011 0011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^ 0001 1001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^</m:t>
                          </m:r>
                        </m:e>
                      </m:mr>
                      <m:mr>
                        <m:e/>
                      </m:mr>
                      <m:mr>
                        <m:e/>
                      </m:mr>
                    </m:m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0110011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00011001</m:t>
                              </m:r>
                            </m:e>
                          </m:mr>
                        </m:m>
                      </m:num>
                      <m:den>
                        <m:r>
                          <a:rPr lang="hy-AM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101010</m:t>
                        </m:r>
                      </m:den>
                    </m:f>
                  </m:oMath>
                </a14:m>
                <a:r>
                  <a:rPr lang="hy-AM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0010 1010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42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</a:p>
              <a:p>
                <a:pPr marL="914400" lvl="2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1B443A-EB42-435B-A43A-253721A98B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E50E0-CD2B-44B5-952A-4AB0D0BE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140973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A686-A2C2-4D88-BAA5-1BDA71945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443A-EB42-435B-A43A-253721A98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 table for AND, OR and XOR is: 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E50E0-CD2B-44B5-952A-4AB0D0BE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C9D3BF6-8B77-4BFD-9315-74B670121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332136"/>
              </p:ext>
            </p:extLst>
          </p:nvPr>
        </p:nvGraphicFramePr>
        <p:xfrm>
          <a:off x="1392195" y="2324894"/>
          <a:ext cx="9407610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35870">
                  <a:extLst>
                    <a:ext uri="{9D8B030D-6E8A-4147-A177-3AD203B41FA5}">
                      <a16:colId xmlns:a16="http://schemas.microsoft.com/office/drawing/2014/main" val="3434607383"/>
                    </a:ext>
                  </a:extLst>
                </a:gridCol>
                <a:gridCol w="3135870">
                  <a:extLst>
                    <a:ext uri="{9D8B030D-6E8A-4147-A177-3AD203B41FA5}">
                      <a16:colId xmlns:a16="http://schemas.microsoft.com/office/drawing/2014/main" val="3613346785"/>
                    </a:ext>
                  </a:extLst>
                </a:gridCol>
                <a:gridCol w="3135870">
                  <a:extLst>
                    <a:ext uri="{9D8B030D-6E8A-4147-A177-3AD203B41FA5}">
                      <a16:colId xmlns:a16="http://schemas.microsoft.com/office/drawing/2014/main" val="2039625395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&amp;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^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648979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x&amp;y</a:t>
                      </a:r>
                      <a:r>
                        <a:rPr lang="en-US" dirty="0"/>
                        <a:t> == </a:t>
                      </a:r>
                      <a:r>
                        <a:rPr lang="en-US" dirty="0" err="1"/>
                        <a:t>y&amp;x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x|y</a:t>
                      </a:r>
                      <a:r>
                        <a:rPr lang="en-US" dirty="0"/>
                        <a:t> == </a:t>
                      </a:r>
                      <a:r>
                        <a:rPr lang="en-US" dirty="0" err="1"/>
                        <a:t>y|x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x^y</a:t>
                      </a:r>
                      <a:r>
                        <a:rPr lang="en-US" dirty="0"/>
                        <a:t> == </a:t>
                      </a:r>
                      <a:r>
                        <a:rPr lang="en-US" dirty="0" err="1"/>
                        <a:t>y^x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9555477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x&amp;y</a:t>
                      </a:r>
                      <a:r>
                        <a:rPr lang="en-US" dirty="0"/>
                        <a:t>)&amp;z == x&amp;(</a:t>
                      </a:r>
                      <a:r>
                        <a:rPr lang="en-US" dirty="0" err="1"/>
                        <a:t>y&amp;z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x|y</a:t>
                      </a:r>
                      <a:r>
                        <a:rPr lang="en-US" dirty="0"/>
                        <a:t>)|z == x|(</a:t>
                      </a:r>
                      <a:r>
                        <a:rPr lang="en-US" dirty="0" err="1"/>
                        <a:t>y|z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x^y</a:t>
                      </a:r>
                      <a:r>
                        <a:rPr lang="en-US" dirty="0"/>
                        <a:t>)^z == x^(</a:t>
                      </a:r>
                      <a:r>
                        <a:rPr lang="en-US" dirty="0" err="1"/>
                        <a:t>y^z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2354660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&amp; 0 ==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| 0 ==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^ 0 ==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924049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&amp; x =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| x =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^ x =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6509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56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A686-A2C2-4D88-BAA5-1BDA71945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(COMPLEMENT, NOT)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443A-EB42-435B-A43A-253721A98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the NOT operation on each bit.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x yields the inverted value (a.k.a. one's complement) of x. The truth table for the NOT operation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is:</a:t>
            </a:r>
            <a:endParaRPr lang="hy-AM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hy-AM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hy-AM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hy-AM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hy-AM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hy-AM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~23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~0001 0111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1110 1000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~25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~0001 1001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1110 0110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E50E0-CD2B-44B5-952A-4AB0D0BE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F172717-0F18-411C-90F7-1F0D537C6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482796"/>
              </p:ext>
            </p:extLst>
          </p:nvPr>
        </p:nvGraphicFramePr>
        <p:xfrm>
          <a:off x="3386667" y="3429000"/>
          <a:ext cx="541866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384976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1164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~x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238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97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718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52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in computer represented 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binary numeral system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decimal number you see at output or give to program by yourself converted to binary.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number of various binary representations for signed numbers.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D1B8-3968-428A-BCE3-AF1411F5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56402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A686-A2C2-4D88-BAA5-1BDA71945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(LEFT SHIFT)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443A-EB42-435B-A43A-253721A98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operator shifts the first operand the specified number of bits to the left.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 bits shifted off to the left are discarded. Zero bits are shifted in from the right.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2"/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2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0000 1100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2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0011 0000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48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3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0001 1011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3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1101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216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hy-AM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001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0101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4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0101 0000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80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E50E0-CD2B-44B5-952A-4AB0D0BE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77379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A686-A2C2-4D88-BAA5-1BDA71945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(RIGHT SHIFT)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443A-EB42-435B-A43A-253721A98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operator shifts the first operand the specified number of bits to the right.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 bits shifted off to the right are discarded. Zero bits are shifted in from the left. 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2"/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2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0000 1100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2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0000 0011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3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0001 1011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3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0000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0011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hy-AM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001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0101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4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0000 0010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E50E0-CD2B-44B5-952A-4AB0D0BE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282960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A686-A2C2-4D88-BAA5-1BDA71945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443A-EB42-435B-A43A-253721A98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i-th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power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&lt;&lt;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i-th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of number n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n |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 &lt;&lt;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i-th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of number n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n &amp;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~(1 &lt;&lt;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Toggle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i-th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of number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n ^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 &lt;&lt;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if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i-th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if(n &amp; (1 &lt;&lt;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!= 0)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E50E0-CD2B-44B5-952A-4AB0D0BE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371219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A686-A2C2-4D88-BAA5-1BDA71945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Single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443A-EB42-435B-A43A-253721A98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are given an array of integers. Every element appears twice, except for one. You need to find the element that appears only one time. Your solution should have a linear runtime complexity (O(n)). Try to implement it without using extra memory.</a:t>
            </a:r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lvl="2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E50E0-CD2B-44B5-952A-4AB0D0BE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86BABB-617F-44A5-86FC-0483F7ED9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487847"/>
              </p:ext>
            </p:extLst>
          </p:nvPr>
        </p:nvGraphicFramePr>
        <p:xfrm>
          <a:off x="2032000" y="3668812"/>
          <a:ext cx="8128000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2724149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03535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435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</a:t>
                      </a:r>
                    </a:p>
                    <a:p>
                      <a:pPr algn="l"/>
                      <a:r>
                        <a:rPr lang="en-US" dirty="0"/>
                        <a:t>3 5 2 2 3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108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7</a:t>
                      </a:r>
                    </a:p>
                    <a:p>
                      <a:pPr algn="l"/>
                      <a:r>
                        <a:rPr lang="en-US" dirty="0"/>
                        <a:t>2 3 4 1 1 3 4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102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97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A686-A2C2-4D88-BAA5-1BDA71945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Single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1B443A-EB42-435B-A43A-253721A98B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 is following: You just need to XOR all the numbers with each other. Result will be the answer.</a:t>
                </a:r>
                <a:endPara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Examples:</a:t>
                </a: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 ^ 5 ^ 2 ^ 2 ^ 3 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2 ^ 2 ^ 3 ^ 3 ^ 5 = 0 ^ 0 ^ 5 = 5 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 ^ 3 ^ 4 ^ 1 ^ 1 ^ 3 ^ 4 =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 ^ 1 ^ 2 ^ 3 ^ 3 ^ 4 ^ 4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 ^ 2 ^ 0 ^ 0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2 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1B443A-EB42-435B-A43A-253721A98B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E50E0-CD2B-44B5-952A-4AB0D0BE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86BABB-617F-44A5-86FC-0483F7ED9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642629"/>
              </p:ext>
            </p:extLst>
          </p:nvPr>
        </p:nvGraphicFramePr>
        <p:xfrm>
          <a:off x="1916671" y="3050060"/>
          <a:ext cx="8128000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2724149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03535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435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</a:t>
                      </a:r>
                    </a:p>
                    <a:p>
                      <a:pPr algn="l"/>
                      <a:r>
                        <a:rPr lang="en-US" dirty="0"/>
                        <a:t>3 5 2 2 3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108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7</a:t>
                      </a:r>
                    </a:p>
                    <a:p>
                      <a:pPr algn="l"/>
                      <a:r>
                        <a:rPr lang="en-US" dirty="0"/>
                        <a:t>2 3 4 1 1 3 4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102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1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A686-A2C2-4D88-BAA5-1BDA71945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443A-EB42-435B-A43A-253721A98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all subsets of the given set</a:t>
            </a:r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lvl="2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E50E0-CD2B-44B5-952A-4AB0D0BE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86BABB-617F-44A5-86FC-0483F7ED9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931974"/>
              </p:ext>
            </p:extLst>
          </p:nvPr>
        </p:nvGraphicFramePr>
        <p:xfrm>
          <a:off x="2032000" y="2975919"/>
          <a:ext cx="8128000" cy="265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2724149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03535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435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  <a:p>
                      <a:pPr algn="l"/>
                      <a:r>
                        <a:rPr lang="en-US" dirty="0"/>
                        <a:t>1 2 5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{}</a:t>
                      </a:r>
                    </a:p>
                    <a:p>
                      <a:pPr algn="l"/>
                      <a:r>
                        <a:rPr lang="en-US" dirty="0"/>
                        <a:t>{1}</a:t>
                      </a:r>
                    </a:p>
                    <a:p>
                      <a:pPr algn="l"/>
                      <a:r>
                        <a:rPr lang="en-US" dirty="0"/>
                        <a:t>{2}</a:t>
                      </a:r>
                    </a:p>
                    <a:p>
                      <a:pPr algn="l"/>
                      <a:r>
                        <a:rPr lang="en-US" dirty="0"/>
                        <a:t>{5}</a:t>
                      </a:r>
                    </a:p>
                    <a:p>
                      <a:pPr algn="l"/>
                      <a:r>
                        <a:rPr lang="en-US" dirty="0"/>
                        <a:t>{1, 2}</a:t>
                      </a:r>
                      <a:br>
                        <a:rPr lang="en-US" dirty="0"/>
                      </a:br>
                      <a:r>
                        <a:rPr lang="en-US" dirty="0"/>
                        <a:t>{2, 5}</a:t>
                      </a:r>
                    </a:p>
                    <a:p>
                      <a:pPr algn="l"/>
                      <a:r>
                        <a:rPr lang="en-US" dirty="0"/>
                        <a:t>{1, 5}</a:t>
                      </a:r>
                    </a:p>
                    <a:p>
                      <a:pPr algn="l"/>
                      <a:r>
                        <a:rPr lang="en-US" dirty="0"/>
                        <a:t>{1, 2, 5}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108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50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A686-A2C2-4D88-BAA5-1BDA71945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443A-EB42-435B-A43A-253721A98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E50E0-CD2B-44B5-952A-4AB0D0BE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8092FE-30C7-451A-A81F-E8FC9B4C8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612" y="1916413"/>
            <a:ext cx="4444775" cy="4420286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5882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A686-A2C2-4D88-BAA5-1BDA71945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K-Subsets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443A-EB42-435B-A43A-253721A98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all subsets of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K of the given set</a:t>
            </a:r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lvl="2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E50E0-CD2B-44B5-952A-4AB0D0BE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86BABB-617F-44A5-86FC-0483F7ED9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658570"/>
              </p:ext>
            </p:extLst>
          </p:nvPr>
        </p:nvGraphicFramePr>
        <p:xfrm>
          <a:off x="2032000" y="2605217"/>
          <a:ext cx="8128000" cy="3205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2724149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03535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435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5 2</a:t>
                      </a:r>
                    </a:p>
                    <a:p>
                      <a:pPr algn="l"/>
                      <a:r>
                        <a:rPr lang="en-US" dirty="0"/>
                        <a:t>1 2 3 4 5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1 2 </a:t>
                      </a:r>
                      <a:br>
                        <a:rPr lang="en-US" dirty="0"/>
                      </a:br>
                      <a:r>
                        <a:rPr lang="en-US" dirty="0"/>
                        <a:t>1 3 </a:t>
                      </a:r>
                      <a:br>
                        <a:rPr lang="en-US" dirty="0"/>
                      </a:br>
                      <a:r>
                        <a:rPr lang="en-US" dirty="0"/>
                        <a:t>1 4</a:t>
                      </a:r>
                    </a:p>
                    <a:p>
                      <a:pPr algn="l"/>
                      <a:r>
                        <a:rPr lang="en-US" dirty="0"/>
                        <a:t>1 5</a:t>
                      </a:r>
                    </a:p>
                    <a:p>
                      <a:pPr algn="l"/>
                      <a:r>
                        <a:rPr lang="en-US" dirty="0"/>
                        <a:t>2 3</a:t>
                      </a:r>
                    </a:p>
                    <a:p>
                      <a:pPr algn="l"/>
                      <a:r>
                        <a:rPr lang="en-US" dirty="0"/>
                        <a:t>2 4</a:t>
                      </a:r>
                    </a:p>
                    <a:p>
                      <a:pPr algn="l"/>
                      <a:r>
                        <a:rPr lang="en-US" dirty="0"/>
                        <a:t>2 5</a:t>
                      </a:r>
                    </a:p>
                    <a:p>
                      <a:pPr algn="l"/>
                      <a:r>
                        <a:rPr lang="en-US" dirty="0"/>
                        <a:t>3 4</a:t>
                      </a:r>
                    </a:p>
                    <a:p>
                      <a:pPr algn="l"/>
                      <a:r>
                        <a:rPr lang="en-US" dirty="0"/>
                        <a:t>3 5</a:t>
                      </a:r>
                      <a:br>
                        <a:rPr lang="en-US" dirty="0"/>
                      </a:br>
                      <a:r>
                        <a:rPr lang="en-US" dirty="0"/>
                        <a:t>4 5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108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01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A686-A2C2-4D88-BAA5-1BDA71945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K-Subsets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443A-EB42-435B-A43A-253721A98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E50E0-CD2B-44B5-952A-4AB0D0BE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1D71A7-E1F6-4413-A936-A97B783E2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773" y="1978026"/>
            <a:ext cx="5767902" cy="4038154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2605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2C84-AD12-4DEA-8F40-25042604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C0F2-B432-4F96-88B4-4D31608D2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703"/>
            <a:ext cx="10515600" cy="4282259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basic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numbers representation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and magnitude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Ones'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Two's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4E75-3597-462A-816B-A67375A5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151901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67A14-6013-40A9-8642-DA8CF4586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representation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and magnitude method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C27BEA-44D5-4158-813F-B26DF61081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Simple representation with power of 2s for both signed and unsigned numbers</a:t>
                </a:r>
                <a:r>
                  <a:rPr lang="hy-AM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․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 bit are used for sign, 0 for positive numbers, 1 for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negative: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0001 1101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-13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1001 1101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91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0101 1011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-91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1101 1011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C27BEA-44D5-4158-813F-B26DF61081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38681A-5E3A-4B67-BD91-512F23B5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04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67A14-6013-40A9-8642-DA8CF4586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representation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and magnitude method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C27BEA-44D5-4158-813F-B26DF61081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Advantages: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Easy to calculate signed and unsigned numbers representation.</a:t>
                </a: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Disadvantages: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are two zeroes in this representation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2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0000 0000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-0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1000 0000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  <a:p>
                <a:pPr marL="457200" lvl="1" indent="0">
                  <a:buNone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the range of numbers this method allows to represent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; </m:t>
                    </m:r>
                    <m:d>
                      <m:dPr>
                        <m:begChr m:val=""/>
                        <m:endChr m:val="]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Hard to perform even standard arithmetic operations with signed and unsigned numbers.</a:t>
                </a:r>
                <a:endParaRPr lang="hy-AM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hy-AM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hy-AM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y-AM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0000 1100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hy-AM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hy-AM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00 1100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5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e>
                      </m:mr>
                      <m:mr>
                        <m:e/>
                      </m:mr>
                      <m:mr>
                        <m:e/>
                      </m:mr>
                    </m:m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y-AM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hy-AM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0001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  <m:r>
                                <a:rPr lang="hy-AM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hy-AM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10001100</m:t>
                              </m:r>
                            </m:e>
                          </m:mr>
                        </m:m>
                      </m:num>
                      <m:den>
                        <m:r>
                          <a:rPr lang="hy-AM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1001100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hy-AM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hy-AM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1001 1000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hy-AM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- </a:t>
                </a:r>
                <a:r>
                  <a:rPr lang="hy-AM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r>
                  <a:rPr lang="hy-AM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≠ </a:t>
                </a:r>
                <a:r>
                  <a:rPr lang="hy-AM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hy-AM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y-AM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C27BEA-44D5-4158-813F-B26DF61081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381" r="-5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38681A-5E3A-4B67-BD91-512F23B5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48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67A14-6013-40A9-8642-DA8CF4586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representation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en:Signed number representations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en:Signed number representations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Ones' complement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C27BEA-44D5-4158-813F-B26DF61081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Positive numbers are the same simple, negative values are the bit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𝑐𝑜𝑚𝑝𝑙𝑒𝑚𝑒𝑛𝑡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corresponding positive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value: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0001 1101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-13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1110 0010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91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0101 1011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-91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</a:t>
                </a:r>
                <a:r>
                  <a:rPr lang="hy-AM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010 0100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hy-AM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C27BEA-44D5-4158-813F-B26DF61081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38681A-5E3A-4B67-BD91-512F23B5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6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67A14-6013-40A9-8642-DA8CF4586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7305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representation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en:Signed number representations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en:Signed number representations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Ones' complement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C27BEA-44D5-4158-813F-B26DF61081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Advantages: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Easy to perform standard arithmetic operations with signed and unsigned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numbers:</a:t>
                </a:r>
                <a:endParaRPr lang="hy-AM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hy-AM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hy-AM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0000 1100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0001 0111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e>
                      </m:mr>
                      <m:mr>
                        <m:e/>
                      </m:mr>
                      <m:mr>
                        <m:e/>
                      </m:mr>
                    </m:m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y-AM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hy-AM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0001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  <m:r>
                                <a:rPr lang="hy-AM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hy-AM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00010111</m:t>
                              </m:r>
                            </m:e>
                          </m:mr>
                        </m:m>
                      </m:num>
                      <m:den>
                        <m:r>
                          <a:rPr lang="hy-AM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00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hy-AM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000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den>
                    </m:f>
                  </m:oMath>
                </a14:m>
                <a:r>
                  <a:rPr lang="hy-AM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0010 0011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35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hy-AM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hy-AM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hy-AM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hy-AM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0000 1100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hy-AM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hy-AM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y-AM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1000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e>
                      </m:mr>
                      <m:mr>
                        <m:e/>
                      </m:mr>
                      <m:mr>
                        <m:e/>
                      </m:mr>
                    </m:m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y-AM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hy-AM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0001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  <m:r>
                                <a:rPr lang="hy-AM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11101000</m:t>
                              </m:r>
                            </m:e>
                          </m:mr>
                        </m:m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11110100</m:t>
                        </m:r>
                      </m:den>
                    </m:f>
                  </m:oMath>
                </a14:m>
                <a:r>
                  <a:rPr lang="hy-AM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1111 0100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-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Disadvantages: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are two zeroes in this representation:</a:t>
                </a:r>
              </a:p>
              <a:p>
                <a:pPr lvl="2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sz="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0000 0000</a:t>
                </a: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-0</a:t>
                </a: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</a:t>
                </a:r>
                <a:r>
                  <a:rPr lang="hy-AM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111 1111</a:t>
                </a: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the range of numbers this method allows to represent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 </m:t>
                    </m:r>
                    <m:d>
                      <m:dPr>
                        <m:begChr m:val="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C27BEA-44D5-4158-813F-B26DF61081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30725"/>
              </a:xfrm>
              <a:blipFill>
                <a:blip r:embed="rId3"/>
                <a:stretch>
                  <a:fillRect l="-812" t="-1882" r="-5565" b="-16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38681A-5E3A-4B67-BD91-512F23B5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97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67A14-6013-40A9-8642-DA8CF4586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representation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en:Signed number representations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en:Signed number representations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Two's complement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27BEA-44D5-4158-813F-B26DF6108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49989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numbers are the same simple, negative values are the bit complement of the corresponding positive value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1 is then added to the resulting value, ignoring the overflow which occurs when taking the two's complement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0001 1101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-13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1110 001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91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0101 1011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-91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010 010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0000 0000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38681A-5E3A-4B67-BD91-512F23B5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1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67A14-6013-40A9-8642-DA8CF4586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representation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en:Signed number representations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en:Signed number representations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Two's complement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C27BEA-44D5-4158-813F-B26DF61081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Advantages: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Easy to perform standard arithmetic operations with signed and unsigned numbers</a:t>
                </a:r>
                <a:endParaRPr lang="hy-AM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hy-AM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hy-AM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0000 1100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0001 0111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e>
                      </m:mr>
                      <m:mr>
                        <m:e/>
                      </m:mr>
                      <m:mr>
                        <m:e/>
                      </m:mr>
                    </m:m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y-AM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hy-AM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0001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  <m:r>
                                <a:rPr lang="hy-AM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hy-AM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00010111</m:t>
                              </m:r>
                            </m:e>
                          </m:mr>
                        </m:m>
                      </m:num>
                      <m:den>
                        <m:r>
                          <a:rPr lang="hy-AM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00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hy-AM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000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den>
                    </m:f>
                  </m:oMath>
                </a14:m>
                <a:r>
                  <a:rPr lang="hy-AM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0010 0011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35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</a:p>
              <a:p>
                <a:pPr lvl="2"/>
                <a:endParaRPr lang="hy-AM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hy-AM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hy-AM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0000 1100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hy-AM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hy-AM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y-AM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e>
                      </m:mr>
                      <m:mr>
                        <m:e/>
                      </m:mr>
                      <m:mr>
                        <m:e/>
                      </m:mr>
                    </m:m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y-AM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hy-AM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0001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  <m:r>
                                <a:rPr lang="hy-AM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11101001</m:t>
                              </m:r>
                            </m:e>
                          </m:mr>
                        </m:m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11110101</m:t>
                        </m:r>
                      </m:den>
                    </m:f>
                  </m:oMath>
                </a14:m>
                <a:r>
                  <a:rPr lang="hy-AM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1111 0101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-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0000 1011</a:t>
                </a:r>
                <a:r>
                  <a: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-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is only one zero in this representation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2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sz="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-0</a:t>
                </a:r>
                <a:r>
                  <a:rPr 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0000 0000</a:t>
                </a:r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the range of numbers this method allows to represent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 </m:t>
                    </m:r>
                    <m:d>
                      <m:dPr>
                        <m:begChr m:val="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Modern computers uses exactly this number representation.</a:t>
                </a:r>
              </a:p>
              <a:p>
                <a:pPr marL="457200" lvl="1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C27BEA-44D5-4158-813F-B26DF61081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38681A-5E3A-4B67-BD91-512F23B5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87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8020</TotalTime>
  <Words>1432</Words>
  <Application>Microsoft Office PowerPoint</Application>
  <PresentationFormat>Широкоэкранный</PresentationFormat>
  <Paragraphs>317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Times New Roman</vt:lpstr>
      <vt:lpstr>Office Theme</vt:lpstr>
      <vt:lpstr>Bitwise operations</vt:lpstr>
      <vt:lpstr>Numbers representation</vt:lpstr>
      <vt:lpstr>Numbers representation</vt:lpstr>
      <vt:lpstr> Numbers representation Sign and magnitude method </vt:lpstr>
      <vt:lpstr> Numbers representation Sign and magnitude method </vt:lpstr>
      <vt:lpstr> Numbers representation Ones' complement </vt:lpstr>
      <vt:lpstr> Numbers representation Ones' complement </vt:lpstr>
      <vt:lpstr> Numbers representation Two's complement </vt:lpstr>
      <vt:lpstr> Numbers representation Two's complement </vt:lpstr>
      <vt:lpstr>Bitwise operations</vt:lpstr>
      <vt:lpstr>Bitwise operations</vt:lpstr>
      <vt:lpstr>Bitwise operations &amp; (AND)</vt:lpstr>
      <vt:lpstr>Bitwise operations &amp; (AND)</vt:lpstr>
      <vt:lpstr>Bitwise operations | (OR)</vt:lpstr>
      <vt:lpstr>Bitwise operations | (OR)</vt:lpstr>
      <vt:lpstr>Bitwise operations ^ (XOR)</vt:lpstr>
      <vt:lpstr>Bitwise operations ^ (XOR)</vt:lpstr>
      <vt:lpstr>Bitwise operations Relations</vt:lpstr>
      <vt:lpstr>Bitwise operations ~ (COMPLEMENT, NOT)</vt:lpstr>
      <vt:lpstr>Bitwise operations &lt;&lt; (LEFT SHIFT)</vt:lpstr>
      <vt:lpstr>Bitwise operations &gt;&gt; (RIGHT SHIFT)</vt:lpstr>
      <vt:lpstr>Bitwise operations Manipulations</vt:lpstr>
      <vt:lpstr>Bitwise operations Problem: Single number</vt:lpstr>
      <vt:lpstr>Bitwise operations Problem: Single number</vt:lpstr>
      <vt:lpstr>Bitwise operations Problem: Subsets</vt:lpstr>
      <vt:lpstr>Bitwise operations Problem: Subsets</vt:lpstr>
      <vt:lpstr>Bitwise operations Problem: K-Subsets</vt:lpstr>
      <vt:lpstr>Bitwise operations Problem: K-Subsets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Bitwise operations</dc:title>
  <dc:creator>Loki</dc:creator>
  <cp:lastModifiedBy>Levonog</cp:lastModifiedBy>
  <cp:revision>67</cp:revision>
  <dcterms:created xsi:type="dcterms:W3CDTF">2019-10-12T09:46:19Z</dcterms:created>
  <dcterms:modified xsi:type="dcterms:W3CDTF">2021-07-10T20:14:58Z</dcterms:modified>
</cp:coreProperties>
</file>