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BDADE8-9EFB-4647-B123-8A6F3EFC7CD3}" type="datetimeFigureOut">
              <a:rPr lang="en-US" smtClean="0"/>
              <a:t>7/10/2021</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B1152A-3385-4561-9E33-51EF9FA62217}" type="slidenum">
              <a:rPr lang="en-US" smtClean="0"/>
              <a:t>‹#›</a:t>
            </a:fld>
            <a:endParaRPr lang="en-US"/>
          </a:p>
        </p:txBody>
      </p:sp>
    </p:spTree>
    <p:extLst>
      <p:ext uri="{BB962C8B-B14F-4D97-AF65-F5344CB8AC3E}">
        <p14:creationId xmlns:p14="http://schemas.microsoft.com/office/powerpoint/2010/main" val="2472692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7" name="Google Shape;597;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7725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3" name="Google Shape;683;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4006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6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3" name="Google Shape;693;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0799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6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3" name="Google Shape;703;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121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6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3" name="Google Shape;713;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6452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3" name="Google Shape;723;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3009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3" name="Google Shape;733;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6954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1" name="Google Shape;741;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8910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5" name="Google Shape;605;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6368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3" name="Google Shape;613;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3688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3" name="Google Shape;623;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2616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3" name="Google Shape;633;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0207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6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3" name="Google Shape;643;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3830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3" name="Google Shape;653;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2312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3" name="Google Shape;663;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1217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6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3" name="Google Shape;673;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9606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76223488-164D-4A4A-A513-DE5378248FD9}" type="datetimeFigureOut">
              <a:rPr lang="en-US" smtClean="0"/>
              <a:t>7/10/2021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DECFF9B0-C30C-4BDC-831B-B4A41C64DA56}" type="slidenum">
              <a:rPr lang="en-US" smtClean="0"/>
              <a:t>‹#›</a:t>
            </a:fld>
            <a:endParaRPr lang="en-US"/>
          </a:p>
        </p:txBody>
      </p:sp>
    </p:spTree>
    <p:extLst>
      <p:ext uri="{BB962C8B-B14F-4D97-AF65-F5344CB8AC3E}">
        <p14:creationId xmlns:p14="http://schemas.microsoft.com/office/powerpoint/2010/main" val="2921757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76223488-164D-4A4A-A513-DE5378248FD9}" type="datetimeFigureOut">
              <a:rPr lang="en-US" smtClean="0"/>
              <a:t>7/10/2021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DECFF9B0-C30C-4BDC-831B-B4A41C64DA56}" type="slidenum">
              <a:rPr lang="en-US" smtClean="0"/>
              <a:t>‹#›</a:t>
            </a:fld>
            <a:endParaRPr lang="en-US"/>
          </a:p>
        </p:txBody>
      </p:sp>
    </p:spTree>
    <p:extLst>
      <p:ext uri="{BB962C8B-B14F-4D97-AF65-F5344CB8AC3E}">
        <p14:creationId xmlns:p14="http://schemas.microsoft.com/office/powerpoint/2010/main" val="383654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76223488-164D-4A4A-A513-DE5378248FD9}" type="datetimeFigureOut">
              <a:rPr lang="en-US" smtClean="0"/>
              <a:t>7/10/2021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DECFF9B0-C30C-4BDC-831B-B4A41C64DA56}" type="slidenum">
              <a:rPr lang="en-US" smtClean="0"/>
              <a:t>‹#›</a:t>
            </a:fld>
            <a:endParaRPr lang="en-US"/>
          </a:p>
        </p:txBody>
      </p:sp>
    </p:spTree>
    <p:extLst>
      <p:ext uri="{BB962C8B-B14F-4D97-AF65-F5344CB8AC3E}">
        <p14:creationId xmlns:p14="http://schemas.microsoft.com/office/powerpoint/2010/main" val="154395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76223488-164D-4A4A-A513-DE5378248FD9}" type="datetimeFigureOut">
              <a:rPr lang="en-US" smtClean="0"/>
              <a:t>7/10/2021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DECFF9B0-C30C-4BDC-831B-B4A41C64DA56}" type="slidenum">
              <a:rPr lang="en-US" smtClean="0"/>
              <a:t>‹#›</a:t>
            </a:fld>
            <a:endParaRPr lang="en-US"/>
          </a:p>
        </p:txBody>
      </p:sp>
    </p:spTree>
    <p:extLst>
      <p:ext uri="{BB962C8B-B14F-4D97-AF65-F5344CB8AC3E}">
        <p14:creationId xmlns:p14="http://schemas.microsoft.com/office/powerpoint/2010/main" val="2278567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76223488-164D-4A4A-A513-DE5378248FD9}" type="datetimeFigureOut">
              <a:rPr lang="en-US" smtClean="0"/>
              <a:t>7/10/2021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DECFF9B0-C30C-4BDC-831B-B4A41C64DA56}" type="slidenum">
              <a:rPr lang="en-US" smtClean="0"/>
              <a:t>‹#›</a:t>
            </a:fld>
            <a:endParaRPr lang="en-US"/>
          </a:p>
        </p:txBody>
      </p:sp>
    </p:spTree>
    <p:extLst>
      <p:ext uri="{BB962C8B-B14F-4D97-AF65-F5344CB8AC3E}">
        <p14:creationId xmlns:p14="http://schemas.microsoft.com/office/powerpoint/2010/main" val="120535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76223488-164D-4A4A-A513-DE5378248FD9}" type="datetimeFigureOut">
              <a:rPr lang="en-US" smtClean="0"/>
              <a:t>7/10/2021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DECFF9B0-C30C-4BDC-831B-B4A41C64DA56}" type="slidenum">
              <a:rPr lang="en-US" smtClean="0"/>
              <a:t>‹#›</a:t>
            </a:fld>
            <a:endParaRPr lang="en-US"/>
          </a:p>
        </p:txBody>
      </p:sp>
    </p:spTree>
    <p:extLst>
      <p:ext uri="{BB962C8B-B14F-4D97-AF65-F5344CB8AC3E}">
        <p14:creationId xmlns:p14="http://schemas.microsoft.com/office/powerpoint/2010/main" val="1618818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76223488-164D-4A4A-A513-DE5378248FD9}" type="datetimeFigureOut">
              <a:rPr lang="en-US" smtClean="0"/>
              <a:t>7/10/2021</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DECFF9B0-C30C-4BDC-831B-B4A41C64DA56}" type="slidenum">
              <a:rPr lang="en-US" smtClean="0"/>
              <a:t>‹#›</a:t>
            </a:fld>
            <a:endParaRPr lang="en-US"/>
          </a:p>
        </p:txBody>
      </p:sp>
    </p:spTree>
    <p:extLst>
      <p:ext uri="{BB962C8B-B14F-4D97-AF65-F5344CB8AC3E}">
        <p14:creationId xmlns:p14="http://schemas.microsoft.com/office/powerpoint/2010/main" val="80349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76223488-164D-4A4A-A513-DE5378248FD9}" type="datetimeFigureOut">
              <a:rPr lang="en-US" smtClean="0"/>
              <a:t>7/10/2021</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DECFF9B0-C30C-4BDC-831B-B4A41C64DA56}" type="slidenum">
              <a:rPr lang="en-US" smtClean="0"/>
              <a:t>‹#›</a:t>
            </a:fld>
            <a:endParaRPr lang="en-US"/>
          </a:p>
        </p:txBody>
      </p:sp>
    </p:spTree>
    <p:extLst>
      <p:ext uri="{BB962C8B-B14F-4D97-AF65-F5344CB8AC3E}">
        <p14:creationId xmlns:p14="http://schemas.microsoft.com/office/powerpoint/2010/main" val="246537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6223488-164D-4A4A-A513-DE5378248FD9}" type="datetimeFigureOut">
              <a:rPr lang="en-US" smtClean="0"/>
              <a:t>7/10/2021</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DECFF9B0-C30C-4BDC-831B-B4A41C64DA56}" type="slidenum">
              <a:rPr lang="en-US" smtClean="0"/>
              <a:t>‹#›</a:t>
            </a:fld>
            <a:endParaRPr lang="en-US"/>
          </a:p>
        </p:txBody>
      </p:sp>
    </p:spTree>
    <p:extLst>
      <p:ext uri="{BB962C8B-B14F-4D97-AF65-F5344CB8AC3E}">
        <p14:creationId xmlns:p14="http://schemas.microsoft.com/office/powerpoint/2010/main" val="1329890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6223488-164D-4A4A-A513-DE5378248FD9}" type="datetimeFigureOut">
              <a:rPr lang="en-US" smtClean="0"/>
              <a:t>7/10/2021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DECFF9B0-C30C-4BDC-831B-B4A41C64DA56}" type="slidenum">
              <a:rPr lang="en-US" smtClean="0"/>
              <a:t>‹#›</a:t>
            </a:fld>
            <a:endParaRPr lang="en-US"/>
          </a:p>
        </p:txBody>
      </p:sp>
    </p:spTree>
    <p:extLst>
      <p:ext uri="{BB962C8B-B14F-4D97-AF65-F5344CB8AC3E}">
        <p14:creationId xmlns:p14="http://schemas.microsoft.com/office/powerpoint/2010/main" val="2150405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6223488-164D-4A4A-A513-DE5378248FD9}" type="datetimeFigureOut">
              <a:rPr lang="en-US" smtClean="0"/>
              <a:t>7/10/2021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DECFF9B0-C30C-4BDC-831B-B4A41C64DA56}" type="slidenum">
              <a:rPr lang="en-US" smtClean="0"/>
              <a:t>‹#›</a:t>
            </a:fld>
            <a:endParaRPr lang="en-US"/>
          </a:p>
        </p:txBody>
      </p:sp>
    </p:spTree>
    <p:extLst>
      <p:ext uri="{BB962C8B-B14F-4D97-AF65-F5344CB8AC3E}">
        <p14:creationId xmlns:p14="http://schemas.microsoft.com/office/powerpoint/2010/main" val="2382567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223488-164D-4A4A-A513-DE5378248FD9}" type="datetimeFigureOut">
              <a:rPr lang="en-US" smtClean="0"/>
              <a:t>7/10/2021</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FF9B0-C30C-4BDC-831B-B4A41C64DA56}" type="slidenum">
              <a:rPr lang="en-US" smtClean="0"/>
              <a:t>‹#›</a:t>
            </a:fld>
            <a:endParaRPr lang="en-US"/>
          </a:p>
        </p:txBody>
      </p:sp>
    </p:spTree>
    <p:extLst>
      <p:ext uri="{BB962C8B-B14F-4D97-AF65-F5344CB8AC3E}">
        <p14:creationId xmlns:p14="http://schemas.microsoft.com/office/powerpoint/2010/main" val="1032769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5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Times New Roman"/>
              <a:buNone/>
            </a:pPr>
            <a:r>
              <a:rPr lang="en-US">
                <a:latin typeface="Times New Roman"/>
                <a:ea typeface="Times New Roman"/>
                <a:cs typeface="Times New Roman"/>
                <a:sym typeface="Times New Roman"/>
              </a:rPr>
              <a:t>Counting sort</a:t>
            </a:r>
            <a:endParaRPr>
              <a:latin typeface="Times New Roman"/>
              <a:ea typeface="Times New Roman"/>
              <a:cs typeface="Times New Roman"/>
              <a:sym typeface="Times New Roman"/>
            </a:endParaRPr>
          </a:p>
        </p:txBody>
      </p:sp>
      <p:sp>
        <p:nvSpPr>
          <p:cNvPr id="600" name="Google Shape;600;p5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
        <p:nvSpPr>
          <p:cNvPr id="601" name="Google Shape;601;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Algorithms and Data Structures course</a:t>
            </a:r>
            <a:endParaRPr/>
          </a:p>
        </p:txBody>
      </p:sp>
      <p:sp>
        <p:nvSpPr>
          <p:cNvPr id="602" name="Google Shape;602;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290462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66"/>
          <p:cNvSpPr txBox="1"/>
          <p:nvPr/>
        </p:nvSpPr>
        <p:spPr>
          <a:xfrm>
            <a:off x="838200" y="3435841"/>
            <a:ext cx="10515600" cy="469453"/>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Now let’s place elements from first one back in the array</a:t>
            </a:r>
            <a:endParaRPr sz="2200" b="0" i="0" u="none" strike="noStrike" cap="none">
              <a:solidFill>
                <a:schemeClr val="dk1"/>
              </a:solidFill>
              <a:latin typeface="Times New Roman"/>
              <a:ea typeface="Times New Roman"/>
              <a:cs typeface="Times New Roman"/>
              <a:sym typeface="Times New Roman"/>
            </a:endParaRPr>
          </a:p>
        </p:txBody>
      </p:sp>
      <p:sp>
        <p:nvSpPr>
          <p:cNvPr id="686" name="Google Shape;686;p66"/>
          <p:cNvSpPr txBox="1"/>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Counting Sort</a:t>
            </a:r>
            <a:endParaRPr sz="4400" b="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Example</a:t>
            </a:r>
            <a:endParaRPr/>
          </a:p>
        </p:txBody>
      </p:sp>
      <p:sp>
        <p:nvSpPr>
          <p:cNvPr id="687" name="Google Shape;687;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Algorithms and Data Structures course</a:t>
            </a:r>
            <a:endParaRPr/>
          </a:p>
        </p:txBody>
      </p:sp>
      <p:sp>
        <p:nvSpPr>
          <p:cNvPr id="688" name="Google Shape;688;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graphicFrame>
        <p:nvGraphicFramePr>
          <p:cNvPr id="689" name="Google Shape;689;p66"/>
          <p:cNvGraphicFramePr/>
          <p:nvPr/>
        </p:nvGraphicFramePr>
        <p:xfrm>
          <a:off x="1651295" y="4192899"/>
          <a:ext cx="3000000" cy="3000000"/>
        </p:xfrm>
        <a:graphic>
          <a:graphicData uri="http://schemas.openxmlformats.org/drawingml/2006/table">
            <a:tbl>
              <a:tblPr firstRow="1" bandRow="1">
                <a:noFill/>
              </a:tblPr>
              <a:tblGrid>
                <a:gridCol w="592625">
                  <a:extLst>
                    <a:ext uri="{9D8B030D-6E8A-4147-A177-3AD203B41FA5}">
                      <a16:colId xmlns:a16="http://schemas.microsoft.com/office/drawing/2014/main" val="20000"/>
                    </a:ext>
                  </a:extLst>
                </a:gridCol>
                <a:gridCol w="592625">
                  <a:extLst>
                    <a:ext uri="{9D8B030D-6E8A-4147-A177-3AD203B41FA5}">
                      <a16:colId xmlns:a16="http://schemas.microsoft.com/office/drawing/2014/main" val="20001"/>
                    </a:ext>
                  </a:extLst>
                </a:gridCol>
                <a:gridCol w="592625">
                  <a:extLst>
                    <a:ext uri="{9D8B030D-6E8A-4147-A177-3AD203B41FA5}">
                      <a16:colId xmlns:a16="http://schemas.microsoft.com/office/drawing/2014/main" val="20002"/>
                    </a:ext>
                  </a:extLst>
                </a:gridCol>
                <a:gridCol w="592625">
                  <a:extLst>
                    <a:ext uri="{9D8B030D-6E8A-4147-A177-3AD203B41FA5}">
                      <a16:colId xmlns:a16="http://schemas.microsoft.com/office/drawing/2014/main" val="20003"/>
                    </a:ext>
                  </a:extLst>
                </a:gridCol>
                <a:gridCol w="592625">
                  <a:extLst>
                    <a:ext uri="{9D8B030D-6E8A-4147-A177-3AD203B41FA5}">
                      <a16:colId xmlns:a16="http://schemas.microsoft.com/office/drawing/2014/main" val="20004"/>
                    </a:ext>
                  </a:extLst>
                </a:gridCol>
                <a:gridCol w="592625">
                  <a:extLst>
                    <a:ext uri="{9D8B030D-6E8A-4147-A177-3AD203B41FA5}">
                      <a16:colId xmlns:a16="http://schemas.microsoft.com/office/drawing/2014/main" val="20005"/>
                    </a:ext>
                  </a:extLst>
                </a:gridCol>
                <a:gridCol w="592625">
                  <a:extLst>
                    <a:ext uri="{9D8B030D-6E8A-4147-A177-3AD203B41FA5}">
                      <a16:colId xmlns:a16="http://schemas.microsoft.com/office/drawing/2014/main" val="20006"/>
                    </a:ext>
                  </a:extLst>
                </a:gridCol>
                <a:gridCol w="592625">
                  <a:extLst>
                    <a:ext uri="{9D8B030D-6E8A-4147-A177-3AD203B41FA5}">
                      <a16:colId xmlns:a16="http://schemas.microsoft.com/office/drawing/2014/main" val="20007"/>
                    </a:ext>
                  </a:extLst>
                </a:gridCol>
                <a:gridCol w="592625">
                  <a:extLst>
                    <a:ext uri="{9D8B030D-6E8A-4147-A177-3AD203B41FA5}">
                      <a16:colId xmlns:a16="http://schemas.microsoft.com/office/drawing/2014/main" val="20008"/>
                    </a:ext>
                  </a:extLst>
                </a:gridCol>
                <a:gridCol w="592625">
                  <a:extLst>
                    <a:ext uri="{9D8B030D-6E8A-4147-A177-3AD203B41FA5}">
                      <a16:colId xmlns:a16="http://schemas.microsoft.com/office/drawing/2014/main" val="20009"/>
                    </a:ext>
                  </a:extLst>
                </a:gridCol>
                <a:gridCol w="592625">
                  <a:extLst>
                    <a:ext uri="{9D8B030D-6E8A-4147-A177-3AD203B41FA5}">
                      <a16:colId xmlns:a16="http://schemas.microsoft.com/office/drawing/2014/main" val="20010"/>
                    </a:ext>
                  </a:extLst>
                </a:gridCol>
                <a:gridCol w="592625">
                  <a:extLst>
                    <a:ext uri="{9D8B030D-6E8A-4147-A177-3AD203B41FA5}">
                      <a16:colId xmlns:a16="http://schemas.microsoft.com/office/drawing/2014/main" val="20011"/>
                    </a:ext>
                  </a:extLst>
                </a:gridCol>
                <a:gridCol w="592625">
                  <a:extLst>
                    <a:ext uri="{9D8B030D-6E8A-4147-A177-3AD203B41FA5}">
                      <a16:colId xmlns:a16="http://schemas.microsoft.com/office/drawing/2014/main" val="20012"/>
                    </a:ext>
                  </a:extLst>
                </a:gridCol>
                <a:gridCol w="592625">
                  <a:extLst>
                    <a:ext uri="{9D8B030D-6E8A-4147-A177-3AD203B41FA5}">
                      <a16:colId xmlns:a16="http://schemas.microsoft.com/office/drawing/2014/main" val="20013"/>
                    </a:ext>
                  </a:extLst>
                </a:gridCol>
                <a:gridCol w="592625">
                  <a:extLst>
                    <a:ext uri="{9D8B030D-6E8A-4147-A177-3AD203B41FA5}">
                      <a16:colId xmlns:a16="http://schemas.microsoft.com/office/drawing/2014/main" val="20014"/>
                    </a:ext>
                  </a:extLst>
                </a:gridCol>
              </a:tblGrid>
              <a:tr h="512775">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4</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4</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4</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5</a:t>
                      </a:r>
                      <a:endParaRPr sz="2500" u="none" strike="noStrike" cap="none"/>
                    </a:p>
                  </a:txBody>
                  <a:tcPr marL="126450" marR="126450" marT="63225" marB="63225" anchor="ctr">
                    <a:solidFill>
                      <a:schemeClr val="accent6"/>
                    </a:solidFill>
                  </a:tcP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extLst>
                  <a:ext uri="{0D108BD9-81ED-4DB2-BD59-A6C34878D82A}">
                    <a16:rowId xmlns:a16="http://schemas.microsoft.com/office/drawing/2014/main" val="10000"/>
                  </a:ext>
                </a:extLst>
              </a:tr>
            </a:tbl>
          </a:graphicData>
        </a:graphic>
      </p:graphicFrame>
      <p:graphicFrame>
        <p:nvGraphicFramePr>
          <p:cNvPr id="690" name="Google Shape;690;p66"/>
          <p:cNvGraphicFramePr/>
          <p:nvPr/>
        </p:nvGraphicFramePr>
        <p:xfrm>
          <a:off x="1021073" y="2266467"/>
          <a:ext cx="3000000" cy="3000000"/>
        </p:xfrm>
        <a:graphic>
          <a:graphicData uri="http://schemas.openxmlformats.org/drawingml/2006/table">
            <a:tbl>
              <a:tblPr firstRow="1" bandRow="1">
                <a:noFill/>
              </a:tblPr>
              <a:tblGrid>
                <a:gridCol w="1496650">
                  <a:extLst>
                    <a:ext uri="{9D8B030D-6E8A-4147-A177-3AD203B41FA5}">
                      <a16:colId xmlns:a16="http://schemas.microsoft.com/office/drawing/2014/main" val="20000"/>
                    </a:ext>
                  </a:extLst>
                </a:gridCol>
                <a:gridCol w="576875">
                  <a:extLst>
                    <a:ext uri="{9D8B030D-6E8A-4147-A177-3AD203B41FA5}">
                      <a16:colId xmlns:a16="http://schemas.microsoft.com/office/drawing/2014/main" val="20001"/>
                    </a:ext>
                  </a:extLst>
                </a:gridCol>
                <a:gridCol w="576875">
                  <a:extLst>
                    <a:ext uri="{9D8B030D-6E8A-4147-A177-3AD203B41FA5}">
                      <a16:colId xmlns:a16="http://schemas.microsoft.com/office/drawing/2014/main" val="20002"/>
                    </a:ext>
                  </a:extLst>
                </a:gridCol>
                <a:gridCol w="576875">
                  <a:extLst>
                    <a:ext uri="{9D8B030D-6E8A-4147-A177-3AD203B41FA5}">
                      <a16:colId xmlns:a16="http://schemas.microsoft.com/office/drawing/2014/main" val="20003"/>
                    </a:ext>
                  </a:extLst>
                </a:gridCol>
                <a:gridCol w="576875">
                  <a:extLst>
                    <a:ext uri="{9D8B030D-6E8A-4147-A177-3AD203B41FA5}">
                      <a16:colId xmlns:a16="http://schemas.microsoft.com/office/drawing/2014/main" val="20004"/>
                    </a:ext>
                  </a:extLst>
                </a:gridCol>
                <a:gridCol w="576875">
                  <a:extLst>
                    <a:ext uri="{9D8B030D-6E8A-4147-A177-3AD203B41FA5}">
                      <a16:colId xmlns:a16="http://schemas.microsoft.com/office/drawing/2014/main" val="20005"/>
                    </a:ext>
                  </a:extLst>
                </a:gridCol>
                <a:gridCol w="576875">
                  <a:extLst>
                    <a:ext uri="{9D8B030D-6E8A-4147-A177-3AD203B41FA5}">
                      <a16:colId xmlns:a16="http://schemas.microsoft.com/office/drawing/2014/main" val="20006"/>
                    </a:ext>
                  </a:extLst>
                </a:gridCol>
                <a:gridCol w="576875">
                  <a:extLst>
                    <a:ext uri="{9D8B030D-6E8A-4147-A177-3AD203B41FA5}">
                      <a16:colId xmlns:a16="http://schemas.microsoft.com/office/drawing/2014/main" val="20007"/>
                    </a:ext>
                  </a:extLst>
                </a:gridCol>
                <a:gridCol w="576875">
                  <a:extLst>
                    <a:ext uri="{9D8B030D-6E8A-4147-A177-3AD203B41FA5}">
                      <a16:colId xmlns:a16="http://schemas.microsoft.com/office/drawing/2014/main" val="20008"/>
                    </a:ext>
                  </a:extLst>
                </a:gridCol>
                <a:gridCol w="576875">
                  <a:extLst>
                    <a:ext uri="{9D8B030D-6E8A-4147-A177-3AD203B41FA5}">
                      <a16:colId xmlns:a16="http://schemas.microsoft.com/office/drawing/2014/main" val="20009"/>
                    </a:ext>
                  </a:extLst>
                </a:gridCol>
                <a:gridCol w="576875">
                  <a:extLst>
                    <a:ext uri="{9D8B030D-6E8A-4147-A177-3AD203B41FA5}">
                      <a16:colId xmlns:a16="http://schemas.microsoft.com/office/drawing/2014/main" val="20010"/>
                    </a:ext>
                  </a:extLst>
                </a:gridCol>
                <a:gridCol w="576875">
                  <a:extLst>
                    <a:ext uri="{9D8B030D-6E8A-4147-A177-3AD203B41FA5}">
                      <a16:colId xmlns:a16="http://schemas.microsoft.com/office/drawing/2014/main" val="20011"/>
                    </a:ext>
                  </a:extLst>
                </a:gridCol>
                <a:gridCol w="576875">
                  <a:extLst>
                    <a:ext uri="{9D8B030D-6E8A-4147-A177-3AD203B41FA5}">
                      <a16:colId xmlns:a16="http://schemas.microsoft.com/office/drawing/2014/main" val="20012"/>
                    </a:ext>
                  </a:extLst>
                </a:gridCol>
                <a:gridCol w="576875">
                  <a:extLst>
                    <a:ext uri="{9D8B030D-6E8A-4147-A177-3AD203B41FA5}">
                      <a16:colId xmlns:a16="http://schemas.microsoft.com/office/drawing/2014/main" val="20013"/>
                    </a:ext>
                  </a:extLst>
                </a:gridCol>
                <a:gridCol w="576875">
                  <a:extLst>
                    <a:ext uri="{9D8B030D-6E8A-4147-A177-3AD203B41FA5}">
                      <a16:colId xmlns:a16="http://schemas.microsoft.com/office/drawing/2014/main" val="20014"/>
                    </a:ext>
                  </a:extLst>
                </a:gridCol>
                <a:gridCol w="576875">
                  <a:extLst>
                    <a:ext uri="{9D8B030D-6E8A-4147-A177-3AD203B41FA5}">
                      <a16:colId xmlns:a16="http://schemas.microsoft.com/office/drawing/2014/main" val="20015"/>
                    </a:ext>
                  </a:extLst>
                </a:gridCol>
              </a:tblGrid>
              <a:tr h="512775">
                <a:tc>
                  <a:txBody>
                    <a:bodyPr/>
                    <a:lstStyle/>
                    <a:p>
                      <a:pPr marL="0" marR="0" lvl="0" indent="0" algn="ctr" rtl="0">
                        <a:spcBef>
                          <a:spcPts val="0"/>
                        </a:spcBef>
                        <a:spcAft>
                          <a:spcPts val="0"/>
                        </a:spcAft>
                        <a:buNone/>
                      </a:pPr>
                      <a:r>
                        <a:rPr lang="en-US" sz="2500" u="none" strike="noStrike" cap="none"/>
                        <a:t>element</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4</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5</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6</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7</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8</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9</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14</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15</a:t>
                      </a:r>
                      <a:endParaRPr sz="2500" u="none" strike="noStrike" cap="none"/>
                    </a:p>
                  </a:txBody>
                  <a:tcPr marL="126450" marR="126450" marT="63225" marB="63225" anchor="ctr"/>
                </a:tc>
                <a:extLst>
                  <a:ext uri="{0D108BD9-81ED-4DB2-BD59-A6C34878D82A}">
                    <a16:rowId xmlns:a16="http://schemas.microsoft.com/office/drawing/2014/main" val="10000"/>
                  </a:ext>
                </a:extLst>
              </a:tr>
              <a:tr h="512775">
                <a:tc>
                  <a:txBody>
                    <a:bodyPr/>
                    <a:lstStyle/>
                    <a:p>
                      <a:pPr marL="0" marR="0" lvl="0" indent="0" algn="ctr" rtl="0">
                        <a:spcBef>
                          <a:spcPts val="0"/>
                        </a:spcBef>
                        <a:spcAft>
                          <a:spcPts val="0"/>
                        </a:spcAft>
                        <a:buNone/>
                      </a:pPr>
                      <a:r>
                        <a:rPr lang="en-US" sz="2500" u="none" strike="noStrike" cap="none"/>
                        <a:t>count</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solidFill>
                      <a:schemeClr val="accent6"/>
                    </a:solidFill>
                  </a:tcP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49165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67"/>
          <p:cNvSpPr txBox="1"/>
          <p:nvPr/>
        </p:nvSpPr>
        <p:spPr>
          <a:xfrm>
            <a:off x="838200" y="3435841"/>
            <a:ext cx="10515600" cy="469453"/>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Now let’s place elements from first one back in the array</a:t>
            </a:r>
            <a:endParaRPr sz="2200" b="0" i="0" u="none" strike="noStrike" cap="none">
              <a:solidFill>
                <a:schemeClr val="dk1"/>
              </a:solidFill>
              <a:latin typeface="Times New Roman"/>
              <a:ea typeface="Times New Roman"/>
              <a:cs typeface="Times New Roman"/>
              <a:sym typeface="Times New Roman"/>
            </a:endParaRPr>
          </a:p>
        </p:txBody>
      </p:sp>
      <p:sp>
        <p:nvSpPr>
          <p:cNvPr id="696" name="Google Shape;696;p67"/>
          <p:cNvSpPr txBox="1"/>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Counting Sort</a:t>
            </a:r>
            <a:endParaRPr sz="4400" b="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Example</a:t>
            </a:r>
            <a:endParaRPr/>
          </a:p>
        </p:txBody>
      </p:sp>
      <p:sp>
        <p:nvSpPr>
          <p:cNvPr id="697" name="Google Shape;697;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Algorithms and Data Structures course</a:t>
            </a:r>
            <a:endParaRPr/>
          </a:p>
        </p:txBody>
      </p:sp>
      <p:sp>
        <p:nvSpPr>
          <p:cNvPr id="698" name="Google Shape;698;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graphicFrame>
        <p:nvGraphicFramePr>
          <p:cNvPr id="699" name="Google Shape;699;p67"/>
          <p:cNvGraphicFramePr/>
          <p:nvPr/>
        </p:nvGraphicFramePr>
        <p:xfrm>
          <a:off x="1651295" y="4192899"/>
          <a:ext cx="3000000" cy="3000000"/>
        </p:xfrm>
        <a:graphic>
          <a:graphicData uri="http://schemas.openxmlformats.org/drawingml/2006/table">
            <a:tbl>
              <a:tblPr firstRow="1" bandRow="1">
                <a:noFill/>
              </a:tblPr>
              <a:tblGrid>
                <a:gridCol w="592625">
                  <a:extLst>
                    <a:ext uri="{9D8B030D-6E8A-4147-A177-3AD203B41FA5}">
                      <a16:colId xmlns:a16="http://schemas.microsoft.com/office/drawing/2014/main" val="20000"/>
                    </a:ext>
                  </a:extLst>
                </a:gridCol>
                <a:gridCol w="592625">
                  <a:extLst>
                    <a:ext uri="{9D8B030D-6E8A-4147-A177-3AD203B41FA5}">
                      <a16:colId xmlns:a16="http://schemas.microsoft.com/office/drawing/2014/main" val="20001"/>
                    </a:ext>
                  </a:extLst>
                </a:gridCol>
                <a:gridCol w="592625">
                  <a:extLst>
                    <a:ext uri="{9D8B030D-6E8A-4147-A177-3AD203B41FA5}">
                      <a16:colId xmlns:a16="http://schemas.microsoft.com/office/drawing/2014/main" val="20002"/>
                    </a:ext>
                  </a:extLst>
                </a:gridCol>
                <a:gridCol w="592625">
                  <a:extLst>
                    <a:ext uri="{9D8B030D-6E8A-4147-A177-3AD203B41FA5}">
                      <a16:colId xmlns:a16="http://schemas.microsoft.com/office/drawing/2014/main" val="20003"/>
                    </a:ext>
                  </a:extLst>
                </a:gridCol>
                <a:gridCol w="592625">
                  <a:extLst>
                    <a:ext uri="{9D8B030D-6E8A-4147-A177-3AD203B41FA5}">
                      <a16:colId xmlns:a16="http://schemas.microsoft.com/office/drawing/2014/main" val="20004"/>
                    </a:ext>
                  </a:extLst>
                </a:gridCol>
                <a:gridCol w="592625">
                  <a:extLst>
                    <a:ext uri="{9D8B030D-6E8A-4147-A177-3AD203B41FA5}">
                      <a16:colId xmlns:a16="http://schemas.microsoft.com/office/drawing/2014/main" val="20005"/>
                    </a:ext>
                  </a:extLst>
                </a:gridCol>
                <a:gridCol w="592625">
                  <a:extLst>
                    <a:ext uri="{9D8B030D-6E8A-4147-A177-3AD203B41FA5}">
                      <a16:colId xmlns:a16="http://schemas.microsoft.com/office/drawing/2014/main" val="20006"/>
                    </a:ext>
                  </a:extLst>
                </a:gridCol>
                <a:gridCol w="592625">
                  <a:extLst>
                    <a:ext uri="{9D8B030D-6E8A-4147-A177-3AD203B41FA5}">
                      <a16:colId xmlns:a16="http://schemas.microsoft.com/office/drawing/2014/main" val="20007"/>
                    </a:ext>
                  </a:extLst>
                </a:gridCol>
                <a:gridCol w="592625">
                  <a:extLst>
                    <a:ext uri="{9D8B030D-6E8A-4147-A177-3AD203B41FA5}">
                      <a16:colId xmlns:a16="http://schemas.microsoft.com/office/drawing/2014/main" val="20008"/>
                    </a:ext>
                  </a:extLst>
                </a:gridCol>
                <a:gridCol w="592625">
                  <a:extLst>
                    <a:ext uri="{9D8B030D-6E8A-4147-A177-3AD203B41FA5}">
                      <a16:colId xmlns:a16="http://schemas.microsoft.com/office/drawing/2014/main" val="20009"/>
                    </a:ext>
                  </a:extLst>
                </a:gridCol>
                <a:gridCol w="592625">
                  <a:extLst>
                    <a:ext uri="{9D8B030D-6E8A-4147-A177-3AD203B41FA5}">
                      <a16:colId xmlns:a16="http://schemas.microsoft.com/office/drawing/2014/main" val="20010"/>
                    </a:ext>
                  </a:extLst>
                </a:gridCol>
                <a:gridCol w="592625">
                  <a:extLst>
                    <a:ext uri="{9D8B030D-6E8A-4147-A177-3AD203B41FA5}">
                      <a16:colId xmlns:a16="http://schemas.microsoft.com/office/drawing/2014/main" val="20011"/>
                    </a:ext>
                  </a:extLst>
                </a:gridCol>
                <a:gridCol w="592625">
                  <a:extLst>
                    <a:ext uri="{9D8B030D-6E8A-4147-A177-3AD203B41FA5}">
                      <a16:colId xmlns:a16="http://schemas.microsoft.com/office/drawing/2014/main" val="20012"/>
                    </a:ext>
                  </a:extLst>
                </a:gridCol>
                <a:gridCol w="592625">
                  <a:extLst>
                    <a:ext uri="{9D8B030D-6E8A-4147-A177-3AD203B41FA5}">
                      <a16:colId xmlns:a16="http://schemas.microsoft.com/office/drawing/2014/main" val="20013"/>
                    </a:ext>
                  </a:extLst>
                </a:gridCol>
                <a:gridCol w="592625">
                  <a:extLst>
                    <a:ext uri="{9D8B030D-6E8A-4147-A177-3AD203B41FA5}">
                      <a16:colId xmlns:a16="http://schemas.microsoft.com/office/drawing/2014/main" val="20014"/>
                    </a:ext>
                  </a:extLst>
                </a:gridCol>
              </a:tblGrid>
              <a:tr h="512775">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4</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4</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4</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5</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6</a:t>
                      </a:r>
                      <a:endParaRPr sz="2500" u="none" strike="noStrike" cap="none"/>
                    </a:p>
                  </a:txBody>
                  <a:tcPr marL="126450" marR="126450" marT="63225" marB="63225" anchor="ctr">
                    <a:solidFill>
                      <a:schemeClr val="accent6"/>
                    </a:solidFill>
                  </a:tcPr>
                </a:tc>
                <a:tc>
                  <a:txBody>
                    <a:bodyPr/>
                    <a:lstStyle/>
                    <a:p>
                      <a:pPr marL="0" marR="0" lvl="0" indent="0" algn="ctr" rtl="0">
                        <a:spcBef>
                          <a:spcPts val="0"/>
                        </a:spcBef>
                        <a:spcAft>
                          <a:spcPts val="0"/>
                        </a:spcAft>
                        <a:buNone/>
                      </a:pPr>
                      <a:r>
                        <a:rPr lang="en-US" sz="2500" u="none" strike="noStrike" cap="none"/>
                        <a:t>6</a:t>
                      </a:r>
                      <a:endParaRPr sz="2500" u="none" strike="noStrike" cap="none"/>
                    </a:p>
                  </a:txBody>
                  <a:tcPr marL="126450" marR="126450" marT="63225" marB="63225" anchor="ctr">
                    <a:solidFill>
                      <a:schemeClr val="accent6"/>
                    </a:solidFill>
                  </a:tcP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extLst>
                  <a:ext uri="{0D108BD9-81ED-4DB2-BD59-A6C34878D82A}">
                    <a16:rowId xmlns:a16="http://schemas.microsoft.com/office/drawing/2014/main" val="10000"/>
                  </a:ext>
                </a:extLst>
              </a:tr>
            </a:tbl>
          </a:graphicData>
        </a:graphic>
      </p:graphicFrame>
      <p:graphicFrame>
        <p:nvGraphicFramePr>
          <p:cNvPr id="700" name="Google Shape;700;p67"/>
          <p:cNvGraphicFramePr/>
          <p:nvPr/>
        </p:nvGraphicFramePr>
        <p:xfrm>
          <a:off x="1021073" y="2266467"/>
          <a:ext cx="3000000" cy="3000000"/>
        </p:xfrm>
        <a:graphic>
          <a:graphicData uri="http://schemas.openxmlformats.org/drawingml/2006/table">
            <a:tbl>
              <a:tblPr firstRow="1" bandRow="1">
                <a:noFill/>
              </a:tblPr>
              <a:tblGrid>
                <a:gridCol w="1496650">
                  <a:extLst>
                    <a:ext uri="{9D8B030D-6E8A-4147-A177-3AD203B41FA5}">
                      <a16:colId xmlns:a16="http://schemas.microsoft.com/office/drawing/2014/main" val="20000"/>
                    </a:ext>
                  </a:extLst>
                </a:gridCol>
                <a:gridCol w="576875">
                  <a:extLst>
                    <a:ext uri="{9D8B030D-6E8A-4147-A177-3AD203B41FA5}">
                      <a16:colId xmlns:a16="http://schemas.microsoft.com/office/drawing/2014/main" val="20001"/>
                    </a:ext>
                  </a:extLst>
                </a:gridCol>
                <a:gridCol w="576875">
                  <a:extLst>
                    <a:ext uri="{9D8B030D-6E8A-4147-A177-3AD203B41FA5}">
                      <a16:colId xmlns:a16="http://schemas.microsoft.com/office/drawing/2014/main" val="20002"/>
                    </a:ext>
                  </a:extLst>
                </a:gridCol>
                <a:gridCol w="576875">
                  <a:extLst>
                    <a:ext uri="{9D8B030D-6E8A-4147-A177-3AD203B41FA5}">
                      <a16:colId xmlns:a16="http://schemas.microsoft.com/office/drawing/2014/main" val="20003"/>
                    </a:ext>
                  </a:extLst>
                </a:gridCol>
                <a:gridCol w="576875">
                  <a:extLst>
                    <a:ext uri="{9D8B030D-6E8A-4147-A177-3AD203B41FA5}">
                      <a16:colId xmlns:a16="http://schemas.microsoft.com/office/drawing/2014/main" val="20004"/>
                    </a:ext>
                  </a:extLst>
                </a:gridCol>
                <a:gridCol w="576875">
                  <a:extLst>
                    <a:ext uri="{9D8B030D-6E8A-4147-A177-3AD203B41FA5}">
                      <a16:colId xmlns:a16="http://schemas.microsoft.com/office/drawing/2014/main" val="20005"/>
                    </a:ext>
                  </a:extLst>
                </a:gridCol>
                <a:gridCol w="576875">
                  <a:extLst>
                    <a:ext uri="{9D8B030D-6E8A-4147-A177-3AD203B41FA5}">
                      <a16:colId xmlns:a16="http://schemas.microsoft.com/office/drawing/2014/main" val="20006"/>
                    </a:ext>
                  </a:extLst>
                </a:gridCol>
                <a:gridCol w="576875">
                  <a:extLst>
                    <a:ext uri="{9D8B030D-6E8A-4147-A177-3AD203B41FA5}">
                      <a16:colId xmlns:a16="http://schemas.microsoft.com/office/drawing/2014/main" val="20007"/>
                    </a:ext>
                  </a:extLst>
                </a:gridCol>
                <a:gridCol w="576875">
                  <a:extLst>
                    <a:ext uri="{9D8B030D-6E8A-4147-A177-3AD203B41FA5}">
                      <a16:colId xmlns:a16="http://schemas.microsoft.com/office/drawing/2014/main" val="20008"/>
                    </a:ext>
                  </a:extLst>
                </a:gridCol>
                <a:gridCol w="576875">
                  <a:extLst>
                    <a:ext uri="{9D8B030D-6E8A-4147-A177-3AD203B41FA5}">
                      <a16:colId xmlns:a16="http://schemas.microsoft.com/office/drawing/2014/main" val="20009"/>
                    </a:ext>
                  </a:extLst>
                </a:gridCol>
                <a:gridCol w="576875">
                  <a:extLst>
                    <a:ext uri="{9D8B030D-6E8A-4147-A177-3AD203B41FA5}">
                      <a16:colId xmlns:a16="http://schemas.microsoft.com/office/drawing/2014/main" val="20010"/>
                    </a:ext>
                  </a:extLst>
                </a:gridCol>
                <a:gridCol w="576875">
                  <a:extLst>
                    <a:ext uri="{9D8B030D-6E8A-4147-A177-3AD203B41FA5}">
                      <a16:colId xmlns:a16="http://schemas.microsoft.com/office/drawing/2014/main" val="20011"/>
                    </a:ext>
                  </a:extLst>
                </a:gridCol>
                <a:gridCol w="576875">
                  <a:extLst>
                    <a:ext uri="{9D8B030D-6E8A-4147-A177-3AD203B41FA5}">
                      <a16:colId xmlns:a16="http://schemas.microsoft.com/office/drawing/2014/main" val="20012"/>
                    </a:ext>
                  </a:extLst>
                </a:gridCol>
                <a:gridCol w="576875">
                  <a:extLst>
                    <a:ext uri="{9D8B030D-6E8A-4147-A177-3AD203B41FA5}">
                      <a16:colId xmlns:a16="http://schemas.microsoft.com/office/drawing/2014/main" val="20013"/>
                    </a:ext>
                  </a:extLst>
                </a:gridCol>
                <a:gridCol w="576875">
                  <a:extLst>
                    <a:ext uri="{9D8B030D-6E8A-4147-A177-3AD203B41FA5}">
                      <a16:colId xmlns:a16="http://schemas.microsoft.com/office/drawing/2014/main" val="20014"/>
                    </a:ext>
                  </a:extLst>
                </a:gridCol>
                <a:gridCol w="576875">
                  <a:extLst>
                    <a:ext uri="{9D8B030D-6E8A-4147-A177-3AD203B41FA5}">
                      <a16:colId xmlns:a16="http://schemas.microsoft.com/office/drawing/2014/main" val="20015"/>
                    </a:ext>
                  </a:extLst>
                </a:gridCol>
              </a:tblGrid>
              <a:tr h="512775">
                <a:tc>
                  <a:txBody>
                    <a:bodyPr/>
                    <a:lstStyle/>
                    <a:p>
                      <a:pPr marL="0" marR="0" lvl="0" indent="0" algn="ctr" rtl="0">
                        <a:spcBef>
                          <a:spcPts val="0"/>
                        </a:spcBef>
                        <a:spcAft>
                          <a:spcPts val="0"/>
                        </a:spcAft>
                        <a:buNone/>
                      </a:pPr>
                      <a:r>
                        <a:rPr lang="en-US" sz="2500" u="none" strike="noStrike" cap="none"/>
                        <a:t>element</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4</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5</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6</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7</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8</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9</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14</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15</a:t>
                      </a:r>
                      <a:endParaRPr sz="2500" u="none" strike="noStrike" cap="none"/>
                    </a:p>
                  </a:txBody>
                  <a:tcPr marL="126450" marR="126450" marT="63225" marB="63225" anchor="ctr"/>
                </a:tc>
                <a:extLst>
                  <a:ext uri="{0D108BD9-81ED-4DB2-BD59-A6C34878D82A}">
                    <a16:rowId xmlns:a16="http://schemas.microsoft.com/office/drawing/2014/main" val="10000"/>
                  </a:ext>
                </a:extLst>
              </a:tr>
              <a:tr h="512775">
                <a:tc>
                  <a:txBody>
                    <a:bodyPr/>
                    <a:lstStyle/>
                    <a:p>
                      <a:pPr marL="0" marR="0" lvl="0" indent="0" algn="ctr" rtl="0">
                        <a:spcBef>
                          <a:spcPts val="0"/>
                        </a:spcBef>
                        <a:spcAft>
                          <a:spcPts val="0"/>
                        </a:spcAft>
                        <a:buNone/>
                      </a:pPr>
                      <a:r>
                        <a:rPr lang="en-US" sz="2500" u="none" strike="noStrike" cap="none"/>
                        <a:t>count</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solidFill>
                      <a:schemeClr val="accent6"/>
                    </a:solidFill>
                  </a:tcP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41262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68"/>
          <p:cNvSpPr txBox="1"/>
          <p:nvPr/>
        </p:nvSpPr>
        <p:spPr>
          <a:xfrm>
            <a:off x="838200" y="3435841"/>
            <a:ext cx="10515600" cy="469453"/>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Now let’s place elements from first one back in the array</a:t>
            </a:r>
            <a:endParaRPr sz="2200" b="0" i="0" u="none" strike="noStrike" cap="none">
              <a:solidFill>
                <a:schemeClr val="dk1"/>
              </a:solidFill>
              <a:latin typeface="Times New Roman"/>
              <a:ea typeface="Times New Roman"/>
              <a:cs typeface="Times New Roman"/>
              <a:sym typeface="Times New Roman"/>
            </a:endParaRPr>
          </a:p>
        </p:txBody>
      </p:sp>
      <p:sp>
        <p:nvSpPr>
          <p:cNvPr id="706" name="Google Shape;706;p68"/>
          <p:cNvSpPr txBox="1"/>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Counting Sort</a:t>
            </a:r>
            <a:endParaRPr sz="4400" b="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Example</a:t>
            </a:r>
            <a:endParaRPr/>
          </a:p>
        </p:txBody>
      </p:sp>
      <p:sp>
        <p:nvSpPr>
          <p:cNvPr id="707" name="Google Shape;707;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Algorithms and Data Structures course</a:t>
            </a:r>
            <a:endParaRPr/>
          </a:p>
        </p:txBody>
      </p:sp>
      <p:sp>
        <p:nvSpPr>
          <p:cNvPr id="708" name="Google Shape;708;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graphicFrame>
        <p:nvGraphicFramePr>
          <p:cNvPr id="709" name="Google Shape;709;p68"/>
          <p:cNvGraphicFramePr/>
          <p:nvPr/>
        </p:nvGraphicFramePr>
        <p:xfrm>
          <a:off x="1651295" y="4192899"/>
          <a:ext cx="3000000" cy="3000000"/>
        </p:xfrm>
        <a:graphic>
          <a:graphicData uri="http://schemas.openxmlformats.org/drawingml/2006/table">
            <a:tbl>
              <a:tblPr firstRow="1" bandRow="1">
                <a:noFill/>
              </a:tblPr>
              <a:tblGrid>
                <a:gridCol w="592625">
                  <a:extLst>
                    <a:ext uri="{9D8B030D-6E8A-4147-A177-3AD203B41FA5}">
                      <a16:colId xmlns:a16="http://schemas.microsoft.com/office/drawing/2014/main" val="20000"/>
                    </a:ext>
                  </a:extLst>
                </a:gridCol>
                <a:gridCol w="592625">
                  <a:extLst>
                    <a:ext uri="{9D8B030D-6E8A-4147-A177-3AD203B41FA5}">
                      <a16:colId xmlns:a16="http://schemas.microsoft.com/office/drawing/2014/main" val="20001"/>
                    </a:ext>
                  </a:extLst>
                </a:gridCol>
                <a:gridCol w="592625">
                  <a:extLst>
                    <a:ext uri="{9D8B030D-6E8A-4147-A177-3AD203B41FA5}">
                      <a16:colId xmlns:a16="http://schemas.microsoft.com/office/drawing/2014/main" val="20002"/>
                    </a:ext>
                  </a:extLst>
                </a:gridCol>
                <a:gridCol w="592625">
                  <a:extLst>
                    <a:ext uri="{9D8B030D-6E8A-4147-A177-3AD203B41FA5}">
                      <a16:colId xmlns:a16="http://schemas.microsoft.com/office/drawing/2014/main" val="20003"/>
                    </a:ext>
                  </a:extLst>
                </a:gridCol>
                <a:gridCol w="592625">
                  <a:extLst>
                    <a:ext uri="{9D8B030D-6E8A-4147-A177-3AD203B41FA5}">
                      <a16:colId xmlns:a16="http://schemas.microsoft.com/office/drawing/2014/main" val="20004"/>
                    </a:ext>
                  </a:extLst>
                </a:gridCol>
                <a:gridCol w="592625">
                  <a:extLst>
                    <a:ext uri="{9D8B030D-6E8A-4147-A177-3AD203B41FA5}">
                      <a16:colId xmlns:a16="http://schemas.microsoft.com/office/drawing/2014/main" val="20005"/>
                    </a:ext>
                  </a:extLst>
                </a:gridCol>
                <a:gridCol w="592625">
                  <a:extLst>
                    <a:ext uri="{9D8B030D-6E8A-4147-A177-3AD203B41FA5}">
                      <a16:colId xmlns:a16="http://schemas.microsoft.com/office/drawing/2014/main" val="20006"/>
                    </a:ext>
                  </a:extLst>
                </a:gridCol>
                <a:gridCol w="592625">
                  <a:extLst>
                    <a:ext uri="{9D8B030D-6E8A-4147-A177-3AD203B41FA5}">
                      <a16:colId xmlns:a16="http://schemas.microsoft.com/office/drawing/2014/main" val="20007"/>
                    </a:ext>
                  </a:extLst>
                </a:gridCol>
                <a:gridCol w="592625">
                  <a:extLst>
                    <a:ext uri="{9D8B030D-6E8A-4147-A177-3AD203B41FA5}">
                      <a16:colId xmlns:a16="http://schemas.microsoft.com/office/drawing/2014/main" val="20008"/>
                    </a:ext>
                  </a:extLst>
                </a:gridCol>
                <a:gridCol w="592625">
                  <a:extLst>
                    <a:ext uri="{9D8B030D-6E8A-4147-A177-3AD203B41FA5}">
                      <a16:colId xmlns:a16="http://schemas.microsoft.com/office/drawing/2014/main" val="20009"/>
                    </a:ext>
                  </a:extLst>
                </a:gridCol>
                <a:gridCol w="592625">
                  <a:extLst>
                    <a:ext uri="{9D8B030D-6E8A-4147-A177-3AD203B41FA5}">
                      <a16:colId xmlns:a16="http://schemas.microsoft.com/office/drawing/2014/main" val="20010"/>
                    </a:ext>
                  </a:extLst>
                </a:gridCol>
                <a:gridCol w="592625">
                  <a:extLst>
                    <a:ext uri="{9D8B030D-6E8A-4147-A177-3AD203B41FA5}">
                      <a16:colId xmlns:a16="http://schemas.microsoft.com/office/drawing/2014/main" val="20011"/>
                    </a:ext>
                  </a:extLst>
                </a:gridCol>
                <a:gridCol w="592625">
                  <a:extLst>
                    <a:ext uri="{9D8B030D-6E8A-4147-A177-3AD203B41FA5}">
                      <a16:colId xmlns:a16="http://schemas.microsoft.com/office/drawing/2014/main" val="20012"/>
                    </a:ext>
                  </a:extLst>
                </a:gridCol>
                <a:gridCol w="592625">
                  <a:extLst>
                    <a:ext uri="{9D8B030D-6E8A-4147-A177-3AD203B41FA5}">
                      <a16:colId xmlns:a16="http://schemas.microsoft.com/office/drawing/2014/main" val="20013"/>
                    </a:ext>
                  </a:extLst>
                </a:gridCol>
                <a:gridCol w="592625">
                  <a:extLst>
                    <a:ext uri="{9D8B030D-6E8A-4147-A177-3AD203B41FA5}">
                      <a16:colId xmlns:a16="http://schemas.microsoft.com/office/drawing/2014/main" val="20014"/>
                    </a:ext>
                  </a:extLst>
                </a:gridCol>
              </a:tblGrid>
              <a:tr h="512775">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4</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4</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4</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5</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6</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6</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9</a:t>
                      </a:r>
                      <a:endParaRPr sz="2500" u="none" strike="noStrike" cap="none"/>
                    </a:p>
                  </a:txBody>
                  <a:tcPr marL="126450" marR="126450" marT="63225" marB="63225" anchor="ctr">
                    <a:solidFill>
                      <a:schemeClr val="accent6"/>
                    </a:solidFill>
                  </a:tcPr>
                </a:tc>
                <a:tc>
                  <a:txBody>
                    <a:bodyPr/>
                    <a:lstStyle/>
                    <a:p>
                      <a:pPr marL="0" marR="0" lvl="0" indent="0" algn="ctr" rtl="0">
                        <a:spcBef>
                          <a:spcPts val="0"/>
                        </a:spcBef>
                        <a:spcAft>
                          <a:spcPts val="0"/>
                        </a:spcAft>
                        <a:buNone/>
                      </a:pPr>
                      <a:r>
                        <a:rPr lang="en-US" sz="2500" u="none" strike="noStrike" cap="none"/>
                        <a:t>9</a:t>
                      </a:r>
                      <a:endParaRPr sz="2500" u="none" strike="noStrike" cap="none"/>
                    </a:p>
                  </a:txBody>
                  <a:tcPr marL="126450" marR="126450" marT="63225" marB="63225" anchor="ctr">
                    <a:solidFill>
                      <a:schemeClr val="accent6"/>
                    </a:solidFill>
                  </a:tcPr>
                </a:tc>
                <a:tc>
                  <a:txBody>
                    <a:bodyPr/>
                    <a:lstStyle/>
                    <a:p>
                      <a:pPr marL="0" marR="0" lvl="0" indent="0" algn="ctr" rtl="0">
                        <a:spcBef>
                          <a:spcPts val="0"/>
                        </a:spcBef>
                        <a:spcAft>
                          <a:spcPts val="0"/>
                        </a:spcAft>
                        <a:buNone/>
                      </a:pPr>
                      <a:r>
                        <a:rPr lang="en-US" sz="2500" u="none" strike="noStrike" cap="none"/>
                        <a:t>9</a:t>
                      </a:r>
                      <a:endParaRPr sz="2500" u="none" strike="noStrike" cap="none"/>
                    </a:p>
                  </a:txBody>
                  <a:tcPr marL="126450" marR="126450" marT="63225" marB="63225" anchor="ctr">
                    <a:solidFill>
                      <a:schemeClr val="accent6"/>
                    </a:solidFill>
                  </a:tcPr>
                </a:tc>
                <a:tc>
                  <a:txBody>
                    <a:bodyPr/>
                    <a:lstStyle/>
                    <a:p>
                      <a:pPr marL="0" marR="0" lvl="0" indent="0" algn="ctr" rtl="0">
                        <a:spcBef>
                          <a:spcPts val="0"/>
                        </a:spcBef>
                        <a:spcAft>
                          <a:spcPts val="0"/>
                        </a:spcAft>
                        <a:buNone/>
                      </a:pPr>
                      <a:endParaRPr sz="2500" u="none" strike="noStrike" cap="none"/>
                    </a:p>
                  </a:txBody>
                  <a:tcPr marL="126450" marR="126450" marT="63225" marB="63225" anchor="ctr"/>
                </a:tc>
                <a:extLst>
                  <a:ext uri="{0D108BD9-81ED-4DB2-BD59-A6C34878D82A}">
                    <a16:rowId xmlns:a16="http://schemas.microsoft.com/office/drawing/2014/main" val="10000"/>
                  </a:ext>
                </a:extLst>
              </a:tr>
            </a:tbl>
          </a:graphicData>
        </a:graphic>
      </p:graphicFrame>
      <p:graphicFrame>
        <p:nvGraphicFramePr>
          <p:cNvPr id="710" name="Google Shape;710;p68"/>
          <p:cNvGraphicFramePr/>
          <p:nvPr/>
        </p:nvGraphicFramePr>
        <p:xfrm>
          <a:off x="1021073" y="2266467"/>
          <a:ext cx="3000000" cy="3000000"/>
        </p:xfrm>
        <a:graphic>
          <a:graphicData uri="http://schemas.openxmlformats.org/drawingml/2006/table">
            <a:tbl>
              <a:tblPr firstRow="1" bandRow="1">
                <a:noFill/>
              </a:tblPr>
              <a:tblGrid>
                <a:gridCol w="1496650">
                  <a:extLst>
                    <a:ext uri="{9D8B030D-6E8A-4147-A177-3AD203B41FA5}">
                      <a16:colId xmlns:a16="http://schemas.microsoft.com/office/drawing/2014/main" val="20000"/>
                    </a:ext>
                  </a:extLst>
                </a:gridCol>
                <a:gridCol w="576875">
                  <a:extLst>
                    <a:ext uri="{9D8B030D-6E8A-4147-A177-3AD203B41FA5}">
                      <a16:colId xmlns:a16="http://schemas.microsoft.com/office/drawing/2014/main" val="20001"/>
                    </a:ext>
                  </a:extLst>
                </a:gridCol>
                <a:gridCol w="576875">
                  <a:extLst>
                    <a:ext uri="{9D8B030D-6E8A-4147-A177-3AD203B41FA5}">
                      <a16:colId xmlns:a16="http://schemas.microsoft.com/office/drawing/2014/main" val="20002"/>
                    </a:ext>
                  </a:extLst>
                </a:gridCol>
                <a:gridCol w="576875">
                  <a:extLst>
                    <a:ext uri="{9D8B030D-6E8A-4147-A177-3AD203B41FA5}">
                      <a16:colId xmlns:a16="http://schemas.microsoft.com/office/drawing/2014/main" val="20003"/>
                    </a:ext>
                  </a:extLst>
                </a:gridCol>
                <a:gridCol w="576875">
                  <a:extLst>
                    <a:ext uri="{9D8B030D-6E8A-4147-A177-3AD203B41FA5}">
                      <a16:colId xmlns:a16="http://schemas.microsoft.com/office/drawing/2014/main" val="20004"/>
                    </a:ext>
                  </a:extLst>
                </a:gridCol>
                <a:gridCol w="576875">
                  <a:extLst>
                    <a:ext uri="{9D8B030D-6E8A-4147-A177-3AD203B41FA5}">
                      <a16:colId xmlns:a16="http://schemas.microsoft.com/office/drawing/2014/main" val="20005"/>
                    </a:ext>
                  </a:extLst>
                </a:gridCol>
                <a:gridCol w="576875">
                  <a:extLst>
                    <a:ext uri="{9D8B030D-6E8A-4147-A177-3AD203B41FA5}">
                      <a16:colId xmlns:a16="http://schemas.microsoft.com/office/drawing/2014/main" val="20006"/>
                    </a:ext>
                  </a:extLst>
                </a:gridCol>
                <a:gridCol w="576875">
                  <a:extLst>
                    <a:ext uri="{9D8B030D-6E8A-4147-A177-3AD203B41FA5}">
                      <a16:colId xmlns:a16="http://schemas.microsoft.com/office/drawing/2014/main" val="20007"/>
                    </a:ext>
                  </a:extLst>
                </a:gridCol>
                <a:gridCol w="576875">
                  <a:extLst>
                    <a:ext uri="{9D8B030D-6E8A-4147-A177-3AD203B41FA5}">
                      <a16:colId xmlns:a16="http://schemas.microsoft.com/office/drawing/2014/main" val="20008"/>
                    </a:ext>
                  </a:extLst>
                </a:gridCol>
                <a:gridCol w="576875">
                  <a:extLst>
                    <a:ext uri="{9D8B030D-6E8A-4147-A177-3AD203B41FA5}">
                      <a16:colId xmlns:a16="http://schemas.microsoft.com/office/drawing/2014/main" val="20009"/>
                    </a:ext>
                  </a:extLst>
                </a:gridCol>
                <a:gridCol w="576875">
                  <a:extLst>
                    <a:ext uri="{9D8B030D-6E8A-4147-A177-3AD203B41FA5}">
                      <a16:colId xmlns:a16="http://schemas.microsoft.com/office/drawing/2014/main" val="20010"/>
                    </a:ext>
                  </a:extLst>
                </a:gridCol>
                <a:gridCol w="576875">
                  <a:extLst>
                    <a:ext uri="{9D8B030D-6E8A-4147-A177-3AD203B41FA5}">
                      <a16:colId xmlns:a16="http://schemas.microsoft.com/office/drawing/2014/main" val="20011"/>
                    </a:ext>
                  </a:extLst>
                </a:gridCol>
                <a:gridCol w="576875">
                  <a:extLst>
                    <a:ext uri="{9D8B030D-6E8A-4147-A177-3AD203B41FA5}">
                      <a16:colId xmlns:a16="http://schemas.microsoft.com/office/drawing/2014/main" val="20012"/>
                    </a:ext>
                  </a:extLst>
                </a:gridCol>
                <a:gridCol w="576875">
                  <a:extLst>
                    <a:ext uri="{9D8B030D-6E8A-4147-A177-3AD203B41FA5}">
                      <a16:colId xmlns:a16="http://schemas.microsoft.com/office/drawing/2014/main" val="20013"/>
                    </a:ext>
                  </a:extLst>
                </a:gridCol>
                <a:gridCol w="576875">
                  <a:extLst>
                    <a:ext uri="{9D8B030D-6E8A-4147-A177-3AD203B41FA5}">
                      <a16:colId xmlns:a16="http://schemas.microsoft.com/office/drawing/2014/main" val="20014"/>
                    </a:ext>
                  </a:extLst>
                </a:gridCol>
                <a:gridCol w="576875">
                  <a:extLst>
                    <a:ext uri="{9D8B030D-6E8A-4147-A177-3AD203B41FA5}">
                      <a16:colId xmlns:a16="http://schemas.microsoft.com/office/drawing/2014/main" val="20015"/>
                    </a:ext>
                  </a:extLst>
                </a:gridCol>
              </a:tblGrid>
              <a:tr h="512775">
                <a:tc>
                  <a:txBody>
                    <a:bodyPr/>
                    <a:lstStyle/>
                    <a:p>
                      <a:pPr marL="0" marR="0" lvl="0" indent="0" algn="ctr" rtl="0">
                        <a:spcBef>
                          <a:spcPts val="0"/>
                        </a:spcBef>
                        <a:spcAft>
                          <a:spcPts val="0"/>
                        </a:spcAft>
                        <a:buNone/>
                      </a:pPr>
                      <a:r>
                        <a:rPr lang="en-US" sz="2500" u="none" strike="noStrike" cap="none"/>
                        <a:t>element</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4</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5</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6</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7</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8</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9</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14</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15</a:t>
                      </a:r>
                      <a:endParaRPr sz="2500" u="none" strike="noStrike" cap="none"/>
                    </a:p>
                  </a:txBody>
                  <a:tcPr marL="126450" marR="126450" marT="63225" marB="63225" anchor="ctr"/>
                </a:tc>
                <a:extLst>
                  <a:ext uri="{0D108BD9-81ED-4DB2-BD59-A6C34878D82A}">
                    <a16:rowId xmlns:a16="http://schemas.microsoft.com/office/drawing/2014/main" val="10000"/>
                  </a:ext>
                </a:extLst>
              </a:tr>
              <a:tr h="512775">
                <a:tc>
                  <a:txBody>
                    <a:bodyPr/>
                    <a:lstStyle/>
                    <a:p>
                      <a:pPr marL="0" marR="0" lvl="0" indent="0" algn="ctr" rtl="0">
                        <a:spcBef>
                          <a:spcPts val="0"/>
                        </a:spcBef>
                        <a:spcAft>
                          <a:spcPts val="0"/>
                        </a:spcAft>
                        <a:buNone/>
                      </a:pPr>
                      <a:r>
                        <a:rPr lang="en-US" sz="2500" u="none" strike="noStrike" cap="none"/>
                        <a:t>count</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solidFill>
                      <a:schemeClr val="accent6"/>
                    </a:solidFill>
                  </a:tcP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07192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69"/>
          <p:cNvSpPr txBox="1"/>
          <p:nvPr/>
        </p:nvSpPr>
        <p:spPr>
          <a:xfrm>
            <a:off x="838200" y="3435841"/>
            <a:ext cx="10515600" cy="469453"/>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Now let’s place elements from first one back in the array</a:t>
            </a:r>
            <a:endParaRPr sz="2200" b="0" i="0" u="none" strike="noStrike" cap="none">
              <a:solidFill>
                <a:schemeClr val="dk1"/>
              </a:solidFill>
              <a:latin typeface="Times New Roman"/>
              <a:ea typeface="Times New Roman"/>
              <a:cs typeface="Times New Roman"/>
              <a:sym typeface="Times New Roman"/>
            </a:endParaRPr>
          </a:p>
        </p:txBody>
      </p:sp>
      <p:sp>
        <p:nvSpPr>
          <p:cNvPr id="716" name="Google Shape;716;p69"/>
          <p:cNvSpPr txBox="1"/>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Counting Sort</a:t>
            </a:r>
            <a:endParaRPr sz="4400" b="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Example</a:t>
            </a:r>
            <a:endParaRPr/>
          </a:p>
        </p:txBody>
      </p:sp>
      <p:sp>
        <p:nvSpPr>
          <p:cNvPr id="717" name="Google Shape;717;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Algorithms and Data Structures course</a:t>
            </a:r>
            <a:endParaRPr/>
          </a:p>
        </p:txBody>
      </p:sp>
      <p:sp>
        <p:nvSpPr>
          <p:cNvPr id="718" name="Google Shape;718;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graphicFrame>
        <p:nvGraphicFramePr>
          <p:cNvPr id="719" name="Google Shape;719;p69"/>
          <p:cNvGraphicFramePr/>
          <p:nvPr/>
        </p:nvGraphicFramePr>
        <p:xfrm>
          <a:off x="1651295" y="4192899"/>
          <a:ext cx="3000000" cy="3000000"/>
        </p:xfrm>
        <a:graphic>
          <a:graphicData uri="http://schemas.openxmlformats.org/drawingml/2006/table">
            <a:tbl>
              <a:tblPr firstRow="1" bandRow="1">
                <a:noFill/>
              </a:tblPr>
              <a:tblGrid>
                <a:gridCol w="592625">
                  <a:extLst>
                    <a:ext uri="{9D8B030D-6E8A-4147-A177-3AD203B41FA5}">
                      <a16:colId xmlns:a16="http://schemas.microsoft.com/office/drawing/2014/main" val="20000"/>
                    </a:ext>
                  </a:extLst>
                </a:gridCol>
                <a:gridCol w="592625">
                  <a:extLst>
                    <a:ext uri="{9D8B030D-6E8A-4147-A177-3AD203B41FA5}">
                      <a16:colId xmlns:a16="http://schemas.microsoft.com/office/drawing/2014/main" val="20001"/>
                    </a:ext>
                  </a:extLst>
                </a:gridCol>
                <a:gridCol w="592625">
                  <a:extLst>
                    <a:ext uri="{9D8B030D-6E8A-4147-A177-3AD203B41FA5}">
                      <a16:colId xmlns:a16="http://schemas.microsoft.com/office/drawing/2014/main" val="20002"/>
                    </a:ext>
                  </a:extLst>
                </a:gridCol>
                <a:gridCol w="592625">
                  <a:extLst>
                    <a:ext uri="{9D8B030D-6E8A-4147-A177-3AD203B41FA5}">
                      <a16:colId xmlns:a16="http://schemas.microsoft.com/office/drawing/2014/main" val="20003"/>
                    </a:ext>
                  </a:extLst>
                </a:gridCol>
                <a:gridCol w="592625">
                  <a:extLst>
                    <a:ext uri="{9D8B030D-6E8A-4147-A177-3AD203B41FA5}">
                      <a16:colId xmlns:a16="http://schemas.microsoft.com/office/drawing/2014/main" val="20004"/>
                    </a:ext>
                  </a:extLst>
                </a:gridCol>
                <a:gridCol w="592625">
                  <a:extLst>
                    <a:ext uri="{9D8B030D-6E8A-4147-A177-3AD203B41FA5}">
                      <a16:colId xmlns:a16="http://schemas.microsoft.com/office/drawing/2014/main" val="20005"/>
                    </a:ext>
                  </a:extLst>
                </a:gridCol>
                <a:gridCol w="592625">
                  <a:extLst>
                    <a:ext uri="{9D8B030D-6E8A-4147-A177-3AD203B41FA5}">
                      <a16:colId xmlns:a16="http://schemas.microsoft.com/office/drawing/2014/main" val="20006"/>
                    </a:ext>
                  </a:extLst>
                </a:gridCol>
                <a:gridCol w="592625">
                  <a:extLst>
                    <a:ext uri="{9D8B030D-6E8A-4147-A177-3AD203B41FA5}">
                      <a16:colId xmlns:a16="http://schemas.microsoft.com/office/drawing/2014/main" val="20007"/>
                    </a:ext>
                  </a:extLst>
                </a:gridCol>
                <a:gridCol w="592625">
                  <a:extLst>
                    <a:ext uri="{9D8B030D-6E8A-4147-A177-3AD203B41FA5}">
                      <a16:colId xmlns:a16="http://schemas.microsoft.com/office/drawing/2014/main" val="20008"/>
                    </a:ext>
                  </a:extLst>
                </a:gridCol>
                <a:gridCol w="592625">
                  <a:extLst>
                    <a:ext uri="{9D8B030D-6E8A-4147-A177-3AD203B41FA5}">
                      <a16:colId xmlns:a16="http://schemas.microsoft.com/office/drawing/2014/main" val="20009"/>
                    </a:ext>
                  </a:extLst>
                </a:gridCol>
                <a:gridCol w="592625">
                  <a:extLst>
                    <a:ext uri="{9D8B030D-6E8A-4147-A177-3AD203B41FA5}">
                      <a16:colId xmlns:a16="http://schemas.microsoft.com/office/drawing/2014/main" val="20010"/>
                    </a:ext>
                  </a:extLst>
                </a:gridCol>
                <a:gridCol w="592625">
                  <a:extLst>
                    <a:ext uri="{9D8B030D-6E8A-4147-A177-3AD203B41FA5}">
                      <a16:colId xmlns:a16="http://schemas.microsoft.com/office/drawing/2014/main" val="20011"/>
                    </a:ext>
                  </a:extLst>
                </a:gridCol>
                <a:gridCol w="592625">
                  <a:extLst>
                    <a:ext uri="{9D8B030D-6E8A-4147-A177-3AD203B41FA5}">
                      <a16:colId xmlns:a16="http://schemas.microsoft.com/office/drawing/2014/main" val="20012"/>
                    </a:ext>
                  </a:extLst>
                </a:gridCol>
                <a:gridCol w="592625">
                  <a:extLst>
                    <a:ext uri="{9D8B030D-6E8A-4147-A177-3AD203B41FA5}">
                      <a16:colId xmlns:a16="http://schemas.microsoft.com/office/drawing/2014/main" val="20013"/>
                    </a:ext>
                  </a:extLst>
                </a:gridCol>
                <a:gridCol w="592625">
                  <a:extLst>
                    <a:ext uri="{9D8B030D-6E8A-4147-A177-3AD203B41FA5}">
                      <a16:colId xmlns:a16="http://schemas.microsoft.com/office/drawing/2014/main" val="20014"/>
                    </a:ext>
                  </a:extLst>
                </a:gridCol>
              </a:tblGrid>
              <a:tr h="512775">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4</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4</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4</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5</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6</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6</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9</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9</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9</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12</a:t>
                      </a:r>
                      <a:endParaRPr sz="2500" u="none" strike="noStrike" cap="none"/>
                    </a:p>
                  </a:txBody>
                  <a:tcPr marL="126450" marR="126450" marT="63225" marB="63225" anchor="ctr">
                    <a:solidFill>
                      <a:schemeClr val="accent6"/>
                    </a:solidFill>
                  </a:tcPr>
                </a:tc>
                <a:extLst>
                  <a:ext uri="{0D108BD9-81ED-4DB2-BD59-A6C34878D82A}">
                    <a16:rowId xmlns:a16="http://schemas.microsoft.com/office/drawing/2014/main" val="10000"/>
                  </a:ext>
                </a:extLst>
              </a:tr>
            </a:tbl>
          </a:graphicData>
        </a:graphic>
      </p:graphicFrame>
      <p:graphicFrame>
        <p:nvGraphicFramePr>
          <p:cNvPr id="720" name="Google Shape;720;p69"/>
          <p:cNvGraphicFramePr/>
          <p:nvPr/>
        </p:nvGraphicFramePr>
        <p:xfrm>
          <a:off x="1021073" y="2266467"/>
          <a:ext cx="3000000" cy="3000000"/>
        </p:xfrm>
        <a:graphic>
          <a:graphicData uri="http://schemas.openxmlformats.org/drawingml/2006/table">
            <a:tbl>
              <a:tblPr firstRow="1" bandRow="1">
                <a:noFill/>
              </a:tblPr>
              <a:tblGrid>
                <a:gridCol w="1496650">
                  <a:extLst>
                    <a:ext uri="{9D8B030D-6E8A-4147-A177-3AD203B41FA5}">
                      <a16:colId xmlns:a16="http://schemas.microsoft.com/office/drawing/2014/main" val="20000"/>
                    </a:ext>
                  </a:extLst>
                </a:gridCol>
                <a:gridCol w="576875">
                  <a:extLst>
                    <a:ext uri="{9D8B030D-6E8A-4147-A177-3AD203B41FA5}">
                      <a16:colId xmlns:a16="http://schemas.microsoft.com/office/drawing/2014/main" val="20001"/>
                    </a:ext>
                  </a:extLst>
                </a:gridCol>
                <a:gridCol w="576875">
                  <a:extLst>
                    <a:ext uri="{9D8B030D-6E8A-4147-A177-3AD203B41FA5}">
                      <a16:colId xmlns:a16="http://schemas.microsoft.com/office/drawing/2014/main" val="20002"/>
                    </a:ext>
                  </a:extLst>
                </a:gridCol>
                <a:gridCol w="576875">
                  <a:extLst>
                    <a:ext uri="{9D8B030D-6E8A-4147-A177-3AD203B41FA5}">
                      <a16:colId xmlns:a16="http://schemas.microsoft.com/office/drawing/2014/main" val="20003"/>
                    </a:ext>
                  </a:extLst>
                </a:gridCol>
                <a:gridCol w="576875">
                  <a:extLst>
                    <a:ext uri="{9D8B030D-6E8A-4147-A177-3AD203B41FA5}">
                      <a16:colId xmlns:a16="http://schemas.microsoft.com/office/drawing/2014/main" val="20004"/>
                    </a:ext>
                  </a:extLst>
                </a:gridCol>
                <a:gridCol w="576875">
                  <a:extLst>
                    <a:ext uri="{9D8B030D-6E8A-4147-A177-3AD203B41FA5}">
                      <a16:colId xmlns:a16="http://schemas.microsoft.com/office/drawing/2014/main" val="20005"/>
                    </a:ext>
                  </a:extLst>
                </a:gridCol>
                <a:gridCol w="576875">
                  <a:extLst>
                    <a:ext uri="{9D8B030D-6E8A-4147-A177-3AD203B41FA5}">
                      <a16:colId xmlns:a16="http://schemas.microsoft.com/office/drawing/2014/main" val="20006"/>
                    </a:ext>
                  </a:extLst>
                </a:gridCol>
                <a:gridCol w="576875">
                  <a:extLst>
                    <a:ext uri="{9D8B030D-6E8A-4147-A177-3AD203B41FA5}">
                      <a16:colId xmlns:a16="http://schemas.microsoft.com/office/drawing/2014/main" val="20007"/>
                    </a:ext>
                  </a:extLst>
                </a:gridCol>
                <a:gridCol w="576875">
                  <a:extLst>
                    <a:ext uri="{9D8B030D-6E8A-4147-A177-3AD203B41FA5}">
                      <a16:colId xmlns:a16="http://schemas.microsoft.com/office/drawing/2014/main" val="20008"/>
                    </a:ext>
                  </a:extLst>
                </a:gridCol>
                <a:gridCol w="576875">
                  <a:extLst>
                    <a:ext uri="{9D8B030D-6E8A-4147-A177-3AD203B41FA5}">
                      <a16:colId xmlns:a16="http://schemas.microsoft.com/office/drawing/2014/main" val="20009"/>
                    </a:ext>
                  </a:extLst>
                </a:gridCol>
                <a:gridCol w="576875">
                  <a:extLst>
                    <a:ext uri="{9D8B030D-6E8A-4147-A177-3AD203B41FA5}">
                      <a16:colId xmlns:a16="http://schemas.microsoft.com/office/drawing/2014/main" val="20010"/>
                    </a:ext>
                  </a:extLst>
                </a:gridCol>
                <a:gridCol w="576875">
                  <a:extLst>
                    <a:ext uri="{9D8B030D-6E8A-4147-A177-3AD203B41FA5}">
                      <a16:colId xmlns:a16="http://schemas.microsoft.com/office/drawing/2014/main" val="20011"/>
                    </a:ext>
                  </a:extLst>
                </a:gridCol>
                <a:gridCol w="576875">
                  <a:extLst>
                    <a:ext uri="{9D8B030D-6E8A-4147-A177-3AD203B41FA5}">
                      <a16:colId xmlns:a16="http://schemas.microsoft.com/office/drawing/2014/main" val="20012"/>
                    </a:ext>
                  </a:extLst>
                </a:gridCol>
                <a:gridCol w="576875">
                  <a:extLst>
                    <a:ext uri="{9D8B030D-6E8A-4147-A177-3AD203B41FA5}">
                      <a16:colId xmlns:a16="http://schemas.microsoft.com/office/drawing/2014/main" val="20013"/>
                    </a:ext>
                  </a:extLst>
                </a:gridCol>
                <a:gridCol w="576875">
                  <a:extLst>
                    <a:ext uri="{9D8B030D-6E8A-4147-A177-3AD203B41FA5}">
                      <a16:colId xmlns:a16="http://schemas.microsoft.com/office/drawing/2014/main" val="20014"/>
                    </a:ext>
                  </a:extLst>
                </a:gridCol>
                <a:gridCol w="576875">
                  <a:extLst>
                    <a:ext uri="{9D8B030D-6E8A-4147-A177-3AD203B41FA5}">
                      <a16:colId xmlns:a16="http://schemas.microsoft.com/office/drawing/2014/main" val="20015"/>
                    </a:ext>
                  </a:extLst>
                </a:gridCol>
              </a:tblGrid>
              <a:tr h="512775">
                <a:tc>
                  <a:txBody>
                    <a:bodyPr/>
                    <a:lstStyle/>
                    <a:p>
                      <a:pPr marL="0" marR="0" lvl="0" indent="0" algn="ctr" rtl="0">
                        <a:spcBef>
                          <a:spcPts val="0"/>
                        </a:spcBef>
                        <a:spcAft>
                          <a:spcPts val="0"/>
                        </a:spcAft>
                        <a:buNone/>
                      </a:pPr>
                      <a:r>
                        <a:rPr lang="en-US" sz="2500" u="none" strike="noStrike" cap="none"/>
                        <a:t>element</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4</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5</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6</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7</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8</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9</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14</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15</a:t>
                      </a:r>
                      <a:endParaRPr sz="2500" u="none" strike="noStrike" cap="none"/>
                    </a:p>
                  </a:txBody>
                  <a:tcPr marL="126450" marR="126450" marT="63225" marB="63225" anchor="ctr"/>
                </a:tc>
                <a:extLst>
                  <a:ext uri="{0D108BD9-81ED-4DB2-BD59-A6C34878D82A}">
                    <a16:rowId xmlns:a16="http://schemas.microsoft.com/office/drawing/2014/main" val="10000"/>
                  </a:ext>
                </a:extLst>
              </a:tr>
              <a:tr h="512775">
                <a:tc>
                  <a:txBody>
                    <a:bodyPr/>
                    <a:lstStyle/>
                    <a:p>
                      <a:pPr marL="0" marR="0" lvl="0" indent="0" algn="ctr" rtl="0">
                        <a:spcBef>
                          <a:spcPts val="0"/>
                        </a:spcBef>
                        <a:spcAft>
                          <a:spcPts val="0"/>
                        </a:spcAft>
                        <a:buNone/>
                      </a:pPr>
                      <a:r>
                        <a:rPr lang="en-US" sz="2500" u="none" strike="noStrike" cap="none"/>
                        <a:t>count</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solidFill>
                      <a:schemeClr val="accent6"/>
                    </a:solidFill>
                  </a:tcP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15619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70"/>
          <p:cNvSpPr txBox="1"/>
          <p:nvPr/>
        </p:nvSpPr>
        <p:spPr>
          <a:xfrm>
            <a:off x="838200" y="3435841"/>
            <a:ext cx="10515600" cy="469453"/>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Array is sorted.</a:t>
            </a:r>
            <a:endParaRPr sz="2200" b="0" i="0" u="none" strike="noStrike" cap="none">
              <a:solidFill>
                <a:schemeClr val="dk1"/>
              </a:solidFill>
              <a:latin typeface="Times New Roman"/>
              <a:ea typeface="Times New Roman"/>
              <a:cs typeface="Times New Roman"/>
              <a:sym typeface="Times New Roman"/>
            </a:endParaRPr>
          </a:p>
        </p:txBody>
      </p:sp>
      <p:sp>
        <p:nvSpPr>
          <p:cNvPr id="726" name="Google Shape;726;p70"/>
          <p:cNvSpPr txBox="1"/>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Counting Sort</a:t>
            </a:r>
            <a:endParaRPr sz="4400" b="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Example</a:t>
            </a:r>
            <a:endParaRPr/>
          </a:p>
        </p:txBody>
      </p:sp>
      <p:sp>
        <p:nvSpPr>
          <p:cNvPr id="727" name="Google Shape;727;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Algorithms and Data Structures course</a:t>
            </a:r>
            <a:endParaRPr/>
          </a:p>
        </p:txBody>
      </p:sp>
      <p:sp>
        <p:nvSpPr>
          <p:cNvPr id="728" name="Google Shape;728;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graphicFrame>
        <p:nvGraphicFramePr>
          <p:cNvPr id="729" name="Google Shape;729;p70"/>
          <p:cNvGraphicFramePr/>
          <p:nvPr/>
        </p:nvGraphicFramePr>
        <p:xfrm>
          <a:off x="1651295" y="4192899"/>
          <a:ext cx="3000000" cy="3000000"/>
        </p:xfrm>
        <a:graphic>
          <a:graphicData uri="http://schemas.openxmlformats.org/drawingml/2006/table">
            <a:tbl>
              <a:tblPr firstRow="1" bandRow="1">
                <a:noFill/>
              </a:tblPr>
              <a:tblGrid>
                <a:gridCol w="592625">
                  <a:extLst>
                    <a:ext uri="{9D8B030D-6E8A-4147-A177-3AD203B41FA5}">
                      <a16:colId xmlns:a16="http://schemas.microsoft.com/office/drawing/2014/main" val="20000"/>
                    </a:ext>
                  </a:extLst>
                </a:gridCol>
                <a:gridCol w="592625">
                  <a:extLst>
                    <a:ext uri="{9D8B030D-6E8A-4147-A177-3AD203B41FA5}">
                      <a16:colId xmlns:a16="http://schemas.microsoft.com/office/drawing/2014/main" val="20001"/>
                    </a:ext>
                  </a:extLst>
                </a:gridCol>
                <a:gridCol w="592625">
                  <a:extLst>
                    <a:ext uri="{9D8B030D-6E8A-4147-A177-3AD203B41FA5}">
                      <a16:colId xmlns:a16="http://schemas.microsoft.com/office/drawing/2014/main" val="20002"/>
                    </a:ext>
                  </a:extLst>
                </a:gridCol>
                <a:gridCol w="592625">
                  <a:extLst>
                    <a:ext uri="{9D8B030D-6E8A-4147-A177-3AD203B41FA5}">
                      <a16:colId xmlns:a16="http://schemas.microsoft.com/office/drawing/2014/main" val="20003"/>
                    </a:ext>
                  </a:extLst>
                </a:gridCol>
                <a:gridCol w="592625">
                  <a:extLst>
                    <a:ext uri="{9D8B030D-6E8A-4147-A177-3AD203B41FA5}">
                      <a16:colId xmlns:a16="http://schemas.microsoft.com/office/drawing/2014/main" val="20004"/>
                    </a:ext>
                  </a:extLst>
                </a:gridCol>
                <a:gridCol w="592625">
                  <a:extLst>
                    <a:ext uri="{9D8B030D-6E8A-4147-A177-3AD203B41FA5}">
                      <a16:colId xmlns:a16="http://schemas.microsoft.com/office/drawing/2014/main" val="20005"/>
                    </a:ext>
                  </a:extLst>
                </a:gridCol>
                <a:gridCol w="592625">
                  <a:extLst>
                    <a:ext uri="{9D8B030D-6E8A-4147-A177-3AD203B41FA5}">
                      <a16:colId xmlns:a16="http://schemas.microsoft.com/office/drawing/2014/main" val="20006"/>
                    </a:ext>
                  </a:extLst>
                </a:gridCol>
                <a:gridCol w="592625">
                  <a:extLst>
                    <a:ext uri="{9D8B030D-6E8A-4147-A177-3AD203B41FA5}">
                      <a16:colId xmlns:a16="http://schemas.microsoft.com/office/drawing/2014/main" val="20007"/>
                    </a:ext>
                  </a:extLst>
                </a:gridCol>
                <a:gridCol w="592625">
                  <a:extLst>
                    <a:ext uri="{9D8B030D-6E8A-4147-A177-3AD203B41FA5}">
                      <a16:colId xmlns:a16="http://schemas.microsoft.com/office/drawing/2014/main" val="20008"/>
                    </a:ext>
                  </a:extLst>
                </a:gridCol>
                <a:gridCol w="592625">
                  <a:extLst>
                    <a:ext uri="{9D8B030D-6E8A-4147-A177-3AD203B41FA5}">
                      <a16:colId xmlns:a16="http://schemas.microsoft.com/office/drawing/2014/main" val="20009"/>
                    </a:ext>
                  </a:extLst>
                </a:gridCol>
                <a:gridCol w="592625">
                  <a:extLst>
                    <a:ext uri="{9D8B030D-6E8A-4147-A177-3AD203B41FA5}">
                      <a16:colId xmlns:a16="http://schemas.microsoft.com/office/drawing/2014/main" val="20010"/>
                    </a:ext>
                  </a:extLst>
                </a:gridCol>
                <a:gridCol w="592625">
                  <a:extLst>
                    <a:ext uri="{9D8B030D-6E8A-4147-A177-3AD203B41FA5}">
                      <a16:colId xmlns:a16="http://schemas.microsoft.com/office/drawing/2014/main" val="20011"/>
                    </a:ext>
                  </a:extLst>
                </a:gridCol>
                <a:gridCol w="592625">
                  <a:extLst>
                    <a:ext uri="{9D8B030D-6E8A-4147-A177-3AD203B41FA5}">
                      <a16:colId xmlns:a16="http://schemas.microsoft.com/office/drawing/2014/main" val="20012"/>
                    </a:ext>
                  </a:extLst>
                </a:gridCol>
                <a:gridCol w="592625">
                  <a:extLst>
                    <a:ext uri="{9D8B030D-6E8A-4147-A177-3AD203B41FA5}">
                      <a16:colId xmlns:a16="http://schemas.microsoft.com/office/drawing/2014/main" val="20013"/>
                    </a:ext>
                  </a:extLst>
                </a:gridCol>
                <a:gridCol w="592625">
                  <a:extLst>
                    <a:ext uri="{9D8B030D-6E8A-4147-A177-3AD203B41FA5}">
                      <a16:colId xmlns:a16="http://schemas.microsoft.com/office/drawing/2014/main" val="20014"/>
                    </a:ext>
                  </a:extLst>
                </a:gridCol>
              </a:tblGrid>
              <a:tr h="512775">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4</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4</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4</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5</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6</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6</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9</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9</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9</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12</a:t>
                      </a:r>
                      <a:endParaRPr sz="2500" u="none" strike="noStrike" cap="none"/>
                    </a:p>
                  </a:txBody>
                  <a:tcPr marL="126450" marR="126450" marT="63225" marB="63225" anchor="ctr">
                    <a:solidFill>
                      <a:schemeClr val="lt1"/>
                    </a:solidFill>
                  </a:tcPr>
                </a:tc>
                <a:extLst>
                  <a:ext uri="{0D108BD9-81ED-4DB2-BD59-A6C34878D82A}">
                    <a16:rowId xmlns:a16="http://schemas.microsoft.com/office/drawing/2014/main" val="10000"/>
                  </a:ext>
                </a:extLst>
              </a:tr>
            </a:tbl>
          </a:graphicData>
        </a:graphic>
      </p:graphicFrame>
      <p:graphicFrame>
        <p:nvGraphicFramePr>
          <p:cNvPr id="730" name="Google Shape;730;p70"/>
          <p:cNvGraphicFramePr/>
          <p:nvPr/>
        </p:nvGraphicFramePr>
        <p:xfrm>
          <a:off x="1021073" y="2266467"/>
          <a:ext cx="3000000" cy="3000000"/>
        </p:xfrm>
        <a:graphic>
          <a:graphicData uri="http://schemas.openxmlformats.org/drawingml/2006/table">
            <a:tbl>
              <a:tblPr firstRow="1" bandRow="1">
                <a:noFill/>
              </a:tblPr>
              <a:tblGrid>
                <a:gridCol w="1496650">
                  <a:extLst>
                    <a:ext uri="{9D8B030D-6E8A-4147-A177-3AD203B41FA5}">
                      <a16:colId xmlns:a16="http://schemas.microsoft.com/office/drawing/2014/main" val="20000"/>
                    </a:ext>
                  </a:extLst>
                </a:gridCol>
                <a:gridCol w="576875">
                  <a:extLst>
                    <a:ext uri="{9D8B030D-6E8A-4147-A177-3AD203B41FA5}">
                      <a16:colId xmlns:a16="http://schemas.microsoft.com/office/drawing/2014/main" val="20001"/>
                    </a:ext>
                  </a:extLst>
                </a:gridCol>
                <a:gridCol w="576875">
                  <a:extLst>
                    <a:ext uri="{9D8B030D-6E8A-4147-A177-3AD203B41FA5}">
                      <a16:colId xmlns:a16="http://schemas.microsoft.com/office/drawing/2014/main" val="20002"/>
                    </a:ext>
                  </a:extLst>
                </a:gridCol>
                <a:gridCol w="576875">
                  <a:extLst>
                    <a:ext uri="{9D8B030D-6E8A-4147-A177-3AD203B41FA5}">
                      <a16:colId xmlns:a16="http://schemas.microsoft.com/office/drawing/2014/main" val="20003"/>
                    </a:ext>
                  </a:extLst>
                </a:gridCol>
                <a:gridCol w="576875">
                  <a:extLst>
                    <a:ext uri="{9D8B030D-6E8A-4147-A177-3AD203B41FA5}">
                      <a16:colId xmlns:a16="http://schemas.microsoft.com/office/drawing/2014/main" val="20004"/>
                    </a:ext>
                  </a:extLst>
                </a:gridCol>
                <a:gridCol w="576875">
                  <a:extLst>
                    <a:ext uri="{9D8B030D-6E8A-4147-A177-3AD203B41FA5}">
                      <a16:colId xmlns:a16="http://schemas.microsoft.com/office/drawing/2014/main" val="20005"/>
                    </a:ext>
                  </a:extLst>
                </a:gridCol>
                <a:gridCol w="576875">
                  <a:extLst>
                    <a:ext uri="{9D8B030D-6E8A-4147-A177-3AD203B41FA5}">
                      <a16:colId xmlns:a16="http://schemas.microsoft.com/office/drawing/2014/main" val="20006"/>
                    </a:ext>
                  </a:extLst>
                </a:gridCol>
                <a:gridCol w="576875">
                  <a:extLst>
                    <a:ext uri="{9D8B030D-6E8A-4147-A177-3AD203B41FA5}">
                      <a16:colId xmlns:a16="http://schemas.microsoft.com/office/drawing/2014/main" val="20007"/>
                    </a:ext>
                  </a:extLst>
                </a:gridCol>
                <a:gridCol w="576875">
                  <a:extLst>
                    <a:ext uri="{9D8B030D-6E8A-4147-A177-3AD203B41FA5}">
                      <a16:colId xmlns:a16="http://schemas.microsoft.com/office/drawing/2014/main" val="20008"/>
                    </a:ext>
                  </a:extLst>
                </a:gridCol>
                <a:gridCol w="576875">
                  <a:extLst>
                    <a:ext uri="{9D8B030D-6E8A-4147-A177-3AD203B41FA5}">
                      <a16:colId xmlns:a16="http://schemas.microsoft.com/office/drawing/2014/main" val="20009"/>
                    </a:ext>
                  </a:extLst>
                </a:gridCol>
                <a:gridCol w="576875">
                  <a:extLst>
                    <a:ext uri="{9D8B030D-6E8A-4147-A177-3AD203B41FA5}">
                      <a16:colId xmlns:a16="http://schemas.microsoft.com/office/drawing/2014/main" val="20010"/>
                    </a:ext>
                  </a:extLst>
                </a:gridCol>
                <a:gridCol w="576875">
                  <a:extLst>
                    <a:ext uri="{9D8B030D-6E8A-4147-A177-3AD203B41FA5}">
                      <a16:colId xmlns:a16="http://schemas.microsoft.com/office/drawing/2014/main" val="20011"/>
                    </a:ext>
                  </a:extLst>
                </a:gridCol>
                <a:gridCol w="576875">
                  <a:extLst>
                    <a:ext uri="{9D8B030D-6E8A-4147-A177-3AD203B41FA5}">
                      <a16:colId xmlns:a16="http://schemas.microsoft.com/office/drawing/2014/main" val="20012"/>
                    </a:ext>
                  </a:extLst>
                </a:gridCol>
                <a:gridCol w="576875">
                  <a:extLst>
                    <a:ext uri="{9D8B030D-6E8A-4147-A177-3AD203B41FA5}">
                      <a16:colId xmlns:a16="http://schemas.microsoft.com/office/drawing/2014/main" val="20013"/>
                    </a:ext>
                  </a:extLst>
                </a:gridCol>
                <a:gridCol w="576875">
                  <a:extLst>
                    <a:ext uri="{9D8B030D-6E8A-4147-A177-3AD203B41FA5}">
                      <a16:colId xmlns:a16="http://schemas.microsoft.com/office/drawing/2014/main" val="20014"/>
                    </a:ext>
                  </a:extLst>
                </a:gridCol>
                <a:gridCol w="576875">
                  <a:extLst>
                    <a:ext uri="{9D8B030D-6E8A-4147-A177-3AD203B41FA5}">
                      <a16:colId xmlns:a16="http://schemas.microsoft.com/office/drawing/2014/main" val="20015"/>
                    </a:ext>
                  </a:extLst>
                </a:gridCol>
              </a:tblGrid>
              <a:tr h="512775">
                <a:tc>
                  <a:txBody>
                    <a:bodyPr/>
                    <a:lstStyle/>
                    <a:p>
                      <a:pPr marL="0" marR="0" lvl="0" indent="0" algn="ctr" rtl="0">
                        <a:spcBef>
                          <a:spcPts val="0"/>
                        </a:spcBef>
                        <a:spcAft>
                          <a:spcPts val="0"/>
                        </a:spcAft>
                        <a:buNone/>
                      </a:pPr>
                      <a:r>
                        <a:rPr lang="en-US" sz="2500" u="none" strike="noStrike" cap="none"/>
                        <a:t>element</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4</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5</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6</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7</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8</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9</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14</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15</a:t>
                      </a:r>
                      <a:endParaRPr sz="2500" u="none" strike="noStrike" cap="none"/>
                    </a:p>
                  </a:txBody>
                  <a:tcPr marL="126450" marR="126450" marT="63225" marB="63225" anchor="ctr"/>
                </a:tc>
                <a:extLst>
                  <a:ext uri="{0D108BD9-81ED-4DB2-BD59-A6C34878D82A}">
                    <a16:rowId xmlns:a16="http://schemas.microsoft.com/office/drawing/2014/main" val="10000"/>
                  </a:ext>
                </a:extLst>
              </a:tr>
              <a:tr h="512775">
                <a:tc>
                  <a:txBody>
                    <a:bodyPr/>
                    <a:lstStyle/>
                    <a:p>
                      <a:pPr marL="0" marR="0" lvl="0" indent="0" algn="ctr" rtl="0">
                        <a:spcBef>
                          <a:spcPts val="0"/>
                        </a:spcBef>
                        <a:spcAft>
                          <a:spcPts val="0"/>
                        </a:spcAft>
                        <a:buNone/>
                      </a:pPr>
                      <a:r>
                        <a:rPr lang="en-US" sz="2500" u="none" strike="noStrike" cap="none"/>
                        <a:t>count</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70833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Algorithms and Data Structures course</a:t>
            </a:r>
            <a:endParaRPr/>
          </a:p>
        </p:txBody>
      </p:sp>
      <p:sp>
        <p:nvSpPr>
          <p:cNvPr id="736" name="Google Shape;736;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737" name="Google Shape;737;p71"/>
          <p:cNvSpPr txBox="1"/>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Counting Sort</a:t>
            </a:r>
            <a:endParaRPr/>
          </a:p>
          <a:p>
            <a:pPr marL="0" marR="0" lvl="0" indent="0" algn="l"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Implementation</a:t>
            </a:r>
            <a:endParaRPr/>
          </a:p>
        </p:txBody>
      </p:sp>
      <p:pic>
        <p:nvPicPr>
          <p:cNvPr id="738" name="Google Shape;738;p71"/>
          <p:cNvPicPr preferRelativeResize="0"/>
          <p:nvPr/>
        </p:nvPicPr>
        <p:blipFill rotWithShape="1">
          <a:blip r:embed="rId3">
            <a:alphaModFix/>
          </a:blip>
          <a:srcRect/>
          <a:stretch/>
        </p:blipFill>
        <p:spPr>
          <a:xfrm>
            <a:off x="3194583" y="2094807"/>
            <a:ext cx="5802833" cy="3292619"/>
          </a:xfrm>
          <a:prstGeom prst="rect">
            <a:avLst/>
          </a:prstGeom>
          <a:noFill/>
          <a:ln>
            <a:noFill/>
          </a:ln>
        </p:spPr>
      </p:pic>
    </p:spTree>
    <p:extLst>
      <p:ext uri="{BB962C8B-B14F-4D97-AF65-F5344CB8AC3E}">
        <p14:creationId xmlns:p14="http://schemas.microsoft.com/office/powerpoint/2010/main" val="500757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72"/>
          <p:cNvSpPr txBox="1">
            <a:spLocks noGrp="1"/>
          </p:cNvSpPr>
          <p:nvPr>
            <p:ph type="body" idx="1"/>
          </p:nvPr>
        </p:nvSpPr>
        <p:spPr>
          <a:xfrm>
            <a:off x="838200" y="1690688"/>
            <a:ext cx="10515600" cy="3686418"/>
          </a:xfrm>
          <a:prstGeom prst="rect">
            <a:avLst/>
          </a:prstGeom>
          <a:blipFill rotWithShape="1">
            <a:blip r:embed="rId3">
              <a:alphaModFix/>
            </a:blip>
            <a:stretch>
              <a:fillRect l="-810" t="-2313"/>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
        <p:nvSpPr>
          <p:cNvPr id="744" name="Google Shape;744;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Algorithms and Data Structures course</a:t>
            </a:r>
            <a:endParaRPr/>
          </a:p>
        </p:txBody>
      </p:sp>
      <p:sp>
        <p:nvSpPr>
          <p:cNvPr id="745" name="Google Shape;745;p7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746" name="Google Shape;746;p72"/>
          <p:cNvSpPr txBox="1"/>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Counting Sort</a:t>
            </a:r>
            <a:endParaRPr/>
          </a:p>
          <a:p>
            <a:pPr marL="0" marR="0" lvl="0" indent="0" algn="l"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Analysis</a:t>
            </a:r>
            <a:endParaRPr/>
          </a:p>
        </p:txBody>
      </p:sp>
    </p:spTree>
    <p:extLst>
      <p:ext uri="{BB962C8B-B14F-4D97-AF65-F5344CB8AC3E}">
        <p14:creationId xmlns:p14="http://schemas.microsoft.com/office/powerpoint/2010/main" val="3058798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58"/>
          <p:cNvSpPr txBox="1">
            <a:spLocks noGrp="1"/>
          </p:cNvSpPr>
          <p:nvPr>
            <p:ph type="body" idx="1"/>
          </p:nvPr>
        </p:nvSpPr>
        <p:spPr>
          <a:xfrm>
            <a:off x="838200" y="1690688"/>
            <a:ext cx="10515600" cy="4034287"/>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Counting sort operates by counting the number of objects that have each distinct key value, and using arithmetic on those counts to determine the positions of each key value in the output sequence. </a:t>
            </a:r>
            <a:endParaRPr sz="2400">
              <a:latin typeface="Times New Roman"/>
              <a:ea typeface="Times New Roman"/>
              <a:cs typeface="Times New Roman"/>
              <a:sym typeface="Times New Roman"/>
            </a:endParaRPr>
          </a:p>
          <a:p>
            <a:pPr marL="228600" lvl="0" indent="-76200" algn="l" rtl="0">
              <a:lnSpc>
                <a:spcPct val="90000"/>
              </a:lnSpc>
              <a:spcBef>
                <a:spcPts val="1000"/>
              </a:spcBef>
              <a:spcAft>
                <a:spcPts val="0"/>
              </a:spcAft>
              <a:buClr>
                <a:schemeClr val="dk1"/>
              </a:buClr>
              <a:buSzPts val="2400"/>
              <a:buNone/>
            </a:pPr>
            <a:endParaRPr sz="24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Its running time is linear in the number of items and the difference between the maximum and minimum key values, so it is only suitable for direct use in situations where the variation in keys is not significantly greater than the number of items.</a:t>
            </a:r>
            <a:endParaRPr/>
          </a:p>
        </p:txBody>
      </p:sp>
      <p:sp>
        <p:nvSpPr>
          <p:cNvPr id="608" name="Google Shape;608;p58"/>
          <p:cNvSpPr txBox="1"/>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Counting Sort</a:t>
            </a:r>
            <a:endParaRPr/>
          </a:p>
          <a:p>
            <a:pPr marL="0" marR="0" lvl="0" indent="0" algn="l"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Idea</a:t>
            </a:r>
            <a:endParaRPr/>
          </a:p>
        </p:txBody>
      </p:sp>
      <p:sp>
        <p:nvSpPr>
          <p:cNvPr id="609" name="Google Shape;609;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Algorithms and Data Structures course</a:t>
            </a:r>
            <a:endParaRPr/>
          </a:p>
        </p:txBody>
      </p:sp>
      <p:sp>
        <p:nvSpPr>
          <p:cNvPr id="610" name="Google Shape;610;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786230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59"/>
          <p:cNvSpPr txBox="1"/>
          <p:nvPr/>
        </p:nvSpPr>
        <p:spPr>
          <a:xfrm>
            <a:off x="838200" y="3435841"/>
            <a:ext cx="10515600" cy="469453"/>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Suppose we have this array, let’s calculate count of each element</a:t>
            </a:r>
            <a:endParaRPr sz="2200" b="0" i="0" u="none" strike="noStrike" cap="none">
              <a:solidFill>
                <a:schemeClr val="dk1"/>
              </a:solidFill>
              <a:latin typeface="Times New Roman"/>
              <a:ea typeface="Times New Roman"/>
              <a:cs typeface="Times New Roman"/>
              <a:sym typeface="Times New Roman"/>
            </a:endParaRPr>
          </a:p>
        </p:txBody>
      </p:sp>
      <p:sp>
        <p:nvSpPr>
          <p:cNvPr id="616" name="Google Shape;616;p59"/>
          <p:cNvSpPr txBox="1"/>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Counting Sort</a:t>
            </a:r>
            <a:endParaRPr sz="4400" b="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Example</a:t>
            </a:r>
            <a:endParaRPr/>
          </a:p>
        </p:txBody>
      </p:sp>
      <p:sp>
        <p:nvSpPr>
          <p:cNvPr id="617" name="Google Shape;617;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Algorithms and Data Structures course</a:t>
            </a:r>
            <a:endParaRPr/>
          </a:p>
        </p:txBody>
      </p:sp>
      <p:sp>
        <p:nvSpPr>
          <p:cNvPr id="618" name="Google Shape;618;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graphicFrame>
        <p:nvGraphicFramePr>
          <p:cNvPr id="619" name="Google Shape;619;p59"/>
          <p:cNvGraphicFramePr/>
          <p:nvPr/>
        </p:nvGraphicFramePr>
        <p:xfrm>
          <a:off x="1651297" y="2403430"/>
          <a:ext cx="3000000" cy="3000000"/>
        </p:xfrm>
        <a:graphic>
          <a:graphicData uri="http://schemas.openxmlformats.org/drawingml/2006/table">
            <a:tbl>
              <a:tblPr firstRow="1" bandRow="1">
                <a:noFill/>
              </a:tblPr>
              <a:tblGrid>
                <a:gridCol w="592625">
                  <a:extLst>
                    <a:ext uri="{9D8B030D-6E8A-4147-A177-3AD203B41FA5}">
                      <a16:colId xmlns:a16="http://schemas.microsoft.com/office/drawing/2014/main" val="20000"/>
                    </a:ext>
                  </a:extLst>
                </a:gridCol>
                <a:gridCol w="592625">
                  <a:extLst>
                    <a:ext uri="{9D8B030D-6E8A-4147-A177-3AD203B41FA5}">
                      <a16:colId xmlns:a16="http://schemas.microsoft.com/office/drawing/2014/main" val="20001"/>
                    </a:ext>
                  </a:extLst>
                </a:gridCol>
                <a:gridCol w="592625">
                  <a:extLst>
                    <a:ext uri="{9D8B030D-6E8A-4147-A177-3AD203B41FA5}">
                      <a16:colId xmlns:a16="http://schemas.microsoft.com/office/drawing/2014/main" val="20002"/>
                    </a:ext>
                  </a:extLst>
                </a:gridCol>
                <a:gridCol w="592625">
                  <a:extLst>
                    <a:ext uri="{9D8B030D-6E8A-4147-A177-3AD203B41FA5}">
                      <a16:colId xmlns:a16="http://schemas.microsoft.com/office/drawing/2014/main" val="20003"/>
                    </a:ext>
                  </a:extLst>
                </a:gridCol>
                <a:gridCol w="592625">
                  <a:extLst>
                    <a:ext uri="{9D8B030D-6E8A-4147-A177-3AD203B41FA5}">
                      <a16:colId xmlns:a16="http://schemas.microsoft.com/office/drawing/2014/main" val="20004"/>
                    </a:ext>
                  </a:extLst>
                </a:gridCol>
                <a:gridCol w="592625">
                  <a:extLst>
                    <a:ext uri="{9D8B030D-6E8A-4147-A177-3AD203B41FA5}">
                      <a16:colId xmlns:a16="http://schemas.microsoft.com/office/drawing/2014/main" val="20005"/>
                    </a:ext>
                  </a:extLst>
                </a:gridCol>
                <a:gridCol w="592625">
                  <a:extLst>
                    <a:ext uri="{9D8B030D-6E8A-4147-A177-3AD203B41FA5}">
                      <a16:colId xmlns:a16="http://schemas.microsoft.com/office/drawing/2014/main" val="20006"/>
                    </a:ext>
                  </a:extLst>
                </a:gridCol>
                <a:gridCol w="592625">
                  <a:extLst>
                    <a:ext uri="{9D8B030D-6E8A-4147-A177-3AD203B41FA5}">
                      <a16:colId xmlns:a16="http://schemas.microsoft.com/office/drawing/2014/main" val="20007"/>
                    </a:ext>
                  </a:extLst>
                </a:gridCol>
                <a:gridCol w="592625">
                  <a:extLst>
                    <a:ext uri="{9D8B030D-6E8A-4147-A177-3AD203B41FA5}">
                      <a16:colId xmlns:a16="http://schemas.microsoft.com/office/drawing/2014/main" val="20008"/>
                    </a:ext>
                  </a:extLst>
                </a:gridCol>
                <a:gridCol w="592625">
                  <a:extLst>
                    <a:ext uri="{9D8B030D-6E8A-4147-A177-3AD203B41FA5}">
                      <a16:colId xmlns:a16="http://schemas.microsoft.com/office/drawing/2014/main" val="20009"/>
                    </a:ext>
                  </a:extLst>
                </a:gridCol>
                <a:gridCol w="592625">
                  <a:extLst>
                    <a:ext uri="{9D8B030D-6E8A-4147-A177-3AD203B41FA5}">
                      <a16:colId xmlns:a16="http://schemas.microsoft.com/office/drawing/2014/main" val="20010"/>
                    </a:ext>
                  </a:extLst>
                </a:gridCol>
                <a:gridCol w="592625">
                  <a:extLst>
                    <a:ext uri="{9D8B030D-6E8A-4147-A177-3AD203B41FA5}">
                      <a16:colId xmlns:a16="http://schemas.microsoft.com/office/drawing/2014/main" val="20011"/>
                    </a:ext>
                  </a:extLst>
                </a:gridCol>
                <a:gridCol w="592625">
                  <a:extLst>
                    <a:ext uri="{9D8B030D-6E8A-4147-A177-3AD203B41FA5}">
                      <a16:colId xmlns:a16="http://schemas.microsoft.com/office/drawing/2014/main" val="20012"/>
                    </a:ext>
                  </a:extLst>
                </a:gridCol>
                <a:gridCol w="592625">
                  <a:extLst>
                    <a:ext uri="{9D8B030D-6E8A-4147-A177-3AD203B41FA5}">
                      <a16:colId xmlns:a16="http://schemas.microsoft.com/office/drawing/2014/main" val="20013"/>
                    </a:ext>
                  </a:extLst>
                </a:gridCol>
                <a:gridCol w="592625">
                  <a:extLst>
                    <a:ext uri="{9D8B030D-6E8A-4147-A177-3AD203B41FA5}">
                      <a16:colId xmlns:a16="http://schemas.microsoft.com/office/drawing/2014/main" val="20014"/>
                    </a:ext>
                  </a:extLst>
                </a:gridCol>
              </a:tblGrid>
              <a:tr h="512775">
                <a:tc>
                  <a:txBody>
                    <a:bodyPr/>
                    <a:lstStyle/>
                    <a:p>
                      <a:pPr marL="0" marR="0" lvl="0" indent="0" algn="ctr" rtl="0">
                        <a:spcBef>
                          <a:spcPts val="0"/>
                        </a:spcBef>
                        <a:spcAft>
                          <a:spcPts val="0"/>
                        </a:spcAft>
                        <a:buNone/>
                      </a:pPr>
                      <a:r>
                        <a:rPr lang="en-US" sz="2500" u="none" strike="noStrike" cap="none"/>
                        <a:t>5</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4</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4</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6</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4</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6</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9</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9</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9</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tc>
                <a:extLst>
                  <a:ext uri="{0D108BD9-81ED-4DB2-BD59-A6C34878D82A}">
                    <a16:rowId xmlns:a16="http://schemas.microsoft.com/office/drawing/2014/main" val="10000"/>
                  </a:ext>
                </a:extLst>
              </a:tr>
            </a:tbl>
          </a:graphicData>
        </a:graphic>
      </p:graphicFrame>
      <p:graphicFrame>
        <p:nvGraphicFramePr>
          <p:cNvPr id="620" name="Google Shape;620;p59"/>
          <p:cNvGraphicFramePr/>
          <p:nvPr/>
        </p:nvGraphicFramePr>
        <p:xfrm>
          <a:off x="1021075" y="4424919"/>
          <a:ext cx="3000000" cy="3000000"/>
        </p:xfrm>
        <a:graphic>
          <a:graphicData uri="http://schemas.openxmlformats.org/drawingml/2006/table">
            <a:tbl>
              <a:tblPr firstRow="1" bandRow="1">
                <a:noFill/>
              </a:tblPr>
              <a:tblGrid>
                <a:gridCol w="1496650">
                  <a:extLst>
                    <a:ext uri="{9D8B030D-6E8A-4147-A177-3AD203B41FA5}">
                      <a16:colId xmlns:a16="http://schemas.microsoft.com/office/drawing/2014/main" val="20000"/>
                    </a:ext>
                  </a:extLst>
                </a:gridCol>
                <a:gridCol w="576875">
                  <a:extLst>
                    <a:ext uri="{9D8B030D-6E8A-4147-A177-3AD203B41FA5}">
                      <a16:colId xmlns:a16="http://schemas.microsoft.com/office/drawing/2014/main" val="20001"/>
                    </a:ext>
                  </a:extLst>
                </a:gridCol>
                <a:gridCol w="576875">
                  <a:extLst>
                    <a:ext uri="{9D8B030D-6E8A-4147-A177-3AD203B41FA5}">
                      <a16:colId xmlns:a16="http://schemas.microsoft.com/office/drawing/2014/main" val="20002"/>
                    </a:ext>
                  </a:extLst>
                </a:gridCol>
                <a:gridCol w="576875">
                  <a:extLst>
                    <a:ext uri="{9D8B030D-6E8A-4147-A177-3AD203B41FA5}">
                      <a16:colId xmlns:a16="http://schemas.microsoft.com/office/drawing/2014/main" val="20003"/>
                    </a:ext>
                  </a:extLst>
                </a:gridCol>
                <a:gridCol w="576875">
                  <a:extLst>
                    <a:ext uri="{9D8B030D-6E8A-4147-A177-3AD203B41FA5}">
                      <a16:colId xmlns:a16="http://schemas.microsoft.com/office/drawing/2014/main" val="20004"/>
                    </a:ext>
                  </a:extLst>
                </a:gridCol>
                <a:gridCol w="576875">
                  <a:extLst>
                    <a:ext uri="{9D8B030D-6E8A-4147-A177-3AD203B41FA5}">
                      <a16:colId xmlns:a16="http://schemas.microsoft.com/office/drawing/2014/main" val="20005"/>
                    </a:ext>
                  </a:extLst>
                </a:gridCol>
                <a:gridCol w="576875">
                  <a:extLst>
                    <a:ext uri="{9D8B030D-6E8A-4147-A177-3AD203B41FA5}">
                      <a16:colId xmlns:a16="http://schemas.microsoft.com/office/drawing/2014/main" val="20006"/>
                    </a:ext>
                  </a:extLst>
                </a:gridCol>
                <a:gridCol w="576875">
                  <a:extLst>
                    <a:ext uri="{9D8B030D-6E8A-4147-A177-3AD203B41FA5}">
                      <a16:colId xmlns:a16="http://schemas.microsoft.com/office/drawing/2014/main" val="20007"/>
                    </a:ext>
                  </a:extLst>
                </a:gridCol>
                <a:gridCol w="576875">
                  <a:extLst>
                    <a:ext uri="{9D8B030D-6E8A-4147-A177-3AD203B41FA5}">
                      <a16:colId xmlns:a16="http://schemas.microsoft.com/office/drawing/2014/main" val="20008"/>
                    </a:ext>
                  </a:extLst>
                </a:gridCol>
                <a:gridCol w="576875">
                  <a:extLst>
                    <a:ext uri="{9D8B030D-6E8A-4147-A177-3AD203B41FA5}">
                      <a16:colId xmlns:a16="http://schemas.microsoft.com/office/drawing/2014/main" val="20009"/>
                    </a:ext>
                  </a:extLst>
                </a:gridCol>
                <a:gridCol w="576875">
                  <a:extLst>
                    <a:ext uri="{9D8B030D-6E8A-4147-A177-3AD203B41FA5}">
                      <a16:colId xmlns:a16="http://schemas.microsoft.com/office/drawing/2014/main" val="20010"/>
                    </a:ext>
                  </a:extLst>
                </a:gridCol>
                <a:gridCol w="576875">
                  <a:extLst>
                    <a:ext uri="{9D8B030D-6E8A-4147-A177-3AD203B41FA5}">
                      <a16:colId xmlns:a16="http://schemas.microsoft.com/office/drawing/2014/main" val="20011"/>
                    </a:ext>
                  </a:extLst>
                </a:gridCol>
                <a:gridCol w="576875">
                  <a:extLst>
                    <a:ext uri="{9D8B030D-6E8A-4147-A177-3AD203B41FA5}">
                      <a16:colId xmlns:a16="http://schemas.microsoft.com/office/drawing/2014/main" val="20012"/>
                    </a:ext>
                  </a:extLst>
                </a:gridCol>
                <a:gridCol w="576875">
                  <a:extLst>
                    <a:ext uri="{9D8B030D-6E8A-4147-A177-3AD203B41FA5}">
                      <a16:colId xmlns:a16="http://schemas.microsoft.com/office/drawing/2014/main" val="20013"/>
                    </a:ext>
                  </a:extLst>
                </a:gridCol>
                <a:gridCol w="576875">
                  <a:extLst>
                    <a:ext uri="{9D8B030D-6E8A-4147-A177-3AD203B41FA5}">
                      <a16:colId xmlns:a16="http://schemas.microsoft.com/office/drawing/2014/main" val="20014"/>
                    </a:ext>
                  </a:extLst>
                </a:gridCol>
                <a:gridCol w="576875">
                  <a:extLst>
                    <a:ext uri="{9D8B030D-6E8A-4147-A177-3AD203B41FA5}">
                      <a16:colId xmlns:a16="http://schemas.microsoft.com/office/drawing/2014/main" val="20015"/>
                    </a:ext>
                  </a:extLst>
                </a:gridCol>
              </a:tblGrid>
              <a:tr h="512775">
                <a:tc>
                  <a:txBody>
                    <a:bodyPr/>
                    <a:lstStyle/>
                    <a:p>
                      <a:pPr marL="0" marR="0" lvl="0" indent="0" algn="ctr" rtl="0">
                        <a:spcBef>
                          <a:spcPts val="0"/>
                        </a:spcBef>
                        <a:spcAft>
                          <a:spcPts val="0"/>
                        </a:spcAft>
                        <a:buNone/>
                      </a:pPr>
                      <a:r>
                        <a:rPr lang="en-US" sz="2500" u="none" strike="noStrike" cap="none"/>
                        <a:t>element</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4</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5</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6</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7</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8</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9</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14</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15</a:t>
                      </a:r>
                      <a:endParaRPr sz="2500" u="none" strike="noStrike" cap="none"/>
                    </a:p>
                  </a:txBody>
                  <a:tcPr marL="126450" marR="126450" marT="63225" marB="63225" anchor="ctr"/>
                </a:tc>
                <a:extLst>
                  <a:ext uri="{0D108BD9-81ED-4DB2-BD59-A6C34878D82A}">
                    <a16:rowId xmlns:a16="http://schemas.microsoft.com/office/drawing/2014/main" val="10000"/>
                  </a:ext>
                </a:extLst>
              </a:tr>
              <a:tr h="512775">
                <a:tc>
                  <a:txBody>
                    <a:bodyPr/>
                    <a:lstStyle/>
                    <a:p>
                      <a:pPr marL="0" marR="0" lvl="0" indent="0" algn="ctr" rtl="0">
                        <a:spcBef>
                          <a:spcPts val="0"/>
                        </a:spcBef>
                        <a:spcAft>
                          <a:spcPts val="0"/>
                        </a:spcAft>
                        <a:buNone/>
                      </a:pPr>
                      <a:r>
                        <a:rPr lang="en-US" sz="2500" u="none" strike="noStrike" cap="none"/>
                        <a:t>count</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6439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0"/>
          <p:cNvSpPr txBox="1"/>
          <p:nvPr/>
        </p:nvSpPr>
        <p:spPr>
          <a:xfrm>
            <a:off x="838200" y="3435841"/>
            <a:ext cx="10515600" cy="469453"/>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Now let’s place elements from first one back in the array</a:t>
            </a:r>
            <a:endParaRPr sz="2200" b="0" i="0" u="none" strike="noStrike" cap="none">
              <a:solidFill>
                <a:schemeClr val="dk1"/>
              </a:solidFill>
              <a:latin typeface="Times New Roman"/>
              <a:ea typeface="Times New Roman"/>
              <a:cs typeface="Times New Roman"/>
              <a:sym typeface="Times New Roman"/>
            </a:endParaRPr>
          </a:p>
        </p:txBody>
      </p:sp>
      <p:sp>
        <p:nvSpPr>
          <p:cNvPr id="626" name="Google Shape;626;p60"/>
          <p:cNvSpPr txBox="1"/>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Counting Sort</a:t>
            </a:r>
            <a:endParaRPr sz="4400" b="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Example</a:t>
            </a:r>
            <a:endParaRPr/>
          </a:p>
        </p:txBody>
      </p:sp>
      <p:sp>
        <p:nvSpPr>
          <p:cNvPr id="627" name="Google Shape;627;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Algorithms and Data Structures course</a:t>
            </a:r>
            <a:endParaRPr/>
          </a:p>
        </p:txBody>
      </p:sp>
      <p:sp>
        <p:nvSpPr>
          <p:cNvPr id="628" name="Google Shape;628;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graphicFrame>
        <p:nvGraphicFramePr>
          <p:cNvPr id="629" name="Google Shape;629;p60"/>
          <p:cNvGraphicFramePr/>
          <p:nvPr/>
        </p:nvGraphicFramePr>
        <p:xfrm>
          <a:off x="1651295" y="4192899"/>
          <a:ext cx="3000000" cy="3000000"/>
        </p:xfrm>
        <a:graphic>
          <a:graphicData uri="http://schemas.openxmlformats.org/drawingml/2006/table">
            <a:tbl>
              <a:tblPr firstRow="1" bandRow="1">
                <a:noFill/>
              </a:tblPr>
              <a:tblGrid>
                <a:gridCol w="592625">
                  <a:extLst>
                    <a:ext uri="{9D8B030D-6E8A-4147-A177-3AD203B41FA5}">
                      <a16:colId xmlns:a16="http://schemas.microsoft.com/office/drawing/2014/main" val="20000"/>
                    </a:ext>
                  </a:extLst>
                </a:gridCol>
                <a:gridCol w="592625">
                  <a:extLst>
                    <a:ext uri="{9D8B030D-6E8A-4147-A177-3AD203B41FA5}">
                      <a16:colId xmlns:a16="http://schemas.microsoft.com/office/drawing/2014/main" val="20001"/>
                    </a:ext>
                  </a:extLst>
                </a:gridCol>
                <a:gridCol w="592625">
                  <a:extLst>
                    <a:ext uri="{9D8B030D-6E8A-4147-A177-3AD203B41FA5}">
                      <a16:colId xmlns:a16="http://schemas.microsoft.com/office/drawing/2014/main" val="20002"/>
                    </a:ext>
                  </a:extLst>
                </a:gridCol>
                <a:gridCol w="592625">
                  <a:extLst>
                    <a:ext uri="{9D8B030D-6E8A-4147-A177-3AD203B41FA5}">
                      <a16:colId xmlns:a16="http://schemas.microsoft.com/office/drawing/2014/main" val="20003"/>
                    </a:ext>
                  </a:extLst>
                </a:gridCol>
                <a:gridCol w="592625">
                  <a:extLst>
                    <a:ext uri="{9D8B030D-6E8A-4147-A177-3AD203B41FA5}">
                      <a16:colId xmlns:a16="http://schemas.microsoft.com/office/drawing/2014/main" val="20004"/>
                    </a:ext>
                  </a:extLst>
                </a:gridCol>
                <a:gridCol w="592625">
                  <a:extLst>
                    <a:ext uri="{9D8B030D-6E8A-4147-A177-3AD203B41FA5}">
                      <a16:colId xmlns:a16="http://schemas.microsoft.com/office/drawing/2014/main" val="20005"/>
                    </a:ext>
                  </a:extLst>
                </a:gridCol>
                <a:gridCol w="592625">
                  <a:extLst>
                    <a:ext uri="{9D8B030D-6E8A-4147-A177-3AD203B41FA5}">
                      <a16:colId xmlns:a16="http://schemas.microsoft.com/office/drawing/2014/main" val="20006"/>
                    </a:ext>
                  </a:extLst>
                </a:gridCol>
                <a:gridCol w="592625">
                  <a:extLst>
                    <a:ext uri="{9D8B030D-6E8A-4147-A177-3AD203B41FA5}">
                      <a16:colId xmlns:a16="http://schemas.microsoft.com/office/drawing/2014/main" val="20007"/>
                    </a:ext>
                  </a:extLst>
                </a:gridCol>
                <a:gridCol w="592625">
                  <a:extLst>
                    <a:ext uri="{9D8B030D-6E8A-4147-A177-3AD203B41FA5}">
                      <a16:colId xmlns:a16="http://schemas.microsoft.com/office/drawing/2014/main" val="20008"/>
                    </a:ext>
                  </a:extLst>
                </a:gridCol>
                <a:gridCol w="592625">
                  <a:extLst>
                    <a:ext uri="{9D8B030D-6E8A-4147-A177-3AD203B41FA5}">
                      <a16:colId xmlns:a16="http://schemas.microsoft.com/office/drawing/2014/main" val="20009"/>
                    </a:ext>
                  </a:extLst>
                </a:gridCol>
                <a:gridCol w="592625">
                  <a:extLst>
                    <a:ext uri="{9D8B030D-6E8A-4147-A177-3AD203B41FA5}">
                      <a16:colId xmlns:a16="http://schemas.microsoft.com/office/drawing/2014/main" val="20010"/>
                    </a:ext>
                  </a:extLst>
                </a:gridCol>
                <a:gridCol w="592625">
                  <a:extLst>
                    <a:ext uri="{9D8B030D-6E8A-4147-A177-3AD203B41FA5}">
                      <a16:colId xmlns:a16="http://schemas.microsoft.com/office/drawing/2014/main" val="20011"/>
                    </a:ext>
                  </a:extLst>
                </a:gridCol>
                <a:gridCol w="592625">
                  <a:extLst>
                    <a:ext uri="{9D8B030D-6E8A-4147-A177-3AD203B41FA5}">
                      <a16:colId xmlns:a16="http://schemas.microsoft.com/office/drawing/2014/main" val="20012"/>
                    </a:ext>
                  </a:extLst>
                </a:gridCol>
                <a:gridCol w="592625">
                  <a:extLst>
                    <a:ext uri="{9D8B030D-6E8A-4147-A177-3AD203B41FA5}">
                      <a16:colId xmlns:a16="http://schemas.microsoft.com/office/drawing/2014/main" val="20013"/>
                    </a:ext>
                  </a:extLst>
                </a:gridCol>
                <a:gridCol w="592625">
                  <a:extLst>
                    <a:ext uri="{9D8B030D-6E8A-4147-A177-3AD203B41FA5}">
                      <a16:colId xmlns:a16="http://schemas.microsoft.com/office/drawing/2014/main" val="20014"/>
                    </a:ext>
                  </a:extLst>
                </a:gridCol>
              </a:tblGrid>
              <a:tr h="512775">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extLst>
                  <a:ext uri="{0D108BD9-81ED-4DB2-BD59-A6C34878D82A}">
                    <a16:rowId xmlns:a16="http://schemas.microsoft.com/office/drawing/2014/main" val="10000"/>
                  </a:ext>
                </a:extLst>
              </a:tr>
            </a:tbl>
          </a:graphicData>
        </a:graphic>
      </p:graphicFrame>
      <p:graphicFrame>
        <p:nvGraphicFramePr>
          <p:cNvPr id="630" name="Google Shape;630;p60"/>
          <p:cNvGraphicFramePr/>
          <p:nvPr/>
        </p:nvGraphicFramePr>
        <p:xfrm>
          <a:off x="1021073" y="2266467"/>
          <a:ext cx="3000000" cy="3000000"/>
        </p:xfrm>
        <a:graphic>
          <a:graphicData uri="http://schemas.openxmlformats.org/drawingml/2006/table">
            <a:tbl>
              <a:tblPr firstRow="1" bandRow="1">
                <a:noFill/>
              </a:tblPr>
              <a:tblGrid>
                <a:gridCol w="1496650">
                  <a:extLst>
                    <a:ext uri="{9D8B030D-6E8A-4147-A177-3AD203B41FA5}">
                      <a16:colId xmlns:a16="http://schemas.microsoft.com/office/drawing/2014/main" val="20000"/>
                    </a:ext>
                  </a:extLst>
                </a:gridCol>
                <a:gridCol w="576875">
                  <a:extLst>
                    <a:ext uri="{9D8B030D-6E8A-4147-A177-3AD203B41FA5}">
                      <a16:colId xmlns:a16="http://schemas.microsoft.com/office/drawing/2014/main" val="20001"/>
                    </a:ext>
                  </a:extLst>
                </a:gridCol>
                <a:gridCol w="576875">
                  <a:extLst>
                    <a:ext uri="{9D8B030D-6E8A-4147-A177-3AD203B41FA5}">
                      <a16:colId xmlns:a16="http://schemas.microsoft.com/office/drawing/2014/main" val="20002"/>
                    </a:ext>
                  </a:extLst>
                </a:gridCol>
                <a:gridCol w="576875">
                  <a:extLst>
                    <a:ext uri="{9D8B030D-6E8A-4147-A177-3AD203B41FA5}">
                      <a16:colId xmlns:a16="http://schemas.microsoft.com/office/drawing/2014/main" val="20003"/>
                    </a:ext>
                  </a:extLst>
                </a:gridCol>
                <a:gridCol w="576875">
                  <a:extLst>
                    <a:ext uri="{9D8B030D-6E8A-4147-A177-3AD203B41FA5}">
                      <a16:colId xmlns:a16="http://schemas.microsoft.com/office/drawing/2014/main" val="20004"/>
                    </a:ext>
                  </a:extLst>
                </a:gridCol>
                <a:gridCol w="576875">
                  <a:extLst>
                    <a:ext uri="{9D8B030D-6E8A-4147-A177-3AD203B41FA5}">
                      <a16:colId xmlns:a16="http://schemas.microsoft.com/office/drawing/2014/main" val="20005"/>
                    </a:ext>
                  </a:extLst>
                </a:gridCol>
                <a:gridCol w="576875">
                  <a:extLst>
                    <a:ext uri="{9D8B030D-6E8A-4147-A177-3AD203B41FA5}">
                      <a16:colId xmlns:a16="http://schemas.microsoft.com/office/drawing/2014/main" val="20006"/>
                    </a:ext>
                  </a:extLst>
                </a:gridCol>
                <a:gridCol w="576875">
                  <a:extLst>
                    <a:ext uri="{9D8B030D-6E8A-4147-A177-3AD203B41FA5}">
                      <a16:colId xmlns:a16="http://schemas.microsoft.com/office/drawing/2014/main" val="20007"/>
                    </a:ext>
                  </a:extLst>
                </a:gridCol>
                <a:gridCol w="576875">
                  <a:extLst>
                    <a:ext uri="{9D8B030D-6E8A-4147-A177-3AD203B41FA5}">
                      <a16:colId xmlns:a16="http://schemas.microsoft.com/office/drawing/2014/main" val="20008"/>
                    </a:ext>
                  </a:extLst>
                </a:gridCol>
                <a:gridCol w="576875">
                  <a:extLst>
                    <a:ext uri="{9D8B030D-6E8A-4147-A177-3AD203B41FA5}">
                      <a16:colId xmlns:a16="http://schemas.microsoft.com/office/drawing/2014/main" val="20009"/>
                    </a:ext>
                  </a:extLst>
                </a:gridCol>
                <a:gridCol w="576875">
                  <a:extLst>
                    <a:ext uri="{9D8B030D-6E8A-4147-A177-3AD203B41FA5}">
                      <a16:colId xmlns:a16="http://schemas.microsoft.com/office/drawing/2014/main" val="20010"/>
                    </a:ext>
                  </a:extLst>
                </a:gridCol>
                <a:gridCol w="576875">
                  <a:extLst>
                    <a:ext uri="{9D8B030D-6E8A-4147-A177-3AD203B41FA5}">
                      <a16:colId xmlns:a16="http://schemas.microsoft.com/office/drawing/2014/main" val="20011"/>
                    </a:ext>
                  </a:extLst>
                </a:gridCol>
                <a:gridCol w="576875">
                  <a:extLst>
                    <a:ext uri="{9D8B030D-6E8A-4147-A177-3AD203B41FA5}">
                      <a16:colId xmlns:a16="http://schemas.microsoft.com/office/drawing/2014/main" val="20012"/>
                    </a:ext>
                  </a:extLst>
                </a:gridCol>
                <a:gridCol w="576875">
                  <a:extLst>
                    <a:ext uri="{9D8B030D-6E8A-4147-A177-3AD203B41FA5}">
                      <a16:colId xmlns:a16="http://schemas.microsoft.com/office/drawing/2014/main" val="20013"/>
                    </a:ext>
                  </a:extLst>
                </a:gridCol>
                <a:gridCol w="576875">
                  <a:extLst>
                    <a:ext uri="{9D8B030D-6E8A-4147-A177-3AD203B41FA5}">
                      <a16:colId xmlns:a16="http://schemas.microsoft.com/office/drawing/2014/main" val="20014"/>
                    </a:ext>
                  </a:extLst>
                </a:gridCol>
                <a:gridCol w="576875">
                  <a:extLst>
                    <a:ext uri="{9D8B030D-6E8A-4147-A177-3AD203B41FA5}">
                      <a16:colId xmlns:a16="http://schemas.microsoft.com/office/drawing/2014/main" val="20015"/>
                    </a:ext>
                  </a:extLst>
                </a:gridCol>
              </a:tblGrid>
              <a:tr h="512775">
                <a:tc>
                  <a:txBody>
                    <a:bodyPr/>
                    <a:lstStyle/>
                    <a:p>
                      <a:pPr marL="0" marR="0" lvl="0" indent="0" algn="ctr" rtl="0">
                        <a:spcBef>
                          <a:spcPts val="0"/>
                        </a:spcBef>
                        <a:spcAft>
                          <a:spcPts val="0"/>
                        </a:spcAft>
                        <a:buNone/>
                      </a:pPr>
                      <a:r>
                        <a:rPr lang="en-US" sz="2500" u="none" strike="noStrike" cap="none"/>
                        <a:t>element</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4</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5</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6</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7</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8</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9</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14</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15</a:t>
                      </a:r>
                      <a:endParaRPr sz="2500" u="none" strike="noStrike" cap="none"/>
                    </a:p>
                  </a:txBody>
                  <a:tcPr marL="126450" marR="126450" marT="63225" marB="63225" anchor="ctr"/>
                </a:tc>
                <a:extLst>
                  <a:ext uri="{0D108BD9-81ED-4DB2-BD59-A6C34878D82A}">
                    <a16:rowId xmlns:a16="http://schemas.microsoft.com/office/drawing/2014/main" val="10000"/>
                  </a:ext>
                </a:extLst>
              </a:tr>
              <a:tr h="512775">
                <a:tc>
                  <a:txBody>
                    <a:bodyPr/>
                    <a:lstStyle/>
                    <a:p>
                      <a:pPr marL="0" marR="0" lvl="0" indent="0" algn="ctr" rtl="0">
                        <a:spcBef>
                          <a:spcPts val="0"/>
                        </a:spcBef>
                        <a:spcAft>
                          <a:spcPts val="0"/>
                        </a:spcAft>
                        <a:buNone/>
                      </a:pPr>
                      <a:r>
                        <a:rPr lang="en-US" sz="2500" u="none" strike="noStrike" cap="none"/>
                        <a:t>count</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70313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61"/>
          <p:cNvSpPr txBox="1"/>
          <p:nvPr/>
        </p:nvSpPr>
        <p:spPr>
          <a:xfrm>
            <a:off x="838200" y="3435841"/>
            <a:ext cx="10515600" cy="469453"/>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Now let’s place elements from first one back in the array</a:t>
            </a:r>
            <a:endParaRPr sz="2200" b="0" i="0" u="none" strike="noStrike" cap="none">
              <a:solidFill>
                <a:schemeClr val="dk1"/>
              </a:solidFill>
              <a:latin typeface="Times New Roman"/>
              <a:ea typeface="Times New Roman"/>
              <a:cs typeface="Times New Roman"/>
              <a:sym typeface="Times New Roman"/>
            </a:endParaRPr>
          </a:p>
        </p:txBody>
      </p:sp>
      <p:sp>
        <p:nvSpPr>
          <p:cNvPr id="636" name="Google Shape;636;p61"/>
          <p:cNvSpPr txBox="1"/>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Counting Sort</a:t>
            </a:r>
            <a:endParaRPr sz="4400" b="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Example</a:t>
            </a:r>
            <a:endParaRPr/>
          </a:p>
        </p:txBody>
      </p:sp>
      <p:sp>
        <p:nvSpPr>
          <p:cNvPr id="637" name="Google Shape;637;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Algorithms and Data Structures course</a:t>
            </a:r>
            <a:endParaRPr/>
          </a:p>
        </p:txBody>
      </p:sp>
      <p:sp>
        <p:nvSpPr>
          <p:cNvPr id="638" name="Google Shape;638;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graphicFrame>
        <p:nvGraphicFramePr>
          <p:cNvPr id="639" name="Google Shape;639;p61"/>
          <p:cNvGraphicFramePr/>
          <p:nvPr/>
        </p:nvGraphicFramePr>
        <p:xfrm>
          <a:off x="1651295" y="4192899"/>
          <a:ext cx="3000000" cy="3000000"/>
        </p:xfrm>
        <a:graphic>
          <a:graphicData uri="http://schemas.openxmlformats.org/drawingml/2006/table">
            <a:tbl>
              <a:tblPr firstRow="1" bandRow="1">
                <a:noFill/>
              </a:tblPr>
              <a:tblGrid>
                <a:gridCol w="592625">
                  <a:extLst>
                    <a:ext uri="{9D8B030D-6E8A-4147-A177-3AD203B41FA5}">
                      <a16:colId xmlns:a16="http://schemas.microsoft.com/office/drawing/2014/main" val="20000"/>
                    </a:ext>
                  </a:extLst>
                </a:gridCol>
                <a:gridCol w="592625">
                  <a:extLst>
                    <a:ext uri="{9D8B030D-6E8A-4147-A177-3AD203B41FA5}">
                      <a16:colId xmlns:a16="http://schemas.microsoft.com/office/drawing/2014/main" val="20001"/>
                    </a:ext>
                  </a:extLst>
                </a:gridCol>
                <a:gridCol w="592625">
                  <a:extLst>
                    <a:ext uri="{9D8B030D-6E8A-4147-A177-3AD203B41FA5}">
                      <a16:colId xmlns:a16="http://schemas.microsoft.com/office/drawing/2014/main" val="20002"/>
                    </a:ext>
                  </a:extLst>
                </a:gridCol>
                <a:gridCol w="592625">
                  <a:extLst>
                    <a:ext uri="{9D8B030D-6E8A-4147-A177-3AD203B41FA5}">
                      <a16:colId xmlns:a16="http://schemas.microsoft.com/office/drawing/2014/main" val="20003"/>
                    </a:ext>
                  </a:extLst>
                </a:gridCol>
                <a:gridCol w="592625">
                  <a:extLst>
                    <a:ext uri="{9D8B030D-6E8A-4147-A177-3AD203B41FA5}">
                      <a16:colId xmlns:a16="http://schemas.microsoft.com/office/drawing/2014/main" val="20004"/>
                    </a:ext>
                  </a:extLst>
                </a:gridCol>
                <a:gridCol w="592625">
                  <a:extLst>
                    <a:ext uri="{9D8B030D-6E8A-4147-A177-3AD203B41FA5}">
                      <a16:colId xmlns:a16="http://schemas.microsoft.com/office/drawing/2014/main" val="20005"/>
                    </a:ext>
                  </a:extLst>
                </a:gridCol>
                <a:gridCol w="592625">
                  <a:extLst>
                    <a:ext uri="{9D8B030D-6E8A-4147-A177-3AD203B41FA5}">
                      <a16:colId xmlns:a16="http://schemas.microsoft.com/office/drawing/2014/main" val="20006"/>
                    </a:ext>
                  </a:extLst>
                </a:gridCol>
                <a:gridCol w="592625">
                  <a:extLst>
                    <a:ext uri="{9D8B030D-6E8A-4147-A177-3AD203B41FA5}">
                      <a16:colId xmlns:a16="http://schemas.microsoft.com/office/drawing/2014/main" val="20007"/>
                    </a:ext>
                  </a:extLst>
                </a:gridCol>
                <a:gridCol w="592625">
                  <a:extLst>
                    <a:ext uri="{9D8B030D-6E8A-4147-A177-3AD203B41FA5}">
                      <a16:colId xmlns:a16="http://schemas.microsoft.com/office/drawing/2014/main" val="20008"/>
                    </a:ext>
                  </a:extLst>
                </a:gridCol>
                <a:gridCol w="592625">
                  <a:extLst>
                    <a:ext uri="{9D8B030D-6E8A-4147-A177-3AD203B41FA5}">
                      <a16:colId xmlns:a16="http://schemas.microsoft.com/office/drawing/2014/main" val="20009"/>
                    </a:ext>
                  </a:extLst>
                </a:gridCol>
                <a:gridCol w="592625">
                  <a:extLst>
                    <a:ext uri="{9D8B030D-6E8A-4147-A177-3AD203B41FA5}">
                      <a16:colId xmlns:a16="http://schemas.microsoft.com/office/drawing/2014/main" val="20010"/>
                    </a:ext>
                  </a:extLst>
                </a:gridCol>
                <a:gridCol w="592625">
                  <a:extLst>
                    <a:ext uri="{9D8B030D-6E8A-4147-A177-3AD203B41FA5}">
                      <a16:colId xmlns:a16="http://schemas.microsoft.com/office/drawing/2014/main" val="20011"/>
                    </a:ext>
                  </a:extLst>
                </a:gridCol>
                <a:gridCol w="592625">
                  <a:extLst>
                    <a:ext uri="{9D8B030D-6E8A-4147-A177-3AD203B41FA5}">
                      <a16:colId xmlns:a16="http://schemas.microsoft.com/office/drawing/2014/main" val="20012"/>
                    </a:ext>
                  </a:extLst>
                </a:gridCol>
                <a:gridCol w="592625">
                  <a:extLst>
                    <a:ext uri="{9D8B030D-6E8A-4147-A177-3AD203B41FA5}">
                      <a16:colId xmlns:a16="http://schemas.microsoft.com/office/drawing/2014/main" val="20013"/>
                    </a:ext>
                  </a:extLst>
                </a:gridCol>
                <a:gridCol w="592625">
                  <a:extLst>
                    <a:ext uri="{9D8B030D-6E8A-4147-A177-3AD203B41FA5}">
                      <a16:colId xmlns:a16="http://schemas.microsoft.com/office/drawing/2014/main" val="20014"/>
                    </a:ext>
                  </a:extLst>
                </a:gridCol>
              </a:tblGrid>
              <a:tr h="512775">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extLst>
                  <a:ext uri="{0D108BD9-81ED-4DB2-BD59-A6C34878D82A}">
                    <a16:rowId xmlns:a16="http://schemas.microsoft.com/office/drawing/2014/main" val="10000"/>
                  </a:ext>
                </a:extLst>
              </a:tr>
            </a:tbl>
          </a:graphicData>
        </a:graphic>
      </p:graphicFrame>
      <p:graphicFrame>
        <p:nvGraphicFramePr>
          <p:cNvPr id="640" name="Google Shape;640;p61"/>
          <p:cNvGraphicFramePr/>
          <p:nvPr/>
        </p:nvGraphicFramePr>
        <p:xfrm>
          <a:off x="1021073" y="2266467"/>
          <a:ext cx="3000000" cy="3000000"/>
        </p:xfrm>
        <a:graphic>
          <a:graphicData uri="http://schemas.openxmlformats.org/drawingml/2006/table">
            <a:tbl>
              <a:tblPr firstRow="1" bandRow="1">
                <a:noFill/>
              </a:tblPr>
              <a:tblGrid>
                <a:gridCol w="1496650">
                  <a:extLst>
                    <a:ext uri="{9D8B030D-6E8A-4147-A177-3AD203B41FA5}">
                      <a16:colId xmlns:a16="http://schemas.microsoft.com/office/drawing/2014/main" val="20000"/>
                    </a:ext>
                  </a:extLst>
                </a:gridCol>
                <a:gridCol w="576875">
                  <a:extLst>
                    <a:ext uri="{9D8B030D-6E8A-4147-A177-3AD203B41FA5}">
                      <a16:colId xmlns:a16="http://schemas.microsoft.com/office/drawing/2014/main" val="20001"/>
                    </a:ext>
                  </a:extLst>
                </a:gridCol>
                <a:gridCol w="576875">
                  <a:extLst>
                    <a:ext uri="{9D8B030D-6E8A-4147-A177-3AD203B41FA5}">
                      <a16:colId xmlns:a16="http://schemas.microsoft.com/office/drawing/2014/main" val="20002"/>
                    </a:ext>
                  </a:extLst>
                </a:gridCol>
                <a:gridCol w="576875">
                  <a:extLst>
                    <a:ext uri="{9D8B030D-6E8A-4147-A177-3AD203B41FA5}">
                      <a16:colId xmlns:a16="http://schemas.microsoft.com/office/drawing/2014/main" val="20003"/>
                    </a:ext>
                  </a:extLst>
                </a:gridCol>
                <a:gridCol w="576875">
                  <a:extLst>
                    <a:ext uri="{9D8B030D-6E8A-4147-A177-3AD203B41FA5}">
                      <a16:colId xmlns:a16="http://schemas.microsoft.com/office/drawing/2014/main" val="20004"/>
                    </a:ext>
                  </a:extLst>
                </a:gridCol>
                <a:gridCol w="576875">
                  <a:extLst>
                    <a:ext uri="{9D8B030D-6E8A-4147-A177-3AD203B41FA5}">
                      <a16:colId xmlns:a16="http://schemas.microsoft.com/office/drawing/2014/main" val="20005"/>
                    </a:ext>
                  </a:extLst>
                </a:gridCol>
                <a:gridCol w="576875">
                  <a:extLst>
                    <a:ext uri="{9D8B030D-6E8A-4147-A177-3AD203B41FA5}">
                      <a16:colId xmlns:a16="http://schemas.microsoft.com/office/drawing/2014/main" val="20006"/>
                    </a:ext>
                  </a:extLst>
                </a:gridCol>
                <a:gridCol w="576875">
                  <a:extLst>
                    <a:ext uri="{9D8B030D-6E8A-4147-A177-3AD203B41FA5}">
                      <a16:colId xmlns:a16="http://schemas.microsoft.com/office/drawing/2014/main" val="20007"/>
                    </a:ext>
                  </a:extLst>
                </a:gridCol>
                <a:gridCol w="576875">
                  <a:extLst>
                    <a:ext uri="{9D8B030D-6E8A-4147-A177-3AD203B41FA5}">
                      <a16:colId xmlns:a16="http://schemas.microsoft.com/office/drawing/2014/main" val="20008"/>
                    </a:ext>
                  </a:extLst>
                </a:gridCol>
                <a:gridCol w="576875">
                  <a:extLst>
                    <a:ext uri="{9D8B030D-6E8A-4147-A177-3AD203B41FA5}">
                      <a16:colId xmlns:a16="http://schemas.microsoft.com/office/drawing/2014/main" val="20009"/>
                    </a:ext>
                  </a:extLst>
                </a:gridCol>
                <a:gridCol w="576875">
                  <a:extLst>
                    <a:ext uri="{9D8B030D-6E8A-4147-A177-3AD203B41FA5}">
                      <a16:colId xmlns:a16="http://schemas.microsoft.com/office/drawing/2014/main" val="20010"/>
                    </a:ext>
                  </a:extLst>
                </a:gridCol>
                <a:gridCol w="576875">
                  <a:extLst>
                    <a:ext uri="{9D8B030D-6E8A-4147-A177-3AD203B41FA5}">
                      <a16:colId xmlns:a16="http://schemas.microsoft.com/office/drawing/2014/main" val="20011"/>
                    </a:ext>
                  </a:extLst>
                </a:gridCol>
                <a:gridCol w="576875">
                  <a:extLst>
                    <a:ext uri="{9D8B030D-6E8A-4147-A177-3AD203B41FA5}">
                      <a16:colId xmlns:a16="http://schemas.microsoft.com/office/drawing/2014/main" val="20012"/>
                    </a:ext>
                  </a:extLst>
                </a:gridCol>
                <a:gridCol w="576875">
                  <a:extLst>
                    <a:ext uri="{9D8B030D-6E8A-4147-A177-3AD203B41FA5}">
                      <a16:colId xmlns:a16="http://schemas.microsoft.com/office/drawing/2014/main" val="20013"/>
                    </a:ext>
                  </a:extLst>
                </a:gridCol>
                <a:gridCol w="576875">
                  <a:extLst>
                    <a:ext uri="{9D8B030D-6E8A-4147-A177-3AD203B41FA5}">
                      <a16:colId xmlns:a16="http://schemas.microsoft.com/office/drawing/2014/main" val="20014"/>
                    </a:ext>
                  </a:extLst>
                </a:gridCol>
                <a:gridCol w="576875">
                  <a:extLst>
                    <a:ext uri="{9D8B030D-6E8A-4147-A177-3AD203B41FA5}">
                      <a16:colId xmlns:a16="http://schemas.microsoft.com/office/drawing/2014/main" val="20015"/>
                    </a:ext>
                  </a:extLst>
                </a:gridCol>
              </a:tblGrid>
              <a:tr h="512775">
                <a:tc>
                  <a:txBody>
                    <a:bodyPr/>
                    <a:lstStyle/>
                    <a:p>
                      <a:pPr marL="0" marR="0" lvl="0" indent="0" algn="ctr" rtl="0">
                        <a:spcBef>
                          <a:spcPts val="0"/>
                        </a:spcBef>
                        <a:spcAft>
                          <a:spcPts val="0"/>
                        </a:spcAft>
                        <a:buNone/>
                      </a:pPr>
                      <a:r>
                        <a:rPr lang="en-US" sz="2500" u="none" strike="noStrike" cap="none"/>
                        <a:t>element</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4</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5</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6</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7</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8</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9</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14</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15</a:t>
                      </a:r>
                      <a:endParaRPr sz="2500" u="none" strike="noStrike" cap="none"/>
                    </a:p>
                  </a:txBody>
                  <a:tcPr marL="126450" marR="126450" marT="63225" marB="63225" anchor="ctr"/>
                </a:tc>
                <a:extLst>
                  <a:ext uri="{0D108BD9-81ED-4DB2-BD59-A6C34878D82A}">
                    <a16:rowId xmlns:a16="http://schemas.microsoft.com/office/drawing/2014/main" val="10000"/>
                  </a:ext>
                </a:extLst>
              </a:tr>
              <a:tr h="512775">
                <a:tc>
                  <a:txBody>
                    <a:bodyPr/>
                    <a:lstStyle/>
                    <a:p>
                      <a:pPr marL="0" marR="0" lvl="0" indent="0" algn="ctr" rtl="0">
                        <a:spcBef>
                          <a:spcPts val="0"/>
                        </a:spcBef>
                        <a:spcAft>
                          <a:spcPts val="0"/>
                        </a:spcAft>
                        <a:buNone/>
                      </a:pPr>
                      <a:r>
                        <a:rPr lang="en-US" sz="2500" u="none" strike="noStrike" cap="none"/>
                        <a:t>count</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solidFill>
                      <a:schemeClr val="accent6"/>
                    </a:solidFill>
                  </a:tcP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06618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62"/>
          <p:cNvSpPr txBox="1"/>
          <p:nvPr/>
        </p:nvSpPr>
        <p:spPr>
          <a:xfrm>
            <a:off x="838200" y="3435841"/>
            <a:ext cx="10515600" cy="469453"/>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Now let’s place elements from first one back in the array</a:t>
            </a:r>
            <a:endParaRPr sz="2200" b="0" i="0" u="none" strike="noStrike" cap="none">
              <a:solidFill>
                <a:schemeClr val="dk1"/>
              </a:solidFill>
              <a:latin typeface="Times New Roman"/>
              <a:ea typeface="Times New Roman"/>
              <a:cs typeface="Times New Roman"/>
              <a:sym typeface="Times New Roman"/>
            </a:endParaRPr>
          </a:p>
        </p:txBody>
      </p:sp>
      <p:sp>
        <p:nvSpPr>
          <p:cNvPr id="646" name="Google Shape;646;p62"/>
          <p:cNvSpPr txBox="1"/>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Counting Sort</a:t>
            </a:r>
            <a:endParaRPr sz="4400" b="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Example</a:t>
            </a:r>
            <a:endParaRPr/>
          </a:p>
        </p:txBody>
      </p:sp>
      <p:sp>
        <p:nvSpPr>
          <p:cNvPr id="647" name="Google Shape;647;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Algorithms and Data Structures course</a:t>
            </a:r>
            <a:endParaRPr/>
          </a:p>
        </p:txBody>
      </p:sp>
      <p:sp>
        <p:nvSpPr>
          <p:cNvPr id="648" name="Google Shape;648;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graphicFrame>
        <p:nvGraphicFramePr>
          <p:cNvPr id="649" name="Google Shape;649;p62"/>
          <p:cNvGraphicFramePr/>
          <p:nvPr/>
        </p:nvGraphicFramePr>
        <p:xfrm>
          <a:off x="1651295" y="4192899"/>
          <a:ext cx="3000000" cy="3000000"/>
        </p:xfrm>
        <a:graphic>
          <a:graphicData uri="http://schemas.openxmlformats.org/drawingml/2006/table">
            <a:tbl>
              <a:tblPr firstRow="1" bandRow="1">
                <a:noFill/>
              </a:tblPr>
              <a:tblGrid>
                <a:gridCol w="592625">
                  <a:extLst>
                    <a:ext uri="{9D8B030D-6E8A-4147-A177-3AD203B41FA5}">
                      <a16:colId xmlns:a16="http://schemas.microsoft.com/office/drawing/2014/main" val="20000"/>
                    </a:ext>
                  </a:extLst>
                </a:gridCol>
                <a:gridCol w="592625">
                  <a:extLst>
                    <a:ext uri="{9D8B030D-6E8A-4147-A177-3AD203B41FA5}">
                      <a16:colId xmlns:a16="http://schemas.microsoft.com/office/drawing/2014/main" val="20001"/>
                    </a:ext>
                  </a:extLst>
                </a:gridCol>
                <a:gridCol w="592625">
                  <a:extLst>
                    <a:ext uri="{9D8B030D-6E8A-4147-A177-3AD203B41FA5}">
                      <a16:colId xmlns:a16="http://schemas.microsoft.com/office/drawing/2014/main" val="20002"/>
                    </a:ext>
                  </a:extLst>
                </a:gridCol>
                <a:gridCol w="592625">
                  <a:extLst>
                    <a:ext uri="{9D8B030D-6E8A-4147-A177-3AD203B41FA5}">
                      <a16:colId xmlns:a16="http://schemas.microsoft.com/office/drawing/2014/main" val="20003"/>
                    </a:ext>
                  </a:extLst>
                </a:gridCol>
                <a:gridCol w="592625">
                  <a:extLst>
                    <a:ext uri="{9D8B030D-6E8A-4147-A177-3AD203B41FA5}">
                      <a16:colId xmlns:a16="http://schemas.microsoft.com/office/drawing/2014/main" val="20004"/>
                    </a:ext>
                  </a:extLst>
                </a:gridCol>
                <a:gridCol w="592625">
                  <a:extLst>
                    <a:ext uri="{9D8B030D-6E8A-4147-A177-3AD203B41FA5}">
                      <a16:colId xmlns:a16="http://schemas.microsoft.com/office/drawing/2014/main" val="20005"/>
                    </a:ext>
                  </a:extLst>
                </a:gridCol>
                <a:gridCol w="592625">
                  <a:extLst>
                    <a:ext uri="{9D8B030D-6E8A-4147-A177-3AD203B41FA5}">
                      <a16:colId xmlns:a16="http://schemas.microsoft.com/office/drawing/2014/main" val="20006"/>
                    </a:ext>
                  </a:extLst>
                </a:gridCol>
                <a:gridCol w="592625">
                  <a:extLst>
                    <a:ext uri="{9D8B030D-6E8A-4147-A177-3AD203B41FA5}">
                      <a16:colId xmlns:a16="http://schemas.microsoft.com/office/drawing/2014/main" val="20007"/>
                    </a:ext>
                  </a:extLst>
                </a:gridCol>
                <a:gridCol w="592625">
                  <a:extLst>
                    <a:ext uri="{9D8B030D-6E8A-4147-A177-3AD203B41FA5}">
                      <a16:colId xmlns:a16="http://schemas.microsoft.com/office/drawing/2014/main" val="20008"/>
                    </a:ext>
                  </a:extLst>
                </a:gridCol>
                <a:gridCol w="592625">
                  <a:extLst>
                    <a:ext uri="{9D8B030D-6E8A-4147-A177-3AD203B41FA5}">
                      <a16:colId xmlns:a16="http://schemas.microsoft.com/office/drawing/2014/main" val="20009"/>
                    </a:ext>
                  </a:extLst>
                </a:gridCol>
                <a:gridCol w="592625">
                  <a:extLst>
                    <a:ext uri="{9D8B030D-6E8A-4147-A177-3AD203B41FA5}">
                      <a16:colId xmlns:a16="http://schemas.microsoft.com/office/drawing/2014/main" val="20010"/>
                    </a:ext>
                  </a:extLst>
                </a:gridCol>
                <a:gridCol w="592625">
                  <a:extLst>
                    <a:ext uri="{9D8B030D-6E8A-4147-A177-3AD203B41FA5}">
                      <a16:colId xmlns:a16="http://schemas.microsoft.com/office/drawing/2014/main" val="20011"/>
                    </a:ext>
                  </a:extLst>
                </a:gridCol>
                <a:gridCol w="592625">
                  <a:extLst>
                    <a:ext uri="{9D8B030D-6E8A-4147-A177-3AD203B41FA5}">
                      <a16:colId xmlns:a16="http://schemas.microsoft.com/office/drawing/2014/main" val="20012"/>
                    </a:ext>
                  </a:extLst>
                </a:gridCol>
                <a:gridCol w="592625">
                  <a:extLst>
                    <a:ext uri="{9D8B030D-6E8A-4147-A177-3AD203B41FA5}">
                      <a16:colId xmlns:a16="http://schemas.microsoft.com/office/drawing/2014/main" val="20013"/>
                    </a:ext>
                  </a:extLst>
                </a:gridCol>
                <a:gridCol w="592625">
                  <a:extLst>
                    <a:ext uri="{9D8B030D-6E8A-4147-A177-3AD203B41FA5}">
                      <a16:colId xmlns:a16="http://schemas.microsoft.com/office/drawing/2014/main" val="20014"/>
                    </a:ext>
                  </a:extLst>
                </a:gridCol>
              </a:tblGrid>
              <a:tr h="512775">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solidFill>
                      <a:schemeClr val="accent6"/>
                    </a:solidFill>
                  </a:tcP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extLst>
                  <a:ext uri="{0D108BD9-81ED-4DB2-BD59-A6C34878D82A}">
                    <a16:rowId xmlns:a16="http://schemas.microsoft.com/office/drawing/2014/main" val="10000"/>
                  </a:ext>
                </a:extLst>
              </a:tr>
            </a:tbl>
          </a:graphicData>
        </a:graphic>
      </p:graphicFrame>
      <p:graphicFrame>
        <p:nvGraphicFramePr>
          <p:cNvPr id="650" name="Google Shape;650;p62"/>
          <p:cNvGraphicFramePr/>
          <p:nvPr/>
        </p:nvGraphicFramePr>
        <p:xfrm>
          <a:off x="1021073" y="2266467"/>
          <a:ext cx="3000000" cy="3000000"/>
        </p:xfrm>
        <a:graphic>
          <a:graphicData uri="http://schemas.openxmlformats.org/drawingml/2006/table">
            <a:tbl>
              <a:tblPr firstRow="1" bandRow="1">
                <a:noFill/>
              </a:tblPr>
              <a:tblGrid>
                <a:gridCol w="1496650">
                  <a:extLst>
                    <a:ext uri="{9D8B030D-6E8A-4147-A177-3AD203B41FA5}">
                      <a16:colId xmlns:a16="http://schemas.microsoft.com/office/drawing/2014/main" val="20000"/>
                    </a:ext>
                  </a:extLst>
                </a:gridCol>
                <a:gridCol w="576875">
                  <a:extLst>
                    <a:ext uri="{9D8B030D-6E8A-4147-A177-3AD203B41FA5}">
                      <a16:colId xmlns:a16="http://schemas.microsoft.com/office/drawing/2014/main" val="20001"/>
                    </a:ext>
                  </a:extLst>
                </a:gridCol>
                <a:gridCol w="576875">
                  <a:extLst>
                    <a:ext uri="{9D8B030D-6E8A-4147-A177-3AD203B41FA5}">
                      <a16:colId xmlns:a16="http://schemas.microsoft.com/office/drawing/2014/main" val="20002"/>
                    </a:ext>
                  </a:extLst>
                </a:gridCol>
                <a:gridCol w="576875">
                  <a:extLst>
                    <a:ext uri="{9D8B030D-6E8A-4147-A177-3AD203B41FA5}">
                      <a16:colId xmlns:a16="http://schemas.microsoft.com/office/drawing/2014/main" val="20003"/>
                    </a:ext>
                  </a:extLst>
                </a:gridCol>
                <a:gridCol w="576875">
                  <a:extLst>
                    <a:ext uri="{9D8B030D-6E8A-4147-A177-3AD203B41FA5}">
                      <a16:colId xmlns:a16="http://schemas.microsoft.com/office/drawing/2014/main" val="20004"/>
                    </a:ext>
                  </a:extLst>
                </a:gridCol>
                <a:gridCol w="576875">
                  <a:extLst>
                    <a:ext uri="{9D8B030D-6E8A-4147-A177-3AD203B41FA5}">
                      <a16:colId xmlns:a16="http://schemas.microsoft.com/office/drawing/2014/main" val="20005"/>
                    </a:ext>
                  </a:extLst>
                </a:gridCol>
                <a:gridCol w="576875">
                  <a:extLst>
                    <a:ext uri="{9D8B030D-6E8A-4147-A177-3AD203B41FA5}">
                      <a16:colId xmlns:a16="http://schemas.microsoft.com/office/drawing/2014/main" val="20006"/>
                    </a:ext>
                  </a:extLst>
                </a:gridCol>
                <a:gridCol w="576875">
                  <a:extLst>
                    <a:ext uri="{9D8B030D-6E8A-4147-A177-3AD203B41FA5}">
                      <a16:colId xmlns:a16="http://schemas.microsoft.com/office/drawing/2014/main" val="20007"/>
                    </a:ext>
                  </a:extLst>
                </a:gridCol>
                <a:gridCol w="576875">
                  <a:extLst>
                    <a:ext uri="{9D8B030D-6E8A-4147-A177-3AD203B41FA5}">
                      <a16:colId xmlns:a16="http://schemas.microsoft.com/office/drawing/2014/main" val="20008"/>
                    </a:ext>
                  </a:extLst>
                </a:gridCol>
                <a:gridCol w="576875">
                  <a:extLst>
                    <a:ext uri="{9D8B030D-6E8A-4147-A177-3AD203B41FA5}">
                      <a16:colId xmlns:a16="http://schemas.microsoft.com/office/drawing/2014/main" val="20009"/>
                    </a:ext>
                  </a:extLst>
                </a:gridCol>
                <a:gridCol w="576875">
                  <a:extLst>
                    <a:ext uri="{9D8B030D-6E8A-4147-A177-3AD203B41FA5}">
                      <a16:colId xmlns:a16="http://schemas.microsoft.com/office/drawing/2014/main" val="20010"/>
                    </a:ext>
                  </a:extLst>
                </a:gridCol>
                <a:gridCol w="576875">
                  <a:extLst>
                    <a:ext uri="{9D8B030D-6E8A-4147-A177-3AD203B41FA5}">
                      <a16:colId xmlns:a16="http://schemas.microsoft.com/office/drawing/2014/main" val="20011"/>
                    </a:ext>
                  </a:extLst>
                </a:gridCol>
                <a:gridCol w="576875">
                  <a:extLst>
                    <a:ext uri="{9D8B030D-6E8A-4147-A177-3AD203B41FA5}">
                      <a16:colId xmlns:a16="http://schemas.microsoft.com/office/drawing/2014/main" val="20012"/>
                    </a:ext>
                  </a:extLst>
                </a:gridCol>
                <a:gridCol w="576875">
                  <a:extLst>
                    <a:ext uri="{9D8B030D-6E8A-4147-A177-3AD203B41FA5}">
                      <a16:colId xmlns:a16="http://schemas.microsoft.com/office/drawing/2014/main" val="20013"/>
                    </a:ext>
                  </a:extLst>
                </a:gridCol>
                <a:gridCol w="576875">
                  <a:extLst>
                    <a:ext uri="{9D8B030D-6E8A-4147-A177-3AD203B41FA5}">
                      <a16:colId xmlns:a16="http://schemas.microsoft.com/office/drawing/2014/main" val="20014"/>
                    </a:ext>
                  </a:extLst>
                </a:gridCol>
                <a:gridCol w="576875">
                  <a:extLst>
                    <a:ext uri="{9D8B030D-6E8A-4147-A177-3AD203B41FA5}">
                      <a16:colId xmlns:a16="http://schemas.microsoft.com/office/drawing/2014/main" val="20015"/>
                    </a:ext>
                  </a:extLst>
                </a:gridCol>
              </a:tblGrid>
              <a:tr h="512775">
                <a:tc>
                  <a:txBody>
                    <a:bodyPr/>
                    <a:lstStyle/>
                    <a:p>
                      <a:pPr marL="0" marR="0" lvl="0" indent="0" algn="ctr" rtl="0">
                        <a:spcBef>
                          <a:spcPts val="0"/>
                        </a:spcBef>
                        <a:spcAft>
                          <a:spcPts val="0"/>
                        </a:spcAft>
                        <a:buNone/>
                      </a:pPr>
                      <a:r>
                        <a:rPr lang="en-US" sz="2500" u="none" strike="noStrike" cap="none"/>
                        <a:t>element</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4</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5</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6</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7</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8</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9</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14</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15</a:t>
                      </a:r>
                      <a:endParaRPr sz="2500" u="none" strike="noStrike" cap="none"/>
                    </a:p>
                  </a:txBody>
                  <a:tcPr marL="126450" marR="126450" marT="63225" marB="63225" anchor="ctr"/>
                </a:tc>
                <a:extLst>
                  <a:ext uri="{0D108BD9-81ED-4DB2-BD59-A6C34878D82A}">
                    <a16:rowId xmlns:a16="http://schemas.microsoft.com/office/drawing/2014/main" val="10000"/>
                  </a:ext>
                </a:extLst>
              </a:tr>
              <a:tr h="512775">
                <a:tc>
                  <a:txBody>
                    <a:bodyPr/>
                    <a:lstStyle/>
                    <a:p>
                      <a:pPr marL="0" marR="0" lvl="0" indent="0" algn="ctr" rtl="0">
                        <a:spcBef>
                          <a:spcPts val="0"/>
                        </a:spcBef>
                        <a:spcAft>
                          <a:spcPts val="0"/>
                        </a:spcAft>
                        <a:buNone/>
                      </a:pPr>
                      <a:r>
                        <a:rPr lang="en-US" sz="2500" u="none" strike="noStrike" cap="none"/>
                        <a:t>count</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solidFill>
                      <a:schemeClr val="accent6"/>
                    </a:solidFill>
                  </a:tcP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55450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63"/>
          <p:cNvSpPr txBox="1"/>
          <p:nvPr/>
        </p:nvSpPr>
        <p:spPr>
          <a:xfrm>
            <a:off x="838200" y="3435841"/>
            <a:ext cx="10515600" cy="469453"/>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Now let’s place elements from first one back in the array</a:t>
            </a:r>
            <a:endParaRPr sz="2200" b="0" i="0" u="none" strike="noStrike" cap="none">
              <a:solidFill>
                <a:schemeClr val="dk1"/>
              </a:solidFill>
              <a:latin typeface="Times New Roman"/>
              <a:ea typeface="Times New Roman"/>
              <a:cs typeface="Times New Roman"/>
              <a:sym typeface="Times New Roman"/>
            </a:endParaRPr>
          </a:p>
        </p:txBody>
      </p:sp>
      <p:sp>
        <p:nvSpPr>
          <p:cNvPr id="656" name="Google Shape;656;p63"/>
          <p:cNvSpPr txBox="1"/>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Counting Sort</a:t>
            </a:r>
            <a:endParaRPr sz="4400" b="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Example</a:t>
            </a:r>
            <a:endParaRPr/>
          </a:p>
        </p:txBody>
      </p:sp>
      <p:sp>
        <p:nvSpPr>
          <p:cNvPr id="657" name="Google Shape;657;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Algorithms and Data Structures course</a:t>
            </a:r>
            <a:endParaRPr/>
          </a:p>
        </p:txBody>
      </p:sp>
      <p:sp>
        <p:nvSpPr>
          <p:cNvPr id="658" name="Google Shape;658;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graphicFrame>
        <p:nvGraphicFramePr>
          <p:cNvPr id="659" name="Google Shape;659;p63"/>
          <p:cNvGraphicFramePr/>
          <p:nvPr/>
        </p:nvGraphicFramePr>
        <p:xfrm>
          <a:off x="1651295" y="4192899"/>
          <a:ext cx="3000000" cy="3000000"/>
        </p:xfrm>
        <a:graphic>
          <a:graphicData uri="http://schemas.openxmlformats.org/drawingml/2006/table">
            <a:tbl>
              <a:tblPr firstRow="1" bandRow="1">
                <a:noFill/>
              </a:tblPr>
              <a:tblGrid>
                <a:gridCol w="592625">
                  <a:extLst>
                    <a:ext uri="{9D8B030D-6E8A-4147-A177-3AD203B41FA5}">
                      <a16:colId xmlns:a16="http://schemas.microsoft.com/office/drawing/2014/main" val="20000"/>
                    </a:ext>
                  </a:extLst>
                </a:gridCol>
                <a:gridCol w="592625">
                  <a:extLst>
                    <a:ext uri="{9D8B030D-6E8A-4147-A177-3AD203B41FA5}">
                      <a16:colId xmlns:a16="http://schemas.microsoft.com/office/drawing/2014/main" val="20001"/>
                    </a:ext>
                  </a:extLst>
                </a:gridCol>
                <a:gridCol w="592625">
                  <a:extLst>
                    <a:ext uri="{9D8B030D-6E8A-4147-A177-3AD203B41FA5}">
                      <a16:colId xmlns:a16="http://schemas.microsoft.com/office/drawing/2014/main" val="20002"/>
                    </a:ext>
                  </a:extLst>
                </a:gridCol>
                <a:gridCol w="592625">
                  <a:extLst>
                    <a:ext uri="{9D8B030D-6E8A-4147-A177-3AD203B41FA5}">
                      <a16:colId xmlns:a16="http://schemas.microsoft.com/office/drawing/2014/main" val="20003"/>
                    </a:ext>
                  </a:extLst>
                </a:gridCol>
                <a:gridCol w="592625">
                  <a:extLst>
                    <a:ext uri="{9D8B030D-6E8A-4147-A177-3AD203B41FA5}">
                      <a16:colId xmlns:a16="http://schemas.microsoft.com/office/drawing/2014/main" val="20004"/>
                    </a:ext>
                  </a:extLst>
                </a:gridCol>
                <a:gridCol w="592625">
                  <a:extLst>
                    <a:ext uri="{9D8B030D-6E8A-4147-A177-3AD203B41FA5}">
                      <a16:colId xmlns:a16="http://schemas.microsoft.com/office/drawing/2014/main" val="20005"/>
                    </a:ext>
                  </a:extLst>
                </a:gridCol>
                <a:gridCol w="592625">
                  <a:extLst>
                    <a:ext uri="{9D8B030D-6E8A-4147-A177-3AD203B41FA5}">
                      <a16:colId xmlns:a16="http://schemas.microsoft.com/office/drawing/2014/main" val="20006"/>
                    </a:ext>
                  </a:extLst>
                </a:gridCol>
                <a:gridCol w="592625">
                  <a:extLst>
                    <a:ext uri="{9D8B030D-6E8A-4147-A177-3AD203B41FA5}">
                      <a16:colId xmlns:a16="http://schemas.microsoft.com/office/drawing/2014/main" val="20007"/>
                    </a:ext>
                  </a:extLst>
                </a:gridCol>
                <a:gridCol w="592625">
                  <a:extLst>
                    <a:ext uri="{9D8B030D-6E8A-4147-A177-3AD203B41FA5}">
                      <a16:colId xmlns:a16="http://schemas.microsoft.com/office/drawing/2014/main" val="20008"/>
                    </a:ext>
                  </a:extLst>
                </a:gridCol>
                <a:gridCol w="592625">
                  <a:extLst>
                    <a:ext uri="{9D8B030D-6E8A-4147-A177-3AD203B41FA5}">
                      <a16:colId xmlns:a16="http://schemas.microsoft.com/office/drawing/2014/main" val="20009"/>
                    </a:ext>
                  </a:extLst>
                </a:gridCol>
                <a:gridCol w="592625">
                  <a:extLst>
                    <a:ext uri="{9D8B030D-6E8A-4147-A177-3AD203B41FA5}">
                      <a16:colId xmlns:a16="http://schemas.microsoft.com/office/drawing/2014/main" val="20010"/>
                    </a:ext>
                  </a:extLst>
                </a:gridCol>
                <a:gridCol w="592625">
                  <a:extLst>
                    <a:ext uri="{9D8B030D-6E8A-4147-A177-3AD203B41FA5}">
                      <a16:colId xmlns:a16="http://schemas.microsoft.com/office/drawing/2014/main" val="20011"/>
                    </a:ext>
                  </a:extLst>
                </a:gridCol>
                <a:gridCol w="592625">
                  <a:extLst>
                    <a:ext uri="{9D8B030D-6E8A-4147-A177-3AD203B41FA5}">
                      <a16:colId xmlns:a16="http://schemas.microsoft.com/office/drawing/2014/main" val="20012"/>
                    </a:ext>
                  </a:extLst>
                </a:gridCol>
                <a:gridCol w="592625">
                  <a:extLst>
                    <a:ext uri="{9D8B030D-6E8A-4147-A177-3AD203B41FA5}">
                      <a16:colId xmlns:a16="http://schemas.microsoft.com/office/drawing/2014/main" val="20013"/>
                    </a:ext>
                  </a:extLst>
                </a:gridCol>
                <a:gridCol w="592625">
                  <a:extLst>
                    <a:ext uri="{9D8B030D-6E8A-4147-A177-3AD203B41FA5}">
                      <a16:colId xmlns:a16="http://schemas.microsoft.com/office/drawing/2014/main" val="20014"/>
                    </a:ext>
                  </a:extLst>
                </a:gridCol>
              </a:tblGrid>
              <a:tr h="512775">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solidFill>
                      <a:schemeClr val="accent6"/>
                    </a:solidFill>
                  </a:tcP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solidFill>
                      <a:schemeClr val="accent6"/>
                    </a:solidFill>
                  </a:tcP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extLst>
                  <a:ext uri="{0D108BD9-81ED-4DB2-BD59-A6C34878D82A}">
                    <a16:rowId xmlns:a16="http://schemas.microsoft.com/office/drawing/2014/main" val="10000"/>
                  </a:ext>
                </a:extLst>
              </a:tr>
            </a:tbl>
          </a:graphicData>
        </a:graphic>
      </p:graphicFrame>
      <p:graphicFrame>
        <p:nvGraphicFramePr>
          <p:cNvPr id="660" name="Google Shape;660;p63"/>
          <p:cNvGraphicFramePr/>
          <p:nvPr/>
        </p:nvGraphicFramePr>
        <p:xfrm>
          <a:off x="1021073" y="2266467"/>
          <a:ext cx="3000000" cy="3000000"/>
        </p:xfrm>
        <a:graphic>
          <a:graphicData uri="http://schemas.openxmlformats.org/drawingml/2006/table">
            <a:tbl>
              <a:tblPr firstRow="1" bandRow="1">
                <a:noFill/>
              </a:tblPr>
              <a:tblGrid>
                <a:gridCol w="1496650">
                  <a:extLst>
                    <a:ext uri="{9D8B030D-6E8A-4147-A177-3AD203B41FA5}">
                      <a16:colId xmlns:a16="http://schemas.microsoft.com/office/drawing/2014/main" val="20000"/>
                    </a:ext>
                  </a:extLst>
                </a:gridCol>
                <a:gridCol w="576875">
                  <a:extLst>
                    <a:ext uri="{9D8B030D-6E8A-4147-A177-3AD203B41FA5}">
                      <a16:colId xmlns:a16="http://schemas.microsoft.com/office/drawing/2014/main" val="20001"/>
                    </a:ext>
                  </a:extLst>
                </a:gridCol>
                <a:gridCol w="576875">
                  <a:extLst>
                    <a:ext uri="{9D8B030D-6E8A-4147-A177-3AD203B41FA5}">
                      <a16:colId xmlns:a16="http://schemas.microsoft.com/office/drawing/2014/main" val="20002"/>
                    </a:ext>
                  </a:extLst>
                </a:gridCol>
                <a:gridCol w="576875">
                  <a:extLst>
                    <a:ext uri="{9D8B030D-6E8A-4147-A177-3AD203B41FA5}">
                      <a16:colId xmlns:a16="http://schemas.microsoft.com/office/drawing/2014/main" val="20003"/>
                    </a:ext>
                  </a:extLst>
                </a:gridCol>
                <a:gridCol w="576875">
                  <a:extLst>
                    <a:ext uri="{9D8B030D-6E8A-4147-A177-3AD203B41FA5}">
                      <a16:colId xmlns:a16="http://schemas.microsoft.com/office/drawing/2014/main" val="20004"/>
                    </a:ext>
                  </a:extLst>
                </a:gridCol>
                <a:gridCol w="576875">
                  <a:extLst>
                    <a:ext uri="{9D8B030D-6E8A-4147-A177-3AD203B41FA5}">
                      <a16:colId xmlns:a16="http://schemas.microsoft.com/office/drawing/2014/main" val="20005"/>
                    </a:ext>
                  </a:extLst>
                </a:gridCol>
                <a:gridCol w="576875">
                  <a:extLst>
                    <a:ext uri="{9D8B030D-6E8A-4147-A177-3AD203B41FA5}">
                      <a16:colId xmlns:a16="http://schemas.microsoft.com/office/drawing/2014/main" val="20006"/>
                    </a:ext>
                  </a:extLst>
                </a:gridCol>
                <a:gridCol w="576875">
                  <a:extLst>
                    <a:ext uri="{9D8B030D-6E8A-4147-A177-3AD203B41FA5}">
                      <a16:colId xmlns:a16="http://schemas.microsoft.com/office/drawing/2014/main" val="20007"/>
                    </a:ext>
                  </a:extLst>
                </a:gridCol>
                <a:gridCol w="576875">
                  <a:extLst>
                    <a:ext uri="{9D8B030D-6E8A-4147-A177-3AD203B41FA5}">
                      <a16:colId xmlns:a16="http://schemas.microsoft.com/office/drawing/2014/main" val="20008"/>
                    </a:ext>
                  </a:extLst>
                </a:gridCol>
                <a:gridCol w="576875">
                  <a:extLst>
                    <a:ext uri="{9D8B030D-6E8A-4147-A177-3AD203B41FA5}">
                      <a16:colId xmlns:a16="http://schemas.microsoft.com/office/drawing/2014/main" val="20009"/>
                    </a:ext>
                  </a:extLst>
                </a:gridCol>
                <a:gridCol w="576875">
                  <a:extLst>
                    <a:ext uri="{9D8B030D-6E8A-4147-A177-3AD203B41FA5}">
                      <a16:colId xmlns:a16="http://schemas.microsoft.com/office/drawing/2014/main" val="20010"/>
                    </a:ext>
                  </a:extLst>
                </a:gridCol>
                <a:gridCol w="576875">
                  <a:extLst>
                    <a:ext uri="{9D8B030D-6E8A-4147-A177-3AD203B41FA5}">
                      <a16:colId xmlns:a16="http://schemas.microsoft.com/office/drawing/2014/main" val="20011"/>
                    </a:ext>
                  </a:extLst>
                </a:gridCol>
                <a:gridCol w="576875">
                  <a:extLst>
                    <a:ext uri="{9D8B030D-6E8A-4147-A177-3AD203B41FA5}">
                      <a16:colId xmlns:a16="http://schemas.microsoft.com/office/drawing/2014/main" val="20012"/>
                    </a:ext>
                  </a:extLst>
                </a:gridCol>
                <a:gridCol w="576875">
                  <a:extLst>
                    <a:ext uri="{9D8B030D-6E8A-4147-A177-3AD203B41FA5}">
                      <a16:colId xmlns:a16="http://schemas.microsoft.com/office/drawing/2014/main" val="20013"/>
                    </a:ext>
                  </a:extLst>
                </a:gridCol>
                <a:gridCol w="576875">
                  <a:extLst>
                    <a:ext uri="{9D8B030D-6E8A-4147-A177-3AD203B41FA5}">
                      <a16:colId xmlns:a16="http://schemas.microsoft.com/office/drawing/2014/main" val="20014"/>
                    </a:ext>
                  </a:extLst>
                </a:gridCol>
                <a:gridCol w="576875">
                  <a:extLst>
                    <a:ext uri="{9D8B030D-6E8A-4147-A177-3AD203B41FA5}">
                      <a16:colId xmlns:a16="http://schemas.microsoft.com/office/drawing/2014/main" val="20015"/>
                    </a:ext>
                  </a:extLst>
                </a:gridCol>
              </a:tblGrid>
              <a:tr h="512775">
                <a:tc>
                  <a:txBody>
                    <a:bodyPr/>
                    <a:lstStyle/>
                    <a:p>
                      <a:pPr marL="0" marR="0" lvl="0" indent="0" algn="ctr" rtl="0">
                        <a:spcBef>
                          <a:spcPts val="0"/>
                        </a:spcBef>
                        <a:spcAft>
                          <a:spcPts val="0"/>
                        </a:spcAft>
                        <a:buNone/>
                      </a:pPr>
                      <a:r>
                        <a:rPr lang="en-US" sz="2500" u="none" strike="noStrike" cap="none"/>
                        <a:t>element</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4</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5</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6</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7</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8</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9</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14</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15</a:t>
                      </a:r>
                      <a:endParaRPr sz="2500" u="none" strike="noStrike" cap="none"/>
                    </a:p>
                  </a:txBody>
                  <a:tcPr marL="126450" marR="126450" marT="63225" marB="63225" anchor="ctr"/>
                </a:tc>
                <a:extLst>
                  <a:ext uri="{0D108BD9-81ED-4DB2-BD59-A6C34878D82A}">
                    <a16:rowId xmlns:a16="http://schemas.microsoft.com/office/drawing/2014/main" val="10000"/>
                  </a:ext>
                </a:extLst>
              </a:tr>
              <a:tr h="512775">
                <a:tc>
                  <a:txBody>
                    <a:bodyPr/>
                    <a:lstStyle/>
                    <a:p>
                      <a:pPr marL="0" marR="0" lvl="0" indent="0" algn="ctr" rtl="0">
                        <a:spcBef>
                          <a:spcPts val="0"/>
                        </a:spcBef>
                        <a:spcAft>
                          <a:spcPts val="0"/>
                        </a:spcAft>
                        <a:buNone/>
                      </a:pPr>
                      <a:r>
                        <a:rPr lang="en-US" sz="2500" u="none" strike="noStrike" cap="none"/>
                        <a:t>count</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solidFill>
                      <a:schemeClr val="accent6"/>
                    </a:solidFill>
                  </a:tcP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41316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64"/>
          <p:cNvSpPr txBox="1"/>
          <p:nvPr/>
        </p:nvSpPr>
        <p:spPr>
          <a:xfrm>
            <a:off x="838200" y="3435841"/>
            <a:ext cx="10515600" cy="469453"/>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Now let’s place elements from first one back in the array</a:t>
            </a:r>
            <a:endParaRPr sz="2200" b="0" i="0" u="none" strike="noStrike" cap="none">
              <a:solidFill>
                <a:schemeClr val="dk1"/>
              </a:solidFill>
              <a:latin typeface="Times New Roman"/>
              <a:ea typeface="Times New Roman"/>
              <a:cs typeface="Times New Roman"/>
              <a:sym typeface="Times New Roman"/>
            </a:endParaRPr>
          </a:p>
        </p:txBody>
      </p:sp>
      <p:sp>
        <p:nvSpPr>
          <p:cNvPr id="666" name="Google Shape;666;p64"/>
          <p:cNvSpPr txBox="1"/>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Counting Sort</a:t>
            </a:r>
            <a:endParaRPr sz="4400" b="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Example</a:t>
            </a:r>
            <a:endParaRPr/>
          </a:p>
        </p:txBody>
      </p:sp>
      <p:sp>
        <p:nvSpPr>
          <p:cNvPr id="667" name="Google Shape;667;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Algorithms and Data Structures course</a:t>
            </a:r>
            <a:endParaRPr/>
          </a:p>
        </p:txBody>
      </p:sp>
      <p:sp>
        <p:nvSpPr>
          <p:cNvPr id="668" name="Google Shape;668;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graphicFrame>
        <p:nvGraphicFramePr>
          <p:cNvPr id="669" name="Google Shape;669;p64"/>
          <p:cNvGraphicFramePr/>
          <p:nvPr/>
        </p:nvGraphicFramePr>
        <p:xfrm>
          <a:off x="1651295" y="4192899"/>
          <a:ext cx="3000000" cy="3000000"/>
        </p:xfrm>
        <a:graphic>
          <a:graphicData uri="http://schemas.openxmlformats.org/drawingml/2006/table">
            <a:tbl>
              <a:tblPr firstRow="1" bandRow="1">
                <a:noFill/>
              </a:tblPr>
              <a:tblGrid>
                <a:gridCol w="592625">
                  <a:extLst>
                    <a:ext uri="{9D8B030D-6E8A-4147-A177-3AD203B41FA5}">
                      <a16:colId xmlns:a16="http://schemas.microsoft.com/office/drawing/2014/main" val="20000"/>
                    </a:ext>
                  </a:extLst>
                </a:gridCol>
                <a:gridCol w="592625">
                  <a:extLst>
                    <a:ext uri="{9D8B030D-6E8A-4147-A177-3AD203B41FA5}">
                      <a16:colId xmlns:a16="http://schemas.microsoft.com/office/drawing/2014/main" val="20001"/>
                    </a:ext>
                  </a:extLst>
                </a:gridCol>
                <a:gridCol w="592625">
                  <a:extLst>
                    <a:ext uri="{9D8B030D-6E8A-4147-A177-3AD203B41FA5}">
                      <a16:colId xmlns:a16="http://schemas.microsoft.com/office/drawing/2014/main" val="20002"/>
                    </a:ext>
                  </a:extLst>
                </a:gridCol>
                <a:gridCol w="592625">
                  <a:extLst>
                    <a:ext uri="{9D8B030D-6E8A-4147-A177-3AD203B41FA5}">
                      <a16:colId xmlns:a16="http://schemas.microsoft.com/office/drawing/2014/main" val="20003"/>
                    </a:ext>
                  </a:extLst>
                </a:gridCol>
                <a:gridCol w="592625">
                  <a:extLst>
                    <a:ext uri="{9D8B030D-6E8A-4147-A177-3AD203B41FA5}">
                      <a16:colId xmlns:a16="http://schemas.microsoft.com/office/drawing/2014/main" val="20004"/>
                    </a:ext>
                  </a:extLst>
                </a:gridCol>
                <a:gridCol w="592625">
                  <a:extLst>
                    <a:ext uri="{9D8B030D-6E8A-4147-A177-3AD203B41FA5}">
                      <a16:colId xmlns:a16="http://schemas.microsoft.com/office/drawing/2014/main" val="20005"/>
                    </a:ext>
                  </a:extLst>
                </a:gridCol>
                <a:gridCol w="592625">
                  <a:extLst>
                    <a:ext uri="{9D8B030D-6E8A-4147-A177-3AD203B41FA5}">
                      <a16:colId xmlns:a16="http://schemas.microsoft.com/office/drawing/2014/main" val="20006"/>
                    </a:ext>
                  </a:extLst>
                </a:gridCol>
                <a:gridCol w="592625">
                  <a:extLst>
                    <a:ext uri="{9D8B030D-6E8A-4147-A177-3AD203B41FA5}">
                      <a16:colId xmlns:a16="http://schemas.microsoft.com/office/drawing/2014/main" val="20007"/>
                    </a:ext>
                  </a:extLst>
                </a:gridCol>
                <a:gridCol w="592625">
                  <a:extLst>
                    <a:ext uri="{9D8B030D-6E8A-4147-A177-3AD203B41FA5}">
                      <a16:colId xmlns:a16="http://schemas.microsoft.com/office/drawing/2014/main" val="20008"/>
                    </a:ext>
                  </a:extLst>
                </a:gridCol>
                <a:gridCol w="592625">
                  <a:extLst>
                    <a:ext uri="{9D8B030D-6E8A-4147-A177-3AD203B41FA5}">
                      <a16:colId xmlns:a16="http://schemas.microsoft.com/office/drawing/2014/main" val="20009"/>
                    </a:ext>
                  </a:extLst>
                </a:gridCol>
                <a:gridCol w="592625">
                  <a:extLst>
                    <a:ext uri="{9D8B030D-6E8A-4147-A177-3AD203B41FA5}">
                      <a16:colId xmlns:a16="http://schemas.microsoft.com/office/drawing/2014/main" val="20010"/>
                    </a:ext>
                  </a:extLst>
                </a:gridCol>
                <a:gridCol w="592625">
                  <a:extLst>
                    <a:ext uri="{9D8B030D-6E8A-4147-A177-3AD203B41FA5}">
                      <a16:colId xmlns:a16="http://schemas.microsoft.com/office/drawing/2014/main" val="20011"/>
                    </a:ext>
                  </a:extLst>
                </a:gridCol>
                <a:gridCol w="592625">
                  <a:extLst>
                    <a:ext uri="{9D8B030D-6E8A-4147-A177-3AD203B41FA5}">
                      <a16:colId xmlns:a16="http://schemas.microsoft.com/office/drawing/2014/main" val="20012"/>
                    </a:ext>
                  </a:extLst>
                </a:gridCol>
                <a:gridCol w="592625">
                  <a:extLst>
                    <a:ext uri="{9D8B030D-6E8A-4147-A177-3AD203B41FA5}">
                      <a16:colId xmlns:a16="http://schemas.microsoft.com/office/drawing/2014/main" val="20013"/>
                    </a:ext>
                  </a:extLst>
                </a:gridCol>
                <a:gridCol w="592625">
                  <a:extLst>
                    <a:ext uri="{9D8B030D-6E8A-4147-A177-3AD203B41FA5}">
                      <a16:colId xmlns:a16="http://schemas.microsoft.com/office/drawing/2014/main" val="20014"/>
                    </a:ext>
                  </a:extLst>
                </a:gridCol>
              </a:tblGrid>
              <a:tr h="512775">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solidFill>
                      <a:schemeClr val="accent6"/>
                    </a:solidFill>
                  </a:tcP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solidFill>
                      <a:schemeClr val="accent6"/>
                    </a:solidFill>
                  </a:tcP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extLst>
                  <a:ext uri="{0D108BD9-81ED-4DB2-BD59-A6C34878D82A}">
                    <a16:rowId xmlns:a16="http://schemas.microsoft.com/office/drawing/2014/main" val="10000"/>
                  </a:ext>
                </a:extLst>
              </a:tr>
            </a:tbl>
          </a:graphicData>
        </a:graphic>
      </p:graphicFrame>
      <p:graphicFrame>
        <p:nvGraphicFramePr>
          <p:cNvPr id="670" name="Google Shape;670;p64"/>
          <p:cNvGraphicFramePr/>
          <p:nvPr/>
        </p:nvGraphicFramePr>
        <p:xfrm>
          <a:off x="1021073" y="2266467"/>
          <a:ext cx="3000000" cy="3000000"/>
        </p:xfrm>
        <a:graphic>
          <a:graphicData uri="http://schemas.openxmlformats.org/drawingml/2006/table">
            <a:tbl>
              <a:tblPr firstRow="1" bandRow="1">
                <a:noFill/>
              </a:tblPr>
              <a:tblGrid>
                <a:gridCol w="1496650">
                  <a:extLst>
                    <a:ext uri="{9D8B030D-6E8A-4147-A177-3AD203B41FA5}">
                      <a16:colId xmlns:a16="http://schemas.microsoft.com/office/drawing/2014/main" val="20000"/>
                    </a:ext>
                  </a:extLst>
                </a:gridCol>
                <a:gridCol w="576875">
                  <a:extLst>
                    <a:ext uri="{9D8B030D-6E8A-4147-A177-3AD203B41FA5}">
                      <a16:colId xmlns:a16="http://schemas.microsoft.com/office/drawing/2014/main" val="20001"/>
                    </a:ext>
                  </a:extLst>
                </a:gridCol>
                <a:gridCol w="576875">
                  <a:extLst>
                    <a:ext uri="{9D8B030D-6E8A-4147-A177-3AD203B41FA5}">
                      <a16:colId xmlns:a16="http://schemas.microsoft.com/office/drawing/2014/main" val="20002"/>
                    </a:ext>
                  </a:extLst>
                </a:gridCol>
                <a:gridCol w="576875">
                  <a:extLst>
                    <a:ext uri="{9D8B030D-6E8A-4147-A177-3AD203B41FA5}">
                      <a16:colId xmlns:a16="http://schemas.microsoft.com/office/drawing/2014/main" val="20003"/>
                    </a:ext>
                  </a:extLst>
                </a:gridCol>
                <a:gridCol w="576875">
                  <a:extLst>
                    <a:ext uri="{9D8B030D-6E8A-4147-A177-3AD203B41FA5}">
                      <a16:colId xmlns:a16="http://schemas.microsoft.com/office/drawing/2014/main" val="20004"/>
                    </a:ext>
                  </a:extLst>
                </a:gridCol>
                <a:gridCol w="576875">
                  <a:extLst>
                    <a:ext uri="{9D8B030D-6E8A-4147-A177-3AD203B41FA5}">
                      <a16:colId xmlns:a16="http://schemas.microsoft.com/office/drawing/2014/main" val="20005"/>
                    </a:ext>
                  </a:extLst>
                </a:gridCol>
                <a:gridCol w="576875">
                  <a:extLst>
                    <a:ext uri="{9D8B030D-6E8A-4147-A177-3AD203B41FA5}">
                      <a16:colId xmlns:a16="http://schemas.microsoft.com/office/drawing/2014/main" val="20006"/>
                    </a:ext>
                  </a:extLst>
                </a:gridCol>
                <a:gridCol w="576875">
                  <a:extLst>
                    <a:ext uri="{9D8B030D-6E8A-4147-A177-3AD203B41FA5}">
                      <a16:colId xmlns:a16="http://schemas.microsoft.com/office/drawing/2014/main" val="20007"/>
                    </a:ext>
                  </a:extLst>
                </a:gridCol>
                <a:gridCol w="576875">
                  <a:extLst>
                    <a:ext uri="{9D8B030D-6E8A-4147-A177-3AD203B41FA5}">
                      <a16:colId xmlns:a16="http://schemas.microsoft.com/office/drawing/2014/main" val="20008"/>
                    </a:ext>
                  </a:extLst>
                </a:gridCol>
                <a:gridCol w="576875">
                  <a:extLst>
                    <a:ext uri="{9D8B030D-6E8A-4147-A177-3AD203B41FA5}">
                      <a16:colId xmlns:a16="http://schemas.microsoft.com/office/drawing/2014/main" val="20009"/>
                    </a:ext>
                  </a:extLst>
                </a:gridCol>
                <a:gridCol w="576875">
                  <a:extLst>
                    <a:ext uri="{9D8B030D-6E8A-4147-A177-3AD203B41FA5}">
                      <a16:colId xmlns:a16="http://schemas.microsoft.com/office/drawing/2014/main" val="20010"/>
                    </a:ext>
                  </a:extLst>
                </a:gridCol>
                <a:gridCol w="576875">
                  <a:extLst>
                    <a:ext uri="{9D8B030D-6E8A-4147-A177-3AD203B41FA5}">
                      <a16:colId xmlns:a16="http://schemas.microsoft.com/office/drawing/2014/main" val="20011"/>
                    </a:ext>
                  </a:extLst>
                </a:gridCol>
                <a:gridCol w="576875">
                  <a:extLst>
                    <a:ext uri="{9D8B030D-6E8A-4147-A177-3AD203B41FA5}">
                      <a16:colId xmlns:a16="http://schemas.microsoft.com/office/drawing/2014/main" val="20012"/>
                    </a:ext>
                  </a:extLst>
                </a:gridCol>
                <a:gridCol w="576875">
                  <a:extLst>
                    <a:ext uri="{9D8B030D-6E8A-4147-A177-3AD203B41FA5}">
                      <a16:colId xmlns:a16="http://schemas.microsoft.com/office/drawing/2014/main" val="20013"/>
                    </a:ext>
                  </a:extLst>
                </a:gridCol>
                <a:gridCol w="576875">
                  <a:extLst>
                    <a:ext uri="{9D8B030D-6E8A-4147-A177-3AD203B41FA5}">
                      <a16:colId xmlns:a16="http://schemas.microsoft.com/office/drawing/2014/main" val="20014"/>
                    </a:ext>
                  </a:extLst>
                </a:gridCol>
                <a:gridCol w="576875">
                  <a:extLst>
                    <a:ext uri="{9D8B030D-6E8A-4147-A177-3AD203B41FA5}">
                      <a16:colId xmlns:a16="http://schemas.microsoft.com/office/drawing/2014/main" val="20015"/>
                    </a:ext>
                  </a:extLst>
                </a:gridCol>
              </a:tblGrid>
              <a:tr h="512775">
                <a:tc>
                  <a:txBody>
                    <a:bodyPr/>
                    <a:lstStyle/>
                    <a:p>
                      <a:pPr marL="0" marR="0" lvl="0" indent="0" algn="ctr" rtl="0">
                        <a:spcBef>
                          <a:spcPts val="0"/>
                        </a:spcBef>
                        <a:spcAft>
                          <a:spcPts val="0"/>
                        </a:spcAft>
                        <a:buNone/>
                      </a:pPr>
                      <a:r>
                        <a:rPr lang="en-US" sz="2500" u="none" strike="noStrike" cap="none"/>
                        <a:t>element</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4</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5</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6</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7</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8</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9</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14</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15</a:t>
                      </a:r>
                      <a:endParaRPr sz="2500" u="none" strike="noStrike" cap="none"/>
                    </a:p>
                  </a:txBody>
                  <a:tcPr marL="126450" marR="126450" marT="63225" marB="63225" anchor="ctr"/>
                </a:tc>
                <a:extLst>
                  <a:ext uri="{0D108BD9-81ED-4DB2-BD59-A6C34878D82A}">
                    <a16:rowId xmlns:a16="http://schemas.microsoft.com/office/drawing/2014/main" val="10000"/>
                  </a:ext>
                </a:extLst>
              </a:tr>
              <a:tr h="512775">
                <a:tc>
                  <a:txBody>
                    <a:bodyPr/>
                    <a:lstStyle/>
                    <a:p>
                      <a:pPr marL="0" marR="0" lvl="0" indent="0" algn="ctr" rtl="0">
                        <a:spcBef>
                          <a:spcPts val="0"/>
                        </a:spcBef>
                        <a:spcAft>
                          <a:spcPts val="0"/>
                        </a:spcAft>
                        <a:buNone/>
                      </a:pPr>
                      <a:r>
                        <a:rPr lang="en-US" sz="2500" u="none" strike="noStrike" cap="none"/>
                        <a:t>count</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solidFill>
                      <a:schemeClr val="accent6"/>
                    </a:solidFill>
                  </a:tcP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88618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65"/>
          <p:cNvSpPr txBox="1"/>
          <p:nvPr/>
        </p:nvSpPr>
        <p:spPr>
          <a:xfrm>
            <a:off x="838200" y="3435841"/>
            <a:ext cx="10515600" cy="469453"/>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Now let’s place elements from first one back in the array</a:t>
            </a:r>
            <a:endParaRPr sz="2200" b="0" i="0" u="none" strike="noStrike" cap="none">
              <a:solidFill>
                <a:schemeClr val="dk1"/>
              </a:solidFill>
              <a:latin typeface="Times New Roman"/>
              <a:ea typeface="Times New Roman"/>
              <a:cs typeface="Times New Roman"/>
              <a:sym typeface="Times New Roman"/>
            </a:endParaRPr>
          </a:p>
        </p:txBody>
      </p:sp>
      <p:sp>
        <p:nvSpPr>
          <p:cNvPr id="676" name="Google Shape;676;p65"/>
          <p:cNvSpPr txBox="1"/>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Counting Sort</a:t>
            </a:r>
            <a:endParaRPr sz="4400" b="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Example</a:t>
            </a:r>
            <a:endParaRPr/>
          </a:p>
        </p:txBody>
      </p:sp>
      <p:sp>
        <p:nvSpPr>
          <p:cNvPr id="677" name="Google Shape;677;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Algorithms and Data Structures course</a:t>
            </a:r>
            <a:endParaRPr/>
          </a:p>
        </p:txBody>
      </p:sp>
      <p:sp>
        <p:nvSpPr>
          <p:cNvPr id="678" name="Google Shape;678;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graphicFrame>
        <p:nvGraphicFramePr>
          <p:cNvPr id="679" name="Google Shape;679;p65"/>
          <p:cNvGraphicFramePr/>
          <p:nvPr/>
        </p:nvGraphicFramePr>
        <p:xfrm>
          <a:off x="1651295" y="4192899"/>
          <a:ext cx="3000000" cy="3000000"/>
        </p:xfrm>
        <a:graphic>
          <a:graphicData uri="http://schemas.openxmlformats.org/drawingml/2006/table">
            <a:tbl>
              <a:tblPr firstRow="1" bandRow="1">
                <a:noFill/>
              </a:tblPr>
              <a:tblGrid>
                <a:gridCol w="592625">
                  <a:extLst>
                    <a:ext uri="{9D8B030D-6E8A-4147-A177-3AD203B41FA5}">
                      <a16:colId xmlns:a16="http://schemas.microsoft.com/office/drawing/2014/main" val="20000"/>
                    </a:ext>
                  </a:extLst>
                </a:gridCol>
                <a:gridCol w="592625">
                  <a:extLst>
                    <a:ext uri="{9D8B030D-6E8A-4147-A177-3AD203B41FA5}">
                      <a16:colId xmlns:a16="http://schemas.microsoft.com/office/drawing/2014/main" val="20001"/>
                    </a:ext>
                  </a:extLst>
                </a:gridCol>
                <a:gridCol w="592625">
                  <a:extLst>
                    <a:ext uri="{9D8B030D-6E8A-4147-A177-3AD203B41FA5}">
                      <a16:colId xmlns:a16="http://schemas.microsoft.com/office/drawing/2014/main" val="20002"/>
                    </a:ext>
                  </a:extLst>
                </a:gridCol>
                <a:gridCol w="592625">
                  <a:extLst>
                    <a:ext uri="{9D8B030D-6E8A-4147-A177-3AD203B41FA5}">
                      <a16:colId xmlns:a16="http://schemas.microsoft.com/office/drawing/2014/main" val="20003"/>
                    </a:ext>
                  </a:extLst>
                </a:gridCol>
                <a:gridCol w="592625">
                  <a:extLst>
                    <a:ext uri="{9D8B030D-6E8A-4147-A177-3AD203B41FA5}">
                      <a16:colId xmlns:a16="http://schemas.microsoft.com/office/drawing/2014/main" val="20004"/>
                    </a:ext>
                  </a:extLst>
                </a:gridCol>
                <a:gridCol w="592625">
                  <a:extLst>
                    <a:ext uri="{9D8B030D-6E8A-4147-A177-3AD203B41FA5}">
                      <a16:colId xmlns:a16="http://schemas.microsoft.com/office/drawing/2014/main" val="20005"/>
                    </a:ext>
                  </a:extLst>
                </a:gridCol>
                <a:gridCol w="592625">
                  <a:extLst>
                    <a:ext uri="{9D8B030D-6E8A-4147-A177-3AD203B41FA5}">
                      <a16:colId xmlns:a16="http://schemas.microsoft.com/office/drawing/2014/main" val="20006"/>
                    </a:ext>
                  </a:extLst>
                </a:gridCol>
                <a:gridCol w="592625">
                  <a:extLst>
                    <a:ext uri="{9D8B030D-6E8A-4147-A177-3AD203B41FA5}">
                      <a16:colId xmlns:a16="http://schemas.microsoft.com/office/drawing/2014/main" val="20007"/>
                    </a:ext>
                  </a:extLst>
                </a:gridCol>
                <a:gridCol w="592625">
                  <a:extLst>
                    <a:ext uri="{9D8B030D-6E8A-4147-A177-3AD203B41FA5}">
                      <a16:colId xmlns:a16="http://schemas.microsoft.com/office/drawing/2014/main" val="20008"/>
                    </a:ext>
                  </a:extLst>
                </a:gridCol>
                <a:gridCol w="592625">
                  <a:extLst>
                    <a:ext uri="{9D8B030D-6E8A-4147-A177-3AD203B41FA5}">
                      <a16:colId xmlns:a16="http://schemas.microsoft.com/office/drawing/2014/main" val="20009"/>
                    </a:ext>
                  </a:extLst>
                </a:gridCol>
                <a:gridCol w="592625">
                  <a:extLst>
                    <a:ext uri="{9D8B030D-6E8A-4147-A177-3AD203B41FA5}">
                      <a16:colId xmlns:a16="http://schemas.microsoft.com/office/drawing/2014/main" val="20010"/>
                    </a:ext>
                  </a:extLst>
                </a:gridCol>
                <a:gridCol w="592625">
                  <a:extLst>
                    <a:ext uri="{9D8B030D-6E8A-4147-A177-3AD203B41FA5}">
                      <a16:colId xmlns:a16="http://schemas.microsoft.com/office/drawing/2014/main" val="20011"/>
                    </a:ext>
                  </a:extLst>
                </a:gridCol>
                <a:gridCol w="592625">
                  <a:extLst>
                    <a:ext uri="{9D8B030D-6E8A-4147-A177-3AD203B41FA5}">
                      <a16:colId xmlns:a16="http://schemas.microsoft.com/office/drawing/2014/main" val="20012"/>
                    </a:ext>
                  </a:extLst>
                </a:gridCol>
                <a:gridCol w="592625">
                  <a:extLst>
                    <a:ext uri="{9D8B030D-6E8A-4147-A177-3AD203B41FA5}">
                      <a16:colId xmlns:a16="http://schemas.microsoft.com/office/drawing/2014/main" val="20013"/>
                    </a:ext>
                  </a:extLst>
                </a:gridCol>
                <a:gridCol w="592625">
                  <a:extLst>
                    <a:ext uri="{9D8B030D-6E8A-4147-A177-3AD203B41FA5}">
                      <a16:colId xmlns:a16="http://schemas.microsoft.com/office/drawing/2014/main" val="20014"/>
                    </a:ext>
                  </a:extLst>
                </a:gridCol>
              </a:tblGrid>
              <a:tr h="512775">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4</a:t>
                      </a:r>
                      <a:endParaRPr sz="2500" u="none" strike="noStrike" cap="none"/>
                    </a:p>
                  </a:txBody>
                  <a:tcPr marL="126450" marR="126450" marT="63225" marB="63225" anchor="ctr">
                    <a:solidFill>
                      <a:schemeClr val="accent6"/>
                    </a:solidFill>
                  </a:tcPr>
                </a:tc>
                <a:tc>
                  <a:txBody>
                    <a:bodyPr/>
                    <a:lstStyle/>
                    <a:p>
                      <a:pPr marL="0" marR="0" lvl="0" indent="0" algn="ctr" rtl="0">
                        <a:spcBef>
                          <a:spcPts val="0"/>
                        </a:spcBef>
                        <a:spcAft>
                          <a:spcPts val="0"/>
                        </a:spcAft>
                        <a:buNone/>
                      </a:pPr>
                      <a:r>
                        <a:rPr lang="en-US" sz="2500" u="none" strike="noStrike" cap="none"/>
                        <a:t>4</a:t>
                      </a:r>
                      <a:endParaRPr sz="2500" u="none" strike="noStrike" cap="none"/>
                    </a:p>
                  </a:txBody>
                  <a:tcPr marL="126450" marR="126450" marT="63225" marB="63225" anchor="ctr">
                    <a:solidFill>
                      <a:schemeClr val="accent6"/>
                    </a:solidFill>
                  </a:tcPr>
                </a:tc>
                <a:tc>
                  <a:txBody>
                    <a:bodyPr/>
                    <a:lstStyle/>
                    <a:p>
                      <a:pPr marL="0" marR="0" lvl="0" indent="0" algn="ctr" rtl="0">
                        <a:spcBef>
                          <a:spcPts val="0"/>
                        </a:spcBef>
                        <a:spcAft>
                          <a:spcPts val="0"/>
                        </a:spcAft>
                        <a:buNone/>
                      </a:pPr>
                      <a:r>
                        <a:rPr lang="en-US" sz="2500" u="none" strike="noStrike" cap="none"/>
                        <a:t>4</a:t>
                      </a:r>
                      <a:endParaRPr sz="2500" u="none" strike="noStrike" cap="none"/>
                    </a:p>
                  </a:txBody>
                  <a:tcPr marL="126450" marR="126450" marT="63225" marB="63225" anchor="ctr">
                    <a:solidFill>
                      <a:schemeClr val="accent6"/>
                    </a:solidFill>
                  </a:tcP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tc>
                  <a:txBody>
                    <a:bodyPr/>
                    <a:lstStyle/>
                    <a:p>
                      <a:pPr marL="0" marR="0" lvl="0" indent="0" algn="ctr" rtl="0">
                        <a:spcBef>
                          <a:spcPts val="0"/>
                        </a:spcBef>
                        <a:spcAft>
                          <a:spcPts val="0"/>
                        </a:spcAft>
                        <a:buNone/>
                      </a:pPr>
                      <a:endParaRPr sz="2500" u="none" strike="noStrike" cap="none"/>
                    </a:p>
                  </a:txBody>
                  <a:tcPr marL="126450" marR="126450" marT="63225" marB="63225" anchor="ctr"/>
                </a:tc>
                <a:extLst>
                  <a:ext uri="{0D108BD9-81ED-4DB2-BD59-A6C34878D82A}">
                    <a16:rowId xmlns:a16="http://schemas.microsoft.com/office/drawing/2014/main" val="10000"/>
                  </a:ext>
                </a:extLst>
              </a:tr>
            </a:tbl>
          </a:graphicData>
        </a:graphic>
      </p:graphicFrame>
      <p:graphicFrame>
        <p:nvGraphicFramePr>
          <p:cNvPr id="680" name="Google Shape;680;p65"/>
          <p:cNvGraphicFramePr/>
          <p:nvPr/>
        </p:nvGraphicFramePr>
        <p:xfrm>
          <a:off x="1021073" y="2266467"/>
          <a:ext cx="3000000" cy="3000000"/>
        </p:xfrm>
        <a:graphic>
          <a:graphicData uri="http://schemas.openxmlformats.org/drawingml/2006/table">
            <a:tbl>
              <a:tblPr firstRow="1" bandRow="1">
                <a:noFill/>
              </a:tblPr>
              <a:tblGrid>
                <a:gridCol w="1496650">
                  <a:extLst>
                    <a:ext uri="{9D8B030D-6E8A-4147-A177-3AD203B41FA5}">
                      <a16:colId xmlns:a16="http://schemas.microsoft.com/office/drawing/2014/main" val="20000"/>
                    </a:ext>
                  </a:extLst>
                </a:gridCol>
                <a:gridCol w="576875">
                  <a:extLst>
                    <a:ext uri="{9D8B030D-6E8A-4147-A177-3AD203B41FA5}">
                      <a16:colId xmlns:a16="http://schemas.microsoft.com/office/drawing/2014/main" val="20001"/>
                    </a:ext>
                  </a:extLst>
                </a:gridCol>
                <a:gridCol w="576875">
                  <a:extLst>
                    <a:ext uri="{9D8B030D-6E8A-4147-A177-3AD203B41FA5}">
                      <a16:colId xmlns:a16="http://schemas.microsoft.com/office/drawing/2014/main" val="20002"/>
                    </a:ext>
                  </a:extLst>
                </a:gridCol>
                <a:gridCol w="576875">
                  <a:extLst>
                    <a:ext uri="{9D8B030D-6E8A-4147-A177-3AD203B41FA5}">
                      <a16:colId xmlns:a16="http://schemas.microsoft.com/office/drawing/2014/main" val="20003"/>
                    </a:ext>
                  </a:extLst>
                </a:gridCol>
                <a:gridCol w="576875">
                  <a:extLst>
                    <a:ext uri="{9D8B030D-6E8A-4147-A177-3AD203B41FA5}">
                      <a16:colId xmlns:a16="http://schemas.microsoft.com/office/drawing/2014/main" val="20004"/>
                    </a:ext>
                  </a:extLst>
                </a:gridCol>
                <a:gridCol w="576875">
                  <a:extLst>
                    <a:ext uri="{9D8B030D-6E8A-4147-A177-3AD203B41FA5}">
                      <a16:colId xmlns:a16="http://schemas.microsoft.com/office/drawing/2014/main" val="20005"/>
                    </a:ext>
                  </a:extLst>
                </a:gridCol>
                <a:gridCol w="576875">
                  <a:extLst>
                    <a:ext uri="{9D8B030D-6E8A-4147-A177-3AD203B41FA5}">
                      <a16:colId xmlns:a16="http://schemas.microsoft.com/office/drawing/2014/main" val="20006"/>
                    </a:ext>
                  </a:extLst>
                </a:gridCol>
                <a:gridCol w="576875">
                  <a:extLst>
                    <a:ext uri="{9D8B030D-6E8A-4147-A177-3AD203B41FA5}">
                      <a16:colId xmlns:a16="http://schemas.microsoft.com/office/drawing/2014/main" val="20007"/>
                    </a:ext>
                  </a:extLst>
                </a:gridCol>
                <a:gridCol w="576875">
                  <a:extLst>
                    <a:ext uri="{9D8B030D-6E8A-4147-A177-3AD203B41FA5}">
                      <a16:colId xmlns:a16="http://schemas.microsoft.com/office/drawing/2014/main" val="20008"/>
                    </a:ext>
                  </a:extLst>
                </a:gridCol>
                <a:gridCol w="576875">
                  <a:extLst>
                    <a:ext uri="{9D8B030D-6E8A-4147-A177-3AD203B41FA5}">
                      <a16:colId xmlns:a16="http://schemas.microsoft.com/office/drawing/2014/main" val="20009"/>
                    </a:ext>
                  </a:extLst>
                </a:gridCol>
                <a:gridCol w="576875">
                  <a:extLst>
                    <a:ext uri="{9D8B030D-6E8A-4147-A177-3AD203B41FA5}">
                      <a16:colId xmlns:a16="http://schemas.microsoft.com/office/drawing/2014/main" val="20010"/>
                    </a:ext>
                  </a:extLst>
                </a:gridCol>
                <a:gridCol w="576875">
                  <a:extLst>
                    <a:ext uri="{9D8B030D-6E8A-4147-A177-3AD203B41FA5}">
                      <a16:colId xmlns:a16="http://schemas.microsoft.com/office/drawing/2014/main" val="20011"/>
                    </a:ext>
                  </a:extLst>
                </a:gridCol>
                <a:gridCol w="576875">
                  <a:extLst>
                    <a:ext uri="{9D8B030D-6E8A-4147-A177-3AD203B41FA5}">
                      <a16:colId xmlns:a16="http://schemas.microsoft.com/office/drawing/2014/main" val="20012"/>
                    </a:ext>
                  </a:extLst>
                </a:gridCol>
                <a:gridCol w="576875">
                  <a:extLst>
                    <a:ext uri="{9D8B030D-6E8A-4147-A177-3AD203B41FA5}">
                      <a16:colId xmlns:a16="http://schemas.microsoft.com/office/drawing/2014/main" val="20013"/>
                    </a:ext>
                  </a:extLst>
                </a:gridCol>
                <a:gridCol w="576875">
                  <a:extLst>
                    <a:ext uri="{9D8B030D-6E8A-4147-A177-3AD203B41FA5}">
                      <a16:colId xmlns:a16="http://schemas.microsoft.com/office/drawing/2014/main" val="20014"/>
                    </a:ext>
                  </a:extLst>
                </a:gridCol>
                <a:gridCol w="576875">
                  <a:extLst>
                    <a:ext uri="{9D8B030D-6E8A-4147-A177-3AD203B41FA5}">
                      <a16:colId xmlns:a16="http://schemas.microsoft.com/office/drawing/2014/main" val="20015"/>
                    </a:ext>
                  </a:extLst>
                </a:gridCol>
              </a:tblGrid>
              <a:tr h="512775">
                <a:tc>
                  <a:txBody>
                    <a:bodyPr/>
                    <a:lstStyle/>
                    <a:p>
                      <a:pPr marL="0" marR="0" lvl="0" indent="0" algn="ctr" rtl="0">
                        <a:spcBef>
                          <a:spcPts val="0"/>
                        </a:spcBef>
                        <a:spcAft>
                          <a:spcPts val="0"/>
                        </a:spcAft>
                        <a:buNone/>
                      </a:pPr>
                      <a:r>
                        <a:rPr lang="en-US" sz="2500" u="none" strike="noStrike" cap="none"/>
                        <a:t>element</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4</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5</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6</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7</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8</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9</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14</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15</a:t>
                      </a:r>
                      <a:endParaRPr sz="2500" u="none" strike="noStrike" cap="none"/>
                    </a:p>
                  </a:txBody>
                  <a:tcPr marL="126450" marR="126450" marT="63225" marB="63225" anchor="ctr"/>
                </a:tc>
                <a:extLst>
                  <a:ext uri="{0D108BD9-81ED-4DB2-BD59-A6C34878D82A}">
                    <a16:rowId xmlns:a16="http://schemas.microsoft.com/office/drawing/2014/main" val="10000"/>
                  </a:ext>
                </a:extLst>
              </a:tr>
              <a:tr h="512775">
                <a:tc>
                  <a:txBody>
                    <a:bodyPr/>
                    <a:lstStyle/>
                    <a:p>
                      <a:pPr marL="0" marR="0" lvl="0" indent="0" algn="ctr" rtl="0">
                        <a:spcBef>
                          <a:spcPts val="0"/>
                        </a:spcBef>
                        <a:spcAft>
                          <a:spcPts val="0"/>
                        </a:spcAft>
                        <a:buNone/>
                      </a:pPr>
                      <a:r>
                        <a:rPr lang="en-US" sz="2500" u="none" strike="noStrike" cap="none"/>
                        <a:t>count</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solidFill>
                      <a:schemeClr val="lt1"/>
                    </a:solidFill>
                  </a:tcP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solidFill>
                      <a:schemeClr val="accent6"/>
                    </a:solidFill>
                  </a:tcP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2</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3</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1</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tc>
                  <a:txBody>
                    <a:bodyPr/>
                    <a:lstStyle/>
                    <a:p>
                      <a:pPr marL="0" marR="0" lvl="0" indent="0" algn="ctr" rtl="0">
                        <a:spcBef>
                          <a:spcPts val="0"/>
                        </a:spcBef>
                        <a:spcAft>
                          <a:spcPts val="0"/>
                        </a:spcAft>
                        <a:buNone/>
                      </a:pPr>
                      <a:r>
                        <a:rPr lang="en-US" sz="2500" u="none" strike="noStrike" cap="none"/>
                        <a:t>0</a:t>
                      </a:r>
                      <a:endParaRPr sz="2500" u="none" strike="noStrike" cap="none"/>
                    </a:p>
                  </a:txBody>
                  <a:tcPr marL="126450" marR="126450" marT="63225" marB="63225"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4977694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830</Words>
  <Application>Microsoft Office PowerPoint</Application>
  <PresentationFormat>Широкоэкранный</PresentationFormat>
  <Paragraphs>559</Paragraphs>
  <Slides>16</Slides>
  <Notes>16</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16</vt:i4>
      </vt:variant>
    </vt:vector>
  </HeadingPairs>
  <TitlesOfParts>
    <vt:vector size="21" baseType="lpstr">
      <vt:lpstr>Arial</vt:lpstr>
      <vt:lpstr>Calibri</vt:lpstr>
      <vt:lpstr>Calibri Light</vt:lpstr>
      <vt:lpstr>Times New Roman</vt:lpstr>
      <vt:lpstr>Тема Office</vt:lpstr>
      <vt:lpstr>Counting sort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Counting sort</dc:title>
  <dc:creator>Levonog</dc:creator>
  <cp:lastModifiedBy>Levonog</cp:lastModifiedBy>
  <cp:revision>1</cp:revision>
  <dcterms:created xsi:type="dcterms:W3CDTF">2021-07-10T19:43:11Z</dcterms:created>
  <dcterms:modified xsi:type="dcterms:W3CDTF">2021-07-10T19:43:14Z</dcterms:modified>
</cp:coreProperties>
</file>