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136880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2392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357566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235572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126967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E65E9200-E258-478B-A541-1EE7BDB4747E}"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247934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E65E9200-E258-478B-A541-1EE7BDB4747E}" type="datetimeFigureOut">
              <a:rPr lang="en-US" smtClean="0"/>
              <a:t>7/10/2021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152118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E65E9200-E258-478B-A541-1EE7BDB4747E}" type="datetimeFigureOut">
              <a:rPr lang="en-US" smtClean="0"/>
              <a:t>7/10/2021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106659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65E9200-E258-478B-A541-1EE7BDB4747E}" type="datetimeFigureOut">
              <a:rPr lang="en-US" smtClean="0"/>
              <a:t>7/10/2021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319003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65E9200-E258-478B-A541-1EE7BDB4747E}"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380901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65E9200-E258-478B-A541-1EE7BDB4747E}" type="datetimeFigureOut">
              <a:rPr lang="en-US" smtClean="0"/>
              <a:t>7/10/2021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95A7C72-B9C3-4599-86DD-1A0232531A56}" type="slidenum">
              <a:rPr lang="en-US" smtClean="0"/>
              <a:t>‹#›</a:t>
            </a:fld>
            <a:endParaRPr lang="en-US"/>
          </a:p>
        </p:txBody>
      </p:sp>
    </p:spTree>
    <p:extLst>
      <p:ext uri="{BB962C8B-B14F-4D97-AF65-F5344CB8AC3E}">
        <p14:creationId xmlns:p14="http://schemas.microsoft.com/office/powerpoint/2010/main" val="328335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E9200-E258-478B-A541-1EE7BDB4747E}" type="datetimeFigureOut">
              <a:rPr lang="en-US" smtClean="0"/>
              <a:t>7/10/2021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A7C72-B9C3-4599-86DD-1A0232531A56}" type="slidenum">
              <a:rPr lang="en-US" smtClean="0"/>
              <a:t>‹#›</a:t>
            </a:fld>
            <a:endParaRPr lang="en-US"/>
          </a:p>
        </p:txBody>
      </p:sp>
    </p:spTree>
    <p:extLst>
      <p:ext uri="{BB962C8B-B14F-4D97-AF65-F5344CB8AC3E}">
        <p14:creationId xmlns:p14="http://schemas.microsoft.com/office/powerpoint/2010/main" val="47604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234798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Implementation</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mc:AlternateContent xmlns:mc="http://schemas.openxmlformats.org/markup-compatibility/2006" xmlns:a14="http://schemas.microsoft.com/office/drawing/2010/main">
        <mc:Choice Requires="a14">
          <p:sp>
            <p:nvSpPr>
              <p:cNvPr id="5" name="Объект 4"/>
              <p:cNvSpPr>
                <a:spLocks noGrp="1"/>
              </p:cNvSpPr>
              <p:nvPr>
                <p:ph idx="1"/>
              </p:nvPr>
            </p:nvSpPr>
            <p:spPr>
              <a:xfrm>
                <a:off x="703384" y="1825625"/>
                <a:ext cx="4149969" cy="4351338"/>
              </a:xfrm>
            </p:spPr>
            <p:txBody>
              <a:bodyPr>
                <a:normAutofit/>
              </a:bodyPr>
              <a:lstStyle/>
              <a:p>
                <a:r>
                  <a:rPr lang="en-US" sz="2400" dirty="0">
                    <a:latin typeface="Times New Roman" panose="02020603050405020304" pitchFamily="18" charset="0"/>
                    <a:cs typeface="Times New Roman" panose="02020603050405020304" pitchFamily="18" charset="0"/>
                  </a:rPr>
                  <a:t>Here is an example of calculating the hash of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which contains only lowercase letters.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convert each character of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to an integer. Here we use the conversion </a:t>
                </a:r>
                <a:endParaRPr lang="en-US" sz="2400" i="1" dirty="0">
                  <a:latin typeface="Times New Roman" panose="02020603050405020304" pitchFamily="18" charset="0"/>
                  <a:cs typeface="Times New Roman" panose="02020603050405020304" pitchFamily="18" charset="0"/>
                </a:endParaRPr>
              </a:p>
              <a:p>
                <a14:m>
                  <m:oMath xmlns:m="http://schemas.openxmlformats.org/officeDocument/2006/math">
                    <m:r>
                      <a:rPr lang="en-US" sz="2400" i="1" dirty="0" smtClean="0">
                        <a:latin typeface="Cambria Math"/>
                        <a:cs typeface="Times New Roman" panose="02020603050405020304" pitchFamily="18" charset="0"/>
                      </a:rPr>
                      <m:t>𝑎</m:t>
                    </m:r>
                    <m:r>
                      <a:rPr lang="en-US" sz="2400" i="1" dirty="0" smtClean="0">
                        <a:latin typeface="Cambria Math"/>
                        <a:cs typeface="Times New Roman" panose="02020603050405020304" pitchFamily="18" charset="0"/>
                      </a:rPr>
                      <m:t>→1, </m:t>
                    </m:r>
                    <m:r>
                      <a:rPr lang="en-US" sz="2400" i="1" dirty="0" smtClean="0">
                        <a:latin typeface="Cambria Math"/>
                        <a:cs typeface="Times New Roman" panose="02020603050405020304" pitchFamily="18" charset="0"/>
                      </a:rPr>
                      <m:t>𝑏</m:t>
                    </m:r>
                    <m:r>
                      <a:rPr lang="en-US" sz="2400" i="1" dirty="0">
                        <a:latin typeface="Cambria Math"/>
                        <a:cs typeface="Times New Roman" panose="02020603050405020304" pitchFamily="18" charset="0"/>
                      </a:rPr>
                      <m:t>→2, ……, </m:t>
                    </m:r>
                    <m:r>
                      <a:rPr lang="en-US" sz="2400" i="1" dirty="0" smtClean="0">
                        <a:latin typeface="Cambria Math"/>
                        <a:cs typeface="Times New Roman" panose="02020603050405020304" pitchFamily="18" charset="0"/>
                      </a:rPr>
                      <m:t>𝑧</m:t>
                    </m:r>
                    <m:r>
                      <a:rPr lang="en-US" sz="2400" i="1" dirty="0">
                        <a:latin typeface="Cambria Math"/>
                        <a:cs typeface="Times New Roman" panose="02020603050405020304" pitchFamily="18" charset="0"/>
                      </a:rPr>
                      <m:t>→26</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5" name="Объект 4"/>
              <p:cNvSpPr>
                <a:spLocks noGrp="1" noRot="1" noChangeAspect="1" noMove="1" noResize="1" noEditPoints="1" noAdjustHandles="1" noChangeArrowheads="1" noChangeShapeType="1" noTextEdit="1"/>
              </p:cNvSpPr>
              <p:nvPr>
                <p:ph idx="1"/>
              </p:nvPr>
            </p:nvSpPr>
            <p:spPr>
              <a:xfrm>
                <a:off x="703384" y="1825625"/>
                <a:ext cx="4149969" cy="4351338"/>
              </a:xfrm>
              <a:blipFill rotWithShape="1">
                <a:blip r:embed="rId2"/>
                <a:stretch>
                  <a:fillRect l="-1909" t="-1961" r="-3671"/>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336" y="1826829"/>
            <a:ext cx="6752125" cy="326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195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Considerations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Why converting </a:t>
                </a:r>
                <a14:m>
                  <m:oMath xmlns:m="http://schemas.openxmlformats.org/officeDocument/2006/math">
                    <m:r>
                      <a:rPr lang="en-US" sz="2400" i="1" dirty="0" smtClean="0">
                        <a:latin typeface="Cambria Math"/>
                        <a:cs typeface="Times New Roman" panose="02020603050405020304" pitchFamily="18" charset="0"/>
                      </a:rPr>
                      <m:t>𝑎</m:t>
                    </m:r>
                    <m:r>
                      <a:rPr lang="en-US" sz="2400" i="1" dirty="0">
                        <a:latin typeface="Cambria Math"/>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is not a good idea?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Because then the hashes of the strings </a:t>
                </a:r>
                <a14:m>
                  <m:oMath xmlns:m="http://schemas.openxmlformats.org/officeDocument/2006/math">
                    <m:r>
                      <a:rPr lang="en-US" sz="2400" i="1" dirty="0" smtClean="0">
                        <a:latin typeface="Cambria Math"/>
                        <a:cs typeface="Times New Roman" panose="02020603050405020304" pitchFamily="18" charset="0"/>
                      </a:rPr>
                      <m:t>𝑎</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𝑎𝑎</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𝑎𝑎𝑎</m:t>
                    </m:r>
                  </m:oMath>
                </a14:m>
                <a:r>
                  <a:rPr lang="en-US" sz="2400" dirty="0">
                    <a:latin typeface="Times New Roman" panose="02020603050405020304" pitchFamily="18" charset="0"/>
                    <a:cs typeface="Times New Roman" panose="02020603050405020304" pitchFamily="18" charset="0"/>
                  </a:rPr>
                  <a:t>, …… all evaluate to </a:t>
                </a:r>
                <a14:m>
                  <m:oMath xmlns:m="http://schemas.openxmlformats.org/officeDocument/2006/math">
                    <m:r>
                      <a:rPr lang="en-US" sz="2400" i="1" dirty="0" smtClean="0">
                        <a:latin typeface="Cambria Math"/>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Precomputing the powers of </a:t>
                </a:r>
                <a14:m>
                  <m:oMath xmlns:m="http://schemas.openxmlformats.org/officeDocument/2006/math">
                    <m:r>
                      <a:rPr lang="en-US" sz="2400" i="1" dirty="0" smtClean="0">
                        <a:latin typeface="Cambria Math"/>
                        <a:cs typeface="Times New Roman" panose="02020603050405020304" pitchFamily="18" charset="0"/>
                      </a:rPr>
                      <m:t>𝑝</m:t>
                    </m:r>
                  </m:oMath>
                </a14:m>
                <a:r>
                  <a:rPr lang="en-US" sz="2400" dirty="0">
                    <a:latin typeface="Times New Roman" panose="02020603050405020304" pitchFamily="18" charset="0"/>
                    <a:cs typeface="Times New Roman" panose="02020603050405020304" pitchFamily="18" charset="0"/>
                  </a:rPr>
                  <a:t> might give a performance boost.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61062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and indices </a:t>
                </a:r>
                <a14:m>
                  <m:oMath xmlns:m="http://schemas.openxmlformats.org/officeDocument/2006/math">
                    <m:r>
                      <a:rPr lang="en-US" sz="2400" i="1" dirty="0" smtClean="0">
                        <a:latin typeface="Cambria Math"/>
                      </a:rPr>
                      <m:t>𝑖</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𝑗</m:t>
                    </m:r>
                    <m:r>
                      <a:rPr lang="en-US" sz="2400" b="0" i="0" dirty="0" smtClean="0">
                        <a:latin typeface="Cambria Math"/>
                      </a:rPr>
                      <m:t>.</m:t>
                    </m:r>
                  </m:oMath>
                </a14:m>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the hash of the substring </a:t>
                </a:r>
                <a14:m>
                  <m:oMath xmlns:m="http://schemas.openxmlformats.org/officeDocument/2006/math">
                    <m:r>
                      <a:rPr lang="en-US" sz="2400" i="1" dirty="0" smtClean="0">
                        <a:latin typeface="Cambria Math"/>
                      </a:rPr>
                      <m:t>𝑠</m:t>
                    </m:r>
                    <m:r>
                      <a:rPr lang="en-US" sz="2400" i="1" dirty="0" smtClean="0">
                        <a:latin typeface="Cambria Math"/>
                      </a:rPr>
                      <m:t>[</m:t>
                    </m:r>
                    <m:r>
                      <a:rPr lang="en-US" sz="2400" i="1" dirty="0" err="1" smtClean="0">
                        <a:latin typeface="Cambria Math"/>
                      </a:rPr>
                      <m:t>𝑖</m:t>
                    </m:r>
                    <m:r>
                      <a:rPr lang="en-US" sz="2400" i="1" dirty="0" smtClean="0">
                        <a:latin typeface="Cambria Math"/>
                      </a:rPr>
                      <m:t>…</m:t>
                    </m:r>
                    <m:r>
                      <a:rPr lang="en-US" sz="2400" i="1" dirty="0" smtClean="0">
                        <a:latin typeface="Cambria Math"/>
                      </a:rPr>
                      <m:t>𝑗</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15236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Hash definition:</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25"/>
                            </m:rPr>
                            <a:rPr lang="en-US" sz="2400" i="1">
                              <a:latin typeface="Cambria Math"/>
                              <a:ea typeface="Cambria Math"/>
                              <a:cs typeface="Times New Roman" panose="02020603050405020304" pitchFamily="18" charset="0"/>
                            </a:rPr>
                            <m:t>𝑖</m:t>
                          </m:r>
                          <m:r>
                            <a:rPr lang="en-US" sz="2400" i="1">
                              <a:latin typeface="Cambria Math"/>
                              <a:ea typeface="Cambria Math"/>
                              <a:cs typeface="Times New Roman" panose="02020603050405020304" pitchFamily="18" charset="0"/>
                            </a:rPr>
                            <m:t>=0</m:t>
                          </m:r>
                        </m:sub>
                        <m:sup>
                          <m:r>
                            <a:rPr lang="en-US" sz="2400" i="1">
                              <a:latin typeface="Cambria Math"/>
                              <a:ea typeface="Cambria Math"/>
                              <a:cs typeface="Times New Roman" panose="02020603050405020304" pitchFamily="18" charset="0"/>
                            </a:rPr>
                            <m:t>𝑛</m:t>
                          </m:r>
                          <m:r>
                            <a:rPr lang="en-US" sz="2400" i="1">
                              <a:latin typeface="Cambria Math"/>
                              <a:ea typeface="Cambria Math"/>
                              <a:cs typeface="Times New Roman" panose="02020603050405020304" pitchFamily="18" charset="0"/>
                            </a:rPr>
                            <m:t> −1</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𝑖</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by definition, we have:</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𝑗</m:t>
                          </m:r>
                          <m:r>
                            <a:rPr lang="en-US" sz="2400" b="0" i="1" smtClean="0">
                              <a:latin typeface="Cambria Math"/>
                              <a:cs typeface="Times New Roman" panose="02020603050405020304" pitchFamily="18" charset="0"/>
                            </a:rPr>
                            <m:t>]</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b="0" i="1" smtClean="0">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𝑖</m:t>
                          </m:r>
                        </m:sub>
                        <m:sup>
                          <m:r>
                            <a:rPr lang="en-US" sz="2400" b="0" i="1" smtClean="0">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𝑘</m:t>
                              </m:r>
                              <m:r>
                                <a:rPr lang="en-US" sz="2400" b="0" i="1" smtClean="0">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383419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by definition, we have:</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𝑗</m:t>
                          </m:r>
                          <m:r>
                            <a:rPr lang="en-US" sz="2400" b="0" i="1" smtClean="0">
                              <a:latin typeface="Cambria Math"/>
                              <a:cs typeface="Times New Roman" panose="02020603050405020304" pitchFamily="18" charset="0"/>
                            </a:rPr>
                            <m:t>]</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b="0" i="1" smtClean="0">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𝑖</m:t>
                          </m:r>
                        </m:sub>
                        <m:sup>
                          <m:r>
                            <a:rPr lang="en-US" sz="2400" b="0" i="1" smtClean="0">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𝑘</m:t>
                              </m:r>
                              <m:r>
                                <a:rPr lang="en-US" sz="2400" b="0" i="1" smtClean="0">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r>
                  <a:rPr lang="en-US" sz="2400" dirty="0"/>
                  <a:t>Multiplying by </a:t>
                </a:r>
                <a14:m>
                  <m:oMath xmlns:m="http://schemas.openxmlformats.org/officeDocument/2006/math">
                    <m:sSup>
                      <m:sSupPr>
                        <m:ctrlPr>
                          <a:rPr lang="en-US" sz="2400" b="0" i="1" dirty="0" smtClean="0">
                            <a:latin typeface="Cambria Math" panose="02040503050406030204" pitchFamily="18" charset="0"/>
                          </a:rPr>
                        </m:ctrlPr>
                      </m:sSupPr>
                      <m:e>
                        <m:r>
                          <a:rPr lang="en-US" sz="2400" i="1" dirty="0" smtClean="0">
                            <a:latin typeface="Cambria Math"/>
                          </a:rPr>
                          <m:t>𝑝</m:t>
                        </m:r>
                      </m:e>
                      <m:sup>
                        <m:r>
                          <a:rPr lang="en-US" sz="2400" b="0" i="1" dirty="0" smtClean="0">
                            <a:latin typeface="Cambria Math"/>
                          </a:rPr>
                          <m:t>𝑖</m:t>
                        </m:r>
                      </m:sup>
                    </m:sSup>
                  </m:oMath>
                </a14:m>
                <a:r>
                  <a:rPr lang="en-US" sz="2400" dirty="0"/>
                  <a:t> gives:</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𝑖</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𝑗</m:t>
                          </m:r>
                          <m:r>
                            <a:rPr lang="en-US" sz="2400" i="1">
                              <a:latin typeface="Cambria Math"/>
                              <a:cs typeface="Times New Roman" panose="02020603050405020304" pitchFamily="18" charset="0"/>
                            </a:rPr>
                            <m:t>]</m:t>
                          </m:r>
                        </m:e>
                      </m:d>
                      <m:r>
                        <a:rPr lang="en-US" sz="2400" i="1" smtClean="0">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𝑖</m:t>
                          </m:r>
                        </m:sup>
                      </m:sSup>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i="1">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b>
                        <m:sup>
                          <m:r>
                            <a:rPr lang="en-US" sz="2400" i="1">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i="1">
                                  <a:latin typeface="Cambria Math"/>
                                  <a:ea typeface="Cambria Math"/>
                                  <a:cs typeface="Times New Roman" panose="02020603050405020304" pitchFamily="18" charset="0"/>
                                </a:rPr>
                                <m:t>𝑘</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r>
                        <a:rPr lang="en-US" sz="2400" b="0" i="0" smtClean="0">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𝑗</m:t>
                              </m:r>
                            </m:e>
                          </m:d>
                        </m:e>
                      </m:d>
                      <m:r>
                        <a:rPr lang="en-US" sz="2400" b="0" i="1" smtClean="0">
                          <a:latin typeface="Cambria Math"/>
                          <a:cs typeface="Times New Roman" panose="02020603050405020304" pitchFamily="18" charset="0"/>
                        </a:rPr>
                        <m:t>−</m:t>
                      </m:r>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 −1</m:t>
                              </m:r>
                            </m:e>
                          </m:d>
                        </m:e>
                      </m:d>
                      <m:r>
                        <a:rPr lang="en-US" sz="2400" b="0" i="1" smtClean="0">
                          <a:latin typeface="Cambria Math"/>
                          <a:cs typeface="Times New Roman" panose="02020603050405020304" pitchFamily="18" charset="0"/>
                        </a:rPr>
                        <m:t> </m:t>
                      </m:r>
                      <m:r>
                        <a:rPr lang="en-US" sz="2400" b="0" i="1" smtClean="0">
                          <a:latin typeface="Cambria Math"/>
                          <a:cs typeface="Times New Roman" panose="02020603050405020304" pitchFamily="18" charset="0"/>
                        </a:rPr>
                        <m:t>𝑚𝑜𝑑</m:t>
                      </m:r>
                      <m:r>
                        <a:rPr lang="en-US" sz="2400" b="0" i="1" smtClean="0">
                          <a:latin typeface="Cambria Math"/>
                          <a:cs typeface="Times New Roman" panose="02020603050405020304" pitchFamily="18" charset="0"/>
                        </a:rPr>
                        <m:t> </m:t>
                      </m:r>
                      <m:r>
                        <a:rPr lang="en-US" sz="2400" b="0" i="1" smtClean="0">
                          <a:latin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319120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by knowing the hash value of each prefix of the string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we can compute the hash of any substring directly using this formula. </a:t>
                </a:r>
              </a:p>
              <a:p>
                <a:r>
                  <a:rPr lang="en-US" sz="2400" dirty="0">
                    <a:latin typeface="Times New Roman" panose="02020603050405020304" pitchFamily="18" charset="0"/>
                    <a:cs typeface="Times New Roman" panose="02020603050405020304" pitchFamily="18" charset="0"/>
                  </a:rPr>
                  <a:t>The only problem that we face in calculating it is that we must be able to divide </a:t>
                </a:r>
                <a14:m>
                  <m:oMath xmlns:m="http://schemas.openxmlformats.org/officeDocument/2006/math">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[0…</m:t>
                    </m:r>
                    <m:r>
                      <a:rPr lang="en-US" sz="2400" i="1" dirty="0" smtClean="0">
                        <a:latin typeface="Cambria Math"/>
                        <a:cs typeface="Times New Roman" panose="02020603050405020304" pitchFamily="18" charset="0"/>
                      </a:rPr>
                      <m:t>𝑗</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[0…</m:t>
                    </m:r>
                    <m:r>
                      <a:rPr lang="en-US" sz="2400" i="1" dirty="0" smtClean="0">
                        <a:latin typeface="Cambria Math"/>
                        <a:cs typeface="Times New Roman" panose="02020603050405020304" pitchFamily="18" charset="0"/>
                      </a:rPr>
                      <m:t>𝑖</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by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b="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Therefore we need to find the modular multiplicative inverse of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b="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and then perform multiplication with this inverse. </a:t>
                </a:r>
              </a:p>
              <a:p>
                <a:r>
                  <a:rPr lang="en-US" sz="2400" dirty="0">
                    <a:latin typeface="Times New Roman" panose="02020603050405020304" pitchFamily="18" charset="0"/>
                    <a:cs typeface="Times New Roman" panose="02020603050405020304" pitchFamily="18" charset="0"/>
                  </a:rPr>
                  <a:t>We can precompute the inverse of every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which allows computing the hash of any substring of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in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165261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For another way we can use a little bit different hash function:</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25"/>
                            </m:rPr>
                            <a:rPr lang="en-US" sz="2400" i="1">
                              <a:latin typeface="Cambria Math"/>
                              <a:ea typeface="Cambria Math"/>
                              <a:cs typeface="Times New Roman" panose="02020603050405020304" pitchFamily="18" charset="0"/>
                            </a:rPr>
                            <m:t>𝑖</m:t>
                          </m:r>
                          <m:r>
                            <a:rPr lang="en-US" sz="2400" i="1">
                              <a:latin typeface="Cambria Math"/>
                              <a:ea typeface="Cambria Math"/>
                              <a:cs typeface="Times New Roman" panose="02020603050405020304" pitchFamily="18" charset="0"/>
                            </a:rPr>
                            <m:t>=0</m:t>
                          </m:r>
                        </m:sub>
                        <m:sup>
                          <m:r>
                            <a:rPr lang="en-US" sz="2400" i="1">
                              <a:latin typeface="Cambria Math"/>
                              <a:ea typeface="Cambria Math"/>
                              <a:cs typeface="Times New Roman" panose="02020603050405020304" pitchFamily="18" charset="0"/>
                            </a:rPr>
                            <m:t>𝑛</m:t>
                          </m:r>
                          <m:r>
                            <a:rPr lang="en-US" sz="2400" i="1">
                              <a:latin typeface="Cambria Math"/>
                              <a:ea typeface="Cambria Math"/>
                              <a:cs typeface="Times New Roman" panose="02020603050405020304" pitchFamily="18" charset="0"/>
                            </a:rPr>
                            <m:t> −1</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𝑖</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1" i="0" smtClean="0">
                                  <a:latin typeface="Cambria Math"/>
                                  <a:ea typeface="Cambria Math"/>
                                  <a:cs typeface="Times New Roman" panose="02020603050405020304" pitchFamily="18" charset="0"/>
                                </a:rPr>
                                <m:t>𝐧</m:t>
                              </m:r>
                              <m:r>
                                <a:rPr lang="en-US" sz="2400" b="1" i="0" smtClean="0">
                                  <a:latin typeface="Cambria Math"/>
                                  <a:ea typeface="Cambria Math"/>
                                  <a:cs typeface="Times New Roman" panose="02020603050405020304" pitchFamily="18" charset="0"/>
                                </a:rPr>
                                <m:t>−</m:t>
                              </m:r>
                              <m:r>
                                <a:rPr lang="en-US" sz="2400" b="1" i="0">
                                  <a:latin typeface="Cambria Math"/>
                                  <a:ea typeface="Cambria Math"/>
                                  <a:cs typeface="Times New Roman" panose="02020603050405020304" pitchFamily="18" charset="0"/>
                                </a:rPr>
                                <m:t>𝐢</m:t>
                              </m:r>
                              <m:r>
                                <a:rPr lang="en-US" sz="2400" b="1" i="0" smtClean="0">
                                  <a:latin typeface="Cambria Math"/>
                                  <a:ea typeface="Cambria Math"/>
                                  <a:cs typeface="Times New Roman" panose="02020603050405020304" pitchFamily="18" charset="0"/>
                                </a:rPr>
                                <m:t> −</m:t>
                              </m:r>
                              <m:r>
                                <a:rPr lang="en-US" sz="2400" b="1" i="0" smtClean="0">
                                  <a:latin typeface="Cambria Math"/>
                                  <a:ea typeface="Cambria Math"/>
                                  <a:cs typeface="Times New Roman" panose="02020603050405020304" pitchFamily="18" charset="0"/>
                                </a:rPr>
                                <m:t>𝟏</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string hash is a simple “number in base </a:t>
                </a:r>
                <a14:m>
                  <m:oMath xmlns:m="http://schemas.openxmlformats.org/officeDocument/2006/math">
                    <m:r>
                      <a:rPr lang="en-US" sz="2400" i="1" dirty="0" smtClean="0">
                        <a:latin typeface="Cambria Math"/>
                        <a:cs typeface="Times New Roman" panose="02020603050405020304" pitchFamily="18" charset="0"/>
                      </a:rPr>
                      <m:t>𝑝</m:t>
                    </m:r>
                  </m:oMath>
                </a14:m>
                <a:r>
                  <a:rPr lang="en-US" sz="2400" dirty="0" smtClean="0">
                    <a:latin typeface="Times New Roman" panose="02020603050405020304" pitchFamily="18" charset="0"/>
                    <a:cs typeface="Times New Roman" panose="02020603050405020304" pitchFamily="18" charset="0"/>
                  </a:rPr>
                  <a:t>”, so </a:t>
                </a:r>
                <a:r>
                  <a:rPr lang="en-US" sz="2400" dirty="0">
                    <a:latin typeface="Times New Roman" panose="02020603050405020304" pitchFamily="18" charset="0"/>
                    <a:cs typeface="Times New Roman" panose="02020603050405020304" pitchFamily="18" charset="0"/>
                  </a:rPr>
                  <a:t>we can suppose for a </a:t>
                </a:r>
                <a:r>
                  <a:rPr lang="en-US" sz="2400" dirty="0" smtClean="0">
                    <a:latin typeface="Times New Roman" panose="02020603050405020304" pitchFamily="18" charset="0"/>
                    <a:cs typeface="Times New Roman" panose="02020603050405020304" pitchFamily="18" charset="0"/>
                  </a:rPr>
                  <a:t>moment </a:t>
                </a:r>
                <a:r>
                  <a:rPr lang="en-US" sz="2400" dirty="0">
                    <a:latin typeface="Times New Roman" panose="02020603050405020304" pitchFamily="18" charset="0"/>
                    <a:cs typeface="Times New Roman" panose="02020603050405020304" pitchFamily="18" charset="0"/>
                  </a:rPr>
                  <a:t>that we work only with numbers.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let’s suppose we have a string, which contain only digits, and we take p = 10.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kind of strings represents regular numbers.</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32487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Let’s go backwards.</a:t>
                </a:r>
              </a:p>
              <a:p>
                <a:r>
                  <a:rPr lang="en-US" sz="2400" dirty="0">
                    <a:latin typeface="Times New Roman" panose="02020603050405020304" pitchFamily="18" charset="0"/>
                    <a:cs typeface="Times New Roman" panose="02020603050405020304" pitchFamily="18" charset="0"/>
                  </a:rPr>
                  <a:t>Suppose we have string </a:t>
                </a:r>
                <a14:m>
                  <m:oMath xmlns:m="http://schemas.openxmlformats.org/officeDocument/2006/math">
                    <m:r>
                      <a:rPr lang="en-US" sz="2400" i="1" dirty="0" smtClean="0">
                        <a:latin typeface="Cambria Math"/>
                        <a:cs typeface="Times New Roman" panose="02020603050405020304" pitchFamily="18" charset="0"/>
                      </a:rPr>
                      <m:t>“</m:t>
                    </m:r>
                    <m:r>
                      <a:rPr lang="en-US" sz="2400" b="0" i="1" dirty="0" smtClean="0">
                        <a:latin typeface="Cambria Math"/>
                        <a:cs typeface="Times New Roman" panose="02020603050405020304" pitchFamily="18" charset="0"/>
                      </a:rPr>
                      <m:t>456789</m:t>
                    </m:r>
                    <m:r>
                      <a:rPr lang="en-US" sz="2400" i="1" dirty="0" smtClean="0">
                        <a:latin typeface="Cambria Math"/>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want get substring hash from 1 to 3,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m:t>
                    </m:r>
                    <m:r>
                      <a:rPr lang="en-US" sz="2400" b="0" i="1" dirty="0" smtClean="0">
                        <a:latin typeface="Cambria Math"/>
                        <a:cs typeface="Times New Roman" panose="02020603050405020304" pitchFamily="18" charset="0"/>
                      </a:rPr>
                      <m:t>567</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For this example, the following equation is true: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("567")=</m:t>
                      </m:r>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("4567")−</m:t>
                      </m:r>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("4")∙</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10</m:t>
                          </m:r>
                        </m:e>
                        <m:sup>
                          <m:r>
                            <a:rPr lang="en-US" sz="2400" b="0" i="1" smtClean="0">
                              <a:latin typeface="Cambria Math"/>
                              <a:ea typeface="Cambria Math"/>
                              <a:cs typeface="Times New Roman" panose="02020603050405020304" pitchFamily="18" charset="0"/>
                            </a:rPr>
                            <m:t>3</m:t>
                          </m:r>
                        </m:sup>
                      </m:sSup>
                    </m:oMath>
                  </m:oMathPara>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Writing by 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𝑗</m:t>
                              </m:r>
                            </m:e>
                          </m:d>
                        </m:e>
                      </m:d>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0…</m:t>
                              </m:r>
                              <m:r>
                                <a:rPr lang="en-US" b="0" i="1" smtClean="0">
                                  <a:latin typeface="Cambria Math"/>
                                  <a:cs typeface="Times New Roman" panose="02020603050405020304" pitchFamily="18" charset="0"/>
                                </a:rPr>
                                <m:t>𝑗</m:t>
                              </m:r>
                            </m:e>
                          </m:d>
                        </m:e>
                      </m:d>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0…</m:t>
                              </m:r>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 −1</m:t>
                              </m:r>
                            </m:e>
                          </m:d>
                        </m:e>
                      </m:d>
                      <m:r>
                        <a:rPr lang="en-US" b="0" i="1" smtClean="0">
                          <a:latin typeface="Cambria Math"/>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a:cs typeface="Times New Roman" panose="02020603050405020304" pitchFamily="18" charset="0"/>
                            </a:rPr>
                            <m:t>𝑝</m:t>
                          </m:r>
                        </m:e>
                        <m:sup>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by knowing the hash value of each prefix of the string </a:t>
                </a:r>
                <a14:m>
                  <m:oMath xmlns:m="http://schemas.openxmlformats.org/officeDocument/2006/math">
                    <m:r>
                      <a:rPr lang="en-US" sz="2400" i="1" dirty="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we can compute the hash of any substring directly using this formula and in this case </a:t>
                </a:r>
                <a:r>
                  <a:rPr lang="en-US" sz="2400" b="1" u="sng" dirty="0">
                    <a:latin typeface="Times New Roman" panose="02020603050405020304" pitchFamily="18" charset="0"/>
                    <a:cs typeface="Times New Roman" panose="02020603050405020304" pitchFamily="18" charset="0"/>
                  </a:rPr>
                  <a:t>without using the inverse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64441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Search for unique strings in an array of strings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list of </a:t>
                </a:r>
                <a14:m>
                  <m:oMath xmlns:m="http://schemas.openxmlformats.org/officeDocument/2006/math">
                    <m:r>
                      <a:rPr lang="en-US" sz="2400" i="1" dirty="0" smtClean="0">
                        <a:latin typeface="Cambria Math"/>
                      </a:rPr>
                      <m:t>𝑛</m:t>
                    </m:r>
                  </m:oMath>
                </a14:m>
                <a:r>
                  <a:rPr lang="en-US" sz="2400" dirty="0">
                    <a:latin typeface="Times New Roman" panose="02020603050405020304" pitchFamily="18" charset="0"/>
                    <a:cs typeface="Times New Roman" panose="02020603050405020304" pitchFamily="18" charset="0"/>
                  </a:rPr>
                  <a:t> strings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a:rPr>
                          <m:t>𝑠</m:t>
                        </m:r>
                      </m:e>
                      <m:sub>
                        <m:r>
                          <a:rPr lang="en-US" sz="2400" i="1" dirty="0" smtClean="0">
                            <a:latin typeface="Cambria Math"/>
                          </a:rPr>
                          <m:t>𝑖</m:t>
                        </m:r>
                      </m:sub>
                    </m:sSub>
                  </m:oMath>
                </a14:m>
                <a:r>
                  <a:rPr lang="en-US" sz="2400" dirty="0">
                    <a:latin typeface="Times New Roman" panose="02020603050405020304" pitchFamily="18" charset="0"/>
                    <a:cs typeface="Times New Roman" panose="02020603050405020304" pitchFamily="18" charset="0"/>
                  </a:rPr>
                  <a:t>, each no longer than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characters, find all the unique strings.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the obvious algorithm involving sorting the strings, we </a:t>
                </a:r>
                <a:r>
                  <a:rPr lang="en-US" sz="2400" dirty="0" smtClean="0">
                    <a:latin typeface="Times New Roman" panose="02020603050405020304" pitchFamily="18" charset="0"/>
                    <a:cs typeface="Times New Roman" panose="02020603050405020304" pitchFamily="18" charset="0"/>
                  </a:rPr>
                  <a:t>will </a:t>
                </a:r>
                <a:r>
                  <a:rPr lang="en-US" sz="2400" dirty="0">
                    <a:latin typeface="Times New Roman" panose="02020603050405020304" pitchFamily="18" charset="0"/>
                    <a:cs typeface="Times New Roman" panose="02020603050405020304" pitchFamily="18" charset="0"/>
                  </a:rPr>
                  <a:t>get a time complexity of </a:t>
                </a:r>
                <a14:m>
                  <m:oMath xmlns:m="http://schemas.openxmlformats.org/officeDocument/2006/math">
                    <m:r>
                      <a:rPr lang="en-US" sz="2400" i="1" dirty="0" smtClean="0">
                        <a:latin typeface="Cambria Math"/>
                      </a:rPr>
                      <m:t>𝑂</m:t>
                    </m:r>
                    <m:r>
                      <a:rPr lang="en-US" sz="2400" i="1" dirty="0" smtClean="0">
                        <a:latin typeface="Cambria Math"/>
                      </a:rPr>
                      <m:t>(</m:t>
                    </m:r>
                    <m:r>
                      <a:rPr lang="en-US" sz="2400" i="1" dirty="0" err="1" smtClean="0">
                        <a:latin typeface="Cambria Math"/>
                      </a:rPr>
                      <m:t>𝑛</m:t>
                    </m:r>
                    <m:r>
                      <a:rPr lang="en-US" sz="2400" i="1" dirty="0" smtClean="0">
                        <a:latin typeface="Cambria Math"/>
                        <a:ea typeface="Cambria Math"/>
                      </a:rPr>
                      <m:t>∙</m:t>
                    </m:r>
                    <m:r>
                      <a:rPr lang="en-US" sz="2400" i="1" dirty="0" err="1" smtClean="0">
                        <a:latin typeface="Cambria Math"/>
                      </a:rPr>
                      <m:t>𝑚</m:t>
                    </m:r>
                    <m:r>
                      <a:rPr lang="en-US" sz="2400" i="1" dirty="0" smtClean="0">
                        <a:latin typeface="Cambria Math"/>
                        <a:ea typeface="Cambria Math"/>
                      </a:rPr>
                      <m:t>∙</m:t>
                    </m:r>
                    <m:r>
                      <a:rPr lang="en-US" sz="2400" i="1" dirty="0" err="1" smtClean="0">
                        <a:latin typeface="Cambria Math"/>
                      </a:rPr>
                      <m:t>𝑙𝑜𝑔𝑛</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where the sorting requires </a:t>
                </a:r>
                <a14:m>
                  <m:oMath xmlns:m="http://schemas.openxmlformats.org/officeDocument/2006/math">
                    <m:r>
                      <a:rPr lang="en-US" sz="2400" i="1" dirty="0" smtClean="0">
                        <a:latin typeface="Cambria Math"/>
                      </a:rPr>
                      <m:t>𝑂</m:t>
                    </m:r>
                    <m:d>
                      <m:dPr>
                        <m:ctrlPr>
                          <a:rPr lang="en-US" sz="2400" i="1" dirty="0" smtClean="0">
                            <a:latin typeface="Cambria Math" panose="02040503050406030204" pitchFamily="18" charset="0"/>
                          </a:rPr>
                        </m:ctrlPr>
                      </m:dPr>
                      <m:e>
                        <m:r>
                          <m:rPr>
                            <m:sty m:val="p"/>
                          </m:rPr>
                          <a:rPr lang="en-US" sz="2400" i="1" dirty="0" err="1" smtClean="0">
                            <a:latin typeface="Cambria Math"/>
                          </a:rPr>
                          <m:t>n</m:t>
                        </m:r>
                        <m:r>
                          <a:rPr lang="en-US" sz="2400" i="1" dirty="0" smtClean="0">
                            <a:latin typeface="Cambria Math"/>
                            <a:ea typeface="Cambria Math"/>
                          </a:rPr>
                          <m:t>∙</m:t>
                        </m:r>
                        <m:func>
                          <m:funcPr>
                            <m:ctrlPr>
                              <a:rPr lang="en-US" sz="2400" i="1" dirty="0" err="1">
                                <a:latin typeface="Cambria Math" panose="02040503050406030204" pitchFamily="18" charset="0"/>
                              </a:rPr>
                            </m:ctrlPr>
                          </m:funcPr>
                          <m:fName>
                            <m:r>
                              <m:rPr>
                                <m:sty m:val="p"/>
                              </m:rPr>
                              <a:rPr lang="en-US" sz="2400" i="0" dirty="0" err="1" smtClean="0">
                                <a:latin typeface="Cambria Math"/>
                              </a:rPr>
                              <m:t>log</m:t>
                            </m:r>
                          </m:fName>
                          <m:e>
                            <m:r>
                              <a:rPr lang="en-US" sz="2400" i="1" dirty="0" err="1">
                                <a:latin typeface="Cambria Math"/>
                              </a:rPr>
                              <m:t>𝑛</m:t>
                            </m:r>
                          </m:e>
                        </m:func>
                      </m:e>
                    </m:d>
                  </m:oMath>
                </a14:m>
                <a:r>
                  <a:rPr lang="en-US" sz="2400" dirty="0">
                    <a:latin typeface="Times New Roman" panose="02020603050405020304" pitchFamily="18" charset="0"/>
                    <a:cs typeface="Times New Roman" panose="02020603050405020304" pitchFamily="18" charset="0"/>
                  </a:rPr>
                  <a:t> comparisons and each comparison take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𝑚</m:t>
                    </m:r>
                    <m:r>
                      <a:rPr lang="en-US" sz="2400" i="1" dirty="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by using hashes, we reduce the comparison time to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giving us an algorithm that runs in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err="1" smtClean="0">
                        <a:latin typeface="Cambria Math"/>
                        <a:cs typeface="Times New Roman" panose="02020603050405020304" pitchFamily="18" charset="0"/>
                      </a:rPr>
                      <m:t>𝑛</m:t>
                    </m:r>
                    <m:r>
                      <a:rPr lang="en-US" sz="2400" i="1" dirty="0" smtClean="0">
                        <a:latin typeface="Cambria Math"/>
                        <a:ea typeface="Cambria Math"/>
                        <a:cs typeface="Times New Roman" panose="02020603050405020304" pitchFamily="18" charset="0"/>
                      </a:rPr>
                      <m:t>∙</m:t>
                    </m:r>
                    <m:r>
                      <a:rPr lang="en-US" sz="2400" i="1" dirty="0" err="1" smtClean="0">
                        <a:latin typeface="Cambria Math"/>
                        <a:cs typeface="Times New Roman" panose="02020603050405020304" pitchFamily="18" charset="0"/>
                      </a:rPr>
                      <m:t>𝑚</m:t>
                    </m:r>
                    <m:r>
                      <a:rPr lang="en-US" sz="2400" i="1" dirty="0" err="1" smtClean="0">
                        <a:latin typeface="Cambria Math"/>
                        <a:cs typeface="Times New Roman" panose="02020603050405020304" pitchFamily="18" charset="0"/>
                      </a:rPr>
                      <m:t>+</m:t>
                    </m:r>
                    <m:r>
                      <a:rPr lang="en-US" sz="2400" i="1" dirty="0" err="1" smtClean="0">
                        <a:latin typeface="Cambria Math"/>
                        <a:cs typeface="Times New Roman" panose="02020603050405020304" pitchFamily="18" charset="0"/>
                      </a:rPr>
                      <m:t>𝑛</m:t>
                    </m:r>
                    <m:r>
                      <a:rPr lang="en-US" sz="2400" i="1" dirty="0" smtClean="0">
                        <a:latin typeface="Cambria Math"/>
                        <a:ea typeface="Cambria Math"/>
                        <a:cs typeface="Times New Roman" panose="02020603050405020304" pitchFamily="18" charset="0"/>
                      </a:rPr>
                      <m:t>∙</m:t>
                    </m:r>
                    <m:r>
                      <a:rPr lang="en-US" sz="2400" i="1" dirty="0" err="1" smtClean="0">
                        <a:latin typeface="Cambria Math"/>
                        <a:cs typeface="Times New Roman" panose="02020603050405020304" pitchFamily="18" charset="0"/>
                      </a:rPr>
                      <m:t>𝑙𝑜𝑔𝑛</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14852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String hashing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Find the number of different substrings in 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string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of length </a:t>
                </a:r>
                <a14:m>
                  <m:oMath xmlns:m="http://schemas.openxmlformats.org/officeDocument/2006/math">
                    <m:r>
                      <a:rPr lang="en-US" sz="2400" i="1" dirty="0" smtClean="0">
                        <a:latin typeface="Cambria Math"/>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consisting only of lowercase English letters, find the number of different substrings in this string.</a:t>
                </a:r>
              </a:p>
              <a:p>
                <a:r>
                  <a:rPr lang="en-US" sz="2400" dirty="0">
                    <a:latin typeface="Times New Roman" panose="02020603050405020304" pitchFamily="18" charset="0"/>
                    <a:cs typeface="Times New Roman" panose="02020603050405020304" pitchFamily="18" charset="0"/>
                  </a:rPr>
                  <a:t>To solve this problem, we iterate over all substring lengths </a:t>
                </a:r>
                <a14:m>
                  <m:oMath xmlns:m="http://schemas.openxmlformats.org/officeDocument/2006/math">
                    <m:r>
                      <a:rPr lang="en-US" sz="2400" i="1" dirty="0" smtClean="0">
                        <a:latin typeface="Cambria Math"/>
                        <a:cs typeface="Times New Roman" panose="02020603050405020304" pitchFamily="18" charset="0"/>
                      </a:rPr>
                      <m:t>𝑙</m:t>
                    </m:r>
                    <m:r>
                      <a:rPr lang="en-US" sz="2400" i="1" dirty="0" smtClean="0">
                        <a:latin typeface="Cambria Math"/>
                        <a:cs typeface="Times New Roman" panose="02020603050405020304" pitchFamily="18" charset="0"/>
                      </a:rPr>
                      <m:t>=1…</m:t>
                    </m:r>
                    <m:r>
                      <a:rPr lang="en-US" sz="2400" i="1" dirty="0" smtClean="0">
                        <a:latin typeface="Cambria Math"/>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For every substring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we construct an array of hashes of all substrings of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number of different elements in the array is equal to the number of distinct substrings of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in the string. </a:t>
                </a:r>
              </a:p>
              <a:p>
                <a:r>
                  <a:rPr lang="en-US" sz="2400" dirty="0">
                    <a:latin typeface="Times New Roman" panose="02020603050405020304" pitchFamily="18" charset="0"/>
                    <a:cs typeface="Times New Roman" panose="02020603050405020304" pitchFamily="18" charset="0"/>
                  </a:rPr>
                  <a:t>Sum of all this numbers is a final answer.</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r="-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7765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problem we want to solve is the problem, we want to compare strings efficiently.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brute force way of doing so is just to compare the letters of both strings, which has a time complexity of </a:t>
                </a:r>
                <a14:m>
                  <m:oMath xmlns:m="http://schemas.openxmlformats.org/officeDocument/2006/math">
                    <m:r>
                      <a:rPr lang="en-US" sz="2400" i="1" dirty="0" smtClean="0">
                        <a:latin typeface="Cambria Math"/>
                      </a:rPr>
                      <m:t>𝑂</m:t>
                    </m:r>
                    <m:r>
                      <a:rPr lang="en-US" sz="2400" i="1" dirty="0" smtClean="0">
                        <a:latin typeface="Cambria Math"/>
                      </a:rPr>
                      <m:t>(</m:t>
                    </m:r>
                    <m:r>
                      <m:rPr>
                        <m:sty m:val="p"/>
                      </m:rPr>
                      <a:rPr lang="en-US" sz="2400" i="1" dirty="0" smtClean="0">
                        <a:latin typeface="Cambria Math"/>
                      </a:rPr>
                      <m:t>min</m:t>
                    </m:r>
                    <m:r>
                      <a:rPr lang="en-US" sz="2400" i="1" dirty="0" smtClean="0">
                        <a:latin typeface="Cambria Math"/>
                      </a:rPr>
                      <m:t>⁡(</m:t>
                    </m:r>
                    <m:r>
                      <a:rPr lang="en-US" sz="2400" i="1" dirty="0" smtClean="0">
                        <a:latin typeface="Cambria Math"/>
                      </a:rPr>
                      <m:t>𝑛</m:t>
                    </m:r>
                    <m:r>
                      <a:rPr lang="en-US" sz="2400" i="1" dirty="0" smtClean="0">
                        <a:latin typeface="Cambria Math"/>
                      </a:rPr>
                      <m:t>1,</m:t>
                    </m:r>
                    <m:r>
                      <a:rPr lang="en-US" sz="2400" i="1" dirty="0" smtClean="0">
                        <a:latin typeface="Cambria Math"/>
                      </a:rPr>
                      <m:t>𝑛</m:t>
                    </m:r>
                    <m:r>
                      <a:rPr lang="en-US" sz="2400" i="1" dirty="0" smtClean="0">
                        <a:latin typeface="Cambria Math"/>
                      </a:rPr>
                      <m:t>2))</m:t>
                    </m:r>
                  </m:oMath>
                </a14:m>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smtClean="0">
                        <a:latin typeface="Cambria Math"/>
                      </a:rPr>
                      <m:t>𝑛</m:t>
                    </m:r>
                    <m:r>
                      <a:rPr lang="en-US" sz="2400" i="1" dirty="0" smtClean="0">
                        <a:latin typeface="Cambria Math"/>
                      </a:rPr>
                      <m:t>1</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𝑛</m:t>
                    </m:r>
                    <m:r>
                      <a:rPr lang="en-US" sz="2400" i="1" dirty="0" smtClean="0">
                        <a:latin typeface="Cambria Math"/>
                      </a:rPr>
                      <m:t>2</m:t>
                    </m:r>
                  </m:oMath>
                </a14:m>
                <a:r>
                  <a:rPr lang="en-US" sz="2400" dirty="0">
                    <a:latin typeface="Times New Roman" panose="02020603050405020304" pitchFamily="18" charset="0"/>
                    <a:cs typeface="Times New Roman" panose="02020603050405020304" pitchFamily="18" charset="0"/>
                  </a:rPr>
                  <a:t> are the sizes of the two strings.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want to do better. </a:t>
                </a:r>
              </a:p>
            </p:txBody>
          </p:sp>
        </mc:Choice>
        <mc:Fallback xmlns="">
          <p:sp>
            <p:nvSpPr>
              <p:cNvPr id="3" name="Content Placeholder 2">
                <a:extLst>
                  <a:ext uri="{FF2B5EF4-FFF2-40B4-BE49-F238E27FC236}">
                    <a16:creationId xmlns=""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22831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idea behind strings is the following: we convert each string into an integer, and compare those instead of the strings.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Comparing two strings is then an O(1) operation.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the conversion we will use a </a:t>
            </a:r>
            <a:r>
              <a:rPr lang="en-US" sz="2400" b="1" dirty="0">
                <a:latin typeface="Times New Roman" panose="02020603050405020304" pitchFamily="18" charset="0"/>
                <a:cs typeface="Times New Roman" panose="02020603050405020304" pitchFamily="18" charset="0"/>
              </a:rPr>
              <a:t>hash functions.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of it is to convert a string into a integer, the so-called </a:t>
            </a:r>
            <a:r>
              <a:rPr lang="en-US" sz="2400" b="1" dirty="0">
                <a:latin typeface="Times New Roman" panose="02020603050405020304" pitchFamily="18" charset="0"/>
                <a:cs typeface="Times New Roman" panose="02020603050405020304" pitchFamily="18" charset="0"/>
              </a:rPr>
              <a:t>hash</a:t>
            </a:r>
            <a:r>
              <a:rPr lang="en-US" sz="2400" dirty="0">
                <a:latin typeface="Times New Roman" panose="02020603050405020304" pitchFamily="18" charset="0"/>
                <a:cs typeface="Times New Roman" panose="02020603050405020304" pitchFamily="18" charset="0"/>
              </a:rPr>
              <a:t> of the string. </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279468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following condition has to hold: if two strings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cs typeface="Times New Roman" panose="02020603050405020304" pitchFamily="18" charset="0"/>
                      </a:rPr>
                      <m:t>𝑡</m:t>
                    </m:r>
                  </m:oMath>
                </a14:m>
                <a:r>
                  <a:rPr lang="en-US" sz="2400" dirty="0">
                    <a:latin typeface="Times New Roman" panose="02020603050405020304" pitchFamily="18" charset="0"/>
                    <a:cs typeface="Times New Roman" panose="02020603050405020304" pitchFamily="18" charset="0"/>
                  </a:rPr>
                  <a:t> are equal </a:t>
                </a:r>
                <a14:m>
                  <m:oMath xmlns:m="http://schemas.openxmlformats.org/officeDocument/2006/math">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𝑡</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then also their hashes have to be equal </a:t>
                </a:r>
                <a14:m>
                  <m:oMath xmlns:m="http://schemas.openxmlformats.org/officeDocument/2006/math">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𝑡</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Otherwise we will not be able to compare strings.</a:t>
                </a:r>
              </a:p>
              <a:p>
                <a:r>
                  <a:rPr lang="en-US" sz="2400" dirty="0">
                    <a:latin typeface="Times New Roman" panose="02020603050405020304" pitchFamily="18" charset="0"/>
                    <a:cs typeface="Times New Roman" panose="02020603050405020304" pitchFamily="18" charset="0"/>
                  </a:rPr>
                  <a:t>Notice, the opposite direction doesn't have to hold. If the hashes are equal </a:t>
                </a:r>
                <a14:m>
                  <m:oMath xmlns:m="http://schemas.openxmlformats.org/officeDocument/2006/math">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𝑠</m:t>
                    </m:r>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𝑡</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then the strings do not necessarily have to be equal. </a:t>
                </a:r>
              </a:p>
              <a:p>
                <a:r>
                  <a:rPr lang="en-US" sz="2400" dirty="0">
                    <a:latin typeface="Times New Roman" panose="02020603050405020304" pitchFamily="18" charset="0"/>
                    <a:cs typeface="Times New Roman" panose="02020603050405020304" pitchFamily="18" charset="0"/>
                  </a:rPr>
                  <a:t>The reason why the opposite direction doesn't have to hold, if because there are exponential many strings and if we only want this hash function to distinguish between all strings consisting of lowercase characters of length smaller than 15, then already the hash wouldn't fit into a 64 bit integer any more, because there are so many of them. And of course we don't want to compare arbitrary long integers, because this will also have the complexity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𝑛</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xmlns="" xmlns:a14="http://schemas.microsoft.com/office/drawing/2010/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r="-4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3586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usually we want the hash function to map strings onto numbers of a fixed range </a:t>
                </a:r>
                <a14:m>
                  <m:oMath xmlns:m="http://schemas.openxmlformats.org/officeDocument/2006/math">
                    <m:d>
                      <m:dPr>
                        <m:begChr m:val="["/>
                        <m:ctrlPr>
                          <a:rPr lang="en-US" sz="2400" i="1" dirty="0" smtClean="0">
                            <a:latin typeface="Cambria Math" panose="02040503050406030204" pitchFamily="18" charset="0"/>
                          </a:rPr>
                        </m:ctrlPr>
                      </m:dPr>
                      <m:e>
                        <m:r>
                          <a:rPr lang="en-US" sz="2400" i="1" dirty="0" smtClean="0">
                            <a:latin typeface="Cambria Math"/>
                          </a:rPr>
                          <m:t>0,</m:t>
                        </m:r>
                        <m:r>
                          <a:rPr lang="en-US" sz="2400" i="1" dirty="0" smtClean="0">
                            <a:latin typeface="Cambria Math"/>
                          </a:rPr>
                          <m:t>𝑚</m:t>
                        </m:r>
                      </m:e>
                    </m:d>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comparing strings is just comparison of two integers with fixed length.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of course we want </a:t>
                </a:r>
                <a14:m>
                  <m:oMath xmlns:m="http://schemas.openxmlformats.org/officeDocument/2006/math">
                    <m:r>
                      <a:rPr lang="en-US" sz="2400" i="1" dirty="0" smtClean="0">
                        <a:latin typeface="Cambria Math"/>
                      </a:rPr>
                      <m:t>h𝑎𝑠h</m:t>
                    </m:r>
                    <m:r>
                      <a:rPr lang="en-US" sz="2400" i="1" dirty="0" smtClean="0">
                        <a:latin typeface="Cambria Math"/>
                      </a:rPr>
                      <m:t>(</m:t>
                    </m:r>
                    <m:r>
                      <a:rPr lang="en-US" sz="2400" i="1" dirty="0" smtClean="0">
                        <a:latin typeface="Cambria Math"/>
                      </a:rPr>
                      <m:t>𝑠</m:t>
                    </m:r>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𝑡</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to be </a:t>
                </a:r>
                <a:r>
                  <a:rPr lang="en-US" sz="2400" i="1" u="sng" dirty="0">
                    <a:latin typeface="Times New Roman" panose="02020603050405020304" pitchFamily="18" charset="0"/>
                    <a:cs typeface="Times New Roman" panose="02020603050405020304" pitchFamily="18" charset="0"/>
                  </a:rPr>
                  <a:t>very likely</a:t>
                </a:r>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smtClean="0">
                        <a:latin typeface="Cambria Math"/>
                      </a:rPr>
                      <m:t>𝑠</m:t>
                    </m:r>
                    <m:r>
                      <a:rPr lang="en-US" sz="2400" i="1" dirty="0" smtClean="0">
                        <a:latin typeface="Cambria Math"/>
                      </a:rPr>
                      <m:t>≠</m:t>
                    </m:r>
                    <m:r>
                      <a:rPr lang="en-US" sz="2400" i="1" dirty="0" err="1" smtClean="0">
                        <a:latin typeface="Cambria Math"/>
                      </a:rPr>
                      <m:t>𝑡</m:t>
                    </m:r>
                  </m:oMath>
                </a14:m>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xmlns:a14="http://schemas.microsoft.com/office/drawing/2010/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099953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Collisions</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Using hashing will not be 100% deterministically correct.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Two complete different strings might have the same hash (the hashes collide).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in a wide majority of tasks this can be safely ignored as the probability of the hashes of two different strings colliding is still very small.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we will discuss some techniques how to keep the probability of collisions very low.</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623962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good and widely used way to define the hash of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of length </a:t>
                </a:r>
                <a14:m>
                  <m:oMath xmlns:m="http://schemas.openxmlformats.org/officeDocument/2006/math">
                    <m:r>
                      <a:rPr lang="en-US" sz="2400" i="1" dirty="0" smtClean="0">
                        <a:latin typeface="Cambria Math"/>
                      </a:rPr>
                      <m:t>𝑛</m:t>
                    </m:r>
                  </m:oMath>
                </a14:m>
                <a:r>
                  <a:rPr lang="en-US" sz="2400" dirty="0">
                    <a:latin typeface="Times New Roman" panose="02020603050405020304" pitchFamily="18" charset="0"/>
                    <a:cs typeface="Times New Roman" panose="02020603050405020304" pitchFamily="18" charset="0"/>
                  </a:rPr>
                  <a:t> is:</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anose="02020603050405020304" pitchFamily="18" charset="0"/>
                        </a:rPr>
                        <m:t>h𝑎𝑠h</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𝑠</m:t>
                          </m:r>
                        </m:e>
                      </m:d>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𝑠</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e>
                      </m:d>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1</m:t>
                          </m:r>
                        </m:e>
                      </m:d>
                      <m:r>
                        <a:rPr lang="en-US" sz="2400" i="1">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𝑝</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2</m:t>
                          </m:r>
                        </m:e>
                      </m:d>
                      <m:r>
                        <a:rPr lang="en-US" sz="2400" i="1">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a:cs typeface="Times New Roman" panose="02020603050405020304" pitchFamily="18" charset="0"/>
                            </a:rPr>
                            <m:t>𝑝</m:t>
                          </m:r>
                        </m:e>
                        <m:sup>
                          <m:r>
                            <a:rPr lang="en-US" sz="2400" b="0" i="1" smtClean="0">
                              <a:latin typeface="Cambria Math"/>
                              <a:cs typeface="Times New Roman" panose="02020603050405020304" pitchFamily="18" charset="0"/>
                            </a:rPr>
                            <m:t>2</m:t>
                          </m:r>
                        </m:sup>
                      </m:sSup>
                      <m:r>
                        <a:rPr lang="en-US" sz="2400" i="1">
                          <a:latin typeface="Cambria Math"/>
                          <a:cs typeface="Times New Roman" panose="02020603050405020304" pitchFamily="18" charset="0"/>
                        </a:rPr>
                        <m:t>+</m:t>
                      </m:r>
                      <m:r>
                        <a:rPr lang="en-US" sz="2400" i="1" smtClean="0">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𝑛</m:t>
                          </m:r>
                          <m:r>
                            <a:rPr lang="en-US" sz="2400" b="0" i="1" smtClean="0">
                              <a:latin typeface="Cambria Math"/>
                              <a:cs typeface="Times New Roman" panose="02020603050405020304" pitchFamily="18" charset="0"/>
                            </a:rPr>
                            <m:t> −1</m:t>
                          </m:r>
                        </m:e>
                      </m:d>
                      <m:r>
                        <a:rPr lang="en-US" sz="2400" i="1">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𝑛</m:t>
                          </m:r>
                          <m:r>
                            <a:rPr lang="en-US" sz="2400" b="0" i="1" smtClean="0">
                              <a:latin typeface="Cambria Math"/>
                              <a:ea typeface="Cambria Math"/>
                              <a:cs typeface="Times New Roman" panose="02020603050405020304" pitchFamily="18" charset="0"/>
                            </a:rPr>
                            <m:t>−1</m:t>
                          </m:r>
                        </m:sup>
                      </m:sSup>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𝑚𝑜𝑑</m:t>
                      </m:r>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m:t>
                      </m:r>
                      <m:r>
                        <a:rPr lang="en-US" sz="2400" b="0" i="1" smtClean="0">
                          <a:latin typeface="Cambria Math"/>
                          <a:ea typeface="Cambria Math"/>
                          <a:cs typeface="Times New Roman" panose="02020603050405020304" pitchFamily="18" charset="0"/>
                        </a:rPr>
                        <m:t>=</m:t>
                      </m:r>
                      <m:r>
                        <a:rPr lang="en-US" sz="2400" b="0" i="0" smtClean="0">
                          <a:latin typeface="Cambria Math"/>
                          <a:ea typeface="Cambria Math"/>
                          <a:cs typeface="Times New Roman" panose="02020603050405020304" pitchFamily="18" charset="0"/>
                        </a:rPr>
                        <m:t> </m:t>
                      </m:r>
                      <m:nary>
                        <m:naryPr>
                          <m:chr m:val="∑"/>
                          <m:limLoc m:val="subSup"/>
                          <m:ctrlPr>
                            <a:rPr lang="en-US" sz="2400" b="0" i="1" smtClean="0">
                              <a:latin typeface="Cambria Math" panose="02040503050406030204" pitchFamily="18" charset="0"/>
                              <a:ea typeface="Cambria Math"/>
                              <a:cs typeface="Times New Roman" panose="02020603050405020304" pitchFamily="18" charset="0"/>
                            </a:rPr>
                          </m:ctrlPr>
                        </m:naryPr>
                        <m:sub>
                          <m:r>
                            <m:rPr>
                              <m:brk m:alnAt="25"/>
                            </m:rPr>
                            <a:rPr lang="en-US" sz="2400" b="0" i="1" smtClean="0">
                              <a:latin typeface="Cambria Math"/>
                              <a:ea typeface="Cambria Math"/>
                              <a:cs typeface="Times New Roman" panose="02020603050405020304" pitchFamily="18" charset="0"/>
                            </a:rPr>
                            <m:t>𝑖</m:t>
                          </m:r>
                          <m:r>
                            <a:rPr lang="en-US" sz="2400" b="0" i="1" smtClean="0">
                              <a:latin typeface="Cambria Math"/>
                              <a:ea typeface="Cambria Math"/>
                              <a:cs typeface="Times New Roman" panose="02020603050405020304" pitchFamily="18" charset="0"/>
                            </a:rPr>
                            <m:t>=0</m:t>
                          </m:r>
                        </m:sub>
                        <m:sup>
                          <m:r>
                            <a:rPr lang="en-US" sz="2400" b="0" i="1" smtClean="0">
                              <a:latin typeface="Cambria Math"/>
                              <a:ea typeface="Cambria Math"/>
                              <a:cs typeface="Times New Roman" panose="02020603050405020304" pitchFamily="18" charset="0"/>
                            </a:rPr>
                            <m:t>𝑛</m:t>
                          </m:r>
                          <m:r>
                            <a:rPr lang="en-US" sz="2400" b="0" i="1" smtClean="0">
                              <a:latin typeface="Cambria Math"/>
                              <a:ea typeface="Cambria Math"/>
                              <a:cs typeface="Times New Roman" panose="02020603050405020304" pitchFamily="18" charset="0"/>
                            </a:rPr>
                            <m:t> −1</m:t>
                          </m:r>
                        </m:sup>
                        <m:e>
                          <m:r>
                            <a:rPr lang="en-US" sz="2400" b="0" i="1" smtClean="0">
                              <a:latin typeface="Cambria Math"/>
                              <a:ea typeface="Cambria Math"/>
                              <a:cs typeface="Times New Roman" panose="02020603050405020304" pitchFamily="18" charset="0"/>
                            </a:rPr>
                            <m:t>𝑠</m:t>
                          </m:r>
                          <m:d>
                            <m:dPr>
                              <m:begChr m:val="["/>
                              <m:endChr m:val="]"/>
                              <m:ctrlPr>
                                <a:rPr lang="en-US" sz="2400" b="0" i="1" smtClean="0">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𝑖</m:t>
                              </m:r>
                            </m:e>
                          </m:d>
                          <m:r>
                            <a:rPr lang="en-US" sz="2400" b="0" i="1" smtClean="0">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𝑖</m:t>
                              </m:r>
                            </m:sup>
                          </m:sSup>
                        </m:e>
                      </m:nary>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𝑚𝑜𝑑</m:t>
                      </m:r>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where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are some </a:t>
                </a:r>
                <a:r>
                  <a:rPr lang="en-US" sz="2400" dirty="0" smtClean="0">
                    <a:latin typeface="Times New Roman" panose="02020603050405020304" pitchFamily="18" charset="0"/>
                    <a:cs typeface="Times New Roman" panose="02020603050405020304" pitchFamily="18" charset="0"/>
                  </a:rPr>
                  <a:t>chosen </a:t>
                </a:r>
                <a:r>
                  <a:rPr lang="en-US" sz="2400" dirty="0">
                    <a:latin typeface="Times New Roman" panose="02020603050405020304" pitchFamily="18" charset="0"/>
                    <a:cs typeface="Times New Roman" panose="02020603050405020304" pitchFamily="18" charset="0"/>
                  </a:rPr>
                  <a:t>positive numbers.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called a </a:t>
                </a:r>
                <a:r>
                  <a:rPr lang="en-US" sz="2400" b="1" dirty="0">
                    <a:latin typeface="Times New Roman" panose="02020603050405020304" pitchFamily="18" charset="0"/>
                    <a:cs typeface="Times New Roman" panose="02020603050405020304" pitchFamily="18" charset="0"/>
                  </a:rPr>
                  <a:t>polynomial rolling hash function</a:t>
                </a:r>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001617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Choosing </a:t>
                </a:r>
                <a14:m>
                  <m:oMath xmlns:m="http://schemas.openxmlformats.org/officeDocument/2006/math">
                    <m:r>
                      <a:rPr lang="en-US" i="1" dirty="0" smtClean="0">
                        <a:latin typeface="Cambria Math"/>
                        <a:cs typeface="Times New Roman" panose="02020603050405020304" pitchFamily="18" charset="0"/>
                      </a:rPr>
                      <m:t>𝑝</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xmlns="" id="{ED806A02-18AB-4942-B1CA-6D133896AE6C}"/>
                  </a:ext>
                </a:extLst>
              </p:cNvPr>
              <p:cNvSpPr>
                <a:spLocks noGrp="1" noRot="1" noChangeAspect="1" noMove="1" noResize="1" noEditPoints="1" noAdjustHandles="1" noChangeArrowheads="1" noChangeShapeType="1" noTextEdit="1"/>
              </p:cNvSpPr>
              <p:nvPr>
                <p:ph type="title"/>
              </p:nvPr>
            </p:nvSpPr>
            <p:spPr>
              <a:blipFill rotWithShape="1">
                <a:blip r:embed="rId2"/>
                <a:stretch>
                  <a:fillRect l="-2377" t="-12903"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It is reasonable to make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 prime number roughly equal to the number of characters in the input alphabet.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if the input is composed of only lowercase letters of English alphabet, </a:t>
                </a:r>
                <a14:m>
                  <m:oMath xmlns:m="http://schemas.openxmlformats.org/officeDocument/2006/math">
                    <m:r>
                      <a:rPr lang="en-US" sz="2400" i="1" dirty="0" smtClean="0">
                        <a:latin typeface="Cambria Math"/>
                      </a:rPr>
                      <m:t>𝑝</m:t>
                    </m:r>
                    <m:r>
                      <a:rPr lang="en-US" sz="2400" i="1" dirty="0" smtClean="0">
                        <a:latin typeface="Cambria Math"/>
                      </a:rPr>
                      <m:t>=31</m:t>
                    </m:r>
                  </m:oMath>
                </a14:m>
                <a:r>
                  <a:rPr lang="en-US" sz="2400" dirty="0">
                    <a:latin typeface="Times New Roman" panose="02020603050405020304" pitchFamily="18" charset="0"/>
                    <a:cs typeface="Times New Roman" panose="02020603050405020304" pitchFamily="18" charset="0"/>
                  </a:rPr>
                  <a:t> is a good choice.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input may contain both uppercase and lowercase letters, then </a:t>
                </a:r>
                <a14:m>
                  <m:oMath xmlns:m="http://schemas.openxmlformats.org/officeDocument/2006/math">
                    <m:r>
                      <a:rPr lang="en-US" sz="2400" i="1" dirty="0" smtClean="0">
                        <a:latin typeface="Cambria Math"/>
                      </a:rPr>
                      <m:t>𝑝</m:t>
                    </m:r>
                    <m:r>
                      <a:rPr lang="en-US" sz="2400" i="1" dirty="0" smtClean="0">
                        <a:latin typeface="Cambria Math"/>
                      </a:rPr>
                      <m:t>=53</m:t>
                    </m:r>
                  </m:oMath>
                </a14:m>
                <a:r>
                  <a:rPr lang="en-US" sz="2400" dirty="0">
                    <a:latin typeface="Times New Roman" panose="02020603050405020304" pitchFamily="18" charset="0"/>
                    <a:cs typeface="Times New Roman" panose="02020603050405020304" pitchFamily="18" charset="0"/>
                  </a:rPr>
                  <a:t> is a possible choice.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can be used larger prime number, for example 301.</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3"/>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565938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Choosing </a:t>
                </a:r>
                <a14:m>
                  <m:oMath xmlns:m="http://schemas.openxmlformats.org/officeDocument/2006/math">
                    <m:r>
                      <a:rPr lang="en-US" i="1" dirty="0" smtClean="0">
                        <a:latin typeface="Cambria Math"/>
                        <a:cs typeface="Times New Roman" panose="02020603050405020304" pitchFamily="18" charset="0"/>
                      </a:rPr>
                      <m:t>𝑚</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xmlns="" id="{ED806A02-18AB-4942-B1CA-6D133896AE6C}"/>
                  </a:ext>
                </a:extLst>
              </p:cNvPr>
              <p:cNvSpPr>
                <a:spLocks noGrp="1" noRot="1" noChangeAspect="1" noMove="1" noResize="1" noEditPoints="1" noAdjustHandles="1" noChangeArrowheads="1" noChangeShapeType="1" noTextEdit="1"/>
              </p:cNvSpPr>
              <p:nvPr>
                <p:ph type="title"/>
              </p:nvPr>
            </p:nvSpPr>
            <p:spPr>
              <a:blipFill rotWithShape="1">
                <a:blip r:embed="rId2"/>
                <a:stretch>
                  <a:fillRect l="-2377" t="-12903"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Obviously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should be a large number, since the probability of two random strings colliding will be lower. </a:t>
                </a:r>
              </a:p>
              <a:p>
                <a:r>
                  <a:rPr lang="en-US" sz="2400" dirty="0">
                    <a:latin typeface="Times New Roman" panose="02020603050405020304" pitchFamily="18" charset="0"/>
                    <a:cs typeface="Times New Roman" panose="02020603050405020304" pitchFamily="18" charset="0"/>
                  </a:rPr>
                  <a:t>Sometimes </a:t>
                </a:r>
                <a14:m>
                  <m:oMath xmlns:m="http://schemas.openxmlformats.org/officeDocument/2006/math">
                    <m:r>
                      <a:rPr lang="en-US" sz="2400" i="1" dirty="0" smtClean="0">
                        <a:latin typeface="Cambria Math"/>
                      </a:rPr>
                      <m:t>𝑚</m:t>
                    </m:r>
                    <m:r>
                      <a:rPr lang="en-US" sz="2400" i="1" dirty="0" smtClean="0">
                        <a:latin typeface="Cambria Math"/>
                      </a:rPr>
                      <m:t>=</m:t>
                    </m:r>
                    <m:sSup>
                      <m:sSupPr>
                        <m:ctrlPr>
                          <a:rPr lang="en-US" sz="2400" b="0" i="1" dirty="0" smtClean="0">
                            <a:latin typeface="Cambria Math" panose="02040503050406030204" pitchFamily="18" charset="0"/>
                          </a:rPr>
                        </m:ctrlPr>
                      </m:sSupPr>
                      <m:e>
                        <m:r>
                          <a:rPr lang="en-US" sz="2400" i="1" dirty="0" smtClean="0">
                            <a:latin typeface="Cambria Math"/>
                          </a:rPr>
                          <m:t>2</m:t>
                        </m:r>
                      </m:e>
                      <m:sup>
                        <m:r>
                          <a:rPr lang="en-US" sz="2400" b="0" i="1" dirty="0" smtClean="0">
                            <a:latin typeface="Cambria Math"/>
                          </a:rPr>
                          <m:t>64</m:t>
                        </m:r>
                      </m:sup>
                    </m:sSup>
                  </m:oMath>
                </a14:m>
                <a:r>
                  <a:rPr lang="en-US" sz="2400" dirty="0">
                    <a:latin typeface="Times New Roman" panose="02020603050405020304" pitchFamily="18" charset="0"/>
                    <a:cs typeface="Times New Roman" panose="02020603050405020304" pitchFamily="18" charset="0"/>
                  </a:rPr>
                  <a:t> is chosen, since then the integer overflows of 64 bit integers work exactly like the modulo operation. </a:t>
                </a:r>
              </a:p>
              <a:p>
                <a:r>
                  <a:rPr lang="en-US" sz="2400" dirty="0">
                    <a:latin typeface="Times New Roman" panose="02020603050405020304" pitchFamily="18" charset="0"/>
                    <a:cs typeface="Times New Roman" panose="02020603050405020304" pitchFamily="18" charset="0"/>
                  </a:rPr>
                  <a:t>However there exists a method, which generates colliding strings (which work independent from the choice of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So in practice </a:t>
                </a:r>
                <a14:m>
                  <m:oMath xmlns:m="http://schemas.openxmlformats.org/officeDocument/2006/math">
                    <m:r>
                      <a:rPr lang="en-US" sz="2400" i="1" dirty="0" smtClean="0">
                        <a:latin typeface="Cambria Math"/>
                      </a:rPr>
                      <m:t>𝑚</m:t>
                    </m:r>
                    <m:r>
                      <a:rPr lang="en-US" sz="2400" i="1" dirty="0" smtClean="0">
                        <a:latin typeface="Cambria Math"/>
                      </a:rPr>
                      <m:t>=</m:t>
                    </m:r>
                    <m:sSup>
                      <m:sSupPr>
                        <m:ctrlPr>
                          <a:rPr lang="en-US" sz="2400" b="0" i="1" dirty="0" smtClean="0">
                            <a:latin typeface="Cambria Math" panose="02040503050406030204" pitchFamily="18" charset="0"/>
                          </a:rPr>
                        </m:ctrlPr>
                      </m:sSupPr>
                      <m:e>
                        <m:r>
                          <a:rPr lang="en-US" sz="2400" i="1" dirty="0" smtClean="0">
                            <a:latin typeface="Cambria Math"/>
                          </a:rPr>
                          <m:t>2</m:t>
                        </m:r>
                      </m:e>
                      <m:sup>
                        <m:r>
                          <a:rPr lang="en-US" sz="2400" b="0" i="1" dirty="0" smtClean="0">
                            <a:latin typeface="Cambria Math"/>
                          </a:rPr>
                          <m:t>64</m:t>
                        </m:r>
                      </m:sup>
                    </m:sSup>
                  </m:oMath>
                </a14:m>
                <a:r>
                  <a:rPr lang="en-US" sz="2400" dirty="0">
                    <a:latin typeface="Times New Roman" panose="02020603050405020304" pitchFamily="18" charset="0"/>
                    <a:cs typeface="Times New Roman" panose="02020603050405020304" pitchFamily="18" charset="0"/>
                  </a:rPr>
                  <a:t> is not recommended. A good choice for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is some large prime number. </a:t>
                </a:r>
              </a:p>
              <a:p>
                <a:r>
                  <a:rPr lang="en-US" sz="2400" dirty="0">
                    <a:latin typeface="Times New Roman" panose="02020603050405020304" pitchFamily="18" charset="0"/>
                    <a:cs typeface="Times New Roman" panose="02020603050405020304" pitchFamily="18" charset="0"/>
                  </a:rPr>
                  <a:t>Good example is </a:t>
                </a:r>
                <a14:m>
                  <m:oMath xmlns:m="http://schemas.openxmlformats.org/officeDocument/2006/math">
                    <m:r>
                      <a:rPr lang="en-US" sz="2400" i="1" dirty="0">
                        <a:latin typeface="Cambria Math"/>
                      </a:rPr>
                      <m:t>𝑚</m:t>
                    </m:r>
                    <m:r>
                      <a:rPr lang="en-US" sz="2400" i="1" dirty="0">
                        <a:latin typeface="Cambria Math"/>
                      </a:rPr>
                      <m:t>=</m:t>
                    </m:r>
                    <m:sSup>
                      <m:sSupPr>
                        <m:ctrlPr>
                          <a:rPr lang="en-US" sz="2400" i="1" dirty="0">
                            <a:latin typeface="Cambria Math" panose="02040503050406030204" pitchFamily="18" charset="0"/>
                          </a:rPr>
                        </m:ctrlPr>
                      </m:sSupPr>
                      <m:e>
                        <m:r>
                          <a:rPr lang="en-US" sz="2400" i="1" dirty="0">
                            <a:latin typeface="Cambria Math"/>
                          </a:rPr>
                          <m:t>10</m:t>
                        </m:r>
                      </m:e>
                      <m:sup>
                        <m:r>
                          <a:rPr lang="en-US" sz="2400" i="1" dirty="0">
                            <a:latin typeface="Cambria Math"/>
                          </a:rPr>
                          <m:t>9</m:t>
                        </m:r>
                      </m:sup>
                    </m:sSup>
                    <m:r>
                      <a:rPr lang="en-US" sz="2400" i="1" dirty="0">
                        <a:latin typeface="Cambria Math"/>
                      </a:rPr>
                      <m:t>+</m:t>
                    </m:r>
                  </m:oMath>
                </a14:m>
                <a:r>
                  <a:rPr lang="en-US" sz="2400" dirty="0">
                    <a:latin typeface="Times New Roman" panose="02020603050405020304" pitchFamily="18" charset="0"/>
                    <a:cs typeface="Times New Roman" panose="02020603050405020304" pitchFamily="18" charset="0"/>
                  </a:rPr>
                  <a:t> 7 or </a:t>
                </a:r>
                <a14:m>
                  <m:oMath xmlns:m="http://schemas.openxmlformats.org/officeDocument/2006/math">
                    <m:r>
                      <a:rPr lang="en-US" sz="2400" i="1" dirty="0">
                        <a:latin typeface="Cambria Math"/>
                      </a:rPr>
                      <m:t>𝑚</m:t>
                    </m:r>
                    <m:r>
                      <a:rPr lang="en-US" sz="2400" i="1" dirty="0">
                        <a:latin typeface="Cambria Math"/>
                      </a:rPr>
                      <m:t>=</m:t>
                    </m:r>
                    <m:sSup>
                      <m:sSupPr>
                        <m:ctrlPr>
                          <a:rPr lang="en-US" sz="2400" i="1" dirty="0">
                            <a:latin typeface="Cambria Math" panose="02040503050406030204" pitchFamily="18" charset="0"/>
                          </a:rPr>
                        </m:ctrlPr>
                      </m:sSupPr>
                      <m:e>
                        <m:r>
                          <a:rPr lang="en-US" sz="2400" i="1" dirty="0">
                            <a:latin typeface="Cambria Math"/>
                          </a:rPr>
                          <m:t>10</m:t>
                        </m:r>
                      </m:e>
                      <m:sup>
                        <m:r>
                          <a:rPr lang="en-US" sz="2400" i="1" dirty="0">
                            <a:latin typeface="Cambria Math"/>
                          </a:rPr>
                          <m:t>9</m:t>
                        </m:r>
                      </m:sup>
                    </m:sSup>
                    <m:r>
                      <a:rPr lang="en-US" sz="2400" i="1" dirty="0">
                        <a:latin typeface="Cambria Math"/>
                      </a:rPr>
                      <m:t>+9</m:t>
                    </m:r>
                  </m:oMath>
                </a14:m>
                <a:r>
                  <a:rPr lang="en-US" sz="2400" dirty="0">
                    <a:latin typeface="Times New Roman" panose="02020603050405020304" pitchFamily="18" charset="0"/>
                    <a:cs typeface="Times New Roman" panose="02020603050405020304" pitchFamily="18" charset="0"/>
                  </a:rPr>
                  <a:t>. This is a large number, but still small enough so that we can perform multiplication of two values using 64 bit integers.</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3"/>
                <a:stretch>
                  <a:fillRect l="-812" t="-1961"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304731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Широкоэкранный</PresentationFormat>
  <Paragraphs>139</Paragraphs>
  <Slides>19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Calibri</vt:lpstr>
      <vt:lpstr>Calibri Light</vt:lpstr>
      <vt:lpstr>Cambria Math</vt:lpstr>
      <vt:lpstr>Times New Roman</vt:lpstr>
      <vt:lpstr>Тема Office</vt:lpstr>
      <vt:lpstr>String hashing</vt:lpstr>
      <vt:lpstr>String hashing</vt:lpstr>
      <vt:lpstr>String hashing</vt:lpstr>
      <vt:lpstr>String hashing</vt:lpstr>
      <vt:lpstr>String hashing</vt:lpstr>
      <vt:lpstr>String hashing Collisions</vt:lpstr>
      <vt:lpstr>String hashing Calculation</vt:lpstr>
      <vt:lpstr>String hashing Choosing p</vt:lpstr>
      <vt:lpstr>String hashing Choosing m</vt:lpstr>
      <vt:lpstr>String hashing Implementation</vt:lpstr>
      <vt:lpstr>String hashing Considerations</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Search for unique strings in an array of strings</vt:lpstr>
      <vt:lpstr>String hashing Find the number of different substrings in a 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hashing</dc:title>
  <dc:creator>Levonog</dc:creator>
  <cp:lastModifiedBy>Levonog</cp:lastModifiedBy>
  <cp:revision>1</cp:revision>
  <dcterms:created xsi:type="dcterms:W3CDTF">2021-07-10T19:11:33Z</dcterms:created>
  <dcterms:modified xsi:type="dcterms:W3CDTF">2021-07-10T19:11:47Z</dcterms:modified>
</cp:coreProperties>
</file>