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60" r:id="rId3"/>
    <p:sldId id="361" r:id="rId4"/>
    <p:sldId id="369" r:id="rId5"/>
    <p:sldId id="370" r:id="rId6"/>
    <p:sldId id="371" r:id="rId7"/>
    <p:sldId id="372" r:id="rId8"/>
    <p:sldId id="373" r:id="rId9"/>
    <p:sldId id="374" r:id="rId10"/>
    <p:sldId id="375" r:id="rId11"/>
    <p:sldId id="376" r:id="rId12"/>
    <p:sldId id="377" r:id="rId13"/>
    <p:sldId id="379" r:id="rId14"/>
    <p:sldId id="378" r:id="rId15"/>
    <p:sldId id="381" r:id="rId16"/>
    <p:sldId id="382" r:id="rId17"/>
    <p:sldId id="383" r:id="rId18"/>
    <p:sldId id="384" r:id="rId19"/>
    <p:sldId id="380" r:id="rId20"/>
    <p:sldId id="386" r:id="rId21"/>
    <p:sldId id="362" r:id="rId22"/>
    <p:sldId id="363" r:id="rId23"/>
    <p:sldId id="387" r:id="rId24"/>
    <p:sldId id="389" r:id="rId25"/>
    <p:sldId id="388" r:id="rId26"/>
    <p:sldId id="390" r:id="rId27"/>
    <p:sldId id="35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2C236-FBA3-4397-A6AB-B058B1B5988E}"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843F6-A1EB-4D4C-8548-027E033A00FF}" type="slidenum">
              <a:rPr lang="en-US" smtClean="0"/>
              <a:t>‹#›</a:t>
            </a:fld>
            <a:endParaRPr lang="en-US"/>
          </a:p>
        </p:txBody>
      </p:sp>
    </p:spTree>
    <p:extLst>
      <p:ext uri="{BB962C8B-B14F-4D97-AF65-F5344CB8AC3E}">
        <p14:creationId xmlns:p14="http://schemas.microsoft.com/office/powerpoint/2010/main" val="210073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A7AC-CFAE-49AC-B01B-73510BA22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6A96F-81A5-419C-B4B8-B0142C764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43A30-52F7-442B-882B-2CCCD793656C}"/>
              </a:ext>
            </a:extLst>
          </p:cNvPr>
          <p:cNvSpPr>
            <a:spLocks noGrp="1"/>
          </p:cNvSpPr>
          <p:nvPr>
            <p:ph type="dt" sz="half" idx="10"/>
          </p:nvPr>
        </p:nvSpPr>
        <p:spPr/>
        <p:txBody>
          <a:bodyPr/>
          <a:lstStyle/>
          <a:p>
            <a:fld id="{3C66C616-E86C-4B2F-830F-17E3E7404227}" type="datetime1">
              <a:rPr lang="en-US" smtClean="0"/>
              <a:t>1/14/2020</a:t>
            </a:fld>
            <a:endParaRPr lang="en-US"/>
          </a:p>
        </p:txBody>
      </p:sp>
      <p:sp>
        <p:nvSpPr>
          <p:cNvPr id="5" name="Footer Placeholder 4">
            <a:extLst>
              <a:ext uri="{FF2B5EF4-FFF2-40B4-BE49-F238E27FC236}">
                <a16:creationId xmlns:a16="http://schemas.microsoft.com/office/drawing/2014/main" id="{6EDADD21-337C-4946-9CD8-BD53E186A444}"/>
              </a:ext>
            </a:extLst>
          </p:cNvPr>
          <p:cNvSpPr>
            <a:spLocks noGrp="1"/>
          </p:cNvSpPr>
          <p:nvPr>
            <p:ph type="ftr" sz="quarter" idx="11"/>
          </p:nvPr>
        </p:nvSpPr>
        <p:spPr/>
        <p:txBody>
          <a:bodyPr/>
          <a:lstStyle/>
          <a:p>
            <a:r>
              <a:rPr lang="en-US"/>
              <a:t>Algorithms and Data Structures course</a:t>
            </a:r>
          </a:p>
        </p:txBody>
      </p:sp>
      <p:sp>
        <p:nvSpPr>
          <p:cNvPr id="6" name="Slide Number Placeholder 5">
            <a:extLst>
              <a:ext uri="{FF2B5EF4-FFF2-40B4-BE49-F238E27FC236}">
                <a16:creationId xmlns:a16="http://schemas.microsoft.com/office/drawing/2014/main" id="{DB4D145C-ECC3-4473-A485-63CD89F58315}"/>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407749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F149-595C-4930-84A4-1A0E76DC8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5E77EC-30BA-43CA-AB29-0F2DF6A4B1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0E6CF-4A6E-40D7-B925-2CE65F418605}"/>
              </a:ext>
            </a:extLst>
          </p:cNvPr>
          <p:cNvSpPr>
            <a:spLocks noGrp="1"/>
          </p:cNvSpPr>
          <p:nvPr>
            <p:ph type="dt" sz="half" idx="10"/>
          </p:nvPr>
        </p:nvSpPr>
        <p:spPr/>
        <p:txBody>
          <a:bodyPr/>
          <a:lstStyle/>
          <a:p>
            <a:fld id="{BB117787-B84C-45DF-AC07-0B5B4B6A2350}" type="datetime1">
              <a:rPr lang="en-US" smtClean="0"/>
              <a:t>1/14/2020</a:t>
            </a:fld>
            <a:endParaRPr lang="en-US"/>
          </a:p>
        </p:txBody>
      </p:sp>
      <p:sp>
        <p:nvSpPr>
          <p:cNvPr id="5" name="Footer Placeholder 4">
            <a:extLst>
              <a:ext uri="{FF2B5EF4-FFF2-40B4-BE49-F238E27FC236}">
                <a16:creationId xmlns:a16="http://schemas.microsoft.com/office/drawing/2014/main" id="{1BB6ABC2-D1E5-4E8D-8B0D-AE02035C7B5B}"/>
              </a:ext>
            </a:extLst>
          </p:cNvPr>
          <p:cNvSpPr>
            <a:spLocks noGrp="1"/>
          </p:cNvSpPr>
          <p:nvPr>
            <p:ph type="ftr" sz="quarter" idx="11"/>
          </p:nvPr>
        </p:nvSpPr>
        <p:spPr/>
        <p:txBody>
          <a:bodyPr/>
          <a:lstStyle/>
          <a:p>
            <a:r>
              <a:rPr lang="en-US"/>
              <a:t>Algorithms and Data Structures course</a:t>
            </a:r>
          </a:p>
        </p:txBody>
      </p:sp>
      <p:sp>
        <p:nvSpPr>
          <p:cNvPr id="6" name="Slide Number Placeholder 5">
            <a:extLst>
              <a:ext uri="{FF2B5EF4-FFF2-40B4-BE49-F238E27FC236}">
                <a16:creationId xmlns:a16="http://schemas.microsoft.com/office/drawing/2014/main" id="{73175843-DD09-41ED-9F4D-86FA22289D8F}"/>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365138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5BDEC-3C51-472F-AC3D-6612243497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A28BA-A4F1-4083-805E-8F9F7A9FB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73CA2-CC42-4541-A734-4B6DBF2124B1}"/>
              </a:ext>
            </a:extLst>
          </p:cNvPr>
          <p:cNvSpPr>
            <a:spLocks noGrp="1"/>
          </p:cNvSpPr>
          <p:nvPr>
            <p:ph type="dt" sz="half" idx="10"/>
          </p:nvPr>
        </p:nvSpPr>
        <p:spPr/>
        <p:txBody>
          <a:bodyPr/>
          <a:lstStyle/>
          <a:p>
            <a:fld id="{09C88F0F-5C93-4BE9-B0C3-09C98A85743B}" type="datetime1">
              <a:rPr lang="en-US" smtClean="0"/>
              <a:t>1/14/2020</a:t>
            </a:fld>
            <a:endParaRPr lang="en-US"/>
          </a:p>
        </p:txBody>
      </p:sp>
      <p:sp>
        <p:nvSpPr>
          <p:cNvPr id="5" name="Footer Placeholder 4">
            <a:extLst>
              <a:ext uri="{FF2B5EF4-FFF2-40B4-BE49-F238E27FC236}">
                <a16:creationId xmlns:a16="http://schemas.microsoft.com/office/drawing/2014/main" id="{88664C43-EAD6-4480-BFCA-C4995F4EB463}"/>
              </a:ext>
            </a:extLst>
          </p:cNvPr>
          <p:cNvSpPr>
            <a:spLocks noGrp="1"/>
          </p:cNvSpPr>
          <p:nvPr>
            <p:ph type="ftr" sz="quarter" idx="11"/>
          </p:nvPr>
        </p:nvSpPr>
        <p:spPr/>
        <p:txBody>
          <a:bodyPr/>
          <a:lstStyle/>
          <a:p>
            <a:r>
              <a:rPr lang="en-US"/>
              <a:t>Algorithms and Data Structures course</a:t>
            </a:r>
          </a:p>
        </p:txBody>
      </p:sp>
      <p:sp>
        <p:nvSpPr>
          <p:cNvPr id="6" name="Slide Number Placeholder 5">
            <a:extLst>
              <a:ext uri="{FF2B5EF4-FFF2-40B4-BE49-F238E27FC236}">
                <a16:creationId xmlns:a16="http://schemas.microsoft.com/office/drawing/2014/main" id="{1C4BA44E-968C-453D-91DC-A8163F4DE112}"/>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224989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8B28-0B1C-4680-BD61-D9389D0FC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757E6-745E-4993-B3CF-A5EBF1DEA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16383-B9DA-43DC-AFBC-570EB54C29EF}"/>
              </a:ext>
            </a:extLst>
          </p:cNvPr>
          <p:cNvSpPr>
            <a:spLocks noGrp="1"/>
          </p:cNvSpPr>
          <p:nvPr>
            <p:ph type="dt" sz="half" idx="10"/>
          </p:nvPr>
        </p:nvSpPr>
        <p:spPr/>
        <p:txBody>
          <a:bodyPr/>
          <a:lstStyle/>
          <a:p>
            <a:fld id="{68011EB7-B753-46EF-93AD-CC76CF5AADAD}" type="datetime1">
              <a:rPr lang="en-US" smtClean="0"/>
              <a:t>1/14/2020</a:t>
            </a:fld>
            <a:endParaRPr lang="en-US"/>
          </a:p>
        </p:txBody>
      </p:sp>
      <p:sp>
        <p:nvSpPr>
          <p:cNvPr id="5" name="Footer Placeholder 4">
            <a:extLst>
              <a:ext uri="{FF2B5EF4-FFF2-40B4-BE49-F238E27FC236}">
                <a16:creationId xmlns:a16="http://schemas.microsoft.com/office/drawing/2014/main" id="{FB540608-7A94-468B-A146-FA8A2A010A0B}"/>
              </a:ext>
            </a:extLst>
          </p:cNvPr>
          <p:cNvSpPr>
            <a:spLocks noGrp="1"/>
          </p:cNvSpPr>
          <p:nvPr>
            <p:ph type="ftr" sz="quarter" idx="11"/>
          </p:nvPr>
        </p:nvSpPr>
        <p:spPr/>
        <p:txBody>
          <a:bodyPr/>
          <a:lstStyle/>
          <a:p>
            <a:r>
              <a:rPr lang="en-US"/>
              <a:t>Algorithms and Data Structures course</a:t>
            </a:r>
          </a:p>
        </p:txBody>
      </p:sp>
      <p:sp>
        <p:nvSpPr>
          <p:cNvPr id="6" name="Slide Number Placeholder 5">
            <a:extLst>
              <a:ext uri="{FF2B5EF4-FFF2-40B4-BE49-F238E27FC236}">
                <a16:creationId xmlns:a16="http://schemas.microsoft.com/office/drawing/2014/main" id="{CB7F5A1B-6C7F-4B73-A066-F3D7D7456BF4}"/>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136369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A32A-599D-4733-9F7F-8CC6EE19D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43D7C-A292-4172-B45A-B40180CD9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F5128-CB20-4734-9C84-2E31B2C212A3}"/>
              </a:ext>
            </a:extLst>
          </p:cNvPr>
          <p:cNvSpPr>
            <a:spLocks noGrp="1"/>
          </p:cNvSpPr>
          <p:nvPr>
            <p:ph type="dt" sz="half" idx="10"/>
          </p:nvPr>
        </p:nvSpPr>
        <p:spPr/>
        <p:txBody>
          <a:bodyPr/>
          <a:lstStyle/>
          <a:p>
            <a:fld id="{81ACE64C-AEC9-49F4-8D4D-2162BDE5BE16}" type="datetime1">
              <a:rPr lang="en-US" smtClean="0"/>
              <a:t>1/14/2020</a:t>
            </a:fld>
            <a:endParaRPr lang="en-US"/>
          </a:p>
        </p:txBody>
      </p:sp>
      <p:sp>
        <p:nvSpPr>
          <p:cNvPr id="5" name="Footer Placeholder 4">
            <a:extLst>
              <a:ext uri="{FF2B5EF4-FFF2-40B4-BE49-F238E27FC236}">
                <a16:creationId xmlns:a16="http://schemas.microsoft.com/office/drawing/2014/main" id="{6663779B-262A-4C3F-B6BE-E3269A88B2ED}"/>
              </a:ext>
            </a:extLst>
          </p:cNvPr>
          <p:cNvSpPr>
            <a:spLocks noGrp="1"/>
          </p:cNvSpPr>
          <p:nvPr>
            <p:ph type="ftr" sz="quarter" idx="11"/>
          </p:nvPr>
        </p:nvSpPr>
        <p:spPr/>
        <p:txBody>
          <a:bodyPr/>
          <a:lstStyle/>
          <a:p>
            <a:r>
              <a:rPr lang="en-US"/>
              <a:t>Algorithms and Data Structures course</a:t>
            </a:r>
          </a:p>
        </p:txBody>
      </p:sp>
      <p:sp>
        <p:nvSpPr>
          <p:cNvPr id="6" name="Slide Number Placeholder 5">
            <a:extLst>
              <a:ext uri="{FF2B5EF4-FFF2-40B4-BE49-F238E27FC236}">
                <a16:creationId xmlns:a16="http://schemas.microsoft.com/office/drawing/2014/main" id="{A069D786-EE6E-42D8-8E62-59EEFC7A5999}"/>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41807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D379-2856-48E0-B067-A1B80658B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54225-F7A0-434E-9355-20AC796A5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0A030-C0BD-4471-8497-6280D6622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A4DFF5-7E63-4359-ACB3-B3C2D15397DA}"/>
              </a:ext>
            </a:extLst>
          </p:cNvPr>
          <p:cNvSpPr>
            <a:spLocks noGrp="1"/>
          </p:cNvSpPr>
          <p:nvPr>
            <p:ph type="dt" sz="half" idx="10"/>
          </p:nvPr>
        </p:nvSpPr>
        <p:spPr/>
        <p:txBody>
          <a:bodyPr/>
          <a:lstStyle/>
          <a:p>
            <a:fld id="{55952D6A-6B3E-47EB-8523-A21846FBB42D}" type="datetime1">
              <a:rPr lang="en-US" smtClean="0"/>
              <a:t>1/14/2020</a:t>
            </a:fld>
            <a:endParaRPr lang="en-US"/>
          </a:p>
        </p:txBody>
      </p:sp>
      <p:sp>
        <p:nvSpPr>
          <p:cNvPr id="6" name="Footer Placeholder 5">
            <a:extLst>
              <a:ext uri="{FF2B5EF4-FFF2-40B4-BE49-F238E27FC236}">
                <a16:creationId xmlns:a16="http://schemas.microsoft.com/office/drawing/2014/main" id="{9298033F-27BB-4E1A-AC31-7CD751211CA2}"/>
              </a:ext>
            </a:extLst>
          </p:cNvPr>
          <p:cNvSpPr>
            <a:spLocks noGrp="1"/>
          </p:cNvSpPr>
          <p:nvPr>
            <p:ph type="ftr" sz="quarter" idx="11"/>
          </p:nvPr>
        </p:nvSpPr>
        <p:spPr/>
        <p:txBody>
          <a:bodyPr/>
          <a:lstStyle/>
          <a:p>
            <a:r>
              <a:rPr lang="en-US"/>
              <a:t>Algorithms and Data Structures course</a:t>
            </a:r>
          </a:p>
        </p:txBody>
      </p:sp>
      <p:sp>
        <p:nvSpPr>
          <p:cNvPr id="7" name="Slide Number Placeholder 6">
            <a:extLst>
              <a:ext uri="{FF2B5EF4-FFF2-40B4-BE49-F238E27FC236}">
                <a16:creationId xmlns:a16="http://schemas.microsoft.com/office/drawing/2014/main" id="{9C3A190F-58B1-4EF6-8842-3056EAF4AD57}"/>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176151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EDCC-979D-479F-B9D5-616CD42A1C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FCE4-2A12-4D1C-9290-B1BE85471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48CB1-1A5A-4131-A167-8438481C47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276CEA-5C1B-484B-8A62-A2E986207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2784B-0933-421F-A7B0-855BE8BA9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7828F-6CA7-4584-AB61-4E0B8FF525BE}"/>
              </a:ext>
            </a:extLst>
          </p:cNvPr>
          <p:cNvSpPr>
            <a:spLocks noGrp="1"/>
          </p:cNvSpPr>
          <p:nvPr>
            <p:ph type="dt" sz="half" idx="10"/>
          </p:nvPr>
        </p:nvSpPr>
        <p:spPr/>
        <p:txBody>
          <a:bodyPr/>
          <a:lstStyle/>
          <a:p>
            <a:fld id="{0783B413-2C8A-49E6-BCB3-AF188981E053}" type="datetime1">
              <a:rPr lang="en-US" smtClean="0"/>
              <a:t>1/14/2020</a:t>
            </a:fld>
            <a:endParaRPr lang="en-US"/>
          </a:p>
        </p:txBody>
      </p:sp>
      <p:sp>
        <p:nvSpPr>
          <p:cNvPr id="8" name="Footer Placeholder 7">
            <a:extLst>
              <a:ext uri="{FF2B5EF4-FFF2-40B4-BE49-F238E27FC236}">
                <a16:creationId xmlns:a16="http://schemas.microsoft.com/office/drawing/2014/main" id="{720E15AD-E215-44AD-BA67-33F1BA31A9DB}"/>
              </a:ext>
            </a:extLst>
          </p:cNvPr>
          <p:cNvSpPr>
            <a:spLocks noGrp="1"/>
          </p:cNvSpPr>
          <p:nvPr>
            <p:ph type="ftr" sz="quarter" idx="11"/>
          </p:nvPr>
        </p:nvSpPr>
        <p:spPr/>
        <p:txBody>
          <a:bodyPr/>
          <a:lstStyle/>
          <a:p>
            <a:r>
              <a:rPr lang="en-US"/>
              <a:t>Algorithms and Data Structures course</a:t>
            </a:r>
          </a:p>
        </p:txBody>
      </p:sp>
      <p:sp>
        <p:nvSpPr>
          <p:cNvPr id="9" name="Slide Number Placeholder 8">
            <a:extLst>
              <a:ext uri="{FF2B5EF4-FFF2-40B4-BE49-F238E27FC236}">
                <a16:creationId xmlns:a16="http://schemas.microsoft.com/office/drawing/2014/main" id="{856807FF-A271-491E-B7EB-7607006D1B66}"/>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296847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1734-42DE-4B9D-AC68-22D2C1AB2B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CB983-FD08-47A8-AD8F-A4CB8AB2B12A}"/>
              </a:ext>
            </a:extLst>
          </p:cNvPr>
          <p:cNvSpPr>
            <a:spLocks noGrp="1"/>
          </p:cNvSpPr>
          <p:nvPr>
            <p:ph type="dt" sz="half" idx="10"/>
          </p:nvPr>
        </p:nvSpPr>
        <p:spPr/>
        <p:txBody>
          <a:bodyPr/>
          <a:lstStyle/>
          <a:p>
            <a:fld id="{864FD624-539C-442C-A12D-B0C398B7C4A0}" type="datetime1">
              <a:rPr lang="en-US" smtClean="0"/>
              <a:t>1/14/2020</a:t>
            </a:fld>
            <a:endParaRPr lang="en-US"/>
          </a:p>
        </p:txBody>
      </p:sp>
      <p:sp>
        <p:nvSpPr>
          <p:cNvPr id="4" name="Footer Placeholder 3">
            <a:extLst>
              <a:ext uri="{FF2B5EF4-FFF2-40B4-BE49-F238E27FC236}">
                <a16:creationId xmlns:a16="http://schemas.microsoft.com/office/drawing/2014/main" id="{6C534EBC-14D3-40F2-8ED3-E305F2107D97}"/>
              </a:ext>
            </a:extLst>
          </p:cNvPr>
          <p:cNvSpPr>
            <a:spLocks noGrp="1"/>
          </p:cNvSpPr>
          <p:nvPr>
            <p:ph type="ftr" sz="quarter" idx="11"/>
          </p:nvPr>
        </p:nvSpPr>
        <p:spPr/>
        <p:txBody>
          <a:bodyPr/>
          <a:lstStyle/>
          <a:p>
            <a:r>
              <a:rPr lang="en-US"/>
              <a:t>Algorithms and Data Structures course</a:t>
            </a:r>
          </a:p>
        </p:txBody>
      </p:sp>
      <p:sp>
        <p:nvSpPr>
          <p:cNvPr id="5" name="Slide Number Placeholder 4">
            <a:extLst>
              <a:ext uri="{FF2B5EF4-FFF2-40B4-BE49-F238E27FC236}">
                <a16:creationId xmlns:a16="http://schemas.microsoft.com/office/drawing/2014/main" id="{54235102-9AD7-4C08-B407-2F1516BA788F}"/>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133476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A755E-408E-4D82-B151-EA981DBF32E5}"/>
              </a:ext>
            </a:extLst>
          </p:cNvPr>
          <p:cNvSpPr>
            <a:spLocks noGrp="1"/>
          </p:cNvSpPr>
          <p:nvPr>
            <p:ph type="dt" sz="half" idx="10"/>
          </p:nvPr>
        </p:nvSpPr>
        <p:spPr/>
        <p:txBody>
          <a:bodyPr/>
          <a:lstStyle/>
          <a:p>
            <a:fld id="{30159BC9-1E7B-4B81-949A-0089273195D3}" type="datetime1">
              <a:rPr lang="en-US" smtClean="0"/>
              <a:t>1/14/2020</a:t>
            </a:fld>
            <a:endParaRPr lang="en-US"/>
          </a:p>
        </p:txBody>
      </p:sp>
      <p:sp>
        <p:nvSpPr>
          <p:cNvPr id="3" name="Footer Placeholder 2">
            <a:extLst>
              <a:ext uri="{FF2B5EF4-FFF2-40B4-BE49-F238E27FC236}">
                <a16:creationId xmlns:a16="http://schemas.microsoft.com/office/drawing/2014/main" id="{34DD7C85-9908-41EC-8155-A18D254153B1}"/>
              </a:ext>
            </a:extLst>
          </p:cNvPr>
          <p:cNvSpPr>
            <a:spLocks noGrp="1"/>
          </p:cNvSpPr>
          <p:nvPr>
            <p:ph type="ftr" sz="quarter" idx="11"/>
          </p:nvPr>
        </p:nvSpPr>
        <p:spPr/>
        <p:txBody>
          <a:bodyPr/>
          <a:lstStyle/>
          <a:p>
            <a:r>
              <a:rPr lang="en-US"/>
              <a:t>Algorithms and Data Structures course</a:t>
            </a:r>
          </a:p>
        </p:txBody>
      </p:sp>
      <p:sp>
        <p:nvSpPr>
          <p:cNvPr id="4" name="Slide Number Placeholder 3">
            <a:extLst>
              <a:ext uri="{FF2B5EF4-FFF2-40B4-BE49-F238E27FC236}">
                <a16:creationId xmlns:a16="http://schemas.microsoft.com/office/drawing/2014/main" id="{F3FCE5D9-595E-40A9-A084-85E148EC2751}"/>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2955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B02A-80E6-418C-A20C-74385BAEA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56A1C5-E7E7-4D6C-83EC-5AEEFB20A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9221DF-E029-4A55-90DF-0D1B3308D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F70F6-741B-4655-AB67-D809DC483B79}"/>
              </a:ext>
            </a:extLst>
          </p:cNvPr>
          <p:cNvSpPr>
            <a:spLocks noGrp="1"/>
          </p:cNvSpPr>
          <p:nvPr>
            <p:ph type="dt" sz="half" idx="10"/>
          </p:nvPr>
        </p:nvSpPr>
        <p:spPr/>
        <p:txBody>
          <a:bodyPr/>
          <a:lstStyle/>
          <a:p>
            <a:fld id="{3786778D-3F87-4674-B054-D2E650A52670}" type="datetime1">
              <a:rPr lang="en-US" smtClean="0"/>
              <a:t>1/14/2020</a:t>
            </a:fld>
            <a:endParaRPr lang="en-US"/>
          </a:p>
        </p:txBody>
      </p:sp>
      <p:sp>
        <p:nvSpPr>
          <p:cNvPr id="6" name="Footer Placeholder 5">
            <a:extLst>
              <a:ext uri="{FF2B5EF4-FFF2-40B4-BE49-F238E27FC236}">
                <a16:creationId xmlns:a16="http://schemas.microsoft.com/office/drawing/2014/main" id="{05E0C120-77EA-4186-8D56-CDE1DE3D9853}"/>
              </a:ext>
            </a:extLst>
          </p:cNvPr>
          <p:cNvSpPr>
            <a:spLocks noGrp="1"/>
          </p:cNvSpPr>
          <p:nvPr>
            <p:ph type="ftr" sz="quarter" idx="11"/>
          </p:nvPr>
        </p:nvSpPr>
        <p:spPr/>
        <p:txBody>
          <a:bodyPr/>
          <a:lstStyle/>
          <a:p>
            <a:r>
              <a:rPr lang="en-US"/>
              <a:t>Algorithms and Data Structures course</a:t>
            </a:r>
          </a:p>
        </p:txBody>
      </p:sp>
      <p:sp>
        <p:nvSpPr>
          <p:cNvPr id="7" name="Slide Number Placeholder 6">
            <a:extLst>
              <a:ext uri="{FF2B5EF4-FFF2-40B4-BE49-F238E27FC236}">
                <a16:creationId xmlns:a16="http://schemas.microsoft.com/office/drawing/2014/main" id="{05B13745-0EE3-4D20-BB65-17641C0E5ADD}"/>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403434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4378-B41E-45DB-952C-A4E28E174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2C0EA-3276-4CBB-B429-9C8E2C575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7DBCB63-5930-47C3-A4C2-8B4B22E91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A7A7B-0304-43D6-9FAA-C1130E6F4951}"/>
              </a:ext>
            </a:extLst>
          </p:cNvPr>
          <p:cNvSpPr>
            <a:spLocks noGrp="1"/>
          </p:cNvSpPr>
          <p:nvPr>
            <p:ph type="dt" sz="half" idx="10"/>
          </p:nvPr>
        </p:nvSpPr>
        <p:spPr/>
        <p:txBody>
          <a:bodyPr/>
          <a:lstStyle/>
          <a:p>
            <a:fld id="{155B569D-805E-449E-95CA-D1979D096142}" type="datetime1">
              <a:rPr lang="en-US" smtClean="0"/>
              <a:t>1/14/2020</a:t>
            </a:fld>
            <a:endParaRPr lang="en-US"/>
          </a:p>
        </p:txBody>
      </p:sp>
      <p:sp>
        <p:nvSpPr>
          <p:cNvPr id="6" name="Footer Placeholder 5">
            <a:extLst>
              <a:ext uri="{FF2B5EF4-FFF2-40B4-BE49-F238E27FC236}">
                <a16:creationId xmlns:a16="http://schemas.microsoft.com/office/drawing/2014/main" id="{9E186F7E-055A-4CE3-B69B-FB1E047739B8}"/>
              </a:ext>
            </a:extLst>
          </p:cNvPr>
          <p:cNvSpPr>
            <a:spLocks noGrp="1"/>
          </p:cNvSpPr>
          <p:nvPr>
            <p:ph type="ftr" sz="quarter" idx="11"/>
          </p:nvPr>
        </p:nvSpPr>
        <p:spPr/>
        <p:txBody>
          <a:bodyPr/>
          <a:lstStyle/>
          <a:p>
            <a:r>
              <a:rPr lang="en-US"/>
              <a:t>Algorithms and Data Structures course</a:t>
            </a:r>
          </a:p>
        </p:txBody>
      </p:sp>
      <p:sp>
        <p:nvSpPr>
          <p:cNvPr id="7" name="Slide Number Placeholder 6">
            <a:extLst>
              <a:ext uri="{FF2B5EF4-FFF2-40B4-BE49-F238E27FC236}">
                <a16:creationId xmlns:a16="http://schemas.microsoft.com/office/drawing/2014/main" id="{1ACD397B-6CEE-4323-A693-E780FC6FAF10}"/>
              </a:ext>
            </a:extLst>
          </p:cNvPr>
          <p:cNvSpPr>
            <a:spLocks noGrp="1"/>
          </p:cNvSpPr>
          <p:nvPr>
            <p:ph type="sldNum" sz="quarter" idx="12"/>
          </p:nvPr>
        </p:nvSpPr>
        <p:spPr/>
        <p:txBody>
          <a:bodyPr/>
          <a:lstStyle/>
          <a:p>
            <a:fld id="{9C39253D-26A0-4DE3-BED3-5A7D28CC5C50}" type="slidenum">
              <a:rPr lang="en-US" smtClean="0"/>
              <a:t>‹#›</a:t>
            </a:fld>
            <a:endParaRPr lang="en-US"/>
          </a:p>
        </p:txBody>
      </p:sp>
    </p:spTree>
    <p:extLst>
      <p:ext uri="{BB962C8B-B14F-4D97-AF65-F5344CB8AC3E}">
        <p14:creationId xmlns:p14="http://schemas.microsoft.com/office/powerpoint/2010/main" val="33144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007BF-3599-44F0-9DDF-603F7A9F3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FF631-5706-4022-9213-E3133AD46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40AD8-30AE-41B1-82F8-1148EBFBC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EFE65-89CC-4833-8B9E-22DD31AAB157}" type="datetime1">
              <a:rPr lang="en-US" smtClean="0"/>
              <a:t>1/14/2020</a:t>
            </a:fld>
            <a:endParaRPr lang="en-US"/>
          </a:p>
        </p:txBody>
      </p:sp>
      <p:sp>
        <p:nvSpPr>
          <p:cNvPr id="5" name="Footer Placeholder 4">
            <a:extLst>
              <a:ext uri="{FF2B5EF4-FFF2-40B4-BE49-F238E27FC236}">
                <a16:creationId xmlns:a16="http://schemas.microsoft.com/office/drawing/2014/main" id="{D79F7E2B-AABA-4ECC-B3ED-B094AB02C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Algorithms and Data Structures course</a:t>
            </a:r>
          </a:p>
        </p:txBody>
      </p:sp>
      <p:sp>
        <p:nvSpPr>
          <p:cNvPr id="6" name="Slide Number Placeholder 5">
            <a:extLst>
              <a:ext uri="{FF2B5EF4-FFF2-40B4-BE49-F238E27FC236}">
                <a16:creationId xmlns:a16="http://schemas.microsoft.com/office/drawing/2014/main" id="{900D86E5-27F3-4922-A98D-B89EB8FC6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9253D-26A0-4DE3-BED3-5A7D28CC5C50}" type="slidenum">
              <a:rPr lang="en-US" smtClean="0"/>
              <a:t>‹#›</a:t>
            </a:fld>
            <a:endParaRPr lang="en-US"/>
          </a:p>
        </p:txBody>
      </p:sp>
    </p:spTree>
    <p:extLst>
      <p:ext uri="{BB962C8B-B14F-4D97-AF65-F5344CB8AC3E}">
        <p14:creationId xmlns:p14="http://schemas.microsoft.com/office/powerpoint/2010/main" val="288302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Strings</a:t>
            </a: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784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Choosing </a:t>
                </a:r>
                <a14:m>
                  <m:oMath xmlns:m="http://schemas.openxmlformats.org/officeDocument/2006/math">
                    <m:r>
                      <a:rPr lang="en-US" i="1" dirty="0" smtClean="0">
                        <a:latin typeface="Cambria Math"/>
                        <a:cs typeface="Times New Roman" panose="02020603050405020304" pitchFamily="18" charset="0"/>
                      </a:rPr>
                      <m:t>𝑚</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xmlns="" id="{ED806A02-18AB-4942-B1CA-6D133896AE6C}"/>
                  </a:ext>
                </a:extLst>
              </p:cNvPr>
              <p:cNvSpPr>
                <a:spLocks noGrp="1" noRot="1" noChangeAspect="1" noMove="1" noResize="1" noEditPoints="1" noAdjustHandles="1" noChangeArrowheads="1" noChangeShapeType="1" noTextEdit="1"/>
              </p:cNvSpPr>
              <p:nvPr>
                <p:ph type="title"/>
              </p:nvPr>
            </p:nvSpPr>
            <p:spPr>
              <a:blipFill rotWithShape="1">
                <a:blip r:embed="rId2"/>
                <a:stretch>
                  <a:fillRect l="-2377" t="-12903"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Obviously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should be a large number, since the probability of two random strings colliding will be lower. </a:t>
                </a:r>
              </a:p>
              <a:p>
                <a:r>
                  <a:rPr lang="en-US" sz="2400" dirty="0">
                    <a:latin typeface="Times New Roman" panose="02020603050405020304" pitchFamily="18" charset="0"/>
                    <a:cs typeface="Times New Roman" panose="02020603050405020304" pitchFamily="18" charset="0"/>
                  </a:rPr>
                  <a:t>Sometimes </a:t>
                </a:r>
                <a14:m>
                  <m:oMath xmlns:m="http://schemas.openxmlformats.org/officeDocument/2006/math">
                    <m:r>
                      <a:rPr lang="en-US" sz="2400" i="1" dirty="0" smtClean="0">
                        <a:latin typeface="Cambria Math"/>
                      </a:rPr>
                      <m:t>𝑚</m:t>
                    </m:r>
                    <m:r>
                      <a:rPr lang="en-US" sz="2400" i="1" dirty="0" smtClean="0">
                        <a:latin typeface="Cambria Math"/>
                      </a:rPr>
                      <m:t>=</m:t>
                    </m:r>
                    <m:sSup>
                      <m:sSupPr>
                        <m:ctrlPr>
                          <a:rPr lang="en-US" sz="2400" b="0" i="1" dirty="0" smtClean="0">
                            <a:latin typeface="Cambria Math" panose="02040503050406030204" pitchFamily="18" charset="0"/>
                          </a:rPr>
                        </m:ctrlPr>
                      </m:sSupPr>
                      <m:e>
                        <m:r>
                          <a:rPr lang="en-US" sz="2400" i="1" dirty="0" smtClean="0">
                            <a:latin typeface="Cambria Math"/>
                          </a:rPr>
                          <m:t>2</m:t>
                        </m:r>
                      </m:e>
                      <m:sup>
                        <m:r>
                          <a:rPr lang="en-US" sz="2400" b="0" i="1" dirty="0" smtClean="0">
                            <a:latin typeface="Cambria Math"/>
                          </a:rPr>
                          <m:t>64</m:t>
                        </m:r>
                      </m:sup>
                    </m:sSup>
                  </m:oMath>
                </a14:m>
                <a:r>
                  <a:rPr lang="en-US" sz="2400" dirty="0">
                    <a:latin typeface="Times New Roman" panose="02020603050405020304" pitchFamily="18" charset="0"/>
                    <a:cs typeface="Times New Roman" panose="02020603050405020304" pitchFamily="18" charset="0"/>
                  </a:rPr>
                  <a:t> is chosen, since then the integer overflows of 64 bit integers work exactly like the modulo operation. </a:t>
                </a:r>
              </a:p>
              <a:p>
                <a:r>
                  <a:rPr lang="en-US" sz="2400" dirty="0">
                    <a:latin typeface="Times New Roman" panose="02020603050405020304" pitchFamily="18" charset="0"/>
                    <a:cs typeface="Times New Roman" panose="02020603050405020304" pitchFamily="18" charset="0"/>
                  </a:rPr>
                  <a:t>However there exists a method, which generates colliding strings (which work independent from the choice of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So in practice </a:t>
                </a:r>
                <a14:m>
                  <m:oMath xmlns:m="http://schemas.openxmlformats.org/officeDocument/2006/math">
                    <m:r>
                      <a:rPr lang="en-US" sz="2400" i="1" dirty="0" smtClean="0">
                        <a:latin typeface="Cambria Math"/>
                      </a:rPr>
                      <m:t>𝑚</m:t>
                    </m:r>
                    <m:r>
                      <a:rPr lang="en-US" sz="2400" i="1" dirty="0" smtClean="0">
                        <a:latin typeface="Cambria Math"/>
                      </a:rPr>
                      <m:t>=</m:t>
                    </m:r>
                    <m:sSup>
                      <m:sSupPr>
                        <m:ctrlPr>
                          <a:rPr lang="en-US" sz="2400" b="0" i="1" dirty="0" smtClean="0">
                            <a:latin typeface="Cambria Math" panose="02040503050406030204" pitchFamily="18" charset="0"/>
                          </a:rPr>
                        </m:ctrlPr>
                      </m:sSupPr>
                      <m:e>
                        <m:r>
                          <a:rPr lang="en-US" sz="2400" i="1" dirty="0" smtClean="0">
                            <a:latin typeface="Cambria Math"/>
                          </a:rPr>
                          <m:t>2</m:t>
                        </m:r>
                      </m:e>
                      <m:sup>
                        <m:r>
                          <a:rPr lang="en-US" sz="2400" b="0" i="1" dirty="0" smtClean="0">
                            <a:latin typeface="Cambria Math"/>
                          </a:rPr>
                          <m:t>64</m:t>
                        </m:r>
                      </m:sup>
                    </m:sSup>
                  </m:oMath>
                </a14:m>
                <a:r>
                  <a:rPr lang="en-US" sz="2400" dirty="0">
                    <a:latin typeface="Times New Roman" panose="02020603050405020304" pitchFamily="18" charset="0"/>
                    <a:cs typeface="Times New Roman" panose="02020603050405020304" pitchFamily="18" charset="0"/>
                  </a:rPr>
                  <a:t> is not recommended. A good choice for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is some large prime number. </a:t>
                </a:r>
              </a:p>
              <a:p>
                <a:r>
                  <a:rPr lang="en-US" sz="2400" dirty="0">
                    <a:latin typeface="Times New Roman" panose="02020603050405020304" pitchFamily="18" charset="0"/>
                    <a:cs typeface="Times New Roman" panose="02020603050405020304" pitchFamily="18" charset="0"/>
                  </a:rPr>
                  <a:t>Good example is </a:t>
                </a:r>
                <a14:m>
                  <m:oMath xmlns:m="http://schemas.openxmlformats.org/officeDocument/2006/math">
                    <m:r>
                      <a:rPr lang="en-US" sz="2400" i="1" dirty="0">
                        <a:latin typeface="Cambria Math"/>
                      </a:rPr>
                      <m:t>𝑚</m:t>
                    </m:r>
                    <m:r>
                      <a:rPr lang="en-US" sz="2400" i="1" dirty="0">
                        <a:latin typeface="Cambria Math"/>
                      </a:rPr>
                      <m:t>=</m:t>
                    </m:r>
                    <m:sSup>
                      <m:sSupPr>
                        <m:ctrlPr>
                          <a:rPr lang="en-US" sz="2400" i="1" dirty="0">
                            <a:latin typeface="Cambria Math" panose="02040503050406030204" pitchFamily="18" charset="0"/>
                          </a:rPr>
                        </m:ctrlPr>
                      </m:sSupPr>
                      <m:e>
                        <m:r>
                          <a:rPr lang="en-US" sz="2400" i="1" dirty="0">
                            <a:latin typeface="Cambria Math"/>
                          </a:rPr>
                          <m:t>10</m:t>
                        </m:r>
                      </m:e>
                      <m:sup>
                        <m:r>
                          <a:rPr lang="en-US" sz="2400" i="1" dirty="0">
                            <a:latin typeface="Cambria Math"/>
                          </a:rPr>
                          <m:t>9</m:t>
                        </m:r>
                      </m:sup>
                    </m:sSup>
                    <m:r>
                      <a:rPr lang="en-US" sz="2400" i="1" dirty="0">
                        <a:latin typeface="Cambria Math"/>
                      </a:rPr>
                      <m:t>+</m:t>
                    </m:r>
                  </m:oMath>
                </a14:m>
                <a:r>
                  <a:rPr lang="en-US" sz="2400" dirty="0">
                    <a:latin typeface="Times New Roman" panose="02020603050405020304" pitchFamily="18" charset="0"/>
                    <a:cs typeface="Times New Roman" panose="02020603050405020304" pitchFamily="18" charset="0"/>
                  </a:rPr>
                  <a:t> 7 or </a:t>
                </a:r>
                <a14:m>
                  <m:oMath xmlns:m="http://schemas.openxmlformats.org/officeDocument/2006/math">
                    <m:r>
                      <a:rPr lang="en-US" sz="2400" i="1" dirty="0">
                        <a:latin typeface="Cambria Math"/>
                      </a:rPr>
                      <m:t>𝑚</m:t>
                    </m:r>
                    <m:r>
                      <a:rPr lang="en-US" sz="2400" i="1" dirty="0">
                        <a:latin typeface="Cambria Math"/>
                      </a:rPr>
                      <m:t>=</m:t>
                    </m:r>
                    <m:sSup>
                      <m:sSupPr>
                        <m:ctrlPr>
                          <a:rPr lang="en-US" sz="2400" i="1" dirty="0">
                            <a:latin typeface="Cambria Math" panose="02040503050406030204" pitchFamily="18" charset="0"/>
                          </a:rPr>
                        </m:ctrlPr>
                      </m:sSupPr>
                      <m:e>
                        <m:r>
                          <a:rPr lang="en-US" sz="2400" i="1" dirty="0">
                            <a:latin typeface="Cambria Math"/>
                          </a:rPr>
                          <m:t>10</m:t>
                        </m:r>
                      </m:e>
                      <m:sup>
                        <m:r>
                          <a:rPr lang="en-US" sz="2400" i="1" dirty="0">
                            <a:latin typeface="Cambria Math"/>
                          </a:rPr>
                          <m:t>9</m:t>
                        </m:r>
                      </m:sup>
                    </m:sSup>
                    <m:r>
                      <a:rPr lang="en-US" sz="2400" i="1" dirty="0">
                        <a:latin typeface="Cambria Math"/>
                      </a:rPr>
                      <m:t>+9</m:t>
                    </m:r>
                  </m:oMath>
                </a14:m>
                <a:r>
                  <a:rPr lang="en-US" sz="2400" dirty="0">
                    <a:latin typeface="Times New Roman" panose="02020603050405020304" pitchFamily="18" charset="0"/>
                    <a:cs typeface="Times New Roman" panose="02020603050405020304" pitchFamily="18" charset="0"/>
                  </a:rPr>
                  <a:t>. This is a large number, but still small enough so that we can perform multiplication of two values using 64 bit integers.</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3"/>
                <a:stretch>
                  <a:fillRect l="-812" t="-1961"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181045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Implementation</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mc:AlternateContent xmlns:mc="http://schemas.openxmlformats.org/markup-compatibility/2006" xmlns:a14="http://schemas.microsoft.com/office/drawing/2010/main">
        <mc:Choice Requires="a14">
          <p:sp>
            <p:nvSpPr>
              <p:cNvPr id="5" name="Объект 4"/>
              <p:cNvSpPr>
                <a:spLocks noGrp="1"/>
              </p:cNvSpPr>
              <p:nvPr>
                <p:ph idx="1"/>
              </p:nvPr>
            </p:nvSpPr>
            <p:spPr>
              <a:xfrm>
                <a:off x="703384" y="1825625"/>
                <a:ext cx="4149969" cy="4351338"/>
              </a:xfrm>
            </p:spPr>
            <p:txBody>
              <a:bodyPr>
                <a:normAutofit/>
              </a:bodyPr>
              <a:lstStyle/>
              <a:p>
                <a:r>
                  <a:rPr lang="en-US" sz="2400" dirty="0">
                    <a:latin typeface="Times New Roman" panose="02020603050405020304" pitchFamily="18" charset="0"/>
                    <a:cs typeface="Times New Roman" panose="02020603050405020304" pitchFamily="18" charset="0"/>
                  </a:rPr>
                  <a:t>Here is an example of calculating the hash of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which contains only lowercase letters.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convert each character of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to an integer. Here we use the conversion </a:t>
                </a:r>
                <a:endParaRPr lang="en-US" sz="2400" i="1" dirty="0">
                  <a:latin typeface="Times New Roman" panose="02020603050405020304" pitchFamily="18" charset="0"/>
                  <a:cs typeface="Times New Roman" panose="02020603050405020304" pitchFamily="18" charset="0"/>
                </a:endParaRPr>
              </a:p>
              <a:p>
                <a14:m>
                  <m:oMath xmlns:m="http://schemas.openxmlformats.org/officeDocument/2006/math">
                    <m:r>
                      <a:rPr lang="en-US" sz="2400" i="1" dirty="0" smtClean="0">
                        <a:latin typeface="Cambria Math"/>
                        <a:cs typeface="Times New Roman" panose="02020603050405020304" pitchFamily="18" charset="0"/>
                      </a:rPr>
                      <m:t>𝑎</m:t>
                    </m:r>
                    <m:r>
                      <a:rPr lang="en-US" sz="2400" i="1" dirty="0" smtClean="0">
                        <a:latin typeface="Cambria Math"/>
                        <a:cs typeface="Times New Roman" panose="02020603050405020304" pitchFamily="18" charset="0"/>
                      </a:rPr>
                      <m:t>→1, </m:t>
                    </m:r>
                    <m:r>
                      <a:rPr lang="en-US" sz="2400" i="1" dirty="0" smtClean="0">
                        <a:latin typeface="Cambria Math"/>
                        <a:cs typeface="Times New Roman" panose="02020603050405020304" pitchFamily="18" charset="0"/>
                      </a:rPr>
                      <m:t>𝑏</m:t>
                    </m:r>
                    <m:r>
                      <a:rPr lang="en-US" sz="2400" i="1" dirty="0">
                        <a:latin typeface="Cambria Math"/>
                        <a:cs typeface="Times New Roman" panose="02020603050405020304" pitchFamily="18" charset="0"/>
                      </a:rPr>
                      <m:t>→2, ……, </m:t>
                    </m:r>
                    <m:r>
                      <a:rPr lang="en-US" sz="2400" i="1" dirty="0" smtClean="0">
                        <a:latin typeface="Cambria Math"/>
                        <a:cs typeface="Times New Roman" panose="02020603050405020304" pitchFamily="18" charset="0"/>
                      </a:rPr>
                      <m:t>𝑧</m:t>
                    </m:r>
                    <m:r>
                      <a:rPr lang="en-US" sz="2400" i="1" dirty="0">
                        <a:latin typeface="Cambria Math"/>
                        <a:cs typeface="Times New Roman" panose="02020603050405020304" pitchFamily="18" charset="0"/>
                      </a:rPr>
                      <m:t>→26</m:t>
                    </m:r>
                  </m:oMath>
                </a14:m>
                <a:r>
                  <a:rPr lang="en-US" sz="2400" dirty="0">
                    <a:latin typeface="Times New Roman" panose="02020603050405020304" pitchFamily="18" charset="0"/>
                    <a:cs typeface="Times New Roman" panose="02020603050405020304" pitchFamily="18" charset="0"/>
                  </a:rPr>
                  <a:t>. </a:t>
                </a:r>
              </a:p>
            </p:txBody>
          </p:sp>
        </mc:Choice>
        <mc:Fallback xmlns="">
          <p:sp>
            <p:nvSpPr>
              <p:cNvPr id="5" name="Объект 4"/>
              <p:cNvSpPr>
                <a:spLocks noGrp="1" noRot="1" noChangeAspect="1" noMove="1" noResize="1" noEditPoints="1" noAdjustHandles="1" noChangeArrowheads="1" noChangeShapeType="1" noTextEdit="1"/>
              </p:cNvSpPr>
              <p:nvPr>
                <p:ph idx="1"/>
              </p:nvPr>
            </p:nvSpPr>
            <p:spPr>
              <a:xfrm>
                <a:off x="703384" y="1825625"/>
                <a:ext cx="4149969" cy="4351338"/>
              </a:xfrm>
              <a:blipFill rotWithShape="1">
                <a:blip r:embed="rId2"/>
                <a:stretch>
                  <a:fillRect l="-1909" t="-1961" r="-3671"/>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336" y="1826829"/>
            <a:ext cx="6752125" cy="3262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144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Considerations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Why converting </a:t>
                </a:r>
                <a14:m>
                  <m:oMath xmlns:m="http://schemas.openxmlformats.org/officeDocument/2006/math">
                    <m:r>
                      <a:rPr lang="en-US" sz="2400" i="1" dirty="0" smtClean="0">
                        <a:latin typeface="Cambria Math"/>
                        <a:cs typeface="Times New Roman" panose="02020603050405020304" pitchFamily="18" charset="0"/>
                      </a:rPr>
                      <m:t>𝑎</m:t>
                    </m:r>
                    <m:r>
                      <a:rPr lang="en-US" sz="2400" i="1" dirty="0">
                        <a:latin typeface="Cambria Math"/>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is not a good idea?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Because then the hashes of the strings </a:t>
                </a:r>
                <a14:m>
                  <m:oMath xmlns:m="http://schemas.openxmlformats.org/officeDocument/2006/math">
                    <m:r>
                      <a:rPr lang="en-US" sz="2400" i="1" dirty="0" smtClean="0">
                        <a:latin typeface="Cambria Math"/>
                        <a:cs typeface="Times New Roman" panose="02020603050405020304" pitchFamily="18" charset="0"/>
                      </a:rPr>
                      <m:t>𝑎</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𝑎𝑎</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𝑎𝑎𝑎</m:t>
                    </m:r>
                  </m:oMath>
                </a14:m>
                <a:r>
                  <a:rPr lang="en-US" sz="2400" dirty="0">
                    <a:latin typeface="Times New Roman" panose="02020603050405020304" pitchFamily="18" charset="0"/>
                    <a:cs typeface="Times New Roman" panose="02020603050405020304" pitchFamily="18" charset="0"/>
                  </a:rPr>
                  <a:t>, …… all evaluate to </a:t>
                </a:r>
                <a14:m>
                  <m:oMath xmlns:m="http://schemas.openxmlformats.org/officeDocument/2006/math">
                    <m:r>
                      <a:rPr lang="en-US" sz="2400" i="1" dirty="0" smtClean="0">
                        <a:latin typeface="Cambria Math"/>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Precomputing the powers of </a:t>
                </a:r>
                <a14:m>
                  <m:oMath xmlns:m="http://schemas.openxmlformats.org/officeDocument/2006/math">
                    <m:r>
                      <a:rPr lang="en-US" sz="2400" i="1" dirty="0" smtClean="0">
                        <a:latin typeface="Cambria Math"/>
                        <a:cs typeface="Times New Roman" panose="02020603050405020304" pitchFamily="18" charset="0"/>
                      </a:rPr>
                      <m:t>𝑝</m:t>
                    </m:r>
                  </m:oMath>
                </a14:m>
                <a:r>
                  <a:rPr lang="en-US" sz="2400" dirty="0">
                    <a:latin typeface="Times New Roman" panose="02020603050405020304" pitchFamily="18" charset="0"/>
                    <a:cs typeface="Times New Roman" panose="02020603050405020304" pitchFamily="18" charset="0"/>
                  </a:rPr>
                  <a:t> might give a performance boost.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787039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and indices </a:t>
                </a:r>
                <a14:m>
                  <m:oMath xmlns:m="http://schemas.openxmlformats.org/officeDocument/2006/math">
                    <m:r>
                      <a:rPr lang="en-US" sz="2400" i="1" dirty="0" smtClean="0">
                        <a:latin typeface="Cambria Math"/>
                      </a:rPr>
                      <m:t>𝑖</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𝑗</m:t>
                    </m:r>
                    <m:r>
                      <a:rPr lang="en-US" sz="2400" b="0" i="0" dirty="0" smtClean="0">
                        <a:latin typeface="Cambria Math"/>
                      </a:rPr>
                      <m:t>.</m:t>
                    </m:r>
                  </m:oMath>
                </a14:m>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the hash of the substring </a:t>
                </a:r>
                <a14:m>
                  <m:oMath xmlns:m="http://schemas.openxmlformats.org/officeDocument/2006/math">
                    <m:r>
                      <a:rPr lang="en-US" sz="2400" i="1" dirty="0" smtClean="0">
                        <a:latin typeface="Cambria Math"/>
                      </a:rPr>
                      <m:t>𝑠</m:t>
                    </m:r>
                    <m:r>
                      <a:rPr lang="en-US" sz="2400" i="1" dirty="0" smtClean="0">
                        <a:latin typeface="Cambria Math"/>
                      </a:rPr>
                      <m:t>[</m:t>
                    </m:r>
                    <m:r>
                      <a:rPr lang="en-US" sz="2400" i="1" dirty="0" err="1" smtClean="0">
                        <a:latin typeface="Cambria Math"/>
                      </a:rPr>
                      <m:t>𝑖</m:t>
                    </m:r>
                    <m:r>
                      <a:rPr lang="en-US" sz="2400" i="1" dirty="0" smtClean="0">
                        <a:latin typeface="Cambria Math"/>
                      </a:rPr>
                      <m:t>…</m:t>
                    </m:r>
                    <m:r>
                      <a:rPr lang="en-US" sz="2400" i="1" dirty="0" smtClean="0">
                        <a:latin typeface="Cambria Math"/>
                      </a:rPr>
                      <m:t>𝑗</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071984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Hash definition:</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25"/>
                            </m:rPr>
                            <a:rPr lang="en-US" sz="2400" i="1">
                              <a:latin typeface="Cambria Math"/>
                              <a:ea typeface="Cambria Math"/>
                              <a:cs typeface="Times New Roman" panose="02020603050405020304" pitchFamily="18" charset="0"/>
                            </a:rPr>
                            <m:t>𝑖</m:t>
                          </m:r>
                          <m:r>
                            <a:rPr lang="en-US" sz="2400" i="1">
                              <a:latin typeface="Cambria Math"/>
                              <a:ea typeface="Cambria Math"/>
                              <a:cs typeface="Times New Roman" panose="02020603050405020304" pitchFamily="18" charset="0"/>
                            </a:rPr>
                            <m:t>=0</m:t>
                          </m:r>
                        </m:sub>
                        <m:sup>
                          <m:r>
                            <a:rPr lang="en-US" sz="2400" i="1">
                              <a:latin typeface="Cambria Math"/>
                              <a:ea typeface="Cambria Math"/>
                              <a:cs typeface="Times New Roman" panose="02020603050405020304" pitchFamily="18" charset="0"/>
                            </a:rPr>
                            <m:t>𝑛</m:t>
                          </m:r>
                          <m:r>
                            <a:rPr lang="en-US" sz="2400" i="1">
                              <a:latin typeface="Cambria Math"/>
                              <a:ea typeface="Cambria Math"/>
                              <a:cs typeface="Times New Roman" panose="02020603050405020304" pitchFamily="18" charset="0"/>
                            </a:rPr>
                            <m:t> −1</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𝑖</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by definition, we have:</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𝑗</m:t>
                          </m:r>
                          <m:r>
                            <a:rPr lang="en-US" sz="2400" b="0" i="1" smtClean="0">
                              <a:latin typeface="Cambria Math"/>
                              <a:cs typeface="Times New Roman" panose="02020603050405020304" pitchFamily="18" charset="0"/>
                            </a:rPr>
                            <m:t>]</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b="0" i="1" smtClean="0">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𝑖</m:t>
                          </m:r>
                        </m:sub>
                        <m:sup>
                          <m:r>
                            <a:rPr lang="en-US" sz="2400" b="0" i="1" smtClean="0">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𝑘</m:t>
                              </m:r>
                              <m:r>
                                <a:rPr lang="en-US" sz="2400" b="0" i="1" smtClean="0">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131144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by definition, we have:</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𝑗</m:t>
                          </m:r>
                          <m:r>
                            <a:rPr lang="en-US" sz="2400" b="0" i="1" smtClean="0">
                              <a:latin typeface="Cambria Math"/>
                              <a:cs typeface="Times New Roman" panose="02020603050405020304" pitchFamily="18" charset="0"/>
                            </a:rPr>
                            <m:t>]</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b="0" i="1" smtClean="0">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𝑖</m:t>
                          </m:r>
                        </m:sub>
                        <m:sup>
                          <m:r>
                            <a:rPr lang="en-US" sz="2400" b="0" i="1" smtClean="0">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𝑘</m:t>
                              </m:r>
                              <m:r>
                                <a:rPr lang="en-US" sz="2400" b="0" i="1" smtClean="0">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r>
                  <a:rPr lang="en-US" sz="2400" dirty="0"/>
                  <a:t>Multiplying by </a:t>
                </a:r>
                <a14:m>
                  <m:oMath xmlns:m="http://schemas.openxmlformats.org/officeDocument/2006/math">
                    <m:sSup>
                      <m:sSupPr>
                        <m:ctrlPr>
                          <a:rPr lang="en-US" sz="2400" b="0" i="1" dirty="0" smtClean="0">
                            <a:latin typeface="Cambria Math" panose="02040503050406030204" pitchFamily="18" charset="0"/>
                          </a:rPr>
                        </m:ctrlPr>
                      </m:sSupPr>
                      <m:e>
                        <m:r>
                          <a:rPr lang="en-US" sz="2400" i="1" dirty="0" smtClean="0">
                            <a:latin typeface="Cambria Math"/>
                          </a:rPr>
                          <m:t>𝑝</m:t>
                        </m:r>
                      </m:e>
                      <m:sup>
                        <m:r>
                          <a:rPr lang="en-US" sz="2400" b="0" i="1" dirty="0" smtClean="0">
                            <a:latin typeface="Cambria Math"/>
                          </a:rPr>
                          <m:t>𝑖</m:t>
                        </m:r>
                      </m:sup>
                    </m:sSup>
                  </m:oMath>
                </a14:m>
                <a:r>
                  <a:rPr lang="en-US" sz="2400" dirty="0"/>
                  <a:t> gives:</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𝑖</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𝑗</m:t>
                          </m:r>
                          <m:r>
                            <a:rPr lang="en-US" sz="2400" i="1">
                              <a:latin typeface="Cambria Math"/>
                              <a:cs typeface="Times New Roman" panose="02020603050405020304" pitchFamily="18" charset="0"/>
                            </a:rPr>
                            <m:t>]</m:t>
                          </m:r>
                        </m:e>
                      </m:d>
                      <m:r>
                        <a:rPr lang="en-US" sz="2400" i="1" smtClean="0">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𝑖</m:t>
                          </m:r>
                        </m:sup>
                      </m:sSup>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1"/>
                            </m:rPr>
                            <a:rPr lang="en-US" sz="2400" i="1">
                              <a:latin typeface="Cambria Math"/>
                              <a:ea typeface="Cambria Math"/>
                              <a:cs typeface="Times New Roman" panose="02020603050405020304" pitchFamily="18" charset="0"/>
                            </a:rPr>
                            <m:t>𝑘</m:t>
                          </m:r>
                          <m:r>
                            <a:rPr lang="en-US" sz="2400" i="1">
                              <a:latin typeface="Cambria Math"/>
                              <a:ea typeface="Cambria Math"/>
                              <a:cs typeface="Times New Roman" panose="02020603050405020304" pitchFamily="18" charset="0"/>
                            </a:rPr>
                            <m:t>=</m:t>
                          </m:r>
                          <m:r>
                            <a:rPr lang="en-US" sz="2400" i="1">
                              <a:latin typeface="Cambria Math"/>
                              <a:ea typeface="Cambria Math"/>
                              <a:cs typeface="Times New Roman" panose="02020603050405020304" pitchFamily="18" charset="0"/>
                            </a:rPr>
                            <m:t>𝑖</m:t>
                          </m:r>
                        </m:sub>
                        <m:sup>
                          <m:r>
                            <a:rPr lang="en-US" sz="2400" i="1">
                              <a:latin typeface="Cambria Math"/>
                              <a:ea typeface="Cambria Math"/>
                              <a:cs typeface="Times New Roman" panose="02020603050405020304" pitchFamily="18" charset="0"/>
                            </a:rPr>
                            <m:t>𝑗</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𝑘</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i="1">
                                  <a:latin typeface="Cambria Math"/>
                                  <a:ea typeface="Cambria Math"/>
                                  <a:cs typeface="Times New Roman" panose="02020603050405020304" pitchFamily="18" charset="0"/>
                                </a:rPr>
                                <m:t>𝑘</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r>
                        <a:rPr lang="en-US" sz="2400" b="0" i="0" smtClean="0">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𝑗</m:t>
                              </m:r>
                            </m:e>
                          </m:d>
                        </m:e>
                      </m:d>
                      <m:r>
                        <a:rPr lang="en-US" sz="2400" b="0" i="1" smtClean="0">
                          <a:latin typeface="Cambria Math"/>
                          <a:cs typeface="Times New Roman" panose="02020603050405020304" pitchFamily="18" charset="0"/>
                        </a:rPr>
                        <m:t>−</m:t>
                      </m:r>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r>
                                <a:rPr lang="en-US" sz="2400" i="1">
                                  <a:latin typeface="Cambria Math"/>
                                  <a:cs typeface="Times New Roman" panose="02020603050405020304" pitchFamily="18" charset="0"/>
                                </a:rPr>
                                <m:t>…</m:t>
                              </m:r>
                              <m:r>
                                <a:rPr lang="en-US" sz="2400" b="0" i="1" smtClean="0">
                                  <a:latin typeface="Cambria Math"/>
                                  <a:cs typeface="Times New Roman" panose="02020603050405020304" pitchFamily="18" charset="0"/>
                                </a:rPr>
                                <m:t>𝑖</m:t>
                              </m:r>
                              <m:r>
                                <a:rPr lang="en-US" sz="2400" b="0" i="1" smtClean="0">
                                  <a:latin typeface="Cambria Math"/>
                                  <a:cs typeface="Times New Roman" panose="02020603050405020304" pitchFamily="18" charset="0"/>
                                </a:rPr>
                                <m:t> −1</m:t>
                              </m:r>
                            </m:e>
                          </m:d>
                        </m:e>
                      </m:d>
                      <m:r>
                        <a:rPr lang="en-US" sz="2400" b="0" i="1" smtClean="0">
                          <a:latin typeface="Cambria Math"/>
                          <a:cs typeface="Times New Roman" panose="02020603050405020304" pitchFamily="18" charset="0"/>
                        </a:rPr>
                        <m:t> </m:t>
                      </m:r>
                      <m:r>
                        <a:rPr lang="en-US" sz="2400" b="0" i="1" smtClean="0">
                          <a:latin typeface="Cambria Math"/>
                          <a:cs typeface="Times New Roman" panose="02020603050405020304" pitchFamily="18" charset="0"/>
                        </a:rPr>
                        <m:t>𝑚𝑜𝑑</m:t>
                      </m:r>
                      <m:r>
                        <a:rPr lang="en-US" sz="2400" b="0" i="1" smtClean="0">
                          <a:latin typeface="Cambria Math"/>
                          <a:cs typeface="Times New Roman" panose="02020603050405020304" pitchFamily="18" charset="0"/>
                        </a:rPr>
                        <m:t> </m:t>
                      </m:r>
                      <m:r>
                        <a:rPr lang="en-US" sz="2400" b="0" i="1" smtClean="0">
                          <a:latin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610749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by knowing the hash value of each prefix of the string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we can compute the hash of any substring directly using this formula. </a:t>
                </a:r>
              </a:p>
              <a:p>
                <a:r>
                  <a:rPr lang="en-US" sz="2400" dirty="0">
                    <a:latin typeface="Times New Roman" panose="02020603050405020304" pitchFamily="18" charset="0"/>
                    <a:cs typeface="Times New Roman" panose="02020603050405020304" pitchFamily="18" charset="0"/>
                  </a:rPr>
                  <a:t>The only problem that we face in calculating it is that we must be able to divide </a:t>
                </a:r>
                <a14:m>
                  <m:oMath xmlns:m="http://schemas.openxmlformats.org/officeDocument/2006/math">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[0…</m:t>
                    </m:r>
                    <m:r>
                      <a:rPr lang="en-US" sz="2400" i="1" dirty="0" smtClean="0">
                        <a:latin typeface="Cambria Math"/>
                        <a:cs typeface="Times New Roman" panose="02020603050405020304" pitchFamily="18" charset="0"/>
                      </a:rPr>
                      <m:t>𝑗</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[0…</m:t>
                    </m:r>
                    <m:r>
                      <a:rPr lang="en-US" sz="2400" i="1" dirty="0" smtClean="0">
                        <a:latin typeface="Cambria Math"/>
                        <a:cs typeface="Times New Roman" panose="02020603050405020304" pitchFamily="18" charset="0"/>
                      </a:rPr>
                      <m:t>𝑖</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by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b="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Therefore we need to find the modular multiplicative inverse of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b="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and then perform multiplication with this inverse. </a:t>
                </a:r>
              </a:p>
              <a:p>
                <a:r>
                  <a:rPr lang="en-US" sz="2400" dirty="0">
                    <a:latin typeface="Times New Roman" panose="02020603050405020304" pitchFamily="18" charset="0"/>
                    <a:cs typeface="Times New Roman" panose="02020603050405020304" pitchFamily="18" charset="0"/>
                  </a:rPr>
                  <a:t>We can precompute the inverse of every </a:t>
                </a:r>
                <a14:m>
                  <m:oMath xmlns:m="http://schemas.openxmlformats.org/officeDocument/2006/math">
                    <m:sSup>
                      <m:sSupPr>
                        <m:ctrlPr>
                          <a:rPr lang="en-US" sz="2400" b="0" i="1" dirty="0" smtClean="0">
                            <a:latin typeface="Cambria Math" panose="02040503050406030204" pitchFamily="18" charset="0"/>
                            <a:cs typeface="Times New Roman" panose="02020603050405020304" pitchFamily="18" charset="0"/>
                          </a:rPr>
                        </m:ctrlPr>
                      </m:sSupPr>
                      <m:e>
                        <m:r>
                          <a:rPr lang="en-US" sz="2400" i="1" dirty="0" smtClean="0">
                            <a:latin typeface="Cambria Math"/>
                            <a:cs typeface="Times New Roman" panose="02020603050405020304" pitchFamily="18" charset="0"/>
                          </a:rPr>
                          <m:t>𝑝</m:t>
                        </m:r>
                      </m:e>
                      <m:sup>
                        <m:r>
                          <a:rPr lang="en-US" sz="2400" i="1" dirty="0" smtClean="0">
                            <a:latin typeface="Cambria Math"/>
                            <a:cs typeface="Times New Roman" panose="02020603050405020304" pitchFamily="18" charset="0"/>
                          </a:rPr>
                          <m:t>𝑖</m:t>
                        </m:r>
                      </m:sup>
                    </m:sSup>
                  </m:oMath>
                </a14:m>
                <a:r>
                  <a:rPr lang="en-US" sz="2400" dirty="0">
                    <a:latin typeface="Times New Roman" panose="02020603050405020304" pitchFamily="18" charset="0"/>
                    <a:cs typeface="Times New Roman" panose="02020603050405020304" pitchFamily="18" charset="0"/>
                  </a:rPr>
                  <a:t>, which allows computing the hash of any substring of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in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13840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For another way we can use a little bit different hash function:</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cs typeface="Times New Roman" panose="02020603050405020304" pitchFamily="18" charset="0"/>
                        </a:rPr>
                        <m:t>h𝑎𝑠h</m:t>
                      </m:r>
                      <m:d>
                        <m:dPr>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𝑠</m:t>
                          </m:r>
                        </m:e>
                      </m:d>
                      <m:r>
                        <a:rPr lang="en-US" sz="2400" i="1">
                          <a:latin typeface="Cambria Math"/>
                          <a:cs typeface="Times New Roman" panose="02020603050405020304" pitchFamily="18" charset="0"/>
                        </a:rPr>
                        <m:t>=</m:t>
                      </m:r>
                      <m:r>
                        <a:rPr lang="en-US" sz="2400">
                          <a:latin typeface="Cambria Math"/>
                          <a:ea typeface="Cambria Math"/>
                          <a:cs typeface="Times New Roman" panose="02020603050405020304" pitchFamily="18" charset="0"/>
                        </a:rPr>
                        <m:t> </m:t>
                      </m:r>
                      <m:nary>
                        <m:naryPr>
                          <m:chr m:val="∑"/>
                          <m:limLoc m:val="subSup"/>
                          <m:ctrlPr>
                            <a:rPr lang="en-US" sz="2400" i="1">
                              <a:latin typeface="Cambria Math" panose="02040503050406030204" pitchFamily="18" charset="0"/>
                              <a:ea typeface="Cambria Math"/>
                              <a:cs typeface="Times New Roman" panose="02020603050405020304" pitchFamily="18" charset="0"/>
                            </a:rPr>
                          </m:ctrlPr>
                        </m:naryPr>
                        <m:sub>
                          <m:r>
                            <m:rPr>
                              <m:brk m:alnAt="25"/>
                            </m:rPr>
                            <a:rPr lang="en-US" sz="2400" i="1">
                              <a:latin typeface="Cambria Math"/>
                              <a:ea typeface="Cambria Math"/>
                              <a:cs typeface="Times New Roman" panose="02020603050405020304" pitchFamily="18" charset="0"/>
                            </a:rPr>
                            <m:t>𝑖</m:t>
                          </m:r>
                          <m:r>
                            <a:rPr lang="en-US" sz="2400" i="1">
                              <a:latin typeface="Cambria Math"/>
                              <a:ea typeface="Cambria Math"/>
                              <a:cs typeface="Times New Roman" panose="02020603050405020304" pitchFamily="18" charset="0"/>
                            </a:rPr>
                            <m:t>=0</m:t>
                          </m:r>
                        </m:sub>
                        <m:sup>
                          <m:r>
                            <a:rPr lang="en-US" sz="2400" i="1">
                              <a:latin typeface="Cambria Math"/>
                              <a:ea typeface="Cambria Math"/>
                              <a:cs typeface="Times New Roman" panose="02020603050405020304" pitchFamily="18" charset="0"/>
                            </a:rPr>
                            <m:t>𝑛</m:t>
                          </m:r>
                          <m:r>
                            <a:rPr lang="en-US" sz="2400" i="1">
                              <a:latin typeface="Cambria Math"/>
                              <a:ea typeface="Cambria Math"/>
                              <a:cs typeface="Times New Roman" panose="02020603050405020304" pitchFamily="18" charset="0"/>
                            </a:rPr>
                            <m:t> −1</m:t>
                          </m:r>
                        </m:sup>
                        <m:e>
                          <m:r>
                            <a:rPr lang="en-US" sz="2400" i="1">
                              <a:latin typeface="Cambria Math"/>
                              <a:ea typeface="Cambria Math"/>
                              <a:cs typeface="Times New Roman" panose="02020603050405020304" pitchFamily="18" charset="0"/>
                            </a:rPr>
                            <m:t>𝑠</m:t>
                          </m:r>
                          <m:d>
                            <m:dPr>
                              <m:begChr m:val="["/>
                              <m:endChr m:val="]"/>
                              <m:ctrlPr>
                                <a:rPr lang="en-US" sz="2400" i="1">
                                  <a:latin typeface="Cambria Math" panose="02040503050406030204" pitchFamily="18" charset="0"/>
                                  <a:ea typeface="Cambria Math"/>
                                  <a:cs typeface="Times New Roman" panose="02020603050405020304" pitchFamily="18" charset="0"/>
                                </a:rPr>
                              </m:ctrlPr>
                            </m:dPr>
                            <m:e>
                              <m:r>
                                <a:rPr lang="en-US" sz="2400" i="1">
                                  <a:latin typeface="Cambria Math"/>
                                  <a:ea typeface="Cambria Math"/>
                                  <a:cs typeface="Times New Roman" panose="02020603050405020304" pitchFamily="18" charset="0"/>
                                </a:rPr>
                                <m:t>𝑖</m:t>
                              </m:r>
                            </m:e>
                          </m:d>
                          <m:r>
                            <a:rPr lang="en-US" sz="2400" i="1">
                              <a:latin typeface="Cambria Math"/>
                              <a:ea typeface="Cambria Math"/>
                              <a:cs typeface="Times New Roman" panose="02020603050405020304" pitchFamily="18" charset="0"/>
                            </a:rPr>
                            <m:t>∗</m:t>
                          </m:r>
                          <m:sSup>
                            <m:sSupPr>
                              <m:ctrlPr>
                                <a:rPr lang="en-US" sz="2400" i="1">
                                  <a:latin typeface="Cambria Math" panose="02040503050406030204" pitchFamily="18" charset="0"/>
                                  <a:ea typeface="Cambria Math"/>
                                  <a:cs typeface="Times New Roman" panose="02020603050405020304" pitchFamily="18" charset="0"/>
                                </a:rPr>
                              </m:ctrlPr>
                            </m:sSupPr>
                            <m:e>
                              <m:r>
                                <a:rPr lang="en-US" sz="2400" i="1">
                                  <a:latin typeface="Cambria Math"/>
                                  <a:ea typeface="Cambria Math"/>
                                  <a:cs typeface="Times New Roman" panose="02020603050405020304" pitchFamily="18" charset="0"/>
                                </a:rPr>
                                <m:t>𝑝</m:t>
                              </m:r>
                            </m:e>
                            <m:sup>
                              <m:r>
                                <a:rPr lang="en-US" sz="2400" b="1" i="0" smtClean="0">
                                  <a:latin typeface="Cambria Math"/>
                                  <a:ea typeface="Cambria Math"/>
                                  <a:cs typeface="Times New Roman" panose="02020603050405020304" pitchFamily="18" charset="0"/>
                                </a:rPr>
                                <m:t>𝐧</m:t>
                              </m:r>
                              <m:r>
                                <a:rPr lang="en-US" sz="2400" b="1" i="0" smtClean="0">
                                  <a:latin typeface="Cambria Math"/>
                                  <a:ea typeface="Cambria Math"/>
                                  <a:cs typeface="Times New Roman" panose="02020603050405020304" pitchFamily="18" charset="0"/>
                                </a:rPr>
                                <m:t>−</m:t>
                              </m:r>
                              <m:r>
                                <a:rPr lang="en-US" sz="2400" b="1" i="0">
                                  <a:latin typeface="Cambria Math"/>
                                  <a:ea typeface="Cambria Math"/>
                                  <a:cs typeface="Times New Roman" panose="02020603050405020304" pitchFamily="18" charset="0"/>
                                </a:rPr>
                                <m:t>𝐢</m:t>
                              </m:r>
                              <m:r>
                                <a:rPr lang="en-US" sz="2400" b="1" i="0" smtClean="0">
                                  <a:latin typeface="Cambria Math"/>
                                  <a:ea typeface="Cambria Math"/>
                                  <a:cs typeface="Times New Roman" panose="02020603050405020304" pitchFamily="18" charset="0"/>
                                </a:rPr>
                                <m:t> −</m:t>
                              </m:r>
                              <m:r>
                                <a:rPr lang="en-US" sz="2400" b="1" i="0" smtClean="0">
                                  <a:latin typeface="Cambria Math"/>
                                  <a:ea typeface="Cambria Math"/>
                                  <a:cs typeface="Times New Roman" panose="02020603050405020304" pitchFamily="18" charset="0"/>
                                </a:rPr>
                                <m:t>𝟏</m:t>
                              </m:r>
                            </m:sup>
                          </m:sSup>
                        </m:e>
                      </m:nary>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𝑚𝑜𝑑</m:t>
                      </m:r>
                      <m:r>
                        <a:rPr lang="en-US" sz="2400" i="1">
                          <a:latin typeface="Cambria Math"/>
                          <a:ea typeface="Cambria Math"/>
                          <a:cs typeface="Times New Roman" panose="02020603050405020304" pitchFamily="18" charset="0"/>
                        </a:rPr>
                        <m:t> </m:t>
                      </m:r>
                      <m:r>
                        <a:rPr lang="en-US" sz="2400" i="1">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string hash is a simple “number in base </a:t>
                </a:r>
                <a14:m>
                  <m:oMath xmlns:m="http://schemas.openxmlformats.org/officeDocument/2006/math">
                    <m:r>
                      <a:rPr lang="en-US" sz="2400" i="1" dirty="0" smtClean="0">
                        <a:latin typeface="Cambria Math"/>
                        <a:cs typeface="Times New Roman" panose="02020603050405020304" pitchFamily="18" charset="0"/>
                      </a:rPr>
                      <m:t>𝑝</m:t>
                    </m:r>
                  </m:oMath>
                </a14:m>
                <a:r>
                  <a:rPr lang="en-US" sz="2400" dirty="0" smtClean="0">
                    <a:latin typeface="Times New Roman" panose="02020603050405020304" pitchFamily="18" charset="0"/>
                    <a:cs typeface="Times New Roman" panose="02020603050405020304" pitchFamily="18" charset="0"/>
                  </a:rPr>
                  <a:t>”, so </a:t>
                </a:r>
                <a:r>
                  <a:rPr lang="en-US" sz="2400" dirty="0">
                    <a:latin typeface="Times New Roman" panose="02020603050405020304" pitchFamily="18" charset="0"/>
                    <a:cs typeface="Times New Roman" panose="02020603050405020304" pitchFamily="18" charset="0"/>
                  </a:rPr>
                  <a:t>we can suppose for a </a:t>
                </a:r>
                <a:r>
                  <a:rPr lang="en-US" sz="2400" dirty="0" smtClean="0">
                    <a:latin typeface="Times New Roman" panose="02020603050405020304" pitchFamily="18" charset="0"/>
                    <a:cs typeface="Times New Roman" panose="02020603050405020304" pitchFamily="18" charset="0"/>
                  </a:rPr>
                  <a:t>moment </a:t>
                </a:r>
                <a:r>
                  <a:rPr lang="en-US" sz="2400" dirty="0">
                    <a:latin typeface="Times New Roman" panose="02020603050405020304" pitchFamily="18" charset="0"/>
                    <a:cs typeface="Times New Roman" panose="02020603050405020304" pitchFamily="18" charset="0"/>
                  </a:rPr>
                  <a:t>that we work only with numbers.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let’s suppose we have a string, which contain only digits, and we take p = 10.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kind of strings represents regular numbers.</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862179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Fast hash of substrings of given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Let’s go backwards.</a:t>
                </a:r>
              </a:p>
              <a:p>
                <a:r>
                  <a:rPr lang="en-US" sz="2400" dirty="0">
                    <a:latin typeface="Times New Roman" panose="02020603050405020304" pitchFamily="18" charset="0"/>
                    <a:cs typeface="Times New Roman" panose="02020603050405020304" pitchFamily="18" charset="0"/>
                  </a:rPr>
                  <a:t>Suppose we have string </a:t>
                </a:r>
                <a14:m>
                  <m:oMath xmlns:m="http://schemas.openxmlformats.org/officeDocument/2006/math">
                    <m:r>
                      <a:rPr lang="en-US" sz="2400" i="1" dirty="0" smtClean="0">
                        <a:latin typeface="Cambria Math"/>
                        <a:cs typeface="Times New Roman" panose="02020603050405020304" pitchFamily="18" charset="0"/>
                      </a:rPr>
                      <m:t>“</m:t>
                    </m:r>
                    <m:r>
                      <a:rPr lang="en-US" sz="2400" b="0" i="1" dirty="0" smtClean="0">
                        <a:latin typeface="Cambria Math"/>
                        <a:cs typeface="Times New Roman" panose="02020603050405020304" pitchFamily="18" charset="0"/>
                      </a:rPr>
                      <m:t>456789</m:t>
                    </m:r>
                    <m:r>
                      <a:rPr lang="en-US" sz="2400" i="1" dirty="0" smtClean="0">
                        <a:latin typeface="Cambria Math"/>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want get substring hash from 1 to 3,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a:cs typeface="Times New Roman" panose="02020603050405020304" pitchFamily="18" charset="0"/>
                      </a:rPr>
                      <m:t>“</m:t>
                    </m:r>
                    <m:r>
                      <a:rPr lang="en-US" sz="2400" b="0" i="1" dirty="0" smtClean="0">
                        <a:latin typeface="Cambria Math"/>
                        <a:cs typeface="Times New Roman" panose="02020603050405020304" pitchFamily="18" charset="0"/>
                      </a:rPr>
                      <m:t>567</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For this example, the following equation is true: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("567")=</m:t>
                      </m:r>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("4567")−</m:t>
                      </m:r>
                      <m:r>
                        <a:rPr lang="en-US" sz="2400" b="0" i="1" smtClean="0">
                          <a:latin typeface="Cambria Math"/>
                          <a:cs typeface="Times New Roman" panose="02020603050405020304" pitchFamily="18" charset="0"/>
                        </a:rPr>
                        <m:t>h𝑎𝑠h</m:t>
                      </m:r>
                      <m:r>
                        <a:rPr lang="en-US" sz="2400" b="0" i="1" smtClean="0">
                          <a:latin typeface="Cambria Math"/>
                          <a:cs typeface="Times New Roman" panose="02020603050405020304" pitchFamily="18" charset="0"/>
                        </a:rPr>
                        <m:t>("4")∙</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10</m:t>
                          </m:r>
                        </m:e>
                        <m:sup>
                          <m:r>
                            <a:rPr lang="en-US" sz="2400" b="0" i="1" smtClean="0">
                              <a:latin typeface="Cambria Math"/>
                              <a:ea typeface="Cambria Math"/>
                              <a:cs typeface="Times New Roman" panose="02020603050405020304" pitchFamily="18" charset="0"/>
                            </a:rPr>
                            <m:t>3</m:t>
                          </m:r>
                        </m:sup>
                      </m:sSup>
                    </m:oMath>
                  </m:oMathPara>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Writing by formula:</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𝑗</m:t>
                              </m:r>
                            </m:e>
                          </m:d>
                        </m:e>
                      </m:d>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0…</m:t>
                              </m:r>
                              <m:r>
                                <a:rPr lang="en-US" b="0" i="1" smtClean="0">
                                  <a:latin typeface="Cambria Math"/>
                                  <a:cs typeface="Times New Roman" panose="02020603050405020304" pitchFamily="18" charset="0"/>
                                </a:rPr>
                                <m:t>𝑗</m:t>
                              </m:r>
                            </m:e>
                          </m:d>
                        </m:e>
                      </m:d>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h𝑎𝑠h</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𝑠</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a:cs typeface="Times New Roman" panose="02020603050405020304" pitchFamily="18" charset="0"/>
                                </a:rPr>
                                <m:t>0…</m:t>
                              </m:r>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 −1</m:t>
                              </m:r>
                            </m:e>
                          </m:d>
                        </m:e>
                      </m:d>
                      <m:r>
                        <a:rPr lang="en-US" b="0" i="1" smtClean="0">
                          <a:latin typeface="Cambria Math"/>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a:cs typeface="Times New Roman" panose="02020603050405020304" pitchFamily="18" charset="0"/>
                            </a:rPr>
                            <m:t>𝑝</m:t>
                          </m:r>
                        </m:e>
                        <m:sup>
                          <m:r>
                            <a:rPr lang="en-US" b="0" i="1" smtClean="0">
                              <a:latin typeface="Cambria Math"/>
                              <a:cs typeface="Times New Roman" panose="02020603050405020304" pitchFamily="18" charset="0"/>
                            </a:rPr>
                            <m:t>𝑖</m:t>
                          </m:r>
                          <m:r>
                            <a:rPr lang="en-US" b="0" i="1" smtClean="0">
                              <a:latin typeface="Cambria Math"/>
                              <a:cs typeface="Times New Roman" panose="02020603050405020304" pitchFamily="18" charset="0"/>
                            </a:rPr>
                            <m:t>−</m:t>
                          </m:r>
                          <m:r>
                            <a:rPr lang="en-US" b="0" i="1" smtClean="0">
                              <a:latin typeface="Cambria Math"/>
                              <a:cs typeface="Times New Roman" panose="02020603050405020304" pitchFamily="18" charset="0"/>
                            </a:rPr>
                            <m:t>𝑗</m:t>
                          </m:r>
                        </m:sup>
                      </m:sSup>
                      <m:r>
                        <a:rPr lang="en-US" b="0" i="1" smtClean="0">
                          <a:latin typeface="Cambria Math"/>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by knowing the hash value of each prefix of the string </a:t>
                </a:r>
                <a14:m>
                  <m:oMath xmlns:m="http://schemas.openxmlformats.org/officeDocument/2006/math">
                    <m:r>
                      <a:rPr lang="en-US" sz="2400" i="1" dirty="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we can compute the hash of any substring directly using this formula and in this case </a:t>
                </a:r>
                <a:r>
                  <a:rPr lang="en-US" sz="2400" b="1" u="sng" dirty="0">
                    <a:latin typeface="Times New Roman" panose="02020603050405020304" pitchFamily="18" charset="0"/>
                    <a:cs typeface="Times New Roman" panose="02020603050405020304" pitchFamily="18" charset="0"/>
                  </a:rPr>
                  <a:t>without using the inverse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432120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Search for unique strings in an array of strings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list of </a:t>
                </a:r>
                <a14:m>
                  <m:oMath xmlns:m="http://schemas.openxmlformats.org/officeDocument/2006/math">
                    <m:r>
                      <a:rPr lang="en-US" sz="2400" i="1" dirty="0" smtClean="0">
                        <a:latin typeface="Cambria Math"/>
                      </a:rPr>
                      <m:t>𝑛</m:t>
                    </m:r>
                  </m:oMath>
                </a14:m>
                <a:r>
                  <a:rPr lang="en-US" sz="2400" dirty="0">
                    <a:latin typeface="Times New Roman" panose="02020603050405020304" pitchFamily="18" charset="0"/>
                    <a:cs typeface="Times New Roman" panose="02020603050405020304" pitchFamily="18" charset="0"/>
                  </a:rPr>
                  <a:t> strings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a:rPr>
                          <m:t>𝑠</m:t>
                        </m:r>
                      </m:e>
                      <m:sub>
                        <m:r>
                          <a:rPr lang="en-US" sz="2400" i="1" dirty="0" smtClean="0">
                            <a:latin typeface="Cambria Math"/>
                          </a:rPr>
                          <m:t>𝑖</m:t>
                        </m:r>
                      </m:sub>
                    </m:sSub>
                  </m:oMath>
                </a14:m>
                <a:r>
                  <a:rPr lang="en-US" sz="2400" dirty="0">
                    <a:latin typeface="Times New Roman" panose="02020603050405020304" pitchFamily="18" charset="0"/>
                    <a:cs typeface="Times New Roman" panose="02020603050405020304" pitchFamily="18" charset="0"/>
                  </a:rPr>
                  <a:t>, each no longer than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characters, find all the unique strings.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the obvious algorithm involving sorting the strings, we </a:t>
                </a:r>
                <a:r>
                  <a:rPr lang="en-US" sz="2400" dirty="0" smtClean="0">
                    <a:latin typeface="Times New Roman" panose="02020603050405020304" pitchFamily="18" charset="0"/>
                    <a:cs typeface="Times New Roman" panose="02020603050405020304" pitchFamily="18" charset="0"/>
                  </a:rPr>
                  <a:t>will </a:t>
                </a:r>
                <a:r>
                  <a:rPr lang="en-US" sz="2400" dirty="0">
                    <a:latin typeface="Times New Roman" panose="02020603050405020304" pitchFamily="18" charset="0"/>
                    <a:cs typeface="Times New Roman" panose="02020603050405020304" pitchFamily="18" charset="0"/>
                  </a:rPr>
                  <a:t>get a time complexity of </a:t>
                </a:r>
                <a14:m>
                  <m:oMath xmlns:m="http://schemas.openxmlformats.org/officeDocument/2006/math">
                    <m:r>
                      <a:rPr lang="en-US" sz="2400" i="1" dirty="0" smtClean="0">
                        <a:latin typeface="Cambria Math"/>
                      </a:rPr>
                      <m:t>𝑂</m:t>
                    </m:r>
                    <m:r>
                      <a:rPr lang="en-US" sz="2400" i="1" dirty="0" smtClean="0">
                        <a:latin typeface="Cambria Math"/>
                      </a:rPr>
                      <m:t>(</m:t>
                    </m:r>
                    <m:r>
                      <a:rPr lang="en-US" sz="2400" i="1" dirty="0" err="1" smtClean="0">
                        <a:latin typeface="Cambria Math"/>
                      </a:rPr>
                      <m:t>𝑛</m:t>
                    </m:r>
                    <m:r>
                      <a:rPr lang="en-US" sz="2400" i="1" dirty="0" smtClean="0">
                        <a:latin typeface="Cambria Math"/>
                        <a:ea typeface="Cambria Math"/>
                      </a:rPr>
                      <m:t>∙</m:t>
                    </m:r>
                    <m:r>
                      <a:rPr lang="en-US" sz="2400" i="1" dirty="0" err="1" smtClean="0">
                        <a:latin typeface="Cambria Math"/>
                      </a:rPr>
                      <m:t>𝑚</m:t>
                    </m:r>
                    <m:r>
                      <a:rPr lang="en-US" sz="2400" i="1" dirty="0" smtClean="0">
                        <a:latin typeface="Cambria Math"/>
                        <a:ea typeface="Cambria Math"/>
                      </a:rPr>
                      <m:t>∙</m:t>
                    </m:r>
                    <m:r>
                      <a:rPr lang="en-US" sz="2400" i="1" dirty="0" err="1" smtClean="0">
                        <a:latin typeface="Cambria Math"/>
                      </a:rPr>
                      <m:t>𝑙𝑜𝑔𝑛</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where the sorting requires </a:t>
                </a:r>
                <a14:m>
                  <m:oMath xmlns:m="http://schemas.openxmlformats.org/officeDocument/2006/math">
                    <m:r>
                      <a:rPr lang="en-US" sz="2400" i="1" dirty="0" smtClean="0">
                        <a:latin typeface="Cambria Math"/>
                      </a:rPr>
                      <m:t>𝑂</m:t>
                    </m:r>
                    <m:d>
                      <m:dPr>
                        <m:ctrlPr>
                          <a:rPr lang="en-US" sz="2400" i="1" dirty="0" smtClean="0">
                            <a:latin typeface="Cambria Math" panose="02040503050406030204" pitchFamily="18" charset="0"/>
                          </a:rPr>
                        </m:ctrlPr>
                      </m:dPr>
                      <m:e>
                        <m:r>
                          <m:rPr>
                            <m:sty m:val="p"/>
                          </m:rPr>
                          <a:rPr lang="en-US" sz="2400" i="1" dirty="0" err="1" smtClean="0">
                            <a:latin typeface="Cambria Math"/>
                          </a:rPr>
                          <m:t>n</m:t>
                        </m:r>
                        <m:r>
                          <a:rPr lang="en-US" sz="2400" i="1" dirty="0" smtClean="0">
                            <a:latin typeface="Cambria Math"/>
                            <a:ea typeface="Cambria Math"/>
                          </a:rPr>
                          <m:t>∙</m:t>
                        </m:r>
                        <m:func>
                          <m:funcPr>
                            <m:ctrlPr>
                              <a:rPr lang="en-US" sz="2400" i="1" dirty="0" err="1">
                                <a:latin typeface="Cambria Math" panose="02040503050406030204" pitchFamily="18" charset="0"/>
                              </a:rPr>
                            </m:ctrlPr>
                          </m:funcPr>
                          <m:fName>
                            <m:r>
                              <m:rPr>
                                <m:sty m:val="p"/>
                              </m:rPr>
                              <a:rPr lang="en-US" sz="2400" i="0" dirty="0" err="1" smtClean="0">
                                <a:latin typeface="Cambria Math"/>
                              </a:rPr>
                              <m:t>log</m:t>
                            </m:r>
                          </m:fName>
                          <m:e>
                            <m:r>
                              <a:rPr lang="en-US" sz="2400" i="1" dirty="0" err="1">
                                <a:latin typeface="Cambria Math"/>
                              </a:rPr>
                              <m:t>𝑛</m:t>
                            </m:r>
                          </m:e>
                        </m:func>
                      </m:e>
                    </m:d>
                  </m:oMath>
                </a14:m>
                <a:r>
                  <a:rPr lang="en-US" sz="2400" dirty="0">
                    <a:latin typeface="Times New Roman" panose="02020603050405020304" pitchFamily="18" charset="0"/>
                    <a:cs typeface="Times New Roman" panose="02020603050405020304" pitchFamily="18" charset="0"/>
                  </a:rPr>
                  <a:t> comparisons and each comparison take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𝑚</m:t>
                    </m:r>
                    <m:r>
                      <a:rPr lang="en-US" sz="2400" i="1" dirty="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by using hashes, we reduce the comparison time to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(1)</m:t>
                    </m:r>
                  </m:oMath>
                </a14:m>
                <a:r>
                  <a:rPr lang="en-US" sz="2400" dirty="0">
                    <a:latin typeface="Times New Roman" panose="02020603050405020304" pitchFamily="18" charset="0"/>
                    <a:cs typeface="Times New Roman" panose="02020603050405020304" pitchFamily="18" charset="0"/>
                  </a:rPr>
                  <a:t>, giving us an algorithm that runs in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err="1" smtClean="0">
                        <a:latin typeface="Cambria Math"/>
                        <a:cs typeface="Times New Roman" panose="02020603050405020304" pitchFamily="18" charset="0"/>
                      </a:rPr>
                      <m:t>𝑛</m:t>
                    </m:r>
                    <m:r>
                      <a:rPr lang="en-US" sz="2400" i="1" dirty="0" smtClean="0">
                        <a:latin typeface="Cambria Math"/>
                        <a:ea typeface="Cambria Math"/>
                        <a:cs typeface="Times New Roman" panose="02020603050405020304" pitchFamily="18" charset="0"/>
                      </a:rPr>
                      <m:t>∙</m:t>
                    </m:r>
                    <m:r>
                      <a:rPr lang="en-US" sz="2400" i="1" dirty="0" err="1" smtClean="0">
                        <a:latin typeface="Cambria Math"/>
                        <a:cs typeface="Times New Roman" panose="02020603050405020304" pitchFamily="18" charset="0"/>
                      </a:rPr>
                      <m:t>𝑚</m:t>
                    </m:r>
                    <m:r>
                      <a:rPr lang="en-US" sz="2400" i="1" dirty="0" err="1" smtClean="0">
                        <a:latin typeface="Cambria Math"/>
                        <a:cs typeface="Times New Roman" panose="02020603050405020304" pitchFamily="18" charset="0"/>
                      </a:rPr>
                      <m:t>+</m:t>
                    </m:r>
                    <m:r>
                      <a:rPr lang="en-US" sz="2400" i="1" dirty="0" err="1" smtClean="0">
                        <a:latin typeface="Cambria Math"/>
                        <a:cs typeface="Times New Roman" panose="02020603050405020304" pitchFamily="18" charset="0"/>
                      </a:rPr>
                      <m:t>𝑛</m:t>
                    </m:r>
                    <m:r>
                      <a:rPr lang="en-US" sz="2400" i="1" dirty="0" smtClean="0">
                        <a:latin typeface="Cambria Math"/>
                        <a:ea typeface="Cambria Math"/>
                        <a:cs typeface="Times New Roman" panose="02020603050405020304" pitchFamily="18" charset="0"/>
                      </a:rPr>
                      <m:t>∙</m:t>
                    </m:r>
                    <m:r>
                      <a:rPr lang="en-US" sz="2400" i="1" dirty="0" err="1" smtClean="0">
                        <a:latin typeface="Cambria Math"/>
                        <a:cs typeface="Times New Roman" panose="02020603050405020304" pitchFamily="18" charset="0"/>
                      </a:rPr>
                      <m:t>𝑙𝑜𝑔𝑛</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time.</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5722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3776499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String hashing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Find the number of different substrings in 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Problem: Given a string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of length </a:t>
                </a:r>
                <a14:m>
                  <m:oMath xmlns:m="http://schemas.openxmlformats.org/officeDocument/2006/math">
                    <m:r>
                      <a:rPr lang="en-US" sz="2400" i="1" dirty="0" smtClean="0">
                        <a:latin typeface="Cambria Math"/>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consisting only of lowercase English letters, find the number of different substrings in this string.</a:t>
                </a:r>
              </a:p>
              <a:p>
                <a:r>
                  <a:rPr lang="en-US" sz="2400" dirty="0">
                    <a:latin typeface="Times New Roman" panose="02020603050405020304" pitchFamily="18" charset="0"/>
                    <a:cs typeface="Times New Roman" panose="02020603050405020304" pitchFamily="18" charset="0"/>
                  </a:rPr>
                  <a:t>To solve this problem, we iterate over all substring lengths </a:t>
                </a:r>
                <a14:m>
                  <m:oMath xmlns:m="http://schemas.openxmlformats.org/officeDocument/2006/math">
                    <m:r>
                      <a:rPr lang="en-US" sz="2400" i="1" dirty="0" smtClean="0">
                        <a:latin typeface="Cambria Math"/>
                        <a:cs typeface="Times New Roman" panose="02020603050405020304" pitchFamily="18" charset="0"/>
                      </a:rPr>
                      <m:t>𝑙</m:t>
                    </m:r>
                    <m:r>
                      <a:rPr lang="en-US" sz="2400" i="1" dirty="0" smtClean="0">
                        <a:latin typeface="Cambria Math"/>
                        <a:cs typeface="Times New Roman" panose="02020603050405020304" pitchFamily="18" charset="0"/>
                      </a:rPr>
                      <m:t>=1…</m:t>
                    </m:r>
                    <m:r>
                      <a:rPr lang="en-US" sz="2400" i="1" dirty="0" smtClean="0">
                        <a:latin typeface="Cambria Math"/>
                        <a:cs typeface="Times New Roman" panose="02020603050405020304" pitchFamily="18" charset="0"/>
                      </a:rPr>
                      <m:t>𝑛</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For every substring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we construct an array of hashes of all substrings of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number of different elements in the array is equal to the number of distinct substrings of length </a:t>
                </a:r>
                <a14:m>
                  <m:oMath xmlns:m="http://schemas.openxmlformats.org/officeDocument/2006/math">
                    <m:r>
                      <a:rPr lang="en-US" sz="2400" i="1" dirty="0" smtClean="0">
                        <a:latin typeface="Cambria Math"/>
                        <a:cs typeface="Times New Roman" panose="02020603050405020304" pitchFamily="18" charset="0"/>
                      </a:rPr>
                      <m:t>𝑙</m:t>
                    </m:r>
                  </m:oMath>
                </a14:m>
                <a:r>
                  <a:rPr lang="en-US" sz="2400" dirty="0">
                    <a:latin typeface="Times New Roman" panose="02020603050405020304" pitchFamily="18" charset="0"/>
                    <a:cs typeface="Times New Roman" panose="02020603050405020304" pitchFamily="18" charset="0"/>
                  </a:rPr>
                  <a:t> in the string. </a:t>
                </a:r>
              </a:p>
              <a:p>
                <a:r>
                  <a:rPr lang="en-US" sz="2400" dirty="0">
                    <a:latin typeface="Times New Roman" panose="02020603050405020304" pitchFamily="18" charset="0"/>
                    <a:cs typeface="Times New Roman" panose="02020603050405020304" pitchFamily="18" charset="0"/>
                  </a:rPr>
                  <a:t>Sum of all this numbers is a final answer.</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r="-156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9325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Trie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3061223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Trie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trie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prefix tree </a:t>
            </a:r>
            <a:r>
              <a:rPr lang="en-US" sz="2400" dirty="0">
                <a:latin typeface="Times New Roman" panose="02020603050405020304" pitchFamily="18" charset="0"/>
                <a:cs typeface="Times New Roman" panose="02020603050405020304" pitchFamily="18" charset="0"/>
              </a:rPr>
              <a:t>is a tree-like data structure whose nodes store the letters of an alphabet.</a:t>
            </a:r>
            <a:endParaRPr lang="ru-RU"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By structuring the nodes in a particular way, words and strings can be retrieved from the structure by traversing down a branch path of the tree.</a:t>
            </a:r>
          </a:p>
          <a:p>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Using a </a:t>
            </a:r>
            <a:r>
              <a:rPr lang="en-GB" sz="2400" dirty="0" err="1">
                <a:latin typeface="Times New Roman" panose="02020603050405020304" pitchFamily="18" charset="0"/>
                <a:cs typeface="Times New Roman" panose="02020603050405020304" pitchFamily="18" charset="0"/>
              </a:rPr>
              <a:t>trie</a:t>
            </a:r>
            <a:r>
              <a:rPr lang="en-GB" sz="2400" dirty="0">
                <a:latin typeface="Times New Roman" panose="02020603050405020304" pitchFamily="18" charset="0"/>
                <a:cs typeface="Times New Roman" panose="02020603050405020304" pitchFamily="18" charset="0"/>
              </a:rPr>
              <a:t> are a common approach to the storing/searching strings problem.</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There are only 3 operations, that we can perform on tries:</a:t>
            </a:r>
          </a:p>
          <a:p>
            <a:pPr lvl="1"/>
            <a:r>
              <a:rPr lang="en-GB" sz="2000" b="1" i="1" dirty="0">
                <a:latin typeface="Times New Roman" panose="02020603050405020304" pitchFamily="18" charset="0"/>
                <a:cs typeface="Times New Roman" panose="02020603050405020304" pitchFamily="18" charset="0"/>
              </a:rPr>
              <a:t>Adding</a:t>
            </a:r>
            <a:r>
              <a:rPr lang="en-GB" sz="2000" dirty="0">
                <a:latin typeface="Times New Roman" panose="02020603050405020304" pitchFamily="18" charset="0"/>
                <a:cs typeface="Times New Roman" panose="02020603050405020304" pitchFamily="18" charset="0"/>
              </a:rPr>
              <a:t>, </a:t>
            </a:r>
            <a:r>
              <a:rPr lang="en-GB" sz="2000" b="1" i="1" dirty="0">
                <a:latin typeface="Times New Roman" panose="02020603050405020304" pitchFamily="18" charset="0"/>
                <a:cs typeface="Times New Roman" panose="02020603050405020304" pitchFamily="18" charset="0"/>
              </a:rPr>
              <a:t>finding</a:t>
            </a:r>
            <a:r>
              <a:rPr lang="en-GB" sz="2000" dirty="0">
                <a:latin typeface="Times New Roman" panose="02020603050405020304" pitchFamily="18" charset="0"/>
                <a:cs typeface="Times New Roman" panose="02020603050405020304" pitchFamily="18" charset="0"/>
              </a:rPr>
              <a:t> and </a:t>
            </a:r>
            <a:r>
              <a:rPr lang="en-GB" sz="2000" b="1" i="1" dirty="0">
                <a:latin typeface="Times New Roman" panose="02020603050405020304" pitchFamily="18" charset="0"/>
                <a:cs typeface="Times New Roman" panose="02020603050405020304" pitchFamily="18" charset="0"/>
              </a:rPr>
              <a:t>removing </a:t>
            </a:r>
            <a:r>
              <a:rPr lang="en-GB" sz="2000" dirty="0">
                <a:latin typeface="Times New Roman" panose="02020603050405020304" pitchFamily="18" charset="0"/>
                <a:cs typeface="Times New Roman" panose="02020603050405020304" pitchFamily="18" charset="0"/>
              </a:rPr>
              <a:t>the strings.</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334492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Inner representation</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trie</a:t>
            </a:r>
            <a:r>
              <a:rPr lang="en-US" sz="2400" dirty="0">
                <a:latin typeface="Times New Roman" panose="02020603050405020304" pitchFamily="18" charset="0"/>
                <a:cs typeface="Times New Roman" panose="02020603050405020304" pitchFamily="18" charset="0"/>
              </a:rPr>
              <a:t> usually contains a structure named </a:t>
            </a:r>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Node </a:t>
            </a:r>
            <a:r>
              <a:rPr lang="en-US" sz="2400" dirty="0">
                <a:latin typeface="Times New Roman" panose="02020603050405020304" pitchFamily="18" charset="0"/>
                <a:cs typeface="Times New Roman" panose="02020603050405020304" pitchFamily="18" charset="0"/>
              </a:rPr>
              <a:t>by itself contains an array of </a:t>
            </a:r>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-s and some another useful variables.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example </a:t>
            </a:r>
            <a:r>
              <a:rPr lang="en-US" sz="2400" dirty="0" err="1">
                <a:latin typeface="Times New Roman" panose="02020603050405020304" pitchFamily="18" charset="0"/>
                <a:cs typeface="Times New Roman" panose="02020603050405020304" pitchFamily="18" charset="0"/>
              </a:rPr>
              <a:t>trie</a:t>
            </a:r>
            <a:r>
              <a:rPr lang="en-US" sz="2400" dirty="0">
                <a:latin typeface="Times New Roman" panose="02020603050405020304" pitchFamily="18" charset="0"/>
                <a:cs typeface="Times New Roman" panose="02020603050405020304" pitchFamily="18" charset="0"/>
              </a:rPr>
              <a:t> contains strings “ac” and “</a:t>
            </a:r>
            <a:r>
              <a:rPr lang="en-US" sz="2400" dirty="0" err="1">
                <a:latin typeface="Times New Roman" panose="02020603050405020304" pitchFamily="18" charset="0"/>
                <a:cs typeface="Times New Roman" panose="02020603050405020304" pitchFamily="18" charset="0"/>
              </a:rPr>
              <a:t>zyb</a:t>
            </a:r>
            <a:r>
              <a:rPr lang="en-US"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
        <p:nvSpPr>
          <p:cNvPr id="5" name="Rectangle 4">
            <a:extLst>
              <a:ext uri="{FF2B5EF4-FFF2-40B4-BE49-F238E27FC236}">
                <a16:creationId xmlns:a16="http://schemas.microsoft.com/office/drawing/2014/main" id="{21225CC3-AD74-4184-B186-870E7237E52F}"/>
              </a:ext>
            </a:extLst>
          </p:cNvPr>
          <p:cNvSpPr/>
          <p:nvPr/>
        </p:nvSpPr>
        <p:spPr>
          <a:xfrm>
            <a:off x="5035395" y="2692941"/>
            <a:ext cx="780542"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root</a:t>
            </a:r>
          </a:p>
        </p:txBody>
      </p:sp>
      <p:sp>
        <p:nvSpPr>
          <p:cNvPr id="6" name="Rectangle 5">
            <a:extLst>
              <a:ext uri="{FF2B5EF4-FFF2-40B4-BE49-F238E27FC236}">
                <a16:creationId xmlns:a16="http://schemas.microsoft.com/office/drawing/2014/main" id="{F14A49B8-FC1F-4671-993E-24DA6A3A879A}"/>
              </a:ext>
            </a:extLst>
          </p:cNvPr>
          <p:cNvSpPr/>
          <p:nvPr/>
        </p:nvSpPr>
        <p:spPr>
          <a:xfrm>
            <a:off x="3898560" y="3276600"/>
            <a:ext cx="304800" cy="30480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Rectangle 6">
            <a:extLst>
              <a:ext uri="{FF2B5EF4-FFF2-40B4-BE49-F238E27FC236}">
                <a16:creationId xmlns:a16="http://schemas.microsoft.com/office/drawing/2014/main" id="{A758466A-B958-4649-9543-6E3CD7177F15}"/>
              </a:ext>
            </a:extLst>
          </p:cNvPr>
          <p:cNvSpPr/>
          <p:nvPr/>
        </p:nvSpPr>
        <p:spPr>
          <a:xfrm>
            <a:off x="4396954" y="3280719"/>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Rectangle 7">
            <a:extLst>
              <a:ext uri="{FF2B5EF4-FFF2-40B4-BE49-F238E27FC236}">
                <a16:creationId xmlns:a16="http://schemas.microsoft.com/office/drawing/2014/main" id="{670111F9-6C8A-4C55-A8DB-72A0DF5AAA53}"/>
              </a:ext>
            </a:extLst>
          </p:cNvPr>
          <p:cNvSpPr/>
          <p:nvPr/>
        </p:nvSpPr>
        <p:spPr>
          <a:xfrm>
            <a:off x="4878872" y="3276597"/>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Rectangle 8">
            <a:extLst>
              <a:ext uri="{FF2B5EF4-FFF2-40B4-BE49-F238E27FC236}">
                <a16:creationId xmlns:a16="http://schemas.microsoft.com/office/drawing/2014/main" id="{418C6224-96DF-48FE-AEC7-6CCC9C5255B8}"/>
              </a:ext>
            </a:extLst>
          </p:cNvPr>
          <p:cNvSpPr/>
          <p:nvPr/>
        </p:nvSpPr>
        <p:spPr>
          <a:xfrm>
            <a:off x="5896241" y="3280713"/>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10" name="Rectangle 9">
            <a:extLst>
              <a:ext uri="{FF2B5EF4-FFF2-40B4-BE49-F238E27FC236}">
                <a16:creationId xmlns:a16="http://schemas.microsoft.com/office/drawing/2014/main" id="{0F19E18A-1B2C-43D8-AF1E-28F30FD97463}"/>
              </a:ext>
            </a:extLst>
          </p:cNvPr>
          <p:cNvSpPr/>
          <p:nvPr/>
        </p:nvSpPr>
        <p:spPr>
          <a:xfrm>
            <a:off x="6361681" y="3276591"/>
            <a:ext cx="304800" cy="30480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12" name="Straight Arrow Connector 11">
            <a:extLst>
              <a:ext uri="{FF2B5EF4-FFF2-40B4-BE49-F238E27FC236}">
                <a16:creationId xmlns:a16="http://schemas.microsoft.com/office/drawing/2014/main" id="{26ABA859-DE37-4539-A3D6-72B20D5F5EC2}"/>
              </a:ext>
            </a:extLst>
          </p:cNvPr>
          <p:cNvCxnSpPr>
            <a:cxnSpLocks/>
            <a:stCxn id="5" idx="2"/>
            <a:endCxn id="6" idx="0"/>
          </p:cNvCxnSpPr>
          <p:nvPr/>
        </p:nvCxnSpPr>
        <p:spPr>
          <a:xfrm flipH="1">
            <a:off x="4050960" y="2997741"/>
            <a:ext cx="1374706" cy="278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C657E18-4344-49EB-BA69-4B45FD441956}"/>
              </a:ext>
            </a:extLst>
          </p:cNvPr>
          <p:cNvCxnSpPr>
            <a:cxnSpLocks/>
            <a:stCxn id="5" idx="2"/>
            <a:endCxn id="7" idx="0"/>
          </p:cNvCxnSpPr>
          <p:nvPr/>
        </p:nvCxnSpPr>
        <p:spPr>
          <a:xfrm flipH="1">
            <a:off x="4549354" y="2997741"/>
            <a:ext cx="876312" cy="282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35A53A5-9702-4CE4-B609-BBC0FFFD5C63}"/>
              </a:ext>
            </a:extLst>
          </p:cNvPr>
          <p:cNvCxnSpPr>
            <a:cxnSpLocks/>
            <a:stCxn id="5" idx="2"/>
            <a:endCxn id="8" idx="0"/>
          </p:cNvCxnSpPr>
          <p:nvPr/>
        </p:nvCxnSpPr>
        <p:spPr>
          <a:xfrm flipH="1">
            <a:off x="5031272" y="2997741"/>
            <a:ext cx="394394" cy="278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C0DD1DA-9031-47F9-ABD6-DAADBC797859}"/>
              </a:ext>
            </a:extLst>
          </p:cNvPr>
          <p:cNvCxnSpPr>
            <a:cxnSpLocks/>
            <a:stCxn id="5" idx="2"/>
            <a:endCxn id="10" idx="0"/>
          </p:cNvCxnSpPr>
          <p:nvPr/>
        </p:nvCxnSpPr>
        <p:spPr>
          <a:xfrm>
            <a:off x="5425666" y="2997741"/>
            <a:ext cx="1088415" cy="278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A5296A7-5E6C-4A23-88B2-EBCD979EBE54}"/>
              </a:ext>
            </a:extLst>
          </p:cNvPr>
          <p:cNvCxnSpPr>
            <a:cxnSpLocks/>
            <a:stCxn id="5" idx="2"/>
            <a:endCxn id="9" idx="0"/>
          </p:cNvCxnSpPr>
          <p:nvPr/>
        </p:nvCxnSpPr>
        <p:spPr>
          <a:xfrm>
            <a:off x="5425666" y="2997741"/>
            <a:ext cx="622975" cy="2829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672C924-BB2F-4195-861F-AFD72796411C}"/>
              </a:ext>
            </a:extLst>
          </p:cNvPr>
          <p:cNvSpPr/>
          <p:nvPr/>
        </p:nvSpPr>
        <p:spPr>
          <a:xfrm>
            <a:off x="5354599" y="3410461"/>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391E0CD-971A-4F8B-A836-794E8C8971AE}"/>
              </a:ext>
            </a:extLst>
          </p:cNvPr>
          <p:cNvSpPr/>
          <p:nvPr/>
        </p:nvSpPr>
        <p:spPr>
          <a:xfrm>
            <a:off x="5506999" y="3414577"/>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66FBFA3-96D0-41E4-A3B9-E31D474B77FE}"/>
              </a:ext>
            </a:extLst>
          </p:cNvPr>
          <p:cNvSpPr/>
          <p:nvPr/>
        </p:nvSpPr>
        <p:spPr>
          <a:xfrm>
            <a:off x="5659399" y="3410455"/>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6DAF15-C5C5-48B9-A853-38F24FB1DD07}"/>
              </a:ext>
            </a:extLst>
          </p:cNvPr>
          <p:cNvSpPr/>
          <p:nvPr/>
        </p:nvSpPr>
        <p:spPr>
          <a:xfrm>
            <a:off x="2568150" y="3867665"/>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6" name="Rectangle 25">
            <a:extLst>
              <a:ext uri="{FF2B5EF4-FFF2-40B4-BE49-F238E27FC236}">
                <a16:creationId xmlns:a16="http://schemas.microsoft.com/office/drawing/2014/main" id="{9601243C-B4FE-46CC-95E3-99BB786A6169}"/>
              </a:ext>
            </a:extLst>
          </p:cNvPr>
          <p:cNvSpPr/>
          <p:nvPr/>
        </p:nvSpPr>
        <p:spPr>
          <a:xfrm>
            <a:off x="3066544" y="3871784"/>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27" name="Rectangle 26">
            <a:extLst>
              <a:ext uri="{FF2B5EF4-FFF2-40B4-BE49-F238E27FC236}">
                <a16:creationId xmlns:a16="http://schemas.microsoft.com/office/drawing/2014/main" id="{0C33BCD9-D664-4143-8B32-4C792582B8C7}"/>
              </a:ext>
            </a:extLst>
          </p:cNvPr>
          <p:cNvSpPr/>
          <p:nvPr/>
        </p:nvSpPr>
        <p:spPr>
          <a:xfrm>
            <a:off x="3548462" y="3867662"/>
            <a:ext cx="304800" cy="30480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28" name="Rectangle 27">
            <a:extLst>
              <a:ext uri="{FF2B5EF4-FFF2-40B4-BE49-F238E27FC236}">
                <a16:creationId xmlns:a16="http://schemas.microsoft.com/office/drawing/2014/main" id="{87859C4A-CFE9-4537-8BC8-61B7CB362C91}"/>
              </a:ext>
            </a:extLst>
          </p:cNvPr>
          <p:cNvSpPr/>
          <p:nvPr/>
        </p:nvSpPr>
        <p:spPr>
          <a:xfrm>
            <a:off x="4565831" y="3871778"/>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29" name="Rectangle 28">
            <a:extLst>
              <a:ext uri="{FF2B5EF4-FFF2-40B4-BE49-F238E27FC236}">
                <a16:creationId xmlns:a16="http://schemas.microsoft.com/office/drawing/2014/main" id="{2A5A3DDD-9A7A-410C-A9C3-EAF4A58E5933}"/>
              </a:ext>
            </a:extLst>
          </p:cNvPr>
          <p:cNvSpPr/>
          <p:nvPr/>
        </p:nvSpPr>
        <p:spPr>
          <a:xfrm>
            <a:off x="5031271" y="3867656"/>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30" name="Straight Arrow Connector 29">
            <a:extLst>
              <a:ext uri="{FF2B5EF4-FFF2-40B4-BE49-F238E27FC236}">
                <a16:creationId xmlns:a16="http://schemas.microsoft.com/office/drawing/2014/main" id="{61202057-603D-449E-9CE7-FA2EFD80F6F9}"/>
              </a:ext>
            </a:extLst>
          </p:cNvPr>
          <p:cNvCxnSpPr>
            <a:cxnSpLocks/>
            <a:endCxn id="25" idx="0"/>
          </p:cNvCxnSpPr>
          <p:nvPr/>
        </p:nvCxnSpPr>
        <p:spPr>
          <a:xfrm flipH="1">
            <a:off x="2720550" y="3581400"/>
            <a:ext cx="1324229" cy="2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225DF3D-21E0-4AFF-B52A-FE52306F2768}"/>
              </a:ext>
            </a:extLst>
          </p:cNvPr>
          <p:cNvCxnSpPr>
            <a:cxnSpLocks/>
            <a:endCxn id="26" idx="0"/>
          </p:cNvCxnSpPr>
          <p:nvPr/>
        </p:nvCxnSpPr>
        <p:spPr>
          <a:xfrm flipH="1">
            <a:off x="3218944" y="3581400"/>
            <a:ext cx="825835" cy="29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38E508F-BE3B-4A41-A669-D41E5C679D49}"/>
              </a:ext>
            </a:extLst>
          </p:cNvPr>
          <p:cNvCxnSpPr>
            <a:cxnSpLocks/>
            <a:endCxn id="27" idx="0"/>
          </p:cNvCxnSpPr>
          <p:nvPr/>
        </p:nvCxnSpPr>
        <p:spPr>
          <a:xfrm flipH="1">
            <a:off x="3700862" y="3581400"/>
            <a:ext cx="343917" cy="286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8F6400A-C708-4E36-91A0-0172E845CC9B}"/>
              </a:ext>
            </a:extLst>
          </p:cNvPr>
          <p:cNvCxnSpPr>
            <a:cxnSpLocks/>
            <a:endCxn id="29" idx="0"/>
          </p:cNvCxnSpPr>
          <p:nvPr/>
        </p:nvCxnSpPr>
        <p:spPr>
          <a:xfrm>
            <a:off x="4044779" y="3581400"/>
            <a:ext cx="1138892" cy="28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02FC638-033C-4F01-BCBC-E559D6B2C11D}"/>
              </a:ext>
            </a:extLst>
          </p:cNvPr>
          <p:cNvCxnSpPr>
            <a:cxnSpLocks/>
            <a:endCxn id="28" idx="0"/>
          </p:cNvCxnSpPr>
          <p:nvPr/>
        </p:nvCxnSpPr>
        <p:spPr>
          <a:xfrm>
            <a:off x="4044779" y="3581400"/>
            <a:ext cx="673452" cy="290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259B6E11-0F92-4ACD-BE6B-FE1A7F134946}"/>
              </a:ext>
            </a:extLst>
          </p:cNvPr>
          <p:cNvSpPr/>
          <p:nvPr/>
        </p:nvSpPr>
        <p:spPr>
          <a:xfrm>
            <a:off x="4024189" y="4001526"/>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8C1298-8AAA-486B-9CDF-FB195196C597}"/>
              </a:ext>
            </a:extLst>
          </p:cNvPr>
          <p:cNvSpPr/>
          <p:nvPr/>
        </p:nvSpPr>
        <p:spPr>
          <a:xfrm>
            <a:off x="4176589" y="4005642"/>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1C6B05E-665C-4FEE-B5C8-189D94C7A2F6}"/>
              </a:ext>
            </a:extLst>
          </p:cNvPr>
          <p:cNvSpPr/>
          <p:nvPr/>
        </p:nvSpPr>
        <p:spPr>
          <a:xfrm>
            <a:off x="4328989" y="4001520"/>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E3218F4-48AC-4424-B1FA-49C505B3019B}"/>
              </a:ext>
            </a:extLst>
          </p:cNvPr>
          <p:cNvSpPr/>
          <p:nvPr/>
        </p:nvSpPr>
        <p:spPr>
          <a:xfrm>
            <a:off x="2222162" y="4458727"/>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Rectangle 69">
            <a:extLst>
              <a:ext uri="{FF2B5EF4-FFF2-40B4-BE49-F238E27FC236}">
                <a16:creationId xmlns:a16="http://schemas.microsoft.com/office/drawing/2014/main" id="{1A88E919-05B3-4F5D-A0BC-3844B3C9406A}"/>
              </a:ext>
            </a:extLst>
          </p:cNvPr>
          <p:cNvSpPr/>
          <p:nvPr/>
        </p:nvSpPr>
        <p:spPr>
          <a:xfrm>
            <a:off x="2720556" y="4462846"/>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Rectangle 70">
            <a:extLst>
              <a:ext uri="{FF2B5EF4-FFF2-40B4-BE49-F238E27FC236}">
                <a16:creationId xmlns:a16="http://schemas.microsoft.com/office/drawing/2014/main" id="{48A7B441-C5F5-44A1-9102-BF96C5867016}"/>
              </a:ext>
            </a:extLst>
          </p:cNvPr>
          <p:cNvSpPr/>
          <p:nvPr/>
        </p:nvSpPr>
        <p:spPr>
          <a:xfrm>
            <a:off x="3202474" y="4458724"/>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72" name="Rectangle 71">
            <a:extLst>
              <a:ext uri="{FF2B5EF4-FFF2-40B4-BE49-F238E27FC236}">
                <a16:creationId xmlns:a16="http://schemas.microsoft.com/office/drawing/2014/main" id="{5B28301B-1F21-4A30-B992-1E8E39CBE280}"/>
              </a:ext>
            </a:extLst>
          </p:cNvPr>
          <p:cNvSpPr/>
          <p:nvPr/>
        </p:nvSpPr>
        <p:spPr>
          <a:xfrm>
            <a:off x="4219843" y="4462840"/>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73" name="Rectangle 72">
            <a:extLst>
              <a:ext uri="{FF2B5EF4-FFF2-40B4-BE49-F238E27FC236}">
                <a16:creationId xmlns:a16="http://schemas.microsoft.com/office/drawing/2014/main" id="{5C0B0EF6-9D55-4149-99C6-5B2093E2250A}"/>
              </a:ext>
            </a:extLst>
          </p:cNvPr>
          <p:cNvSpPr/>
          <p:nvPr/>
        </p:nvSpPr>
        <p:spPr>
          <a:xfrm>
            <a:off x="4685283" y="4458718"/>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74" name="Straight Arrow Connector 73">
            <a:extLst>
              <a:ext uri="{FF2B5EF4-FFF2-40B4-BE49-F238E27FC236}">
                <a16:creationId xmlns:a16="http://schemas.microsoft.com/office/drawing/2014/main" id="{B0FCC14C-0686-420B-8FA7-DF124872B865}"/>
              </a:ext>
            </a:extLst>
          </p:cNvPr>
          <p:cNvCxnSpPr>
            <a:cxnSpLocks/>
            <a:endCxn id="69" idx="0"/>
          </p:cNvCxnSpPr>
          <p:nvPr/>
        </p:nvCxnSpPr>
        <p:spPr>
          <a:xfrm flipH="1">
            <a:off x="2374562" y="4172462"/>
            <a:ext cx="1324229" cy="2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53DCC9AD-4326-4A69-9D77-83C78085AEFE}"/>
              </a:ext>
            </a:extLst>
          </p:cNvPr>
          <p:cNvCxnSpPr>
            <a:cxnSpLocks/>
            <a:endCxn id="70" idx="0"/>
          </p:cNvCxnSpPr>
          <p:nvPr/>
        </p:nvCxnSpPr>
        <p:spPr>
          <a:xfrm flipH="1">
            <a:off x="2872956" y="4172462"/>
            <a:ext cx="825835" cy="29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615A536-E753-429E-86EB-28922CBE0E57}"/>
              </a:ext>
            </a:extLst>
          </p:cNvPr>
          <p:cNvCxnSpPr>
            <a:cxnSpLocks/>
            <a:endCxn id="71" idx="0"/>
          </p:cNvCxnSpPr>
          <p:nvPr/>
        </p:nvCxnSpPr>
        <p:spPr>
          <a:xfrm flipH="1">
            <a:off x="3354874" y="4172462"/>
            <a:ext cx="343917" cy="286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4B820E42-8A76-4D52-B696-3954AA20B12E}"/>
              </a:ext>
            </a:extLst>
          </p:cNvPr>
          <p:cNvCxnSpPr>
            <a:cxnSpLocks/>
            <a:endCxn id="73" idx="0"/>
          </p:cNvCxnSpPr>
          <p:nvPr/>
        </p:nvCxnSpPr>
        <p:spPr>
          <a:xfrm>
            <a:off x="3698791" y="4172462"/>
            <a:ext cx="1138892" cy="28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6E0FAAFC-3B21-4311-A7DF-BB9314E93878}"/>
              </a:ext>
            </a:extLst>
          </p:cNvPr>
          <p:cNvCxnSpPr>
            <a:cxnSpLocks/>
            <a:endCxn id="72" idx="0"/>
          </p:cNvCxnSpPr>
          <p:nvPr/>
        </p:nvCxnSpPr>
        <p:spPr>
          <a:xfrm>
            <a:off x="3698791" y="4172462"/>
            <a:ext cx="673452" cy="290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B813F3DA-E37A-4151-9E9A-7E0C26DC06AF}"/>
              </a:ext>
            </a:extLst>
          </p:cNvPr>
          <p:cNvSpPr/>
          <p:nvPr/>
        </p:nvSpPr>
        <p:spPr>
          <a:xfrm>
            <a:off x="3678201" y="4592588"/>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6559345-C6E4-40DC-81C9-D1F8846C57B7}"/>
              </a:ext>
            </a:extLst>
          </p:cNvPr>
          <p:cNvSpPr/>
          <p:nvPr/>
        </p:nvSpPr>
        <p:spPr>
          <a:xfrm>
            <a:off x="3830601" y="4596704"/>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E891426-6287-4307-BBBF-95DBEB575E63}"/>
              </a:ext>
            </a:extLst>
          </p:cNvPr>
          <p:cNvSpPr/>
          <p:nvPr/>
        </p:nvSpPr>
        <p:spPr>
          <a:xfrm>
            <a:off x="3983001" y="4592582"/>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AF09650-5D05-4098-A932-26FBE15FEB17}"/>
              </a:ext>
            </a:extLst>
          </p:cNvPr>
          <p:cNvSpPr/>
          <p:nvPr/>
        </p:nvSpPr>
        <p:spPr>
          <a:xfrm>
            <a:off x="5863289" y="3873842"/>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4" name="Rectangle 83">
            <a:extLst>
              <a:ext uri="{FF2B5EF4-FFF2-40B4-BE49-F238E27FC236}">
                <a16:creationId xmlns:a16="http://schemas.microsoft.com/office/drawing/2014/main" id="{7B529FE7-42E6-4AB8-8AA4-BB5EA8F523DB}"/>
              </a:ext>
            </a:extLst>
          </p:cNvPr>
          <p:cNvSpPr/>
          <p:nvPr/>
        </p:nvSpPr>
        <p:spPr>
          <a:xfrm>
            <a:off x="6361683" y="3877961"/>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5" name="Rectangle 84">
            <a:extLst>
              <a:ext uri="{FF2B5EF4-FFF2-40B4-BE49-F238E27FC236}">
                <a16:creationId xmlns:a16="http://schemas.microsoft.com/office/drawing/2014/main" id="{7AA8F9B8-70AE-4654-8EC7-F20C0438455B}"/>
              </a:ext>
            </a:extLst>
          </p:cNvPr>
          <p:cNvSpPr/>
          <p:nvPr/>
        </p:nvSpPr>
        <p:spPr>
          <a:xfrm>
            <a:off x="6843601" y="3873839"/>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86" name="Rectangle 85">
            <a:extLst>
              <a:ext uri="{FF2B5EF4-FFF2-40B4-BE49-F238E27FC236}">
                <a16:creationId xmlns:a16="http://schemas.microsoft.com/office/drawing/2014/main" id="{556CAC38-ADC9-4354-AC71-C6F5A26BCC4F}"/>
              </a:ext>
            </a:extLst>
          </p:cNvPr>
          <p:cNvSpPr/>
          <p:nvPr/>
        </p:nvSpPr>
        <p:spPr>
          <a:xfrm>
            <a:off x="7860970" y="3877955"/>
            <a:ext cx="304800" cy="30480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7" name="Rectangle 86">
            <a:extLst>
              <a:ext uri="{FF2B5EF4-FFF2-40B4-BE49-F238E27FC236}">
                <a16:creationId xmlns:a16="http://schemas.microsoft.com/office/drawing/2014/main" id="{43DF3EB1-F932-46B9-BC1D-3A187FB7A055}"/>
              </a:ext>
            </a:extLst>
          </p:cNvPr>
          <p:cNvSpPr/>
          <p:nvPr/>
        </p:nvSpPr>
        <p:spPr>
          <a:xfrm>
            <a:off x="8326410" y="3873833"/>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88" name="Straight Arrow Connector 87">
            <a:extLst>
              <a:ext uri="{FF2B5EF4-FFF2-40B4-BE49-F238E27FC236}">
                <a16:creationId xmlns:a16="http://schemas.microsoft.com/office/drawing/2014/main" id="{5AAD2837-E8FD-4206-8770-3906EA5DF654}"/>
              </a:ext>
            </a:extLst>
          </p:cNvPr>
          <p:cNvCxnSpPr>
            <a:cxnSpLocks/>
            <a:endCxn id="83" idx="0"/>
          </p:cNvCxnSpPr>
          <p:nvPr/>
        </p:nvCxnSpPr>
        <p:spPr>
          <a:xfrm flipH="1">
            <a:off x="6015689" y="3587577"/>
            <a:ext cx="500439" cy="2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FA7E103E-4216-4583-A8AE-1F930662DE28}"/>
              </a:ext>
            </a:extLst>
          </p:cNvPr>
          <p:cNvCxnSpPr>
            <a:cxnSpLocks/>
            <a:endCxn id="84" idx="0"/>
          </p:cNvCxnSpPr>
          <p:nvPr/>
        </p:nvCxnSpPr>
        <p:spPr>
          <a:xfrm flipH="1">
            <a:off x="6514083" y="3587577"/>
            <a:ext cx="2045" cy="29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B88EFEE5-2F64-4E1D-BFED-7855E9A1321C}"/>
              </a:ext>
            </a:extLst>
          </p:cNvPr>
          <p:cNvCxnSpPr>
            <a:cxnSpLocks/>
            <a:endCxn id="85" idx="0"/>
          </p:cNvCxnSpPr>
          <p:nvPr/>
        </p:nvCxnSpPr>
        <p:spPr>
          <a:xfrm>
            <a:off x="6516128" y="3587577"/>
            <a:ext cx="479873" cy="286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015FD588-9F03-43FC-AFE5-E25ABF6BB27E}"/>
              </a:ext>
            </a:extLst>
          </p:cNvPr>
          <p:cNvCxnSpPr>
            <a:cxnSpLocks/>
            <a:endCxn id="87" idx="0"/>
          </p:cNvCxnSpPr>
          <p:nvPr/>
        </p:nvCxnSpPr>
        <p:spPr>
          <a:xfrm>
            <a:off x="6516128" y="3587577"/>
            <a:ext cx="1962682" cy="28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947A574B-90D3-4A51-83AA-62E8A6A2E1B1}"/>
              </a:ext>
            </a:extLst>
          </p:cNvPr>
          <p:cNvCxnSpPr>
            <a:cxnSpLocks/>
            <a:endCxn id="86" idx="0"/>
          </p:cNvCxnSpPr>
          <p:nvPr/>
        </p:nvCxnSpPr>
        <p:spPr>
          <a:xfrm>
            <a:off x="6516128" y="3587577"/>
            <a:ext cx="1497242" cy="290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Oval 92">
            <a:extLst>
              <a:ext uri="{FF2B5EF4-FFF2-40B4-BE49-F238E27FC236}">
                <a16:creationId xmlns:a16="http://schemas.microsoft.com/office/drawing/2014/main" id="{19D6C78E-3CF6-42C8-84F4-CAF163A92722}"/>
              </a:ext>
            </a:extLst>
          </p:cNvPr>
          <p:cNvSpPr/>
          <p:nvPr/>
        </p:nvSpPr>
        <p:spPr>
          <a:xfrm>
            <a:off x="7319328" y="4007703"/>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0D6018-1B5B-42F8-9926-DC3C92DBCBFD}"/>
              </a:ext>
            </a:extLst>
          </p:cNvPr>
          <p:cNvSpPr/>
          <p:nvPr/>
        </p:nvSpPr>
        <p:spPr>
          <a:xfrm>
            <a:off x="7471728" y="4011819"/>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42BDADE-6565-44D9-AA4F-EA67097088FF}"/>
              </a:ext>
            </a:extLst>
          </p:cNvPr>
          <p:cNvSpPr/>
          <p:nvPr/>
        </p:nvSpPr>
        <p:spPr>
          <a:xfrm>
            <a:off x="7624128" y="4007697"/>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B10F90D-1B05-4ECC-A6D5-3CFE162234D4}"/>
              </a:ext>
            </a:extLst>
          </p:cNvPr>
          <p:cNvSpPr/>
          <p:nvPr/>
        </p:nvSpPr>
        <p:spPr>
          <a:xfrm>
            <a:off x="6530550" y="4466969"/>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8" name="Rectangle 97">
            <a:extLst>
              <a:ext uri="{FF2B5EF4-FFF2-40B4-BE49-F238E27FC236}">
                <a16:creationId xmlns:a16="http://schemas.microsoft.com/office/drawing/2014/main" id="{17452F29-E7E0-4453-94A9-6EF354F897B9}"/>
              </a:ext>
            </a:extLst>
          </p:cNvPr>
          <p:cNvSpPr/>
          <p:nvPr/>
        </p:nvSpPr>
        <p:spPr>
          <a:xfrm>
            <a:off x="7028944" y="4471088"/>
            <a:ext cx="304800" cy="304800"/>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9" name="Rectangle 98">
            <a:extLst>
              <a:ext uri="{FF2B5EF4-FFF2-40B4-BE49-F238E27FC236}">
                <a16:creationId xmlns:a16="http://schemas.microsoft.com/office/drawing/2014/main" id="{8933C021-E161-4100-990B-FF74CF74DAAA}"/>
              </a:ext>
            </a:extLst>
          </p:cNvPr>
          <p:cNvSpPr/>
          <p:nvPr/>
        </p:nvSpPr>
        <p:spPr>
          <a:xfrm>
            <a:off x="7510862" y="4466966"/>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00" name="Rectangle 99">
            <a:extLst>
              <a:ext uri="{FF2B5EF4-FFF2-40B4-BE49-F238E27FC236}">
                <a16:creationId xmlns:a16="http://schemas.microsoft.com/office/drawing/2014/main" id="{63140365-139A-4553-B2C2-507458E332BF}"/>
              </a:ext>
            </a:extLst>
          </p:cNvPr>
          <p:cNvSpPr/>
          <p:nvPr/>
        </p:nvSpPr>
        <p:spPr>
          <a:xfrm>
            <a:off x="8528231" y="4471082"/>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101" name="Rectangle 100">
            <a:extLst>
              <a:ext uri="{FF2B5EF4-FFF2-40B4-BE49-F238E27FC236}">
                <a16:creationId xmlns:a16="http://schemas.microsoft.com/office/drawing/2014/main" id="{A6978CCE-4452-49F4-83B5-8114155B2DCC}"/>
              </a:ext>
            </a:extLst>
          </p:cNvPr>
          <p:cNvSpPr/>
          <p:nvPr/>
        </p:nvSpPr>
        <p:spPr>
          <a:xfrm>
            <a:off x="8993671" y="4466960"/>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102" name="Straight Arrow Connector 101">
            <a:extLst>
              <a:ext uri="{FF2B5EF4-FFF2-40B4-BE49-F238E27FC236}">
                <a16:creationId xmlns:a16="http://schemas.microsoft.com/office/drawing/2014/main" id="{654D58EA-3054-414E-9895-E81DBE2994D9}"/>
              </a:ext>
            </a:extLst>
          </p:cNvPr>
          <p:cNvCxnSpPr>
            <a:cxnSpLocks/>
            <a:endCxn id="97" idx="0"/>
          </p:cNvCxnSpPr>
          <p:nvPr/>
        </p:nvCxnSpPr>
        <p:spPr>
          <a:xfrm flipH="1">
            <a:off x="6682950" y="4180704"/>
            <a:ext cx="1324229" cy="2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FFFBF022-2677-4726-A96D-30CED5A0E61D}"/>
              </a:ext>
            </a:extLst>
          </p:cNvPr>
          <p:cNvCxnSpPr>
            <a:cxnSpLocks/>
            <a:endCxn id="98" idx="0"/>
          </p:cNvCxnSpPr>
          <p:nvPr/>
        </p:nvCxnSpPr>
        <p:spPr>
          <a:xfrm flipH="1">
            <a:off x="7181344" y="4180704"/>
            <a:ext cx="825835" cy="29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0CA5F227-B60A-49F6-8289-BB360E1E3624}"/>
              </a:ext>
            </a:extLst>
          </p:cNvPr>
          <p:cNvCxnSpPr>
            <a:cxnSpLocks/>
            <a:endCxn id="99" idx="0"/>
          </p:cNvCxnSpPr>
          <p:nvPr/>
        </p:nvCxnSpPr>
        <p:spPr>
          <a:xfrm flipH="1">
            <a:off x="7663262" y="4180704"/>
            <a:ext cx="343917" cy="286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07C8809B-DC7B-4E85-B41B-C9C4B3559599}"/>
              </a:ext>
            </a:extLst>
          </p:cNvPr>
          <p:cNvCxnSpPr>
            <a:cxnSpLocks/>
            <a:endCxn id="101" idx="0"/>
          </p:cNvCxnSpPr>
          <p:nvPr/>
        </p:nvCxnSpPr>
        <p:spPr>
          <a:xfrm>
            <a:off x="8007179" y="4180704"/>
            <a:ext cx="1138892" cy="28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074C529D-9D13-4E17-A373-BC01A39F6A8B}"/>
              </a:ext>
            </a:extLst>
          </p:cNvPr>
          <p:cNvCxnSpPr>
            <a:cxnSpLocks/>
            <a:endCxn id="100" idx="0"/>
          </p:cNvCxnSpPr>
          <p:nvPr/>
        </p:nvCxnSpPr>
        <p:spPr>
          <a:xfrm>
            <a:off x="8007179" y="4180704"/>
            <a:ext cx="673452" cy="290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Oval 106">
            <a:extLst>
              <a:ext uri="{FF2B5EF4-FFF2-40B4-BE49-F238E27FC236}">
                <a16:creationId xmlns:a16="http://schemas.microsoft.com/office/drawing/2014/main" id="{BBFD0F9A-97BE-4A92-802D-5072D19CA75D}"/>
              </a:ext>
            </a:extLst>
          </p:cNvPr>
          <p:cNvSpPr/>
          <p:nvPr/>
        </p:nvSpPr>
        <p:spPr>
          <a:xfrm>
            <a:off x="7986589" y="4600830"/>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1F62295-2CE2-4E0C-9154-35C06C50129D}"/>
              </a:ext>
            </a:extLst>
          </p:cNvPr>
          <p:cNvSpPr/>
          <p:nvPr/>
        </p:nvSpPr>
        <p:spPr>
          <a:xfrm>
            <a:off x="8138989" y="4604946"/>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C79252E-663A-47AD-B92D-4FE1584EA8F6}"/>
              </a:ext>
            </a:extLst>
          </p:cNvPr>
          <p:cNvSpPr/>
          <p:nvPr/>
        </p:nvSpPr>
        <p:spPr>
          <a:xfrm>
            <a:off x="8291389" y="4600824"/>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91CD51F-2B2F-4282-A36A-679786D48F71}"/>
              </a:ext>
            </a:extLst>
          </p:cNvPr>
          <p:cNvSpPr/>
          <p:nvPr/>
        </p:nvSpPr>
        <p:spPr>
          <a:xfrm>
            <a:off x="5698531" y="5068328"/>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12" name="Rectangle 111">
            <a:extLst>
              <a:ext uri="{FF2B5EF4-FFF2-40B4-BE49-F238E27FC236}">
                <a16:creationId xmlns:a16="http://schemas.microsoft.com/office/drawing/2014/main" id="{D8D0D0C4-8834-465F-A68B-2C7996C5F5E3}"/>
              </a:ext>
            </a:extLst>
          </p:cNvPr>
          <p:cNvSpPr/>
          <p:nvPr/>
        </p:nvSpPr>
        <p:spPr>
          <a:xfrm>
            <a:off x="6196925" y="5072447"/>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13" name="Rectangle 112">
            <a:extLst>
              <a:ext uri="{FF2B5EF4-FFF2-40B4-BE49-F238E27FC236}">
                <a16:creationId xmlns:a16="http://schemas.microsoft.com/office/drawing/2014/main" id="{064278D9-7F27-4458-8CBC-0CB65F4E66E3}"/>
              </a:ext>
            </a:extLst>
          </p:cNvPr>
          <p:cNvSpPr/>
          <p:nvPr/>
        </p:nvSpPr>
        <p:spPr>
          <a:xfrm>
            <a:off x="6678843" y="5068325"/>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4" name="Rectangle 113">
            <a:extLst>
              <a:ext uri="{FF2B5EF4-FFF2-40B4-BE49-F238E27FC236}">
                <a16:creationId xmlns:a16="http://schemas.microsoft.com/office/drawing/2014/main" id="{9D06A724-D71A-4957-BA70-B028A88EE670}"/>
              </a:ext>
            </a:extLst>
          </p:cNvPr>
          <p:cNvSpPr/>
          <p:nvPr/>
        </p:nvSpPr>
        <p:spPr>
          <a:xfrm>
            <a:off x="7696212" y="5072441"/>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115" name="Rectangle 114">
            <a:extLst>
              <a:ext uri="{FF2B5EF4-FFF2-40B4-BE49-F238E27FC236}">
                <a16:creationId xmlns:a16="http://schemas.microsoft.com/office/drawing/2014/main" id="{2CB8EDBE-3BC5-47D9-B431-51CA7924D2C9}"/>
              </a:ext>
            </a:extLst>
          </p:cNvPr>
          <p:cNvSpPr/>
          <p:nvPr/>
        </p:nvSpPr>
        <p:spPr>
          <a:xfrm>
            <a:off x="8161652" y="5068319"/>
            <a:ext cx="3048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116" name="Straight Arrow Connector 115">
            <a:extLst>
              <a:ext uri="{FF2B5EF4-FFF2-40B4-BE49-F238E27FC236}">
                <a16:creationId xmlns:a16="http://schemas.microsoft.com/office/drawing/2014/main" id="{F8FE20FA-7F2D-4AF1-9590-3747437CA3F3}"/>
              </a:ext>
            </a:extLst>
          </p:cNvPr>
          <p:cNvCxnSpPr>
            <a:cxnSpLocks/>
            <a:endCxn id="111" idx="0"/>
          </p:cNvCxnSpPr>
          <p:nvPr/>
        </p:nvCxnSpPr>
        <p:spPr>
          <a:xfrm flipH="1">
            <a:off x="5850931" y="4782063"/>
            <a:ext cx="1324229" cy="2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8C66070A-B508-48BD-A301-FC6580D3BAEE}"/>
              </a:ext>
            </a:extLst>
          </p:cNvPr>
          <p:cNvCxnSpPr>
            <a:cxnSpLocks/>
            <a:endCxn id="112" idx="0"/>
          </p:cNvCxnSpPr>
          <p:nvPr/>
        </p:nvCxnSpPr>
        <p:spPr>
          <a:xfrm flipH="1">
            <a:off x="6349325" y="4782063"/>
            <a:ext cx="825835" cy="29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C3606013-C17C-458A-A22F-A2240E3661B4}"/>
              </a:ext>
            </a:extLst>
          </p:cNvPr>
          <p:cNvCxnSpPr>
            <a:cxnSpLocks/>
            <a:endCxn id="113" idx="0"/>
          </p:cNvCxnSpPr>
          <p:nvPr/>
        </p:nvCxnSpPr>
        <p:spPr>
          <a:xfrm flipH="1">
            <a:off x="6831243" y="4782063"/>
            <a:ext cx="343917" cy="286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C01ABAAA-C7CD-4D52-8E56-85933C42168B}"/>
              </a:ext>
            </a:extLst>
          </p:cNvPr>
          <p:cNvCxnSpPr>
            <a:cxnSpLocks/>
            <a:endCxn id="115" idx="0"/>
          </p:cNvCxnSpPr>
          <p:nvPr/>
        </p:nvCxnSpPr>
        <p:spPr>
          <a:xfrm>
            <a:off x="7175160" y="4782063"/>
            <a:ext cx="1138892" cy="28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2294DADE-EAE3-4AE8-ACCB-9BF9B9C8E289}"/>
              </a:ext>
            </a:extLst>
          </p:cNvPr>
          <p:cNvCxnSpPr>
            <a:cxnSpLocks/>
            <a:endCxn id="114" idx="0"/>
          </p:cNvCxnSpPr>
          <p:nvPr/>
        </p:nvCxnSpPr>
        <p:spPr>
          <a:xfrm>
            <a:off x="7175160" y="4782063"/>
            <a:ext cx="673452" cy="290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Oval 120">
            <a:extLst>
              <a:ext uri="{FF2B5EF4-FFF2-40B4-BE49-F238E27FC236}">
                <a16:creationId xmlns:a16="http://schemas.microsoft.com/office/drawing/2014/main" id="{E6AA83EC-2E34-4905-9D3E-6DEA104070A9}"/>
              </a:ext>
            </a:extLst>
          </p:cNvPr>
          <p:cNvSpPr/>
          <p:nvPr/>
        </p:nvSpPr>
        <p:spPr>
          <a:xfrm>
            <a:off x="7154570" y="5202189"/>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E344F3F-D92A-4FF7-AE34-03FE081D8EEB}"/>
              </a:ext>
            </a:extLst>
          </p:cNvPr>
          <p:cNvSpPr/>
          <p:nvPr/>
        </p:nvSpPr>
        <p:spPr>
          <a:xfrm>
            <a:off x="7306970" y="5206305"/>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208BC94-81D1-4D8E-BF9E-55AC9C4E52FD}"/>
              </a:ext>
            </a:extLst>
          </p:cNvPr>
          <p:cNvSpPr/>
          <p:nvPr/>
        </p:nvSpPr>
        <p:spPr>
          <a:xfrm>
            <a:off x="7459370" y="5202183"/>
            <a:ext cx="65903" cy="659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091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Trie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Node structure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 contains array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𝑘</m:t>
                    </m:r>
                  </m:oMath>
                </a14:m>
                <a:r>
                  <a:rPr lang="en-US" sz="2400" dirty="0">
                    <a:latin typeface="Times New Roman" panose="02020603050405020304" pitchFamily="18" charset="0"/>
                    <a:cs typeface="Times New Roman" panose="02020603050405020304" pitchFamily="18" charset="0"/>
                  </a:rPr>
                  <a:t> Nodes, where k is a number of letters in alphabet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Possible implementation can be the following:</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pic>
        <p:nvPicPr>
          <p:cNvPr id="5" name="Рисунок 4"/>
          <p:cNvPicPr>
            <a:picLocks noChangeAspect="1"/>
          </p:cNvPicPr>
          <p:nvPr/>
        </p:nvPicPr>
        <p:blipFill>
          <a:blip r:embed="rId3"/>
          <a:stretch>
            <a:fillRect/>
          </a:stretch>
        </p:blipFill>
        <p:spPr>
          <a:xfrm>
            <a:off x="3462337" y="3628417"/>
            <a:ext cx="5267325" cy="1895475"/>
          </a:xfrm>
          <a:prstGeom prst="rect">
            <a:avLst/>
          </a:prstGeom>
          <a:effectLst>
            <a:glow rad="228600">
              <a:schemeClr val="tx1">
                <a:alpha val="40000"/>
              </a:schemeClr>
            </a:glow>
          </a:effectLst>
        </p:spPr>
      </p:pic>
    </p:spTree>
    <p:extLst>
      <p:ext uri="{BB962C8B-B14F-4D97-AF65-F5344CB8AC3E}">
        <p14:creationId xmlns:p14="http://schemas.microsoft.com/office/powerpoint/2010/main" val="3392258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Trie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Examples: Dictionary</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This data structure can be used to store dictionary:</a:t>
                </a:r>
              </a:p>
              <a:p>
                <a:pPr lvl="1"/>
                <a:r>
                  <a:rPr lang="en-US" dirty="0" smtClean="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 every word in our </a:t>
                </a:r>
                <a:r>
                  <a:rPr lang="en-US" dirty="0" err="1" smtClean="0">
                    <a:latin typeface="Times New Roman" panose="02020603050405020304" pitchFamily="18" charset="0"/>
                    <a:cs typeface="Times New Roman" panose="02020603050405020304" pitchFamily="18" charset="0"/>
                  </a:rPr>
                  <a:t>Trie</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Length of the </a:t>
                </a:r>
                <a:r>
                  <a:rPr lang="en-US" dirty="0" smtClean="0">
                    <a:latin typeface="Times New Roman" panose="02020603050405020304" pitchFamily="18" charset="0"/>
                    <a:cs typeface="Times New Roman" panose="02020603050405020304" pitchFamily="18" charset="0"/>
                  </a:rPr>
                  <a:t>tree will be equal to length of longest word.</a:t>
                </a:r>
                <a:endParaRPr lang="hy-AM"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Now we can find out a single particular word presence in dictionary in </a:t>
                </a:r>
                <a14:m>
                  <m:oMath xmlns:m="http://schemas.openxmlformats.org/officeDocument/2006/math">
                    <m:r>
                      <a:rPr lang="en-US" i="1" dirty="0" smtClean="0">
                        <a:latin typeface="Cambria Math" panose="02040503050406030204" pitchFamily="18" charset="0"/>
                        <a:cs typeface="Times New Roman" panose="02020603050405020304" pitchFamily="18" charset="0"/>
                      </a:rPr>
                      <m:t>𝑂</m:t>
                    </m:r>
                    <m:r>
                      <a:rPr lang="en-US" i="1" dirty="0" smtClean="0">
                        <a:latin typeface="Cambria Math" panose="02040503050406030204" pitchFamily="18" charset="0"/>
                        <a:cs typeface="Times New Roman" panose="02020603050405020304" pitchFamily="18" charset="0"/>
                      </a:rPr>
                      <m:t>(</m:t>
                    </m:r>
                    <m:r>
                      <a:rPr lang="en-US" i="1" dirty="0" err="1" smtClean="0">
                        <a:latin typeface="Cambria Math" panose="02040503050406030204" pitchFamily="18" charset="0"/>
                        <a:cs typeface="Times New Roman" panose="02020603050405020304" pitchFamily="18" charset="0"/>
                      </a:rPr>
                      <m:t>𝑙𝑒𝑛𝑔𝑡h</m:t>
                    </m:r>
                    <m:r>
                      <a:rPr lang="en-US" i="1" dirty="0" err="1" smtClean="0">
                        <a:latin typeface="Cambria Math" panose="02040503050406030204" pitchFamily="18" charset="0"/>
                        <a:cs typeface="Times New Roman" panose="02020603050405020304" pitchFamily="18" charset="0"/>
                      </a:rPr>
                      <m:t>_</m:t>
                    </m:r>
                    <m:r>
                      <a:rPr lang="en-US" i="1" dirty="0" err="1" smtClean="0">
                        <a:latin typeface="Cambria Math" panose="02040503050406030204" pitchFamily="18" charset="0"/>
                        <a:cs typeface="Times New Roman" panose="02020603050405020304" pitchFamily="18" charset="0"/>
                      </a:rPr>
                      <m:t>𝑜𝑓</m:t>
                    </m:r>
                    <m:r>
                      <a:rPr lang="en-US" i="1" dirty="0" err="1" smtClean="0">
                        <a:latin typeface="Cambria Math" panose="02040503050406030204" pitchFamily="18" charset="0"/>
                        <a:cs typeface="Times New Roman" panose="02020603050405020304" pitchFamily="18" charset="0"/>
                      </a:rPr>
                      <m:t>_</m:t>
                    </m:r>
                    <m:r>
                      <a:rPr lang="en-US" i="1" dirty="0" err="1" smtClean="0">
                        <a:latin typeface="Cambria Math" panose="02040503050406030204" pitchFamily="18" charset="0"/>
                        <a:cs typeface="Times New Roman" panose="02020603050405020304" pitchFamily="18" charset="0"/>
                      </a:rPr>
                      <m:t>𝑤𝑜𝑟𝑑</m:t>
                    </m:r>
                    <m:r>
                      <a:rPr lang="en-US" i="1" dirty="0" smtClean="0">
                        <a:latin typeface="Cambria Math" panose="02040503050406030204" pitchFamily="18" charset="0"/>
                        <a:cs typeface="Times New Roman" panose="02020603050405020304" pitchFamily="18" charset="0"/>
                      </a:rPr>
                      <m:t>)</m:t>
                    </m:r>
                  </m:oMath>
                </a14:m>
                <a:r>
                  <a:rPr lang="en-US" dirty="0" smtClean="0">
                    <a:latin typeface="Times New Roman" panose="02020603050405020304" pitchFamily="18" charset="0"/>
                    <a:cs typeface="Times New Roman" panose="02020603050405020304" pitchFamily="18" charset="0"/>
                  </a:rPr>
                  <a:t>, by simple iterating through the tree</a:t>
                </a:r>
                <a:r>
                  <a:rPr lang="hy-AM"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checking letter by letter</a:t>
                </a:r>
                <a:r>
                  <a:rPr lang="hy-AM"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r="-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344052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Trie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Other e</a:t>
            </a:r>
            <a:r>
              <a:rPr lang="en-US" dirty="0" smtClean="0">
                <a:latin typeface="Times New Roman" panose="02020603050405020304" pitchFamily="18" charset="0"/>
                <a:cs typeface="Times New Roman" panose="02020603050405020304" pitchFamily="18" charset="0"/>
              </a:rPr>
              <a:t>xamples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Also this data structure can be used to:</a:t>
            </a:r>
          </a:p>
          <a:p>
            <a:pPr lvl="1"/>
            <a:r>
              <a:rPr lang="en-US" dirty="0" smtClean="0">
                <a:latin typeface="Times New Roman" panose="02020603050405020304" pitchFamily="18" charset="0"/>
                <a:cs typeface="Times New Roman" panose="02020603050405020304" pitchFamily="18" charset="0"/>
              </a:rPr>
              <a:t>Autocomplete the word by it’s prefix.</a:t>
            </a:r>
          </a:p>
          <a:p>
            <a:pPr lvl="1"/>
            <a:r>
              <a:rPr lang="en-US" dirty="0" smtClean="0">
                <a:latin typeface="Times New Roman" panose="02020603050405020304" pitchFamily="18" charset="0"/>
                <a:cs typeface="Times New Roman" panose="02020603050405020304" pitchFamily="18" charset="0"/>
              </a:rPr>
              <a:t>Find the words by substring.</a:t>
            </a:r>
          </a:p>
          <a:p>
            <a:pPr lvl="1"/>
            <a:r>
              <a:rPr lang="en-US" dirty="0">
                <a:latin typeface="Times New Roman" panose="02020603050405020304" pitchFamily="18" charset="0"/>
                <a:cs typeface="Times New Roman" panose="02020603050405020304" pitchFamily="18" charset="0"/>
              </a:rPr>
              <a:t>Spell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hecking.</a:t>
            </a:r>
          </a:p>
          <a:p>
            <a:pPr lvl="1"/>
            <a:r>
              <a:rPr lang="en-US" dirty="0">
                <a:latin typeface="Times New Roman" panose="02020603050405020304" pitchFamily="18" charset="0"/>
                <a:cs typeface="Times New Roman" panose="02020603050405020304" pitchFamily="18" charset="0"/>
              </a:rPr>
              <a:t>Automatic </a:t>
            </a:r>
            <a:r>
              <a:rPr lang="en-US" dirty="0" smtClean="0">
                <a:latin typeface="Times New Roman" panose="02020603050405020304" pitchFamily="18" charset="0"/>
                <a:cs typeface="Times New Roman" panose="02020603050405020304" pitchFamily="18" charset="0"/>
              </a:rPr>
              <a:t>command completion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69893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a:xfrm>
            <a:off x="838200" y="2766218"/>
            <a:ext cx="10515600" cy="1325563"/>
          </a:xfrm>
        </p:spPr>
        <p:txBody>
          <a:bodyPr>
            <a:normAutofit/>
          </a:bodyPr>
          <a:lstStyle/>
          <a:p>
            <a:pPr algn="ctr"/>
            <a:r>
              <a:rPr lang="en-US" dirty="0">
                <a:latin typeface="Times New Roman" panose="02020603050405020304" pitchFamily="18" charset="0"/>
                <a:cs typeface="Times New Roman" panose="02020603050405020304" pitchFamily="18" charset="0"/>
              </a:rPr>
              <a:t>Thanks for listening </a:t>
            </a:r>
            <a:r>
              <a:rPr lang="hy-AM"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12348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problem we want to solve is the problem, we want to compare strings efficiently.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brute force way of doing so is just to compare the letters of both strings, which has a time complexity of </a:t>
                </a:r>
                <a14:m>
                  <m:oMath xmlns:m="http://schemas.openxmlformats.org/officeDocument/2006/math">
                    <m:r>
                      <a:rPr lang="en-US" sz="2400" i="1" dirty="0" smtClean="0">
                        <a:latin typeface="Cambria Math"/>
                      </a:rPr>
                      <m:t>𝑂</m:t>
                    </m:r>
                    <m:r>
                      <a:rPr lang="en-US" sz="2400" i="1" dirty="0" smtClean="0">
                        <a:latin typeface="Cambria Math"/>
                      </a:rPr>
                      <m:t>(</m:t>
                    </m:r>
                    <m:r>
                      <m:rPr>
                        <m:sty m:val="p"/>
                      </m:rPr>
                      <a:rPr lang="en-US" sz="2400" i="1" dirty="0" smtClean="0">
                        <a:latin typeface="Cambria Math"/>
                      </a:rPr>
                      <m:t>min</m:t>
                    </m:r>
                    <m:r>
                      <a:rPr lang="en-US" sz="2400" i="1" dirty="0" smtClean="0">
                        <a:latin typeface="Cambria Math"/>
                      </a:rPr>
                      <m:t>⁡(</m:t>
                    </m:r>
                    <m:r>
                      <a:rPr lang="en-US" sz="2400" i="1" dirty="0" smtClean="0">
                        <a:latin typeface="Cambria Math"/>
                      </a:rPr>
                      <m:t>𝑛</m:t>
                    </m:r>
                    <m:r>
                      <a:rPr lang="en-US" sz="2400" i="1" dirty="0" smtClean="0">
                        <a:latin typeface="Cambria Math"/>
                      </a:rPr>
                      <m:t>1,</m:t>
                    </m:r>
                    <m:r>
                      <a:rPr lang="en-US" sz="2400" i="1" dirty="0" smtClean="0">
                        <a:latin typeface="Cambria Math"/>
                      </a:rPr>
                      <m:t>𝑛</m:t>
                    </m:r>
                    <m:r>
                      <a:rPr lang="en-US" sz="2400" i="1" dirty="0" smtClean="0">
                        <a:latin typeface="Cambria Math"/>
                      </a:rPr>
                      <m:t>2))</m:t>
                    </m:r>
                  </m:oMath>
                </a14:m>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smtClean="0">
                        <a:latin typeface="Cambria Math"/>
                      </a:rPr>
                      <m:t>𝑛</m:t>
                    </m:r>
                    <m:r>
                      <a:rPr lang="en-US" sz="2400" i="1" dirty="0" smtClean="0">
                        <a:latin typeface="Cambria Math"/>
                      </a:rPr>
                      <m:t>1</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𝑛</m:t>
                    </m:r>
                    <m:r>
                      <a:rPr lang="en-US" sz="2400" i="1" dirty="0" smtClean="0">
                        <a:latin typeface="Cambria Math"/>
                      </a:rPr>
                      <m:t>2</m:t>
                    </m:r>
                  </m:oMath>
                </a14:m>
                <a:r>
                  <a:rPr lang="en-US" sz="2400" dirty="0">
                    <a:latin typeface="Times New Roman" panose="02020603050405020304" pitchFamily="18" charset="0"/>
                    <a:cs typeface="Times New Roman" panose="02020603050405020304" pitchFamily="18" charset="0"/>
                  </a:rPr>
                  <a:t> are the sizes of the two strings.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want to do better. </a:t>
                </a:r>
              </a:p>
            </p:txBody>
          </p:sp>
        </mc:Choice>
        <mc:Fallback xmlns="">
          <p:sp>
            <p:nvSpPr>
              <p:cNvPr id="3" name="Content Placeholder 2">
                <a:extLst>
                  <a:ext uri="{FF2B5EF4-FFF2-40B4-BE49-F238E27FC236}">
                    <a16:creationId xmlns=""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392908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idea behind strings is the following: we convert each string into an integer, and compare those instead of the strings.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Comparing two strings is then an O(1) operation.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the conversion we will use a </a:t>
            </a:r>
            <a:r>
              <a:rPr lang="en-US" sz="2400" b="1" dirty="0">
                <a:latin typeface="Times New Roman" panose="02020603050405020304" pitchFamily="18" charset="0"/>
                <a:cs typeface="Times New Roman" panose="02020603050405020304" pitchFamily="18" charset="0"/>
              </a:rPr>
              <a:t>hash functions.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of it is to convert a string into a integer, the so-called </a:t>
            </a:r>
            <a:r>
              <a:rPr lang="en-US" sz="2400" b="1" dirty="0">
                <a:latin typeface="Times New Roman" panose="02020603050405020304" pitchFamily="18" charset="0"/>
                <a:cs typeface="Times New Roman" panose="02020603050405020304" pitchFamily="18" charset="0"/>
              </a:rPr>
              <a:t>hash</a:t>
            </a:r>
            <a:r>
              <a:rPr lang="en-US" sz="2400" dirty="0">
                <a:latin typeface="Times New Roman" panose="02020603050405020304" pitchFamily="18" charset="0"/>
                <a:cs typeface="Times New Roman" panose="02020603050405020304" pitchFamily="18" charset="0"/>
              </a:rPr>
              <a:t> of the string. </a:t>
            </a: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592862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following condition has to hold: if two strings </a:t>
                </a:r>
                <a14:m>
                  <m:oMath xmlns:m="http://schemas.openxmlformats.org/officeDocument/2006/math">
                    <m:r>
                      <a:rPr lang="en-US" sz="2400" i="1" dirty="0" smtClean="0">
                        <a:latin typeface="Cambria Math"/>
                        <a:cs typeface="Times New Roman" panose="02020603050405020304" pitchFamily="18" charset="0"/>
                      </a:rPr>
                      <m:t>𝑠</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cs typeface="Times New Roman" panose="02020603050405020304" pitchFamily="18" charset="0"/>
                      </a:rPr>
                      <m:t>𝑡</m:t>
                    </m:r>
                  </m:oMath>
                </a14:m>
                <a:r>
                  <a:rPr lang="en-US" sz="2400" dirty="0">
                    <a:latin typeface="Times New Roman" panose="02020603050405020304" pitchFamily="18" charset="0"/>
                    <a:cs typeface="Times New Roman" panose="02020603050405020304" pitchFamily="18" charset="0"/>
                  </a:rPr>
                  <a:t> are equal </a:t>
                </a:r>
                <a14:m>
                  <m:oMath xmlns:m="http://schemas.openxmlformats.org/officeDocument/2006/math">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𝑡</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then also their hashes have to be equal </a:t>
                </a:r>
                <a14:m>
                  <m:oMath xmlns:m="http://schemas.openxmlformats.org/officeDocument/2006/math">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𝑠</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h𝑎𝑠h</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𝑡</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Otherwise we will not be able to compare strings.</a:t>
                </a:r>
              </a:p>
              <a:p>
                <a:r>
                  <a:rPr lang="en-US" sz="2400" dirty="0">
                    <a:latin typeface="Times New Roman" panose="02020603050405020304" pitchFamily="18" charset="0"/>
                    <a:cs typeface="Times New Roman" panose="02020603050405020304" pitchFamily="18" charset="0"/>
                  </a:rPr>
                  <a:t>Notice, the opposite direction doesn't have to hold. If the hashes are equal </a:t>
                </a:r>
                <a14:m>
                  <m:oMath xmlns:m="http://schemas.openxmlformats.org/officeDocument/2006/math">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𝑠</m:t>
                    </m:r>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𝑡</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then the strings do not necessarily have to be equal. </a:t>
                </a:r>
              </a:p>
              <a:p>
                <a:r>
                  <a:rPr lang="en-US" sz="2400" dirty="0">
                    <a:latin typeface="Times New Roman" panose="02020603050405020304" pitchFamily="18" charset="0"/>
                    <a:cs typeface="Times New Roman" panose="02020603050405020304" pitchFamily="18" charset="0"/>
                  </a:rPr>
                  <a:t>The reason why the opposite direction doesn't have to hold, if because there are exponential many strings and if we only want this hash function to distinguish between all strings consisting of lowercase characters of length smaller than 15, then already the hash wouldn't fit into a 64 bit integer any more, because there are so many of them. And of course we don't want to compare arbitrary long integers, because this will also have the complexity </a:t>
                </a:r>
                <a14:m>
                  <m:oMath xmlns:m="http://schemas.openxmlformats.org/officeDocument/2006/math">
                    <m:r>
                      <a:rPr lang="en-US" sz="2400" i="1" dirty="0" smtClean="0">
                        <a:latin typeface="Cambria Math"/>
                        <a:cs typeface="Times New Roman" panose="02020603050405020304" pitchFamily="18" charset="0"/>
                      </a:rPr>
                      <m:t>𝑂</m:t>
                    </m:r>
                    <m:r>
                      <a:rPr lang="en-US" sz="2400" i="1" dirty="0" smtClean="0">
                        <a:latin typeface="Cambria Math"/>
                        <a:cs typeface="Times New Roman" panose="02020603050405020304" pitchFamily="18" charset="0"/>
                      </a:rPr>
                      <m:t>(</m:t>
                    </m:r>
                    <m:r>
                      <a:rPr lang="en-US" sz="2400" i="1" dirty="0" smtClean="0">
                        <a:latin typeface="Cambria Math"/>
                        <a:cs typeface="Times New Roman" panose="02020603050405020304" pitchFamily="18" charset="0"/>
                      </a:rPr>
                      <m:t>𝑛</m:t>
                    </m:r>
                    <m:r>
                      <a:rPr lang="en-US" sz="2400" i="1" dirty="0" smtClean="0">
                        <a:latin typeface="Cambria Math"/>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xmlns="" xmlns:a14="http://schemas.microsoft.com/office/drawing/2010/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r="-4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074044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So usually we want the hash function to map strings onto numbers of a fixed range </a:t>
                </a:r>
                <a14:m>
                  <m:oMath xmlns:m="http://schemas.openxmlformats.org/officeDocument/2006/math">
                    <m:d>
                      <m:dPr>
                        <m:begChr m:val="["/>
                        <m:ctrlPr>
                          <a:rPr lang="en-US" sz="2400" i="1" dirty="0" smtClean="0">
                            <a:latin typeface="Cambria Math" panose="02040503050406030204" pitchFamily="18" charset="0"/>
                          </a:rPr>
                        </m:ctrlPr>
                      </m:dPr>
                      <m:e>
                        <m:r>
                          <a:rPr lang="en-US" sz="2400" i="1" dirty="0" smtClean="0">
                            <a:latin typeface="Cambria Math"/>
                          </a:rPr>
                          <m:t>0,</m:t>
                        </m:r>
                        <m:r>
                          <a:rPr lang="en-US" sz="2400" i="1" dirty="0" smtClean="0">
                            <a:latin typeface="Cambria Math"/>
                          </a:rPr>
                          <m:t>𝑚</m:t>
                        </m:r>
                      </m:e>
                    </m:d>
                  </m:oMath>
                </a14:m>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comparing strings is just comparison of two integers with fixed length.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of course we want </a:t>
                </a:r>
                <a14:m>
                  <m:oMath xmlns:m="http://schemas.openxmlformats.org/officeDocument/2006/math">
                    <m:r>
                      <a:rPr lang="en-US" sz="2400" i="1" dirty="0" smtClean="0">
                        <a:latin typeface="Cambria Math"/>
                      </a:rPr>
                      <m:t>h𝑎𝑠h</m:t>
                    </m:r>
                    <m:r>
                      <a:rPr lang="en-US" sz="2400" i="1" dirty="0" smtClean="0">
                        <a:latin typeface="Cambria Math"/>
                      </a:rPr>
                      <m:t>(</m:t>
                    </m:r>
                    <m:r>
                      <a:rPr lang="en-US" sz="2400" i="1" dirty="0" smtClean="0">
                        <a:latin typeface="Cambria Math"/>
                      </a:rPr>
                      <m:t>𝑠</m:t>
                    </m:r>
                    <m:r>
                      <a:rPr lang="en-US" sz="2400" i="1" dirty="0" smtClean="0">
                        <a:latin typeface="Cambria Math"/>
                      </a:rPr>
                      <m:t>)≠</m:t>
                    </m:r>
                    <m:r>
                      <a:rPr lang="en-US" sz="2400" i="1" dirty="0" smtClean="0">
                        <a:latin typeface="Cambria Math"/>
                      </a:rPr>
                      <m:t>h𝑎𝑠h</m:t>
                    </m:r>
                    <m:r>
                      <a:rPr lang="en-US" sz="2400" i="1" dirty="0" smtClean="0">
                        <a:latin typeface="Cambria Math"/>
                      </a:rPr>
                      <m:t>(</m:t>
                    </m:r>
                    <m:r>
                      <a:rPr lang="en-US" sz="2400" i="1" dirty="0" smtClean="0">
                        <a:latin typeface="Cambria Math"/>
                      </a:rPr>
                      <m:t>𝑡</m:t>
                    </m:r>
                    <m:r>
                      <a:rPr lang="en-US" sz="2400" i="1" dirty="0" smtClean="0">
                        <a:latin typeface="Cambria Math"/>
                      </a:rPr>
                      <m:t>)</m:t>
                    </m:r>
                  </m:oMath>
                </a14:m>
                <a:r>
                  <a:rPr lang="en-US" sz="2400" dirty="0">
                    <a:latin typeface="Times New Roman" panose="02020603050405020304" pitchFamily="18" charset="0"/>
                    <a:cs typeface="Times New Roman" panose="02020603050405020304" pitchFamily="18" charset="0"/>
                  </a:rPr>
                  <a:t> to be </a:t>
                </a:r>
                <a:r>
                  <a:rPr lang="en-US" sz="2400" i="1" u="sng" dirty="0">
                    <a:latin typeface="Times New Roman" panose="02020603050405020304" pitchFamily="18" charset="0"/>
                    <a:cs typeface="Times New Roman" panose="02020603050405020304" pitchFamily="18" charset="0"/>
                  </a:rPr>
                  <a:t>very likely</a:t>
                </a:r>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smtClean="0">
                        <a:latin typeface="Cambria Math"/>
                      </a:rPr>
                      <m:t>𝑠</m:t>
                    </m:r>
                    <m:r>
                      <a:rPr lang="en-US" sz="2400" i="1" dirty="0" smtClean="0">
                        <a:latin typeface="Cambria Math"/>
                      </a:rPr>
                      <m:t>≠</m:t>
                    </m:r>
                    <m:r>
                      <a:rPr lang="en-US" sz="2400" i="1" dirty="0" err="1" smtClean="0">
                        <a:latin typeface="Cambria Math"/>
                      </a:rPr>
                      <m:t>𝑡</m:t>
                    </m:r>
                  </m:oMath>
                </a14:m>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 xmlns:a14="http://schemas.microsoft.com/office/drawing/2010/main"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1739227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Collisions</a:t>
            </a:r>
          </a:p>
        </p:txBody>
      </p:sp>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Using hashing will not be 100% deterministically correct.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Two complete different strings might have the same hash (the hashes collide).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However, in a wide majority of tasks this can be safely ignored as the probability of the hashes of two different strings colliding is still very small.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we will discuss some techniques how to keep the probability of collisions very low.</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579509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good and widely used way to define the hash of a string </a:t>
                </a:r>
                <a14:m>
                  <m:oMath xmlns:m="http://schemas.openxmlformats.org/officeDocument/2006/math">
                    <m:r>
                      <a:rPr lang="en-US" sz="2400" i="1" dirty="0" smtClean="0">
                        <a:latin typeface="Cambria Math"/>
                      </a:rPr>
                      <m:t>𝑠</m:t>
                    </m:r>
                  </m:oMath>
                </a14:m>
                <a:r>
                  <a:rPr lang="en-US" sz="2400" dirty="0">
                    <a:latin typeface="Times New Roman" panose="02020603050405020304" pitchFamily="18" charset="0"/>
                    <a:cs typeface="Times New Roman" panose="02020603050405020304" pitchFamily="18" charset="0"/>
                  </a:rPr>
                  <a:t> of length </a:t>
                </a:r>
                <a14:m>
                  <m:oMath xmlns:m="http://schemas.openxmlformats.org/officeDocument/2006/math">
                    <m:r>
                      <a:rPr lang="en-US" sz="2400" i="1" dirty="0" smtClean="0">
                        <a:latin typeface="Cambria Math"/>
                      </a:rPr>
                      <m:t>𝑛</m:t>
                    </m:r>
                  </m:oMath>
                </a14:m>
                <a:r>
                  <a:rPr lang="en-US" sz="2400" dirty="0">
                    <a:latin typeface="Times New Roman" panose="02020603050405020304" pitchFamily="18" charset="0"/>
                    <a:cs typeface="Times New Roman" panose="02020603050405020304" pitchFamily="18" charset="0"/>
                  </a:rPr>
                  <a:t> is:</a:t>
                </a:r>
              </a:p>
              <a:p>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cs typeface="Times New Roman" panose="02020603050405020304" pitchFamily="18" charset="0"/>
                        </a:rPr>
                        <m:t>h𝑎𝑠h</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𝑠</m:t>
                          </m:r>
                        </m:e>
                      </m:d>
                      <m:r>
                        <a:rPr lang="en-US" sz="2400" b="0" i="1" smtClean="0">
                          <a:latin typeface="Cambria Math"/>
                          <a:cs typeface="Times New Roman" panose="02020603050405020304" pitchFamily="18" charset="0"/>
                        </a:rPr>
                        <m:t>=</m:t>
                      </m:r>
                      <m:r>
                        <a:rPr lang="en-US" sz="2400" b="0" i="1" smtClean="0">
                          <a:latin typeface="Cambria Math"/>
                          <a:cs typeface="Times New Roman" panose="02020603050405020304" pitchFamily="18" charset="0"/>
                        </a:rPr>
                        <m:t>𝑠</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0</m:t>
                          </m:r>
                        </m:e>
                      </m:d>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a:cs typeface="Times New Roman" panose="02020603050405020304" pitchFamily="18" charset="0"/>
                            </a:rPr>
                            <m:t>1</m:t>
                          </m:r>
                        </m:e>
                      </m:d>
                      <m:r>
                        <a:rPr lang="en-US" sz="2400" i="1">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𝑝</m:t>
                      </m:r>
                      <m:r>
                        <a:rPr lang="en-US" sz="2400" i="1">
                          <a:latin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2</m:t>
                          </m:r>
                        </m:e>
                      </m:d>
                      <m:r>
                        <a:rPr lang="en-US" sz="2400" i="1">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i="1">
                              <a:latin typeface="Cambria Math"/>
                              <a:cs typeface="Times New Roman" panose="02020603050405020304" pitchFamily="18" charset="0"/>
                            </a:rPr>
                            <m:t>𝑝</m:t>
                          </m:r>
                        </m:e>
                        <m:sup>
                          <m:r>
                            <a:rPr lang="en-US" sz="2400" b="0" i="1" smtClean="0">
                              <a:latin typeface="Cambria Math"/>
                              <a:cs typeface="Times New Roman" panose="02020603050405020304" pitchFamily="18" charset="0"/>
                            </a:rPr>
                            <m:t>2</m:t>
                          </m:r>
                        </m:sup>
                      </m:sSup>
                      <m:r>
                        <a:rPr lang="en-US" sz="2400" i="1">
                          <a:latin typeface="Cambria Math"/>
                          <a:cs typeface="Times New Roman" panose="02020603050405020304" pitchFamily="18" charset="0"/>
                        </a:rPr>
                        <m:t>+</m:t>
                      </m:r>
                      <m:r>
                        <a:rPr lang="en-US" sz="2400" i="1" smtClean="0">
                          <a:latin typeface="Cambria Math"/>
                          <a:ea typeface="Cambria Math"/>
                          <a:cs typeface="Times New Roman" panose="02020603050405020304" pitchFamily="18" charset="0"/>
                        </a:rPr>
                        <m:t>⋯</m:t>
                      </m:r>
                      <m:r>
                        <a:rPr lang="en-US" sz="2400" b="0" i="1" smtClean="0">
                          <a:latin typeface="Cambria Math"/>
                          <a:ea typeface="Cambria Math"/>
                          <a:cs typeface="Times New Roman" panose="02020603050405020304" pitchFamily="18" charset="0"/>
                        </a:rPr>
                        <m:t>+</m:t>
                      </m:r>
                      <m:r>
                        <a:rPr lang="en-US" sz="2400" i="1">
                          <a:latin typeface="Cambria Math"/>
                          <a:cs typeface="Times New Roman" panose="02020603050405020304" pitchFamily="18" charset="0"/>
                        </a:rPr>
                        <m:t>𝑠</m:t>
                      </m:r>
                      <m:d>
                        <m:dPr>
                          <m:begChr m:val="["/>
                          <m:endChr m:val="]"/>
                          <m:ctrlPr>
                            <a:rPr lang="en-US" sz="2400" i="1">
                              <a:latin typeface="Cambria Math" panose="02040503050406030204" pitchFamily="18" charset="0"/>
                              <a:cs typeface="Times New Roman" panose="02020603050405020304" pitchFamily="18" charset="0"/>
                            </a:rPr>
                          </m:ctrlPr>
                        </m:dPr>
                        <m:e>
                          <m:r>
                            <a:rPr lang="en-US" sz="2400" b="0" i="1" smtClean="0">
                              <a:latin typeface="Cambria Math"/>
                              <a:cs typeface="Times New Roman" panose="02020603050405020304" pitchFamily="18" charset="0"/>
                            </a:rPr>
                            <m:t>𝑛</m:t>
                          </m:r>
                          <m:r>
                            <a:rPr lang="en-US" sz="2400" b="0" i="1" smtClean="0">
                              <a:latin typeface="Cambria Math"/>
                              <a:cs typeface="Times New Roman" panose="02020603050405020304" pitchFamily="18" charset="0"/>
                            </a:rPr>
                            <m:t> −1</m:t>
                          </m:r>
                        </m:e>
                      </m:d>
                      <m:r>
                        <a:rPr lang="en-US" sz="2400" i="1">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𝑛</m:t>
                          </m:r>
                          <m:r>
                            <a:rPr lang="en-US" sz="2400" b="0" i="1" smtClean="0">
                              <a:latin typeface="Cambria Math"/>
                              <a:ea typeface="Cambria Math"/>
                              <a:cs typeface="Times New Roman" panose="02020603050405020304" pitchFamily="18" charset="0"/>
                            </a:rPr>
                            <m:t>−1</m:t>
                          </m:r>
                        </m:sup>
                      </m:sSup>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𝑚𝑜𝑑</m:t>
                      </m:r>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m:t>
                      </m:r>
                      <m:r>
                        <a:rPr lang="en-US" sz="2400" b="0" i="1" smtClean="0">
                          <a:latin typeface="Cambria Math"/>
                          <a:ea typeface="Cambria Math"/>
                          <a:cs typeface="Times New Roman" panose="02020603050405020304" pitchFamily="18" charset="0"/>
                        </a:rPr>
                        <m:t>=</m:t>
                      </m:r>
                      <m:r>
                        <a:rPr lang="en-US" sz="2400" b="0" i="0" smtClean="0">
                          <a:latin typeface="Cambria Math"/>
                          <a:ea typeface="Cambria Math"/>
                          <a:cs typeface="Times New Roman" panose="02020603050405020304" pitchFamily="18" charset="0"/>
                        </a:rPr>
                        <m:t> </m:t>
                      </m:r>
                      <m:nary>
                        <m:naryPr>
                          <m:chr m:val="∑"/>
                          <m:limLoc m:val="subSup"/>
                          <m:ctrlPr>
                            <a:rPr lang="en-US" sz="2400" b="0" i="1" smtClean="0">
                              <a:latin typeface="Cambria Math" panose="02040503050406030204" pitchFamily="18" charset="0"/>
                              <a:ea typeface="Cambria Math"/>
                              <a:cs typeface="Times New Roman" panose="02020603050405020304" pitchFamily="18" charset="0"/>
                            </a:rPr>
                          </m:ctrlPr>
                        </m:naryPr>
                        <m:sub>
                          <m:r>
                            <m:rPr>
                              <m:brk m:alnAt="25"/>
                            </m:rPr>
                            <a:rPr lang="en-US" sz="2400" b="0" i="1" smtClean="0">
                              <a:latin typeface="Cambria Math"/>
                              <a:ea typeface="Cambria Math"/>
                              <a:cs typeface="Times New Roman" panose="02020603050405020304" pitchFamily="18" charset="0"/>
                            </a:rPr>
                            <m:t>𝑖</m:t>
                          </m:r>
                          <m:r>
                            <a:rPr lang="en-US" sz="2400" b="0" i="1" smtClean="0">
                              <a:latin typeface="Cambria Math"/>
                              <a:ea typeface="Cambria Math"/>
                              <a:cs typeface="Times New Roman" panose="02020603050405020304" pitchFamily="18" charset="0"/>
                            </a:rPr>
                            <m:t>=0</m:t>
                          </m:r>
                        </m:sub>
                        <m:sup>
                          <m:r>
                            <a:rPr lang="en-US" sz="2400" b="0" i="1" smtClean="0">
                              <a:latin typeface="Cambria Math"/>
                              <a:ea typeface="Cambria Math"/>
                              <a:cs typeface="Times New Roman" panose="02020603050405020304" pitchFamily="18" charset="0"/>
                            </a:rPr>
                            <m:t>𝑛</m:t>
                          </m:r>
                          <m:r>
                            <a:rPr lang="en-US" sz="2400" b="0" i="1" smtClean="0">
                              <a:latin typeface="Cambria Math"/>
                              <a:ea typeface="Cambria Math"/>
                              <a:cs typeface="Times New Roman" panose="02020603050405020304" pitchFamily="18" charset="0"/>
                            </a:rPr>
                            <m:t> −1</m:t>
                          </m:r>
                        </m:sup>
                        <m:e>
                          <m:r>
                            <a:rPr lang="en-US" sz="2400" b="0" i="1" smtClean="0">
                              <a:latin typeface="Cambria Math"/>
                              <a:ea typeface="Cambria Math"/>
                              <a:cs typeface="Times New Roman" panose="02020603050405020304" pitchFamily="18" charset="0"/>
                            </a:rPr>
                            <m:t>𝑠</m:t>
                          </m:r>
                          <m:d>
                            <m:dPr>
                              <m:begChr m:val="["/>
                              <m:endChr m:val="]"/>
                              <m:ctrlPr>
                                <a:rPr lang="en-US" sz="2400" b="0" i="1" smtClean="0">
                                  <a:latin typeface="Cambria Math" panose="02040503050406030204" pitchFamily="18" charset="0"/>
                                  <a:ea typeface="Cambria Math"/>
                                  <a:cs typeface="Times New Roman" panose="02020603050405020304" pitchFamily="18" charset="0"/>
                                </a:rPr>
                              </m:ctrlPr>
                            </m:dPr>
                            <m:e>
                              <m:r>
                                <a:rPr lang="en-US" sz="2400" b="0" i="1" smtClean="0">
                                  <a:latin typeface="Cambria Math"/>
                                  <a:ea typeface="Cambria Math"/>
                                  <a:cs typeface="Times New Roman" panose="02020603050405020304" pitchFamily="18" charset="0"/>
                                </a:rPr>
                                <m:t>𝑖</m:t>
                              </m:r>
                            </m:e>
                          </m:d>
                          <m:r>
                            <a:rPr lang="en-US" sz="2400" b="0" i="1" smtClean="0">
                              <a:latin typeface="Cambria Math"/>
                              <a:ea typeface="Cambria Math"/>
                              <a:cs typeface="Times New Roman" panose="02020603050405020304" pitchFamily="18" charset="0"/>
                            </a:rPr>
                            <m:t>∗</m:t>
                          </m:r>
                          <m:sSup>
                            <m:sSupPr>
                              <m:ctrlPr>
                                <a:rPr lang="en-US" sz="2400" b="0" i="1" smtClean="0">
                                  <a:latin typeface="Cambria Math" panose="02040503050406030204" pitchFamily="18" charset="0"/>
                                  <a:ea typeface="Cambria Math"/>
                                  <a:cs typeface="Times New Roman" panose="02020603050405020304" pitchFamily="18" charset="0"/>
                                </a:rPr>
                              </m:ctrlPr>
                            </m:sSupPr>
                            <m:e>
                              <m:r>
                                <a:rPr lang="en-US" sz="2400" b="0" i="1" smtClean="0">
                                  <a:latin typeface="Cambria Math"/>
                                  <a:ea typeface="Cambria Math"/>
                                  <a:cs typeface="Times New Roman" panose="02020603050405020304" pitchFamily="18" charset="0"/>
                                </a:rPr>
                                <m:t>𝑝</m:t>
                              </m:r>
                            </m:e>
                            <m:sup>
                              <m:r>
                                <a:rPr lang="en-US" sz="2400" b="0" i="1" smtClean="0">
                                  <a:latin typeface="Cambria Math"/>
                                  <a:ea typeface="Cambria Math"/>
                                  <a:cs typeface="Times New Roman" panose="02020603050405020304" pitchFamily="18" charset="0"/>
                                </a:rPr>
                                <m:t>𝑖</m:t>
                              </m:r>
                            </m:sup>
                          </m:sSup>
                        </m:e>
                      </m:nary>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𝑚𝑜𝑑</m:t>
                      </m:r>
                      <m:r>
                        <a:rPr lang="en-US" sz="2400" b="0" i="1" smtClean="0">
                          <a:latin typeface="Cambria Math"/>
                          <a:ea typeface="Cambria Math"/>
                          <a:cs typeface="Times New Roman" panose="02020603050405020304" pitchFamily="18" charset="0"/>
                        </a:rPr>
                        <m:t> </m:t>
                      </m:r>
                      <m:r>
                        <a:rPr lang="en-US" sz="2400" b="0" i="1" smtClean="0">
                          <a:latin typeface="Cambria Math"/>
                          <a:ea typeface="Cambria Math"/>
                          <a:cs typeface="Times New Roman" panose="02020603050405020304" pitchFamily="18" charset="0"/>
                        </a:rPr>
                        <m:t>𝑚</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where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r>
                      <a:rPr lang="en-US" sz="2400" i="1" dirty="0" smtClean="0">
                        <a:latin typeface="Cambria Math"/>
                      </a:rPr>
                      <m:t>𝑚</m:t>
                    </m:r>
                  </m:oMath>
                </a14:m>
                <a:r>
                  <a:rPr lang="en-US" sz="2400" dirty="0">
                    <a:latin typeface="Times New Roman" panose="02020603050405020304" pitchFamily="18" charset="0"/>
                    <a:cs typeface="Times New Roman" panose="02020603050405020304" pitchFamily="18" charset="0"/>
                  </a:rPr>
                  <a:t> are some </a:t>
                </a:r>
                <a:r>
                  <a:rPr lang="en-US" sz="2400" dirty="0" smtClean="0">
                    <a:latin typeface="Times New Roman" panose="02020603050405020304" pitchFamily="18" charset="0"/>
                    <a:cs typeface="Times New Roman" panose="02020603050405020304" pitchFamily="18" charset="0"/>
                  </a:rPr>
                  <a:t>chosen </a:t>
                </a:r>
                <a:r>
                  <a:rPr lang="en-US" sz="2400" dirty="0">
                    <a:latin typeface="Times New Roman" panose="02020603050405020304" pitchFamily="18" charset="0"/>
                    <a:cs typeface="Times New Roman" panose="02020603050405020304" pitchFamily="18" charset="0"/>
                  </a:rPr>
                  <a:t>positive numbers.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called a </a:t>
                </a:r>
                <a:r>
                  <a:rPr lang="en-US" sz="2400" b="1" dirty="0">
                    <a:latin typeface="Times New Roman" panose="02020603050405020304" pitchFamily="18" charset="0"/>
                    <a:cs typeface="Times New Roman" panose="02020603050405020304" pitchFamily="18" charset="0"/>
                  </a:rPr>
                  <a:t>polynomial rolling hash function</a:t>
                </a:r>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7246DC7D-C632-469A-AAF4-A501E212D78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1489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D806A02-18AB-4942-B1CA-6D133896AE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String hashing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Choosing </a:t>
                </a:r>
                <a14:m>
                  <m:oMath xmlns:m="http://schemas.openxmlformats.org/officeDocument/2006/math">
                    <m:r>
                      <a:rPr lang="en-US" i="1" dirty="0" smtClean="0">
                        <a:latin typeface="Cambria Math"/>
                        <a:cs typeface="Times New Roman" panose="02020603050405020304" pitchFamily="18" charset="0"/>
                      </a:rPr>
                      <m:t>𝑝</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xmlns="" id="{ED806A02-18AB-4942-B1CA-6D133896AE6C}"/>
                  </a:ext>
                </a:extLst>
              </p:cNvPr>
              <p:cNvSpPr>
                <a:spLocks noGrp="1" noRot="1" noChangeAspect="1" noMove="1" noResize="1" noEditPoints="1" noAdjustHandles="1" noChangeArrowheads="1" noChangeShapeType="1" noTextEdit="1"/>
              </p:cNvSpPr>
              <p:nvPr>
                <p:ph type="title"/>
              </p:nvPr>
            </p:nvSpPr>
            <p:spPr>
              <a:blipFill rotWithShape="1">
                <a:blip r:embed="rId2"/>
                <a:stretch>
                  <a:fillRect l="-2377" t="-12903" b="-21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6DC7D-C632-469A-AAF4-A501E212D78E}"/>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It is reasonable to make </a:t>
                </a:r>
                <a14:m>
                  <m:oMath xmlns:m="http://schemas.openxmlformats.org/officeDocument/2006/math">
                    <m:r>
                      <a:rPr lang="en-US" sz="2400" i="1" dirty="0" smtClean="0">
                        <a:latin typeface="Cambria Math"/>
                      </a:rPr>
                      <m:t>𝑝</m:t>
                    </m:r>
                  </m:oMath>
                </a14:m>
                <a:r>
                  <a:rPr lang="en-US" sz="2400" dirty="0">
                    <a:latin typeface="Times New Roman" panose="02020603050405020304" pitchFamily="18" charset="0"/>
                    <a:cs typeface="Times New Roman" panose="02020603050405020304" pitchFamily="18" charset="0"/>
                  </a:rPr>
                  <a:t> a prime number roughly equal to the number of characters in the input alphabet.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 if the input is composed of only lowercase letters of English alphabet, </a:t>
                </a:r>
                <a14:m>
                  <m:oMath xmlns:m="http://schemas.openxmlformats.org/officeDocument/2006/math">
                    <m:r>
                      <a:rPr lang="en-US" sz="2400" i="1" dirty="0" smtClean="0">
                        <a:latin typeface="Cambria Math"/>
                      </a:rPr>
                      <m:t>𝑝</m:t>
                    </m:r>
                    <m:r>
                      <a:rPr lang="en-US" sz="2400" i="1" dirty="0" smtClean="0">
                        <a:latin typeface="Cambria Math"/>
                      </a:rPr>
                      <m:t>=31</m:t>
                    </m:r>
                  </m:oMath>
                </a14:m>
                <a:r>
                  <a:rPr lang="en-US" sz="2400" dirty="0">
                    <a:latin typeface="Times New Roman" panose="02020603050405020304" pitchFamily="18" charset="0"/>
                    <a:cs typeface="Times New Roman" panose="02020603050405020304" pitchFamily="18" charset="0"/>
                  </a:rPr>
                  <a:t> is a good choice.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input may contain both uppercase and lowercase letters, then </a:t>
                </a:r>
                <a14:m>
                  <m:oMath xmlns:m="http://schemas.openxmlformats.org/officeDocument/2006/math">
                    <m:r>
                      <a:rPr lang="en-US" sz="2400" i="1" dirty="0" smtClean="0">
                        <a:latin typeface="Cambria Math"/>
                      </a:rPr>
                      <m:t>𝑝</m:t>
                    </m:r>
                    <m:r>
                      <a:rPr lang="en-US" sz="2400" i="1" dirty="0" smtClean="0">
                        <a:latin typeface="Cambria Math"/>
                      </a:rPr>
                      <m:t>=53</m:t>
                    </m:r>
                  </m:oMath>
                </a14:m>
                <a:r>
                  <a:rPr lang="en-US" sz="2400" dirty="0">
                    <a:latin typeface="Times New Roman" panose="02020603050405020304" pitchFamily="18" charset="0"/>
                    <a:cs typeface="Times New Roman" panose="02020603050405020304" pitchFamily="18" charset="0"/>
                  </a:rPr>
                  <a:t> is a possible choice.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can be used larger prime number, for example 301.</a:t>
                </a:r>
              </a:p>
            </p:txBody>
          </p:sp>
        </mc:Choice>
        <mc:Fallback xmlns="">
          <p:sp>
            <p:nvSpPr>
              <p:cNvPr id="3" name="Content Placeholder 2">
                <a:extLst>
                  <a:ext uri="{FF2B5EF4-FFF2-40B4-BE49-F238E27FC236}">
                    <a16:creationId xmlns:a16="http://schemas.microsoft.com/office/drawing/2014/main" xmlns="" id="{7246DC7D-C632-469A-AAF4-A501E212D78E}"/>
                  </a:ext>
                </a:extLst>
              </p:cNvPr>
              <p:cNvSpPr>
                <a:spLocks noGrp="1" noRot="1" noChangeAspect="1" noMove="1" noResize="1" noEditPoints="1" noAdjustHandles="1" noChangeArrowheads="1" noChangeShapeType="1" noTextEdit="1"/>
              </p:cNvSpPr>
              <p:nvPr>
                <p:ph idx="1"/>
              </p:nvPr>
            </p:nvSpPr>
            <p:spPr>
              <a:blipFill rotWithShape="1">
                <a:blip r:embed="rId3"/>
                <a:stretch>
                  <a:fillRect l="-812"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AFB55E-49DC-47CD-8A3E-C07F46E06650}"/>
              </a:ext>
            </a:extLst>
          </p:cNvPr>
          <p:cNvSpPr>
            <a:spLocks noGrp="1"/>
          </p:cNvSpPr>
          <p:nvPr>
            <p:ph type="ftr" sz="quarter" idx="11"/>
          </p:nvPr>
        </p:nvSpPr>
        <p:spPr/>
        <p:txBody>
          <a:bodyPr/>
          <a:lstStyle/>
          <a:p>
            <a:r>
              <a:rPr lang="en-US"/>
              <a:t>Algorithms and Data Structures course</a:t>
            </a:r>
          </a:p>
        </p:txBody>
      </p:sp>
    </p:spTree>
    <p:extLst>
      <p:ext uri="{BB962C8B-B14F-4D97-AF65-F5344CB8AC3E}">
        <p14:creationId xmlns:p14="http://schemas.microsoft.com/office/powerpoint/2010/main" val="2431791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Backtracking</Template>
  <TotalTime>512</TotalTime>
  <Words>764</Words>
  <Application>Microsoft Office PowerPoint</Application>
  <PresentationFormat>Широкоэкранный</PresentationFormat>
  <Paragraphs>215</Paragraphs>
  <Slides>27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Calibri Light</vt:lpstr>
      <vt:lpstr>Cambria Math</vt:lpstr>
      <vt:lpstr>Times New Roman</vt:lpstr>
      <vt:lpstr>Office Theme</vt:lpstr>
      <vt:lpstr>Strings</vt:lpstr>
      <vt:lpstr>String hashing</vt:lpstr>
      <vt:lpstr>String hashing</vt:lpstr>
      <vt:lpstr>String hashing</vt:lpstr>
      <vt:lpstr>String hashing</vt:lpstr>
      <vt:lpstr>String hashing</vt:lpstr>
      <vt:lpstr>String hashing Collisions</vt:lpstr>
      <vt:lpstr>String hashing Calculation</vt:lpstr>
      <vt:lpstr>String hashing Choosing p</vt:lpstr>
      <vt:lpstr>String hashing Choosing m</vt:lpstr>
      <vt:lpstr>String hashing Implementation</vt:lpstr>
      <vt:lpstr>String hashing Considerations</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Fast hash of substrings of given string</vt:lpstr>
      <vt:lpstr>String hashing Search for unique strings in an array of strings</vt:lpstr>
      <vt:lpstr>String hashing Find the number of different substrings in a string</vt:lpstr>
      <vt:lpstr>Trie</vt:lpstr>
      <vt:lpstr>Trie</vt:lpstr>
      <vt:lpstr>Trie Inner representation</vt:lpstr>
      <vt:lpstr>Trie Node structure</vt:lpstr>
      <vt:lpstr>Trie Examples: Dictionary</vt:lpstr>
      <vt:lpstr>Trie Other examples</vt:lpstr>
      <vt:lpstr>Thanks for listening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Loki</dc:creator>
  <cp:lastModifiedBy>Levonog</cp:lastModifiedBy>
  <cp:revision>41</cp:revision>
  <dcterms:created xsi:type="dcterms:W3CDTF">2019-12-15T21:48:17Z</dcterms:created>
  <dcterms:modified xsi:type="dcterms:W3CDTF">2020-01-13T22:36:25Z</dcterms:modified>
</cp:coreProperties>
</file>