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C7D0-6F5E-407A-93FB-09A8AD695DD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3AB0-9A7D-4B28-9DE6-E91E5DC4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2482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Given an undirected graph G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edges.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are required to find </a:t>
                </a:r>
                <a:r>
                  <a:rPr lang="en-US" sz="2400" dirty="0" smtClean="0"/>
                  <a:t>all </a:t>
                </a:r>
                <a:r>
                  <a:rPr lang="en-US" sz="2400" dirty="0"/>
                  <a:t>the connected components, </a:t>
                </a:r>
                <a:r>
                  <a:rPr lang="en-US" sz="2400" dirty="0" smtClean="0"/>
                  <a:t>i.e</a:t>
                </a:r>
                <a:r>
                  <a:rPr lang="en-US" sz="2400" dirty="0"/>
                  <a:t>.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several groups of vertices such that within a group each vertex can be reached from another and no path exists between different groups.</a:t>
                </a:r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5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8C209E49-861B-4249-89D3-9FBD40CD1DF8}"/>
              </a:ext>
            </a:extLst>
          </p:cNvPr>
          <p:cNvSpPr/>
          <p:nvPr/>
        </p:nvSpPr>
        <p:spPr>
          <a:xfrm>
            <a:off x="4275439" y="2322010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Oval 5">
            <a:extLst>
              <a:ext uri="{FF2B5EF4-FFF2-40B4-BE49-F238E27FC236}">
                <a16:creationId xmlns:a16="http://schemas.microsoft.com/office/drawing/2014/main" id="{60FE445A-028E-4326-80C1-62A9248ED1CF}"/>
              </a:ext>
            </a:extLst>
          </p:cNvPr>
          <p:cNvSpPr/>
          <p:nvPr/>
        </p:nvSpPr>
        <p:spPr>
          <a:xfrm>
            <a:off x="5267850" y="2322010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2EA10B74-483B-47AC-800C-32C116600FAE}"/>
              </a:ext>
            </a:extLst>
          </p:cNvPr>
          <p:cNvSpPr/>
          <p:nvPr/>
        </p:nvSpPr>
        <p:spPr>
          <a:xfrm>
            <a:off x="3533785" y="3050442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Oval 11">
            <a:extLst>
              <a:ext uri="{FF2B5EF4-FFF2-40B4-BE49-F238E27FC236}">
                <a16:creationId xmlns:a16="http://schemas.microsoft.com/office/drawing/2014/main" id="{54C9C95C-E758-46B6-87D0-F9AB5B94EF17}"/>
              </a:ext>
            </a:extLst>
          </p:cNvPr>
          <p:cNvSpPr/>
          <p:nvPr/>
        </p:nvSpPr>
        <p:spPr>
          <a:xfrm>
            <a:off x="4485751" y="3052302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D002512B-882C-4ADB-8599-00D0508E7681}"/>
              </a:ext>
            </a:extLst>
          </p:cNvPr>
          <p:cNvSpPr/>
          <p:nvPr/>
        </p:nvSpPr>
        <p:spPr>
          <a:xfrm>
            <a:off x="6228055" y="2322265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51" name="Straight Connector 13">
            <a:extLst>
              <a:ext uri="{FF2B5EF4-FFF2-40B4-BE49-F238E27FC236}">
                <a16:creationId xmlns:a16="http://schemas.microsoft.com/office/drawing/2014/main" id="{1258E13C-DB2A-4CA4-8873-F4365B8FEB23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3892810" y="2681035"/>
            <a:ext cx="444228" cy="43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14">
            <a:extLst>
              <a:ext uri="{FF2B5EF4-FFF2-40B4-BE49-F238E27FC236}">
                <a16:creationId xmlns:a16="http://schemas.microsoft.com/office/drawing/2014/main" id="{4CB58931-0DCE-449A-864A-51150A09CEB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3954409" y="3260754"/>
            <a:ext cx="531342" cy="1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22">
            <a:extLst>
              <a:ext uri="{FF2B5EF4-FFF2-40B4-BE49-F238E27FC236}">
                <a16:creationId xmlns:a16="http://schemas.microsoft.com/office/drawing/2014/main" id="{94F33645-1C87-4F8C-998D-47E76E1ADF5F}"/>
              </a:ext>
            </a:extLst>
          </p:cNvPr>
          <p:cNvSpPr/>
          <p:nvPr/>
        </p:nvSpPr>
        <p:spPr>
          <a:xfrm>
            <a:off x="7768524" y="3055430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36682BED-C7F6-467D-A2A2-711F35C9D030}"/>
              </a:ext>
            </a:extLst>
          </p:cNvPr>
          <p:cNvSpPr/>
          <p:nvPr/>
        </p:nvSpPr>
        <p:spPr>
          <a:xfrm>
            <a:off x="7146576" y="2326384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55" name="Oval 28">
            <a:extLst>
              <a:ext uri="{FF2B5EF4-FFF2-40B4-BE49-F238E27FC236}">
                <a16:creationId xmlns:a16="http://schemas.microsoft.com/office/drawing/2014/main" id="{D5998E8F-4A7F-464A-9AED-8AF918C93AE8}"/>
              </a:ext>
            </a:extLst>
          </p:cNvPr>
          <p:cNvSpPr/>
          <p:nvPr/>
        </p:nvSpPr>
        <p:spPr>
          <a:xfrm>
            <a:off x="6726429" y="3084260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" name="Oval 32">
            <a:extLst>
              <a:ext uri="{FF2B5EF4-FFF2-40B4-BE49-F238E27FC236}">
                <a16:creationId xmlns:a16="http://schemas.microsoft.com/office/drawing/2014/main" id="{12B8912A-5C52-498F-80B8-751BEA74E1DB}"/>
              </a:ext>
            </a:extLst>
          </p:cNvPr>
          <p:cNvSpPr/>
          <p:nvPr/>
        </p:nvSpPr>
        <p:spPr>
          <a:xfrm>
            <a:off x="5799666" y="3080138"/>
            <a:ext cx="420624" cy="420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7" name="Straight Connector 36">
            <a:extLst>
              <a:ext uri="{FF2B5EF4-FFF2-40B4-BE49-F238E27FC236}">
                <a16:creationId xmlns:a16="http://schemas.microsoft.com/office/drawing/2014/main" id="{C3F6E934-79A0-40B9-B446-F14596233A6D}"/>
              </a:ext>
            </a:extLst>
          </p:cNvPr>
          <p:cNvCxnSpPr>
            <a:stCxn id="50" idx="3"/>
            <a:endCxn id="56" idx="0"/>
          </p:cNvCxnSpPr>
          <p:nvPr/>
        </p:nvCxnSpPr>
        <p:spPr>
          <a:xfrm flipH="1">
            <a:off x="6009978" y="2681290"/>
            <a:ext cx="279676" cy="39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40">
            <a:extLst>
              <a:ext uri="{FF2B5EF4-FFF2-40B4-BE49-F238E27FC236}">
                <a16:creationId xmlns:a16="http://schemas.microsoft.com/office/drawing/2014/main" id="{01F3C8EE-9291-4A1F-BBB5-54EE08BA8491}"/>
              </a:ext>
            </a:extLst>
          </p:cNvPr>
          <p:cNvCxnSpPr>
            <a:stCxn id="54" idx="5"/>
            <a:endCxn id="53" idx="1"/>
          </p:cNvCxnSpPr>
          <p:nvPr/>
        </p:nvCxnSpPr>
        <p:spPr>
          <a:xfrm>
            <a:off x="7505601" y="2685409"/>
            <a:ext cx="324522" cy="431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44">
            <a:extLst>
              <a:ext uri="{FF2B5EF4-FFF2-40B4-BE49-F238E27FC236}">
                <a16:creationId xmlns:a16="http://schemas.microsoft.com/office/drawing/2014/main" id="{0BAA887B-DB94-4E8A-9812-B5F20681C908}"/>
              </a:ext>
            </a:extLst>
          </p:cNvPr>
          <p:cNvCxnSpPr>
            <a:stCxn id="50" idx="5"/>
            <a:endCxn id="55" idx="0"/>
          </p:cNvCxnSpPr>
          <p:nvPr/>
        </p:nvCxnSpPr>
        <p:spPr>
          <a:xfrm>
            <a:off x="6587080" y="2681290"/>
            <a:ext cx="349661" cy="402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91A9424-38B4-4A9E-9E86-BEB319DA579E}"/>
              </a:ext>
            </a:extLst>
          </p:cNvPr>
          <p:cNvSpPr txBox="1">
            <a:spLocks/>
          </p:cNvSpPr>
          <p:nvPr/>
        </p:nvSpPr>
        <p:spPr>
          <a:xfrm>
            <a:off x="838200" y="4265340"/>
            <a:ext cx="10515600" cy="191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this graph there are 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2400" dirty="0" smtClean="0"/>
              <a:t> </a:t>
            </a:r>
            <a:r>
              <a:rPr lang="en-US" sz="2400" dirty="0"/>
              <a:t>components: {1, 5, 6}, {2}, {3, 7, 8}, {4, 9}.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209E49-861B-4249-89D3-9FBD40CD1DF8}"/>
              </a:ext>
            </a:extLst>
          </p:cNvPr>
          <p:cNvSpPr/>
          <p:nvPr/>
        </p:nvSpPr>
        <p:spPr>
          <a:xfrm>
            <a:off x="4275439" y="2322010"/>
            <a:ext cx="420624" cy="42062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FE445A-028E-4326-80C1-62A9248ED1CF}"/>
              </a:ext>
            </a:extLst>
          </p:cNvPr>
          <p:cNvSpPr/>
          <p:nvPr/>
        </p:nvSpPr>
        <p:spPr>
          <a:xfrm>
            <a:off x="5267850" y="2322010"/>
            <a:ext cx="420624" cy="42062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0B74-483B-47AC-800C-32C116600FAE}"/>
              </a:ext>
            </a:extLst>
          </p:cNvPr>
          <p:cNvSpPr/>
          <p:nvPr/>
        </p:nvSpPr>
        <p:spPr>
          <a:xfrm>
            <a:off x="3533785" y="3050442"/>
            <a:ext cx="420624" cy="42062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C9C95C-E758-46B6-87D0-F9AB5B94EF17}"/>
              </a:ext>
            </a:extLst>
          </p:cNvPr>
          <p:cNvSpPr/>
          <p:nvPr/>
        </p:nvSpPr>
        <p:spPr>
          <a:xfrm>
            <a:off x="4485751" y="3052302"/>
            <a:ext cx="420624" cy="42062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02512B-882C-4ADB-8599-00D0508E7681}"/>
              </a:ext>
            </a:extLst>
          </p:cNvPr>
          <p:cNvSpPr/>
          <p:nvPr/>
        </p:nvSpPr>
        <p:spPr>
          <a:xfrm>
            <a:off x="6228055" y="232226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8E13C-DB2A-4CA4-8873-F4365B8FEB23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3892810" y="2681035"/>
            <a:ext cx="444228" cy="43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B58931-0DCE-449A-864A-51150A09CEB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954409" y="3260754"/>
            <a:ext cx="531342" cy="1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4F33645-1C87-4F8C-998D-47E76E1ADF5F}"/>
              </a:ext>
            </a:extLst>
          </p:cNvPr>
          <p:cNvSpPr/>
          <p:nvPr/>
        </p:nvSpPr>
        <p:spPr>
          <a:xfrm>
            <a:off x="7768524" y="3055430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82BED-C7F6-467D-A2A2-711F35C9D030}"/>
              </a:ext>
            </a:extLst>
          </p:cNvPr>
          <p:cNvSpPr/>
          <p:nvPr/>
        </p:nvSpPr>
        <p:spPr>
          <a:xfrm>
            <a:off x="7146576" y="232638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998E8F-4A7F-464A-9AED-8AF918C93AE8}"/>
              </a:ext>
            </a:extLst>
          </p:cNvPr>
          <p:cNvSpPr/>
          <p:nvPr/>
        </p:nvSpPr>
        <p:spPr>
          <a:xfrm>
            <a:off x="6726429" y="3084260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B8912A-5C52-498F-80B8-751BEA74E1DB}"/>
              </a:ext>
            </a:extLst>
          </p:cNvPr>
          <p:cNvSpPr/>
          <p:nvPr/>
        </p:nvSpPr>
        <p:spPr>
          <a:xfrm>
            <a:off x="5799666" y="308013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F6E934-79A0-40B9-B446-F14596233A6D}"/>
              </a:ext>
            </a:extLst>
          </p:cNvPr>
          <p:cNvCxnSpPr>
            <a:stCxn id="13" idx="3"/>
            <a:endCxn id="33" idx="0"/>
          </p:cNvCxnSpPr>
          <p:nvPr/>
        </p:nvCxnSpPr>
        <p:spPr>
          <a:xfrm flipH="1">
            <a:off x="6009978" y="2681290"/>
            <a:ext cx="279676" cy="39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F3C8EE-9291-4A1F-BBB5-54EE08BA8491}"/>
              </a:ext>
            </a:extLst>
          </p:cNvPr>
          <p:cNvCxnSpPr>
            <a:stCxn id="24" idx="5"/>
            <a:endCxn id="23" idx="1"/>
          </p:cNvCxnSpPr>
          <p:nvPr/>
        </p:nvCxnSpPr>
        <p:spPr>
          <a:xfrm>
            <a:off x="7505601" y="2685409"/>
            <a:ext cx="324522" cy="431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AA887B-DB94-4E8A-9812-B5F20681C908}"/>
              </a:ext>
            </a:extLst>
          </p:cNvPr>
          <p:cNvCxnSpPr>
            <a:stCxn id="13" idx="5"/>
            <a:endCxn id="29" idx="0"/>
          </p:cNvCxnSpPr>
          <p:nvPr/>
        </p:nvCxnSpPr>
        <p:spPr>
          <a:xfrm>
            <a:off x="6587080" y="2681290"/>
            <a:ext cx="349661" cy="402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91A9424-38B4-4A9E-9E86-BEB319DA57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solve the problem, we can use Depth First Search or Breadth First Search.</a:t>
            </a:r>
            <a:endParaRPr lang="hy-AM" sz="2400" dirty="0"/>
          </a:p>
          <a:p>
            <a:endParaRPr lang="en-US" sz="2400" dirty="0"/>
          </a:p>
          <a:p>
            <a:r>
              <a:rPr lang="en-US" sz="2400" dirty="0"/>
              <a:t>In fact, we will be doing a series of rounds of DFS</a:t>
            </a:r>
            <a:r>
              <a:rPr lang="ru-RU" sz="2400" dirty="0"/>
              <a:t> </a:t>
            </a:r>
            <a:r>
              <a:rPr lang="en-US" sz="2400" dirty="0"/>
              <a:t>or BFS</a:t>
            </a:r>
            <a:r>
              <a:rPr lang="hy-AM" sz="2400" dirty="0"/>
              <a:t>․</a:t>
            </a:r>
            <a:r>
              <a:rPr lang="en-US" sz="2400" dirty="0"/>
              <a:t> </a:t>
            </a:r>
            <a:endParaRPr lang="hy-AM" sz="2400" dirty="0"/>
          </a:p>
          <a:p>
            <a:endParaRPr lang="ru-RU" sz="2400" dirty="0"/>
          </a:p>
          <a:p>
            <a:r>
              <a:rPr lang="en-US" sz="2400" dirty="0"/>
              <a:t>The first round will start from first node and all the nodes in the first connected component will be traversed (found</a:t>
            </a:r>
            <a:r>
              <a:rPr lang="en-US" sz="2400" dirty="0" smtClean="0"/>
              <a:t>).</a:t>
            </a:r>
            <a:endParaRPr lang="hy-AM" sz="2400" dirty="0"/>
          </a:p>
          <a:p>
            <a:endParaRPr lang="hy-AM" sz="2400" dirty="0"/>
          </a:p>
          <a:p>
            <a:r>
              <a:rPr lang="en-US" sz="2400" dirty="0"/>
              <a:t>Then we find the first unvisited node of the remaining nodes, and run DFS or BFS on it, thus finding a second connected component. And so on, until all the nodes are visited.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9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The </a:t>
                </a:r>
                <a:r>
                  <a:rPr lang="en-US" sz="2400" dirty="0"/>
                  <a:t>total asymptotic running time of this algorithm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fact, this algorithm will not run on the same vertex twice, which means that each edge will be seen exactly two times (at one end and at the other end).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Content Placeholder 11">
                <a:extLst>
                  <a:ext uri="{FF2B5EF4-FFF2-40B4-BE49-F238E27FC236}">
                    <a16:creationId xmlns:a16="http://schemas.microsoft.com/office/drawing/2014/main" id="{B91A9424-38B4-4A9E-9E86-BEB319DA5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282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Connected components</vt:lpstr>
      <vt:lpstr>Connected components</vt:lpstr>
      <vt:lpstr>Connected components Example</vt:lpstr>
      <vt:lpstr>Connected components Example</vt:lpstr>
      <vt:lpstr>Connected components Algorithm</vt:lpstr>
      <vt:lpstr>Connected components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components</dc:title>
  <dc:creator>Levonog</dc:creator>
  <cp:lastModifiedBy>Levonog</cp:lastModifiedBy>
  <cp:revision>2</cp:revision>
  <dcterms:created xsi:type="dcterms:W3CDTF">2021-07-10T19:38:03Z</dcterms:created>
  <dcterms:modified xsi:type="dcterms:W3CDTF">2021-07-18T21:56:59Z</dcterms:modified>
</cp:coreProperties>
</file>