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33276236-2700-4153-8E83-7232654E9000}" type="datetimeFigureOut">
              <a:rPr lang="en-US" smtClean="0"/>
              <a:t>7/19/2021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6AF3DE6-BB02-4E90-9BD7-BC3231A9C821}" type="slidenum">
              <a:rPr lang="en-US" smtClean="0"/>
              <a:t>‹#›</a:t>
            </a:fld>
            <a:endParaRPr lang="en-US"/>
          </a:p>
        </p:txBody>
      </p:sp>
    </p:spTree>
    <p:extLst>
      <p:ext uri="{BB962C8B-B14F-4D97-AF65-F5344CB8AC3E}">
        <p14:creationId xmlns:p14="http://schemas.microsoft.com/office/powerpoint/2010/main" val="1164257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33276236-2700-4153-8E83-7232654E9000}" type="datetimeFigureOut">
              <a:rPr lang="en-US" smtClean="0"/>
              <a:t>7/19/2021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6AF3DE6-BB02-4E90-9BD7-BC3231A9C821}" type="slidenum">
              <a:rPr lang="en-US" smtClean="0"/>
              <a:t>‹#›</a:t>
            </a:fld>
            <a:endParaRPr lang="en-US"/>
          </a:p>
        </p:txBody>
      </p:sp>
    </p:spTree>
    <p:extLst>
      <p:ext uri="{BB962C8B-B14F-4D97-AF65-F5344CB8AC3E}">
        <p14:creationId xmlns:p14="http://schemas.microsoft.com/office/powerpoint/2010/main" val="1986966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33276236-2700-4153-8E83-7232654E9000}" type="datetimeFigureOut">
              <a:rPr lang="en-US" smtClean="0"/>
              <a:t>7/19/2021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6AF3DE6-BB02-4E90-9BD7-BC3231A9C821}" type="slidenum">
              <a:rPr lang="en-US" smtClean="0"/>
              <a:t>‹#›</a:t>
            </a:fld>
            <a:endParaRPr lang="en-US"/>
          </a:p>
        </p:txBody>
      </p:sp>
    </p:spTree>
    <p:extLst>
      <p:ext uri="{BB962C8B-B14F-4D97-AF65-F5344CB8AC3E}">
        <p14:creationId xmlns:p14="http://schemas.microsoft.com/office/powerpoint/2010/main" val="135222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33276236-2700-4153-8E83-7232654E9000}" type="datetimeFigureOut">
              <a:rPr lang="en-US" smtClean="0"/>
              <a:t>7/19/2021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6AF3DE6-BB02-4E90-9BD7-BC3231A9C821}" type="slidenum">
              <a:rPr lang="en-US" smtClean="0"/>
              <a:t>‹#›</a:t>
            </a:fld>
            <a:endParaRPr lang="en-US"/>
          </a:p>
        </p:txBody>
      </p:sp>
    </p:spTree>
    <p:extLst>
      <p:ext uri="{BB962C8B-B14F-4D97-AF65-F5344CB8AC3E}">
        <p14:creationId xmlns:p14="http://schemas.microsoft.com/office/powerpoint/2010/main" val="3290028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3276236-2700-4153-8E83-7232654E9000}" type="datetimeFigureOut">
              <a:rPr lang="en-US" smtClean="0"/>
              <a:t>7/19/2021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6AF3DE6-BB02-4E90-9BD7-BC3231A9C821}" type="slidenum">
              <a:rPr lang="en-US" smtClean="0"/>
              <a:t>‹#›</a:t>
            </a:fld>
            <a:endParaRPr lang="en-US"/>
          </a:p>
        </p:txBody>
      </p:sp>
    </p:spTree>
    <p:extLst>
      <p:ext uri="{BB962C8B-B14F-4D97-AF65-F5344CB8AC3E}">
        <p14:creationId xmlns:p14="http://schemas.microsoft.com/office/powerpoint/2010/main" val="152654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33276236-2700-4153-8E83-7232654E9000}" type="datetimeFigureOut">
              <a:rPr lang="en-US" smtClean="0"/>
              <a:t>7/19/2021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46AF3DE6-BB02-4E90-9BD7-BC3231A9C821}" type="slidenum">
              <a:rPr lang="en-US" smtClean="0"/>
              <a:t>‹#›</a:t>
            </a:fld>
            <a:endParaRPr lang="en-US"/>
          </a:p>
        </p:txBody>
      </p:sp>
    </p:spTree>
    <p:extLst>
      <p:ext uri="{BB962C8B-B14F-4D97-AF65-F5344CB8AC3E}">
        <p14:creationId xmlns:p14="http://schemas.microsoft.com/office/powerpoint/2010/main" val="314478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33276236-2700-4153-8E83-7232654E9000}" type="datetimeFigureOut">
              <a:rPr lang="en-US" smtClean="0"/>
              <a:t>7/19/2021</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46AF3DE6-BB02-4E90-9BD7-BC3231A9C821}" type="slidenum">
              <a:rPr lang="en-US" smtClean="0"/>
              <a:t>‹#›</a:t>
            </a:fld>
            <a:endParaRPr lang="en-US"/>
          </a:p>
        </p:txBody>
      </p:sp>
    </p:spTree>
    <p:extLst>
      <p:ext uri="{BB962C8B-B14F-4D97-AF65-F5344CB8AC3E}">
        <p14:creationId xmlns:p14="http://schemas.microsoft.com/office/powerpoint/2010/main" val="4195432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33276236-2700-4153-8E83-7232654E9000}" type="datetimeFigureOut">
              <a:rPr lang="en-US" smtClean="0"/>
              <a:t>7/19/2021</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46AF3DE6-BB02-4E90-9BD7-BC3231A9C821}" type="slidenum">
              <a:rPr lang="en-US" smtClean="0"/>
              <a:t>‹#›</a:t>
            </a:fld>
            <a:endParaRPr lang="en-US"/>
          </a:p>
        </p:txBody>
      </p:sp>
    </p:spTree>
    <p:extLst>
      <p:ext uri="{BB962C8B-B14F-4D97-AF65-F5344CB8AC3E}">
        <p14:creationId xmlns:p14="http://schemas.microsoft.com/office/powerpoint/2010/main" val="1574369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3276236-2700-4153-8E83-7232654E9000}" type="datetimeFigureOut">
              <a:rPr lang="en-US" smtClean="0"/>
              <a:t>7/19/2021</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46AF3DE6-BB02-4E90-9BD7-BC3231A9C821}" type="slidenum">
              <a:rPr lang="en-US" smtClean="0"/>
              <a:t>‹#›</a:t>
            </a:fld>
            <a:endParaRPr lang="en-US"/>
          </a:p>
        </p:txBody>
      </p:sp>
    </p:spTree>
    <p:extLst>
      <p:ext uri="{BB962C8B-B14F-4D97-AF65-F5344CB8AC3E}">
        <p14:creationId xmlns:p14="http://schemas.microsoft.com/office/powerpoint/2010/main" val="61992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33276236-2700-4153-8E83-7232654E9000}" type="datetimeFigureOut">
              <a:rPr lang="en-US" smtClean="0"/>
              <a:t>7/19/2021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46AF3DE6-BB02-4E90-9BD7-BC3231A9C821}" type="slidenum">
              <a:rPr lang="en-US" smtClean="0"/>
              <a:t>‹#›</a:t>
            </a:fld>
            <a:endParaRPr lang="en-US"/>
          </a:p>
        </p:txBody>
      </p:sp>
    </p:spTree>
    <p:extLst>
      <p:ext uri="{BB962C8B-B14F-4D97-AF65-F5344CB8AC3E}">
        <p14:creationId xmlns:p14="http://schemas.microsoft.com/office/powerpoint/2010/main" val="3876457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33276236-2700-4153-8E83-7232654E9000}" type="datetimeFigureOut">
              <a:rPr lang="en-US" smtClean="0"/>
              <a:t>7/19/2021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46AF3DE6-BB02-4E90-9BD7-BC3231A9C821}" type="slidenum">
              <a:rPr lang="en-US" smtClean="0"/>
              <a:t>‹#›</a:t>
            </a:fld>
            <a:endParaRPr lang="en-US"/>
          </a:p>
        </p:txBody>
      </p:sp>
    </p:spTree>
    <p:extLst>
      <p:ext uri="{BB962C8B-B14F-4D97-AF65-F5344CB8AC3E}">
        <p14:creationId xmlns:p14="http://schemas.microsoft.com/office/powerpoint/2010/main" val="3894059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dirty="0" smtClean="0"/>
              <a:t>Образец заголовка</a:t>
            </a:r>
            <a:endParaRPr lang="en-US" dirty="0"/>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defRPr>
            </a:lvl1pPr>
          </a:lstStyle>
          <a:p>
            <a:fld id="{33276236-2700-4153-8E83-7232654E9000}" type="datetimeFigureOut">
              <a:rPr lang="en-US" smtClean="0"/>
              <a:pPr/>
              <a:t>7/19/2021</a:t>
            </a:fld>
            <a:endParaRPr lang="en-US"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defRPr>
            </a:lvl1pPr>
          </a:lstStyle>
          <a:p>
            <a:endParaRPr lang="en-US" dirty="0"/>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defRPr>
            </a:lvl1pPr>
          </a:lstStyle>
          <a:p>
            <a:fld id="{46AF3DE6-BB02-4E90-9BD7-BC3231A9C821}" type="slidenum">
              <a:rPr lang="en-US" smtClean="0"/>
              <a:pPr/>
              <a:t>‹#›</a:t>
            </a:fld>
            <a:endParaRPr lang="en-US" dirty="0"/>
          </a:p>
        </p:txBody>
      </p:sp>
    </p:spTree>
    <p:extLst>
      <p:ext uri="{BB962C8B-B14F-4D97-AF65-F5344CB8AC3E}">
        <p14:creationId xmlns:p14="http://schemas.microsoft.com/office/powerpoint/2010/main" val="1407654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CB16-3639-42AD-841E-AC8770E14E8A}"/>
              </a:ext>
            </a:extLst>
          </p:cNvPr>
          <p:cNvSpPr>
            <a:spLocks noGrp="1"/>
          </p:cNvSpPr>
          <p:nvPr>
            <p:ph type="ctrTitle"/>
          </p:nvPr>
        </p:nvSpPr>
        <p:spPr/>
        <p:txBody>
          <a:bodyPr>
            <a:normAutofit/>
          </a:bodyPr>
          <a:lstStyle/>
          <a:p>
            <a:r>
              <a:rPr lang="en-US" sz="4800" dirty="0">
                <a:latin typeface="Times New Roman" panose="02020603050405020304" pitchFamily="18" charset="0"/>
              </a:rPr>
              <a:t>Strongly connected components</a:t>
            </a:r>
            <a:endParaRPr lang="en-US"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34BEBF2-911F-4513-A630-9EBF971AC7D6}"/>
              </a:ext>
            </a:extLst>
          </p:cNvPr>
          <p:cNvSpPr>
            <a:spLocks noGrp="1"/>
          </p:cNvSpPr>
          <p:nvPr>
            <p:ph type="subTitle" idx="1"/>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3669F49-3602-45E4-91AE-A57448E2C962}"/>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Algorithms and Data Structures course</a:t>
            </a:r>
          </a:p>
        </p:txBody>
      </p:sp>
    </p:spTree>
    <p:extLst>
      <p:ext uri="{BB962C8B-B14F-4D97-AF65-F5344CB8AC3E}">
        <p14:creationId xmlns:p14="http://schemas.microsoft.com/office/powerpoint/2010/main" val="17610485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lstStyle/>
          <a:p>
            <a:r>
              <a:rPr lang="en-US" dirty="0">
                <a:latin typeface="Times New Roman" panose="02020603050405020304" pitchFamily="18" charset="0"/>
              </a:rPr>
              <a:t>Strongly connected components</a:t>
            </a: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mc:AlternateContent xmlns:mc="http://schemas.openxmlformats.org/markup-compatibility/2006">
        <mc:Choice xmlns:a14="http://schemas.microsoft.com/office/drawing/2010/main" Requires="a14">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rPr>
                  <a:t>You are given a directed graph </a:t>
                </a:r>
                <a14:m>
                  <m:oMath xmlns:m="http://schemas.openxmlformats.org/officeDocument/2006/math">
                    <m:r>
                      <a:rPr lang="en-US" sz="2400" i="1" dirty="0" smtClean="0">
                        <a:latin typeface="Cambria Math" panose="02040503050406030204" pitchFamily="18" charset="0"/>
                      </a:rPr>
                      <m:t>𝐺</m:t>
                    </m:r>
                  </m:oMath>
                </a14:m>
                <a:r>
                  <a:rPr lang="en-US" sz="2400" dirty="0">
                    <a:latin typeface="Times New Roman" panose="02020603050405020304" pitchFamily="18" charset="0"/>
                  </a:rPr>
                  <a:t> with vertices </a:t>
                </a:r>
                <a14:m>
                  <m:oMath xmlns:m="http://schemas.openxmlformats.org/officeDocument/2006/math">
                    <m:r>
                      <a:rPr lang="en-US" sz="2400" i="1" dirty="0" smtClean="0">
                        <a:latin typeface="Cambria Math" panose="02040503050406030204" pitchFamily="18" charset="0"/>
                      </a:rPr>
                      <m:t>𝑉</m:t>
                    </m:r>
                  </m:oMath>
                </a14:m>
                <a:r>
                  <a:rPr lang="en-US" sz="2400" dirty="0">
                    <a:latin typeface="Times New Roman" panose="02020603050405020304" pitchFamily="18" charset="0"/>
                  </a:rPr>
                  <a:t> and edges </a:t>
                </a:r>
                <a14:m>
                  <m:oMath xmlns:m="http://schemas.openxmlformats.org/officeDocument/2006/math">
                    <m:r>
                      <a:rPr lang="en-US" sz="2400" i="1" dirty="0" smtClean="0">
                        <a:latin typeface="Cambria Math" panose="02040503050406030204" pitchFamily="18" charset="0"/>
                      </a:rPr>
                      <m:t>𝐸</m:t>
                    </m:r>
                  </m:oMath>
                </a14:m>
                <a:r>
                  <a:rPr lang="en-US" sz="2400" dirty="0">
                    <a:latin typeface="Times New Roman" panose="02020603050405020304" pitchFamily="18" charset="0"/>
                  </a:rPr>
                  <a:t>. It is possible that there are loops and multiple edges. Let's denote </a:t>
                </a:r>
                <a14:m>
                  <m:oMath xmlns:m="http://schemas.openxmlformats.org/officeDocument/2006/math">
                    <m:r>
                      <a:rPr lang="en-US" sz="2400" i="1" dirty="0" smtClean="0">
                        <a:latin typeface="Cambria Math" panose="02040503050406030204" pitchFamily="18" charset="0"/>
                      </a:rPr>
                      <m:t>𝑛</m:t>
                    </m:r>
                  </m:oMath>
                </a14:m>
                <a:r>
                  <a:rPr lang="en-US" sz="2400" dirty="0">
                    <a:latin typeface="Times New Roman" panose="02020603050405020304" pitchFamily="18" charset="0"/>
                  </a:rPr>
                  <a:t> as number of vertices and </a:t>
                </a:r>
                <a14:m>
                  <m:oMath xmlns:m="http://schemas.openxmlformats.org/officeDocument/2006/math">
                    <m:r>
                      <a:rPr lang="en-US" sz="2400" i="1" dirty="0" smtClean="0">
                        <a:latin typeface="Cambria Math" panose="02040503050406030204" pitchFamily="18" charset="0"/>
                      </a:rPr>
                      <m:t>𝑚</m:t>
                    </m:r>
                  </m:oMath>
                </a14:m>
                <a:r>
                  <a:rPr lang="en-US" sz="2400" dirty="0">
                    <a:latin typeface="Times New Roman" panose="02020603050405020304" pitchFamily="18" charset="0"/>
                  </a:rPr>
                  <a:t> as number of edges in </a:t>
                </a:r>
                <a14:m>
                  <m:oMath xmlns:m="http://schemas.openxmlformats.org/officeDocument/2006/math">
                    <m:r>
                      <a:rPr lang="en-US" sz="2400" i="1" dirty="0" smtClean="0">
                        <a:latin typeface="Cambria Math" panose="02040503050406030204" pitchFamily="18" charset="0"/>
                      </a:rPr>
                      <m:t>𝐺</m:t>
                    </m:r>
                  </m:oMath>
                </a14:m>
                <a:r>
                  <a:rPr lang="en-US" sz="2400" dirty="0">
                    <a:latin typeface="Times New Roman" panose="02020603050405020304" pitchFamily="18" charset="0"/>
                  </a:rPr>
                  <a:t>.</a:t>
                </a:r>
                <a:endParaRPr lang="hy-AM" sz="2400" dirty="0">
                  <a:latin typeface="Times New Roman" panose="02020603050405020304" pitchFamily="18" charset="0"/>
                </a:endParaRPr>
              </a:p>
              <a:p>
                <a:endParaRPr lang="hy-AM" sz="2400" dirty="0">
                  <a:latin typeface="Times New Roman" panose="02020603050405020304" pitchFamily="18" charset="0"/>
                </a:endParaRPr>
              </a:p>
              <a:p>
                <a:r>
                  <a:rPr lang="en-US" sz="2400" dirty="0">
                    <a:latin typeface="Times New Roman" panose="02020603050405020304" pitchFamily="18" charset="0"/>
                  </a:rPr>
                  <a:t>Strongly connected component is subset of vertices </a:t>
                </a:r>
                <a14:m>
                  <m:oMath xmlns:m="http://schemas.openxmlformats.org/officeDocument/2006/math">
                    <m:r>
                      <a:rPr lang="en-US" sz="2400" i="1" dirty="0" smtClean="0">
                        <a:latin typeface="Cambria Math" panose="02040503050406030204" pitchFamily="18" charset="0"/>
                      </a:rPr>
                      <m:t>𝐶</m:t>
                    </m:r>
                  </m:oMath>
                </a14:m>
                <a:r>
                  <a:rPr lang="en-US" sz="2400" dirty="0">
                    <a:latin typeface="Times New Roman" panose="02020603050405020304" pitchFamily="18" charset="0"/>
                  </a:rPr>
                  <a:t> such that any two vertices of this subset are reachable from each other, i.e. for any </a:t>
                </a:r>
                <a14:m>
                  <m:oMath xmlns:m="http://schemas.openxmlformats.org/officeDocument/2006/math">
                    <m:r>
                      <a:rPr lang="en-US" sz="2400" i="1" dirty="0" smtClean="0">
                        <a:latin typeface="Cambria Math" panose="02040503050406030204" pitchFamily="18" charset="0"/>
                      </a:rPr>
                      <m:t>𝑢</m:t>
                    </m:r>
                    <m:r>
                      <a:rPr lang="en-US" sz="2400" i="1" dirty="0" smtClean="0">
                        <a:latin typeface="Cambria Math" panose="02040503050406030204" pitchFamily="18" charset="0"/>
                      </a:rPr>
                      <m:t>, </m:t>
                    </m:r>
                    <m:r>
                      <a:rPr lang="en-US" sz="2400" i="1" dirty="0" err="1" smtClean="0">
                        <a:latin typeface="Cambria Math" panose="02040503050406030204" pitchFamily="18" charset="0"/>
                      </a:rPr>
                      <m:t>𝑣</m:t>
                    </m:r>
                    <m:r>
                      <a:rPr lang="hy-AM" sz="2400" i="1" dirty="0" smtClean="0">
                        <a:latin typeface="Cambria Math" panose="02040503050406030204" pitchFamily="18" charset="0"/>
                      </a:rPr>
                      <m:t> </m:t>
                    </m:r>
                    <m:r>
                      <a:rPr lang="en-US" sz="2400" i="1" dirty="0" smtClean="0">
                        <a:latin typeface="Cambria Math" panose="02040503050406030204" pitchFamily="18" charset="0"/>
                      </a:rPr>
                      <m:t>∈</m:t>
                    </m:r>
                    <m:r>
                      <a:rPr lang="hy-AM" sz="2400" i="1" dirty="0" smtClean="0">
                        <a:latin typeface="Cambria Math" panose="02040503050406030204" pitchFamily="18" charset="0"/>
                      </a:rPr>
                      <m:t> </m:t>
                    </m:r>
                    <m:r>
                      <a:rPr lang="en-US" sz="2400" i="1" dirty="0" smtClean="0">
                        <a:latin typeface="Cambria Math" panose="02040503050406030204" pitchFamily="18" charset="0"/>
                      </a:rPr>
                      <m:t>𝐶</m:t>
                    </m:r>
                  </m:oMath>
                </a14:m>
                <a:r>
                  <a:rPr lang="en-US" sz="2400" dirty="0">
                    <a:latin typeface="Times New Roman" panose="02020603050405020304" pitchFamily="18" charset="0"/>
                  </a:rPr>
                  <a:t>:</a:t>
                </a:r>
              </a:p>
              <a:p>
                <a:pPr marL="0" indent="0" algn="ctr">
                  <a:buNone/>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𝑢</m:t>
                      </m:r>
                      <m:r>
                        <a:rPr lang="en-US" sz="2400" i="1" dirty="0" err="1">
                          <a:latin typeface="Cambria Math" panose="02040503050406030204" pitchFamily="18" charset="0"/>
                        </a:rPr>
                        <m:t>↦</m:t>
                      </m:r>
                      <m:r>
                        <a:rPr lang="en-US" sz="2400" i="1" dirty="0" err="1">
                          <a:latin typeface="Cambria Math" panose="02040503050406030204" pitchFamily="18" charset="0"/>
                        </a:rPr>
                        <m:t>𝑣</m:t>
                      </m:r>
                      <m:r>
                        <a:rPr lang="en-US" sz="2400" b="0" i="1" dirty="0" smtClean="0">
                          <a:latin typeface="Cambria Math" panose="02040503050406030204" pitchFamily="18" charset="0"/>
                        </a:rPr>
                        <m:t> </m:t>
                      </m:r>
                      <m:r>
                        <a:rPr lang="hy-AM" sz="2400" b="0" i="1" dirty="0" smtClean="0">
                          <a:latin typeface="Cambria Math" panose="02040503050406030204" pitchFamily="18" charset="0"/>
                        </a:rPr>
                        <m:t> </m:t>
                      </m:r>
                      <m:r>
                        <a:rPr lang="en-US" sz="2400" b="0" i="1" dirty="0" smtClean="0">
                          <a:latin typeface="Cambria Math" panose="02040503050406030204" pitchFamily="18" charset="0"/>
                        </a:rPr>
                        <m:t>𝑎𝑛𝑑</m:t>
                      </m:r>
                      <m:r>
                        <a:rPr lang="en-US" sz="2400" b="0" i="1" dirty="0" smtClean="0">
                          <a:latin typeface="Cambria Math" panose="02040503050406030204" pitchFamily="18" charset="0"/>
                        </a:rPr>
                        <m:t>  </m:t>
                      </m:r>
                      <m:r>
                        <a:rPr lang="en-US" sz="2400" i="1" dirty="0" err="1" smtClean="0">
                          <a:latin typeface="Cambria Math" panose="02040503050406030204" pitchFamily="18" charset="0"/>
                        </a:rPr>
                        <m:t>𝑣</m:t>
                      </m:r>
                      <m:r>
                        <a:rPr lang="en-US" sz="2400" i="1" dirty="0" err="1">
                          <a:latin typeface="Cambria Math" panose="02040503050406030204" pitchFamily="18" charset="0"/>
                        </a:rPr>
                        <m:t>↦</m:t>
                      </m:r>
                      <m:r>
                        <a:rPr lang="en-US" sz="2400" i="1" dirty="0" err="1">
                          <a:latin typeface="Cambria Math" panose="02040503050406030204" pitchFamily="18" charset="0"/>
                        </a:rPr>
                        <m:t>𝑢</m:t>
                      </m:r>
                    </m:oMath>
                  </m:oMathPara>
                </a14:m>
                <a:endParaRPr lang="en-US" sz="2400" dirty="0">
                  <a:latin typeface="Times New Roman" panose="02020603050405020304" pitchFamily="18" charset="0"/>
                </a:endParaRPr>
              </a:p>
              <a:p>
                <a:pPr marL="457200" lvl="1" indent="0">
                  <a:buNone/>
                </a:pPr>
                <a:r>
                  <a:rPr lang="en-US" sz="2000" dirty="0">
                    <a:latin typeface="Times New Roman" panose="02020603050405020304" pitchFamily="18" charset="0"/>
                  </a:rPr>
                  <a:t>where </a:t>
                </a:r>
                <a14:m>
                  <m:oMath xmlns:m="http://schemas.openxmlformats.org/officeDocument/2006/math">
                    <m:r>
                      <a:rPr lang="en-US" sz="2000" i="1" dirty="0" smtClean="0">
                        <a:latin typeface="Cambria Math" panose="02040503050406030204" pitchFamily="18" charset="0"/>
                      </a:rPr>
                      <m:t>↦</m:t>
                    </m:r>
                  </m:oMath>
                </a14:m>
                <a:r>
                  <a:rPr lang="en-US" sz="2000" dirty="0">
                    <a:latin typeface="Times New Roman" panose="02020603050405020304" pitchFamily="18" charset="0"/>
                  </a:rPr>
                  <a:t> means reachability, i.e. existence of the path from first vertex to the second.</a:t>
                </a:r>
                <a:endParaRPr lang="hy-AM" sz="2000" dirty="0">
                  <a:latin typeface="Times New Roman" panose="02020603050405020304" pitchFamily="18" charset="0"/>
                </a:endParaRPr>
              </a:p>
              <a:p>
                <a:pPr marL="457200" lvl="1" indent="0">
                  <a:buNone/>
                </a:pPr>
                <a:endParaRPr lang="hy-AM" sz="2000" dirty="0">
                  <a:latin typeface="Times New Roman" panose="02020603050405020304" pitchFamily="18" charset="0"/>
                </a:endParaRPr>
              </a:p>
              <a:p>
                <a:r>
                  <a:rPr lang="en-US" sz="2400" dirty="0">
                    <a:latin typeface="Times New Roman" panose="02020603050405020304" pitchFamily="18" charset="0"/>
                  </a:rPr>
                  <a:t>It is obvious, that strongly connected components do not intersect each other, i.e. this is a partition of all graph vertices. </a:t>
                </a:r>
                <a:endParaRPr lang="hy-AM" sz="2400" dirty="0">
                  <a:latin typeface="Times New Roman" panose="02020603050405020304" pitchFamily="18" charset="0"/>
                </a:endParaRPr>
              </a:p>
              <a:p>
                <a:endParaRPr lang="hy-AM" sz="2400" dirty="0">
                  <a:latin typeface="Times New Roman" panose="02020603050405020304" pitchFamily="18" charset="0"/>
                </a:endParaRPr>
              </a:p>
            </p:txBody>
          </p:sp>
        </mc:Choice>
        <mc:Fallback>
          <p:sp>
            <p:nvSpPr>
              <p:cNvPr id="7" name="Content Placeholder 11">
                <a:extLst>
                  <a:ext uri="{FF2B5EF4-FFF2-40B4-BE49-F238E27FC236}">
                    <a16:creationId xmlns:a16="http://schemas.microsoft.com/office/drawing/2014/main" id="{B91A9424-38B4-4A9E-9E86-BEB319DA579E}"/>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812" t="-1961" r="-1565"/>
                </a:stretch>
              </a:blipFill>
            </p:spPr>
            <p:txBody>
              <a:bodyPr/>
              <a:lstStyle/>
              <a:p>
                <a:r>
                  <a:rPr lang="en-US">
                    <a:noFill/>
                  </a:rPr>
                  <a:t> </a:t>
                </a:r>
              </a:p>
            </p:txBody>
          </p:sp>
        </mc:Fallback>
      </mc:AlternateContent>
    </p:spTree>
    <p:extLst>
      <p:ext uri="{BB962C8B-B14F-4D97-AF65-F5344CB8AC3E}">
        <p14:creationId xmlns:p14="http://schemas.microsoft.com/office/powerpoint/2010/main" val="117800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lstStyle/>
          <a:p>
            <a:r>
              <a:rPr lang="en-US" dirty="0">
                <a:latin typeface="Times New Roman" panose="02020603050405020304" pitchFamily="18" charset="0"/>
              </a:rPr>
              <a:t>Strongly connected components</a:t>
            </a:r>
            <a:r>
              <a:rPr lang="hy-AM" dirty="0">
                <a:latin typeface="Times New Roman" panose="02020603050405020304" pitchFamily="18" charset="0"/>
              </a:rPr>
              <a:t/>
            </a:r>
            <a:br>
              <a:rPr lang="hy-AM" dirty="0">
                <a:latin typeface="Times New Roman" panose="02020603050405020304" pitchFamily="18" charset="0"/>
              </a:rPr>
            </a:br>
            <a:r>
              <a:rPr lang="en-US" dirty="0">
                <a:latin typeface="Times New Roman" panose="02020603050405020304" pitchFamily="18" charset="0"/>
              </a:rPr>
              <a:t>Algorithm</a:t>
            </a: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mc:AlternateContent xmlns:mc="http://schemas.openxmlformats.org/markup-compatibility/2006">
        <mc:Choice xmlns:a14="http://schemas.microsoft.com/office/drawing/2010/main" Requires="a14">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rPr>
                  <a:t>On the first step of the algorithm we are doing sequence of depth first searches, visiting the entire graph. </a:t>
                </a:r>
                <a:endParaRPr lang="hy-AM" sz="2400" dirty="0">
                  <a:latin typeface="Times New Roman" panose="02020603050405020304" pitchFamily="18" charset="0"/>
                </a:endParaRPr>
              </a:p>
              <a:p>
                <a:endParaRPr lang="hy-AM" sz="2400" dirty="0">
                  <a:latin typeface="Times New Roman" panose="02020603050405020304" pitchFamily="18" charset="0"/>
                </a:endParaRPr>
              </a:p>
              <a:p>
                <a:r>
                  <a:rPr lang="en-US" sz="2400" dirty="0">
                    <a:latin typeface="Times New Roman" panose="02020603050405020304" pitchFamily="18" charset="0"/>
                  </a:rPr>
                  <a:t>We start at each vertex of the graph and run a depth first search from every non-visited vertex. </a:t>
                </a:r>
                <a:endParaRPr lang="hy-AM" sz="2400" dirty="0">
                  <a:latin typeface="Times New Roman" panose="02020603050405020304" pitchFamily="18" charset="0"/>
                </a:endParaRPr>
              </a:p>
              <a:p>
                <a:endParaRPr lang="hy-AM" sz="2400" dirty="0">
                  <a:latin typeface="Times New Roman" panose="02020603050405020304" pitchFamily="18" charset="0"/>
                </a:endParaRPr>
              </a:p>
              <a:p>
                <a:r>
                  <a:rPr lang="en-US" sz="2400" dirty="0">
                    <a:latin typeface="Times New Roman" panose="02020603050405020304" pitchFamily="18" charset="0"/>
                  </a:rPr>
                  <a:t>For each vertex we are keeping track of exit time </a:t>
                </a:r>
                <a14:m>
                  <m:oMath xmlns:m="http://schemas.openxmlformats.org/officeDocument/2006/math">
                    <m:r>
                      <a:rPr lang="en-US" sz="2400" i="1" dirty="0" smtClean="0">
                        <a:latin typeface="Cambria Math" panose="02040503050406030204" pitchFamily="18" charset="0"/>
                      </a:rPr>
                      <m:t>𝑡𝑖𝑚𝑒</m:t>
                    </m:r>
                    <m:r>
                      <a:rPr lang="en-US" sz="2400" i="1" dirty="0" err="1">
                        <a:latin typeface="Cambria Math" panose="02040503050406030204" pitchFamily="18" charset="0"/>
                      </a:rPr>
                      <m:t>_</m:t>
                    </m:r>
                    <m:r>
                      <a:rPr lang="en-US" sz="2400" i="1" dirty="0" err="1" smtClean="0">
                        <a:latin typeface="Cambria Math" panose="02040503050406030204" pitchFamily="18" charset="0"/>
                      </a:rPr>
                      <m:t>𝑜𝑢𝑡</m:t>
                    </m:r>
                    <m:r>
                      <a:rPr lang="en-US" sz="2400" i="1" dirty="0">
                        <a:latin typeface="Cambria Math" panose="02040503050406030204" pitchFamily="18" charset="0"/>
                      </a:rPr>
                      <m:t>[</m:t>
                    </m:r>
                    <m:r>
                      <a:rPr lang="en-US" sz="2400" i="1" dirty="0">
                        <a:latin typeface="Cambria Math" panose="02040503050406030204" pitchFamily="18" charset="0"/>
                      </a:rPr>
                      <m:t>𝑣</m:t>
                    </m:r>
                    <m:r>
                      <a:rPr lang="en-US" sz="2400" i="1" dirty="0">
                        <a:latin typeface="Cambria Math" panose="02040503050406030204" pitchFamily="18" charset="0"/>
                      </a:rPr>
                      <m:t>]. </m:t>
                    </m:r>
                  </m:oMath>
                </a14:m>
                <a:endParaRPr lang="hy-AM" sz="2400" dirty="0">
                  <a:latin typeface="Times New Roman" panose="02020603050405020304" pitchFamily="18" charset="0"/>
                </a:endParaRPr>
              </a:p>
              <a:p>
                <a:endParaRPr lang="hy-AM" sz="2400" dirty="0">
                  <a:latin typeface="Times New Roman" panose="02020603050405020304" pitchFamily="18" charset="0"/>
                </a:endParaRPr>
              </a:p>
              <a:p>
                <a:r>
                  <a:rPr lang="en-US" sz="2400" dirty="0">
                    <a:latin typeface="Times New Roman" panose="02020603050405020304" pitchFamily="18" charset="0"/>
                  </a:rPr>
                  <a:t>These exit times have a key role in an algorithm and this role is expressed in next theorem.</a:t>
                </a:r>
                <a:endParaRPr lang="hy-AM" sz="2400" dirty="0">
                  <a:latin typeface="Times New Roman" panose="02020603050405020304" pitchFamily="18" charset="0"/>
                </a:endParaRPr>
              </a:p>
            </p:txBody>
          </p:sp>
        </mc:Choice>
        <mc:Fallback>
          <p:sp>
            <p:nvSpPr>
              <p:cNvPr id="7" name="Content Placeholder 11">
                <a:extLst>
                  <a:ext uri="{FF2B5EF4-FFF2-40B4-BE49-F238E27FC236}">
                    <a16:creationId xmlns:a16="http://schemas.microsoft.com/office/drawing/2014/main" id="{B91A9424-38B4-4A9E-9E86-BEB319DA579E}"/>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812" t="-1961"/>
                </a:stretch>
              </a:blipFill>
            </p:spPr>
            <p:txBody>
              <a:bodyPr/>
              <a:lstStyle/>
              <a:p>
                <a:r>
                  <a:rPr lang="en-US">
                    <a:noFill/>
                  </a:rPr>
                  <a:t> </a:t>
                </a:r>
              </a:p>
            </p:txBody>
          </p:sp>
        </mc:Fallback>
      </mc:AlternateContent>
    </p:spTree>
    <p:extLst>
      <p:ext uri="{BB962C8B-B14F-4D97-AF65-F5344CB8AC3E}">
        <p14:creationId xmlns:p14="http://schemas.microsoft.com/office/powerpoint/2010/main" val="97892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lstStyle/>
          <a:p>
            <a:r>
              <a:rPr lang="en-US" dirty="0">
                <a:latin typeface="Times New Roman" panose="02020603050405020304" pitchFamily="18" charset="0"/>
              </a:rPr>
              <a:t>Strongly connected components</a:t>
            </a:r>
            <a:r>
              <a:rPr lang="hy-AM" dirty="0">
                <a:latin typeface="Times New Roman" panose="02020603050405020304" pitchFamily="18" charset="0"/>
              </a:rPr>
              <a:t/>
            </a:r>
            <a:br>
              <a:rPr lang="hy-AM" dirty="0">
                <a:latin typeface="Times New Roman" panose="02020603050405020304" pitchFamily="18" charset="0"/>
              </a:rPr>
            </a:br>
            <a:r>
              <a:rPr lang="en-US" dirty="0">
                <a:latin typeface="Times New Roman" panose="02020603050405020304" pitchFamily="18" charset="0"/>
              </a:rPr>
              <a:t>Algorithm</a:t>
            </a: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mc:AlternateContent xmlns:mc="http://schemas.openxmlformats.org/markup-compatibility/2006">
        <mc:Choice xmlns:a14="http://schemas.microsoft.com/office/drawing/2010/main" Requires="a14">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rPr>
                  <a:t>First, let's make notations: let's define exit time </a:t>
                </a:r>
                <a14:m>
                  <m:oMath xmlns:m="http://schemas.openxmlformats.org/officeDocument/2006/math">
                    <m:r>
                      <a:rPr lang="en-US" sz="2400" i="1" dirty="0" smtClean="0">
                        <a:latin typeface="Cambria Math" panose="02040503050406030204" pitchFamily="18" charset="0"/>
                      </a:rPr>
                      <m:t>𝑡𝑖𝑚𝑒</m:t>
                    </m:r>
                    <m:r>
                      <a:rPr lang="en-US" sz="2400" i="1" dirty="0" smtClean="0">
                        <a:latin typeface="Cambria Math" panose="02040503050406030204" pitchFamily="18" charset="0"/>
                      </a:rPr>
                      <m:t>_</m:t>
                    </m:r>
                    <m:r>
                      <a:rPr lang="en-US" sz="2400" i="1" dirty="0" smtClean="0">
                        <a:latin typeface="Cambria Math" panose="02040503050406030204" pitchFamily="18" charset="0"/>
                      </a:rPr>
                      <m:t>𝑜𝑢𝑡</m:t>
                    </m:r>
                    <m:r>
                      <a:rPr lang="en-US" sz="2400" i="1" dirty="0">
                        <a:latin typeface="Cambria Math" panose="02040503050406030204" pitchFamily="18" charset="0"/>
                      </a:rPr>
                      <m:t>[</m:t>
                    </m:r>
                    <m:r>
                      <a:rPr lang="en-US" sz="2400" i="1" dirty="0">
                        <a:latin typeface="Cambria Math" panose="02040503050406030204" pitchFamily="18" charset="0"/>
                      </a:rPr>
                      <m:t>𝐶</m:t>
                    </m:r>
                    <m:r>
                      <a:rPr lang="en-US" sz="2400" i="1" dirty="0">
                        <a:latin typeface="Cambria Math" panose="02040503050406030204" pitchFamily="18" charset="0"/>
                      </a:rPr>
                      <m:t>]</m:t>
                    </m:r>
                  </m:oMath>
                </a14:m>
                <a:r>
                  <a:rPr lang="en-US" sz="2400" dirty="0">
                    <a:latin typeface="Times New Roman" panose="02020603050405020304" pitchFamily="18" charset="0"/>
                  </a:rPr>
                  <a:t> from the strongly connected component C as maximum of values </a:t>
                </a:r>
                <a14:m>
                  <m:oMath xmlns:m="http://schemas.openxmlformats.org/officeDocument/2006/math">
                    <m:r>
                      <a:rPr lang="en-US" sz="2400" i="1" dirty="0" smtClean="0">
                        <a:latin typeface="Cambria Math" panose="02040503050406030204" pitchFamily="18" charset="0"/>
                      </a:rPr>
                      <m:t>𝑡𝑖𝑚𝑒</m:t>
                    </m:r>
                    <m:r>
                      <a:rPr lang="en-US" sz="2400" i="1" dirty="0" smtClean="0">
                        <a:latin typeface="Cambria Math" panose="02040503050406030204" pitchFamily="18" charset="0"/>
                      </a:rPr>
                      <m:t>_</m:t>
                    </m:r>
                    <m:r>
                      <a:rPr lang="en-US" sz="2400" i="1" dirty="0" smtClean="0">
                        <a:latin typeface="Cambria Math" panose="02040503050406030204" pitchFamily="18" charset="0"/>
                      </a:rPr>
                      <m:t>𝑜𝑢𝑡</m:t>
                    </m:r>
                    <m:r>
                      <a:rPr lang="en-US" sz="2400" i="1" dirty="0">
                        <a:latin typeface="Cambria Math" panose="02040503050406030204" pitchFamily="18" charset="0"/>
                      </a:rPr>
                      <m:t>[</m:t>
                    </m:r>
                    <m:r>
                      <a:rPr lang="en-US" sz="2400" i="1" dirty="0">
                        <a:latin typeface="Cambria Math" panose="02040503050406030204" pitchFamily="18" charset="0"/>
                      </a:rPr>
                      <m:t>𝑣</m:t>
                    </m:r>
                    <m:r>
                      <a:rPr lang="en-US" sz="2400" i="1" dirty="0">
                        <a:latin typeface="Cambria Math" panose="02040503050406030204" pitchFamily="18" charset="0"/>
                      </a:rPr>
                      <m:t>]</m:t>
                    </m:r>
                  </m:oMath>
                </a14:m>
                <a:r>
                  <a:rPr lang="en-US" sz="2400" dirty="0">
                    <a:latin typeface="Times New Roman" panose="02020603050405020304" pitchFamily="18" charset="0"/>
                  </a:rPr>
                  <a:t> by all </a:t>
                </a:r>
                <a14:m>
                  <m:oMath xmlns:m="http://schemas.openxmlformats.org/officeDocument/2006/math">
                    <m:r>
                      <a:rPr lang="en-US" sz="2400" i="1" dirty="0" smtClean="0">
                        <a:latin typeface="Cambria Math" panose="02040503050406030204" pitchFamily="18" charset="0"/>
                      </a:rPr>
                      <m:t>𝑣</m:t>
                    </m:r>
                    <m:r>
                      <a:rPr lang="en-US" sz="2400" i="1" dirty="0" smtClean="0">
                        <a:latin typeface="Cambria Math" panose="02040503050406030204" pitchFamily="18" charset="0"/>
                      </a:rPr>
                      <m:t>∈</m:t>
                    </m:r>
                    <m:r>
                      <a:rPr lang="en-US" sz="2400" i="1" dirty="0" smtClean="0">
                        <a:latin typeface="Cambria Math" panose="02040503050406030204" pitchFamily="18" charset="0"/>
                      </a:rPr>
                      <m:t>𝐶</m:t>
                    </m:r>
                  </m:oMath>
                </a14:m>
                <a:r>
                  <a:rPr lang="en-US" sz="2400" dirty="0">
                    <a:latin typeface="Times New Roman" panose="02020603050405020304" pitchFamily="18" charset="0"/>
                  </a:rPr>
                  <a:t>. </a:t>
                </a:r>
                <a:endParaRPr lang="hy-AM" sz="2400" dirty="0">
                  <a:latin typeface="Times New Roman" panose="02020603050405020304" pitchFamily="18" charset="0"/>
                </a:endParaRPr>
              </a:p>
              <a:p>
                <a:endParaRPr lang="hy-AM" sz="2400" dirty="0">
                  <a:latin typeface="Times New Roman" panose="02020603050405020304" pitchFamily="18" charset="0"/>
                </a:endParaRPr>
              </a:p>
            </p:txBody>
          </p:sp>
        </mc:Choice>
        <mc:Fallback>
          <p:sp>
            <p:nvSpPr>
              <p:cNvPr id="7" name="Content Placeholder 11">
                <a:extLst>
                  <a:ext uri="{FF2B5EF4-FFF2-40B4-BE49-F238E27FC236}">
                    <a16:creationId xmlns:a16="http://schemas.microsoft.com/office/drawing/2014/main" id="{B91A9424-38B4-4A9E-9E86-BEB319DA579E}"/>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812" t="-1961"/>
                </a:stretch>
              </a:blipFill>
            </p:spPr>
            <p:txBody>
              <a:bodyPr/>
              <a:lstStyle/>
              <a:p>
                <a:r>
                  <a:rPr lang="en-US">
                    <a:noFill/>
                  </a:rPr>
                  <a:t> </a:t>
                </a:r>
              </a:p>
            </p:txBody>
          </p:sp>
        </mc:Fallback>
      </mc:AlternateContent>
    </p:spTree>
    <p:extLst>
      <p:ext uri="{BB962C8B-B14F-4D97-AF65-F5344CB8AC3E}">
        <p14:creationId xmlns:p14="http://schemas.microsoft.com/office/powerpoint/2010/main" val="33764513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lstStyle/>
          <a:p>
            <a:r>
              <a:rPr lang="en-US" dirty="0">
                <a:latin typeface="Times New Roman" panose="02020603050405020304" pitchFamily="18" charset="0"/>
              </a:rPr>
              <a:t>Strongly connected components</a:t>
            </a:r>
            <a:r>
              <a:rPr lang="hy-AM" dirty="0">
                <a:latin typeface="Times New Roman" panose="02020603050405020304" pitchFamily="18" charset="0"/>
              </a:rPr>
              <a:t/>
            </a:r>
            <a:br>
              <a:rPr lang="hy-AM" dirty="0">
                <a:latin typeface="Times New Roman" panose="02020603050405020304" pitchFamily="18" charset="0"/>
              </a:rPr>
            </a:br>
            <a:r>
              <a:rPr lang="en-US" dirty="0">
                <a:latin typeface="Times New Roman" panose="02020603050405020304" pitchFamily="18" charset="0"/>
              </a:rPr>
              <a:t>Algorithm</a:t>
            </a: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mc:AlternateContent xmlns:mc="http://schemas.openxmlformats.org/markup-compatibility/2006">
        <mc:Choice xmlns:a14="http://schemas.microsoft.com/office/drawing/2010/main" Requires="a14">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rPr>
                  <a:t>Theorem:</a:t>
                </a:r>
              </a:p>
              <a:p>
                <a:pPr lvl="1"/>
                <a:r>
                  <a:rPr lang="en-US" sz="2000" u="sng" dirty="0">
                    <a:latin typeface="Times New Roman" panose="02020603050405020304" pitchFamily="18" charset="0"/>
                  </a:rPr>
                  <a:t>Let </a:t>
                </a:r>
                <a14:m>
                  <m:oMath xmlns:m="http://schemas.openxmlformats.org/officeDocument/2006/math">
                    <m:r>
                      <a:rPr lang="en-US" sz="2000" i="1" u="sng" dirty="0" smtClean="0">
                        <a:latin typeface="Cambria Math" panose="02040503050406030204" pitchFamily="18" charset="0"/>
                      </a:rPr>
                      <m:t>𝐶</m:t>
                    </m:r>
                  </m:oMath>
                </a14:m>
                <a:r>
                  <a:rPr lang="en-US" sz="2000" u="sng" dirty="0">
                    <a:latin typeface="Times New Roman" panose="02020603050405020304" pitchFamily="18" charset="0"/>
                  </a:rPr>
                  <a:t> and </a:t>
                </a:r>
                <a14:m>
                  <m:oMath xmlns:m="http://schemas.openxmlformats.org/officeDocument/2006/math">
                    <m:r>
                      <a:rPr lang="en-US" sz="2000" i="1" u="sng" dirty="0" smtClean="0">
                        <a:latin typeface="Cambria Math" panose="02040503050406030204" pitchFamily="18" charset="0"/>
                      </a:rPr>
                      <m:t>𝐶</m:t>
                    </m:r>
                    <m:r>
                      <a:rPr lang="en-US" sz="2000" i="1" u="sng" dirty="0" smtClean="0">
                        <a:latin typeface="Cambria Math" panose="02040503050406030204" pitchFamily="18" charset="0"/>
                      </a:rPr>
                      <m:t>′</m:t>
                    </m:r>
                  </m:oMath>
                </a14:m>
                <a:r>
                  <a:rPr lang="en-US" sz="2000" u="sng" dirty="0">
                    <a:latin typeface="Times New Roman" panose="02020603050405020304" pitchFamily="18" charset="0"/>
                  </a:rPr>
                  <a:t> are two different strongly connected components and there is an edge </a:t>
                </a:r>
                <a14:m>
                  <m:oMath xmlns:m="http://schemas.openxmlformats.org/officeDocument/2006/math">
                    <m:r>
                      <a:rPr lang="en-US" sz="2000" i="1" u="sng" dirty="0" smtClean="0">
                        <a:latin typeface="Cambria Math" panose="02040503050406030204" pitchFamily="18" charset="0"/>
                      </a:rPr>
                      <m:t>(</m:t>
                    </m:r>
                    <m:r>
                      <a:rPr lang="en-US" sz="2000" i="1" u="sng" dirty="0" smtClean="0">
                        <a:latin typeface="Cambria Math" panose="02040503050406030204" pitchFamily="18" charset="0"/>
                      </a:rPr>
                      <m:t>𝐶</m:t>
                    </m:r>
                    <m:r>
                      <a:rPr lang="en-US" sz="2000" i="1" u="sng" dirty="0" smtClean="0">
                        <a:latin typeface="Cambria Math" panose="02040503050406030204" pitchFamily="18" charset="0"/>
                      </a:rPr>
                      <m:t>,</m:t>
                    </m:r>
                    <m:r>
                      <a:rPr lang="en-US" sz="2000" i="1" u="sng" dirty="0" smtClean="0">
                        <a:latin typeface="Cambria Math" panose="02040503050406030204" pitchFamily="18" charset="0"/>
                      </a:rPr>
                      <m:t>𝐶</m:t>
                    </m:r>
                    <m:r>
                      <a:rPr lang="en-US" sz="2000" i="1" u="sng" dirty="0" smtClean="0">
                        <a:latin typeface="Cambria Math" panose="02040503050406030204" pitchFamily="18" charset="0"/>
                      </a:rPr>
                      <m:t>′)</m:t>
                    </m:r>
                  </m:oMath>
                </a14:m>
                <a:r>
                  <a:rPr lang="en-US" sz="2000" u="sng" dirty="0">
                    <a:latin typeface="Times New Roman" panose="02020603050405020304" pitchFamily="18" charset="0"/>
                  </a:rPr>
                  <a:t> in a condensation* graph between these two vertices. Then </a:t>
                </a:r>
                <a14:m>
                  <m:oMath xmlns:m="http://schemas.openxmlformats.org/officeDocument/2006/math">
                    <m:r>
                      <a:rPr lang="en-US" sz="2000" i="1" u="sng" dirty="0" smtClean="0">
                        <a:latin typeface="Cambria Math" panose="02040503050406030204" pitchFamily="18" charset="0"/>
                      </a:rPr>
                      <m:t>𝑡</m:t>
                    </m:r>
                    <m:r>
                      <a:rPr lang="en-US" sz="2000" b="0" i="1" u="sng" dirty="0" smtClean="0">
                        <a:latin typeface="Cambria Math" panose="02040503050406030204" pitchFamily="18" charset="0"/>
                      </a:rPr>
                      <m:t>𝑖𝑚𝑒</m:t>
                    </m:r>
                    <m:r>
                      <a:rPr lang="en-US" sz="2000" b="0" i="1" u="sng" dirty="0" smtClean="0">
                        <a:latin typeface="Cambria Math" panose="02040503050406030204" pitchFamily="18" charset="0"/>
                      </a:rPr>
                      <m:t>_</m:t>
                    </m:r>
                    <m:r>
                      <a:rPr lang="en-US" sz="2000" i="1" u="sng" dirty="0" smtClean="0">
                        <a:latin typeface="Cambria Math" panose="02040503050406030204" pitchFamily="18" charset="0"/>
                      </a:rPr>
                      <m:t>𝑜𝑢𝑡</m:t>
                    </m:r>
                    <m:r>
                      <a:rPr lang="en-US" sz="2000" i="1" u="sng" dirty="0" smtClean="0">
                        <a:latin typeface="Cambria Math" panose="02040503050406030204" pitchFamily="18" charset="0"/>
                      </a:rPr>
                      <m:t>[</m:t>
                    </m:r>
                    <m:r>
                      <a:rPr lang="en-US" sz="2000" i="1" u="sng" dirty="0" smtClean="0">
                        <a:latin typeface="Cambria Math" panose="02040503050406030204" pitchFamily="18" charset="0"/>
                      </a:rPr>
                      <m:t>𝐶</m:t>
                    </m:r>
                    <m:r>
                      <a:rPr lang="en-US" sz="2000" i="1" u="sng" dirty="0" smtClean="0">
                        <a:latin typeface="Cambria Math" panose="02040503050406030204" pitchFamily="18" charset="0"/>
                      </a:rPr>
                      <m:t>]&gt;</m:t>
                    </m:r>
                    <m:r>
                      <a:rPr lang="en-US" sz="2000" i="1" u="sng" dirty="0" smtClean="0">
                        <a:latin typeface="Cambria Math" panose="02040503050406030204" pitchFamily="18" charset="0"/>
                      </a:rPr>
                      <m:t>𝑡𝑖𝑚𝑒</m:t>
                    </m:r>
                    <m:r>
                      <a:rPr lang="en-US" sz="2000" b="0" i="1" u="sng" dirty="0" smtClean="0">
                        <a:latin typeface="Cambria Math" panose="02040503050406030204" pitchFamily="18" charset="0"/>
                      </a:rPr>
                      <m:t>_</m:t>
                    </m:r>
                    <m:r>
                      <a:rPr lang="en-US" sz="2000" i="1" u="sng" dirty="0" smtClean="0">
                        <a:latin typeface="Cambria Math" panose="02040503050406030204" pitchFamily="18" charset="0"/>
                      </a:rPr>
                      <m:t>𝑜𝑢𝑡</m:t>
                    </m:r>
                    <m:r>
                      <a:rPr lang="en-US" sz="2000" i="1" u="sng" dirty="0" smtClean="0">
                        <a:latin typeface="Cambria Math" panose="02040503050406030204" pitchFamily="18" charset="0"/>
                      </a:rPr>
                      <m:t>[</m:t>
                    </m:r>
                    <m:r>
                      <a:rPr lang="en-US" sz="2000" i="1" u="sng" dirty="0" smtClean="0">
                        <a:latin typeface="Cambria Math" panose="02040503050406030204" pitchFamily="18" charset="0"/>
                      </a:rPr>
                      <m:t>𝐶</m:t>
                    </m:r>
                    <m:r>
                      <a:rPr lang="en-US" sz="2000" i="1" u="sng" dirty="0" smtClean="0">
                        <a:latin typeface="Cambria Math" panose="02040503050406030204" pitchFamily="18" charset="0"/>
                      </a:rPr>
                      <m:t>′]</m:t>
                    </m:r>
                  </m:oMath>
                </a14:m>
                <a:r>
                  <a:rPr lang="en-US" sz="2000" u="sng" dirty="0">
                    <a:latin typeface="Times New Roman" panose="02020603050405020304" pitchFamily="18" charset="0"/>
                  </a:rPr>
                  <a:t>.</a:t>
                </a:r>
              </a:p>
              <a:p>
                <a:pPr lvl="1"/>
                <a:endParaRPr lang="en-US" sz="2000" u="sng" dirty="0">
                  <a:latin typeface="Times New Roman" panose="02020603050405020304" pitchFamily="18" charset="0"/>
                </a:endParaRPr>
              </a:p>
              <a:p>
                <a:pPr lvl="1"/>
                <a:endParaRPr lang="en-US" sz="2000" u="sng" dirty="0">
                  <a:latin typeface="Times New Roman" panose="02020603050405020304" pitchFamily="18" charset="0"/>
                </a:endParaRPr>
              </a:p>
              <a:p>
                <a:r>
                  <a:rPr lang="en-US" sz="2400" dirty="0">
                    <a:latin typeface="Times New Roman" panose="02020603050405020304" pitchFamily="18" charset="0"/>
                  </a:rPr>
                  <a:t>This theorem is the base of algorithm for finding strongly connected components. It follows that any edge </a:t>
                </a:r>
                <a14:m>
                  <m:oMath xmlns:m="http://schemas.openxmlformats.org/officeDocument/2006/math">
                    <m:r>
                      <a:rPr lang="en-US" sz="2400" i="1" dirty="0" smtClean="0">
                        <a:latin typeface="Cambria Math" panose="02040503050406030204" pitchFamily="18" charset="0"/>
                      </a:rPr>
                      <m:t>(</m:t>
                    </m:r>
                    <m:r>
                      <a:rPr lang="en-US" sz="2400" i="1" dirty="0" smtClean="0">
                        <a:latin typeface="Cambria Math" panose="02040503050406030204" pitchFamily="18" charset="0"/>
                      </a:rPr>
                      <m:t>𝐶</m:t>
                    </m:r>
                    <m:r>
                      <a:rPr lang="en-US" sz="2400" i="1" dirty="0" smtClean="0">
                        <a:latin typeface="Cambria Math" panose="02040503050406030204" pitchFamily="18" charset="0"/>
                      </a:rPr>
                      <m:t>,</m:t>
                    </m:r>
                    <m:r>
                      <a:rPr lang="en-US" sz="2400" i="1" dirty="0" smtClean="0">
                        <a:latin typeface="Cambria Math" panose="02040503050406030204" pitchFamily="18" charset="0"/>
                      </a:rPr>
                      <m:t>𝐶</m:t>
                    </m:r>
                    <m:r>
                      <a:rPr lang="en-US" sz="2400" i="1" dirty="0" smtClean="0">
                        <a:latin typeface="Cambria Math" panose="02040503050406030204" pitchFamily="18" charset="0"/>
                      </a:rPr>
                      <m:t>′)</m:t>
                    </m:r>
                  </m:oMath>
                </a14:m>
                <a:r>
                  <a:rPr lang="en-US" sz="2400" dirty="0">
                    <a:latin typeface="Times New Roman" panose="02020603050405020304" pitchFamily="18" charset="0"/>
                  </a:rPr>
                  <a:t> in condensation graph comes from a component with a larger value of </a:t>
                </a:r>
                <a14:m>
                  <m:oMath xmlns:m="http://schemas.openxmlformats.org/officeDocument/2006/math">
                    <m:r>
                      <a:rPr lang="en-US" sz="2400" i="1" dirty="0" smtClean="0">
                        <a:latin typeface="Cambria Math" panose="02040503050406030204" pitchFamily="18" charset="0"/>
                      </a:rPr>
                      <m:t>𝑡𝑖𝑚𝑒</m:t>
                    </m:r>
                    <m:r>
                      <a:rPr lang="en-US" sz="2400" i="1" dirty="0" smtClean="0">
                        <a:latin typeface="Cambria Math" panose="02040503050406030204" pitchFamily="18" charset="0"/>
                      </a:rPr>
                      <m:t>_</m:t>
                    </m:r>
                    <m:r>
                      <a:rPr lang="en-US" sz="2400" i="1" dirty="0" smtClean="0">
                        <a:latin typeface="Cambria Math" panose="02040503050406030204" pitchFamily="18" charset="0"/>
                      </a:rPr>
                      <m:t>𝑜𝑢𝑡</m:t>
                    </m:r>
                  </m:oMath>
                </a14:m>
                <a:r>
                  <a:rPr lang="en-US" sz="2400" dirty="0">
                    <a:latin typeface="Times New Roman" panose="02020603050405020304" pitchFamily="18" charset="0"/>
                  </a:rPr>
                  <a:t> to component with a smaller value.</a:t>
                </a:r>
              </a:p>
              <a:p>
                <a:pPr marL="457200" lvl="1" indent="0">
                  <a:buNone/>
                </a:pPr>
                <a:endParaRPr lang="en-US" sz="2000" dirty="0">
                  <a:latin typeface="Times New Roman" panose="02020603050405020304" pitchFamily="18" charset="0"/>
                </a:endParaRPr>
              </a:p>
              <a:p>
                <a:pPr marL="457200" lvl="1" indent="0">
                  <a:buNone/>
                </a:pPr>
                <a:endParaRPr lang="en-US" sz="2000" dirty="0">
                  <a:latin typeface="Times New Roman" panose="02020603050405020304" pitchFamily="18" charset="0"/>
                </a:endParaRPr>
              </a:p>
              <a:p>
                <a:pPr marL="457200" lvl="1" indent="0">
                  <a:buNone/>
                </a:pPr>
                <a:endParaRPr lang="en-US" sz="2000" dirty="0">
                  <a:latin typeface="Times New Roman" panose="02020603050405020304" pitchFamily="18" charset="0"/>
                </a:endParaRPr>
              </a:p>
              <a:p>
                <a:pPr marL="457200" lvl="1" indent="0">
                  <a:buNone/>
                </a:pPr>
                <a:r>
                  <a:rPr lang="en-US" sz="2000" dirty="0">
                    <a:latin typeface="Times New Roman" panose="02020603050405020304" pitchFamily="18" charset="0"/>
                  </a:rPr>
                  <a:t>*Condensation graph is a graph containing every strongly connected component as one vertex.</a:t>
                </a:r>
                <a:endParaRPr lang="hy-AM" sz="2000" dirty="0">
                  <a:latin typeface="Times New Roman" panose="02020603050405020304" pitchFamily="18" charset="0"/>
                </a:endParaRPr>
              </a:p>
            </p:txBody>
          </p:sp>
        </mc:Choice>
        <mc:Fallback>
          <p:sp>
            <p:nvSpPr>
              <p:cNvPr id="7" name="Content Placeholder 11">
                <a:extLst>
                  <a:ext uri="{FF2B5EF4-FFF2-40B4-BE49-F238E27FC236}">
                    <a16:creationId xmlns:a16="http://schemas.microsoft.com/office/drawing/2014/main" id="{B91A9424-38B4-4A9E-9E86-BEB319DA579E}"/>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812" t="-1961" r="-348"/>
                </a:stretch>
              </a:blipFill>
            </p:spPr>
            <p:txBody>
              <a:bodyPr/>
              <a:lstStyle/>
              <a:p>
                <a:r>
                  <a:rPr lang="en-US">
                    <a:noFill/>
                  </a:rPr>
                  <a:t> </a:t>
                </a:r>
              </a:p>
            </p:txBody>
          </p:sp>
        </mc:Fallback>
      </mc:AlternateContent>
    </p:spTree>
    <p:extLst>
      <p:ext uri="{BB962C8B-B14F-4D97-AF65-F5344CB8AC3E}">
        <p14:creationId xmlns:p14="http://schemas.microsoft.com/office/powerpoint/2010/main" val="271736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lstStyle/>
          <a:p>
            <a:r>
              <a:rPr lang="en-US" dirty="0">
                <a:latin typeface="Times New Roman" panose="02020603050405020304" pitchFamily="18" charset="0"/>
              </a:rPr>
              <a:t>Strongly connected components</a:t>
            </a:r>
            <a:r>
              <a:rPr lang="hy-AM" dirty="0">
                <a:latin typeface="Times New Roman" panose="02020603050405020304" pitchFamily="18" charset="0"/>
              </a:rPr>
              <a:t/>
            </a:r>
            <a:br>
              <a:rPr lang="hy-AM" dirty="0">
                <a:latin typeface="Times New Roman" panose="02020603050405020304" pitchFamily="18" charset="0"/>
              </a:rPr>
            </a:br>
            <a:r>
              <a:rPr lang="en-US" dirty="0">
                <a:latin typeface="Times New Roman" panose="02020603050405020304" pitchFamily="18" charset="0"/>
              </a:rPr>
              <a:t>Algorithm</a:t>
            </a: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mc:AlternateContent xmlns:mc="http://schemas.openxmlformats.org/markup-compatibility/2006">
        <mc:Choice xmlns:a14="http://schemas.microsoft.com/office/drawing/2010/main" Requires="a14">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rPr>
                  <a:t>If we sort all vertices </a:t>
                </a:r>
                <a14:m>
                  <m:oMath xmlns:m="http://schemas.openxmlformats.org/officeDocument/2006/math">
                    <m:r>
                      <a:rPr lang="en-US" sz="2400" i="1" dirty="0" smtClean="0">
                        <a:latin typeface="Cambria Math" panose="02040503050406030204" pitchFamily="18" charset="0"/>
                      </a:rPr>
                      <m:t>𝑣</m:t>
                    </m:r>
                    <m:r>
                      <a:rPr lang="en-US" sz="2400" i="1" dirty="0" smtClean="0">
                        <a:latin typeface="Cambria Math" panose="02040503050406030204" pitchFamily="18" charset="0"/>
                      </a:rPr>
                      <m:t>∈</m:t>
                    </m:r>
                    <m:r>
                      <a:rPr lang="en-US" sz="2400" i="1" dirty="0" smtClean="0">
                        <a:latin typeface="Cambria Math" panose="02040503050406030204" pitchFamily="18" charset="0"/>
                      </a:rPr>
                      <m:t>𝑉</m:t>
                    </m:r>
                  </m:oMath>
                </a14:m>
                <a:r>
                  <a:rPr lang="en-US" sz="2400" dirty="0">
                    <a:latin typeface="Times New Roman" panose="02020603050405020304" pitchFamily="18" charset="0"/>
                  </a:rPr>
                  <a:t> by decreasing of their exit moment </a:t>
                </a:r>
                <a14:m>
                  <m:oMath xmlns:m="http://schemas.openxmlformats.org/officeDocument/2006/math">
                    <m:r>
                      <a:rPr lang="en-US" sz="2400" i="1" dirty="0" smtClean="0">
                        <a:latin typeface="Cambria Math" panose="02040503050406030204" pitchFamily="18" charset="0"/>
                      </a:rPr>
                      <m:t>𝑡𝑖𝑚𝑒</m:t>
                    </m:r>
                    <m:r>
                      <a:rPr lang="en-US" sz="2400" i="1" dirty="0" smtClean="0">
                        <a:latin typeface="Cambria Math" panose="02040503050406030204" pitchFamily="18" charset="0"/>
                      </a:rPr>
                      <m:t>_</m:t>
                    </m:r>
                    <m:r>
                      <a:rPr lang="en-US" sz="2400" i="1" dirty="0" smtClean="0">
                        <a:latin typeface="Cambria Math" panose="02040503050406030204" pitchFamily="18" charset="0"/>
                      </a:rPr>
                      <m:t>𝑜𝑢𝑡</m:t>
                    </m:r>
                    <m:r>
                      <a:rPr lang="en-US" sz="2400" i="1" dirty="0">
                        <a:latin typeface="Cambria Math" panose="02040503050406030204" pitchFamily="18" charset="0"/>
                      </a:rPr>
                      <m:t>[</m:t>
                    </m:r>
                    <m:r>
                      <a:rPr lang="en-US" sz="2400" i="1" dirty="0">
                        <a:latin typeface="Cambria Math" panose="02040503050406030204" pitchFamily="18" charset="0"/>
                      </a:rPr>
                      <m:t>𝑣</m:t>
                    </m:r>
                    <m:r>
                      <a:rPr lang="en-US" sz="2400" i="1" dirty="0">
                        <a:latin typeface="Cambria Math" panose="02040503050406030204" pitchFamily="18" charset="0"/>
                      </a:rPr>
                      <m:t>]</m:t>
                    </m:r>
                  </m:oMath>
                </a14:m>
                <a:r>
                  <a:rPr lang="en-US" sz="2400" dirty="0">
                    <a:latin typeface="Times New Roman" panose="02020603050405020304" pitchFamily="18" charset="0"/>
                  </a:rPr>
                  <a:t> then the first vertex </a:t>
                </a:r>
                <a14:m>
                  <m:oMath xmlns:m="http://schemas.openxmlformats.org/officeDocument/2006/math">
                    <m:r>
                      <a:rPr lang="en-US" sz="2400" i="1" dirty="0" smtClean="0">
                        <a:latin typeface="Cambria Math" panose="02040503050406030204" pitchFamily="18" charset="0"/>
                      </a:rPr>
                      <m:t>𝑢</m:t>
                    </m:r>
                  </m:oMath>
                </a14:m>
                <a:r>
                  <a:rPr lang="en-US" sz="2400" dirty="0">
                    <a:latin typeface="Times New Roman" panose="02020603050405020304" pitchFamily="18" charset="0"/>
                  </a:rPr>
                  <a:t> is going to be a vertex from "root" strongly connected component, i.e. a vertex that no edges in a condensation graph come into. </a:t>
                </a:r>
              </a:p>
              <a:p>
                <a:endParaRPr lang="en-US" sz="2400" dirty="0">
                  <a:latin typeface="Times New Roman" panose="02020603050405020304" pitchFamily="18" charset="0"/>
                </a:endParaRPr>
              </a:p>
              <a:p>
                <a:r>
                  <a:rPr lang="en-US" sz="2400" dirty="0">
                    <a:latin typeface="Times New Roman" panose="02020603050405020304" pitchFamily="18" charset="0"/>
                  </a:rPr>
                  <a:t>Now we want to run such search from this vertex </a:t>
                </a:r>
                <a14:m>
                  <m:oMath xmlns:m="http://schemas.openxmlformats.org/officeDocument/2006/math">
                    <m:r>
                      <a:rPr lang="en-US" sz="2400" i="1" dirty="0" smtClean="0">
                        <a:latin typeface="Cambria Math" panose="02040503050406030204" pitchFamily="18" charset="0"/>
                      </a:rPr>
                      <m:t>𝑢</m:t>
                    </m:r>
                  </m:oMath>
                </a14:m>
                <a:r>
                  <a:rPr lang="en-US" sz="2400" dirty="0">
                    <a:latin typeface="Times New Roman" panose="02020603050405020304" pitchFamily="18" charset="0"/>
                  </a:rPr>
                  <a:t> so that it will visit all vertices in this strongly connected component, but not others.</a:t>
                </a:r>
              </a:p>
              <a:p>
                <a:endParaRPr lang="en-US" sz="2400" dirty="0">
                  <a:latin typeface="Times New Roman" panose="02020603050405020304" pitchFamily="18" charset="0"/>
                </a:endParaRPr>
              </a:p>
              <a:p>
                <a:r>
                  <a:rPr lang="en-US" sz="2400" dirty="0">
                    <a:latin typeface="Times New Roman" panose="02020603050405020304" pitchFamily="18" charset="0"/>
                  </a:rPr>
                  <a:t>Doing so, we can gradually select all strongly connected components: let's remove all vertices corresponding to the first selected component, and then let's find a vertex with the largest value of </a:t>
                </a:r>
                <a14:m>
                  <m:oMath xmlns:m="http://schemas.openxmlformats.org/officeDocument/2006/math">
                    <m:r>
                      <a:rPr lang="en-US" sz="2400" i="1" dirty="0" smtClean="0">
                        <a:latin typeface="Cambria Math" panose="02040503050406030204" pitchFamily="18" charset="0"/>
                      </a:rPr>
                      <m:t>𝑡𝑖𝑚𝑒</m:t>
                    </m:r>
                    <m:r>
                      <a:rPr lang="en-US" sz="2400" i="1" dirty="0" smtClean="0">
                        <a:latin typeface="Cambria Math" panose="02040503050406030204" pitchFamily="18" charset="0"/>
                      </a:rPr>
                      <m:t>_</m:t>
                    </m:r>
                    <m:r>
                      <a:rPr lang="en-US" sz="2400" i="1" dirty="0" smtClean="0">
                        <a:latin typeface="Cambria Math" panose="02040503050406030204" pitchFamily="18" charset="0"/>
                      </a:rPr>
                      <m:t>𝑜𝑢𝑡</m:t>
                    </m:r>
                  </m:oMath>
                </a14:m>
                <a:r>
                  <a:rPr lang="en-US" sz="2400" dirty="0">
                    <a:latin typeface="Times New Roman" panose="02020603050405020304" pitchFamily="18" charset="0"/>
                  </a:rPr>
                  <a:t>, and run this search from it, and so on. </a:t>
                </a:r>
                <a:endParaRPr lang="hy-AM" sz="2400" dirty="0">
                  <a:latin typeface="Times New Roman" panose="02020603050405020304" pitchFamily="18" charset="0"/>
                </a:endParaRPr>
              </a:p>
            </p:txBody>
          </p:sp>
        </mc:Choice>
        <mc:Fallback>
          <p:sp>
            <p:nvSpPr>
              <p:cNvPr id="7" name="Content Placeholder 11">
                <a:extLst>
                  <a:ext uri="{FF2B5EF4-FFF2-40B4-BE49-F238E27FC236}">
                    <a16:creationId xmlns:a16="http://schemas.microsoft.com/office/drawing/2014/main" id="{B91A9424-38B4-4A9E-9E86-BEB319DA579E}"/>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812" t="-1961" r="-1101"/>
                </a:stretch>
              </a:blipFill>
            </p:spPr>
            <p:txBody>
              <a:bodyPr/>
              <a:lstStyle/>
              <a:p>
                <a:r>
                  <a:rPr lang="en-US">
                    <a:noFill/>
                  </a:rPr>
                  <a:t> </a:t>
                </a:r>
              </a:p>
            </p:txBody>
          </p:sp>
        </mc:Fallback>
      </mc:AlternateContent>
    </p:spTree>
    <p:extLst>
      <p:ext uri="{BB962C8B-B14F-4D97-AF65-F5344CB8AC3E}">
        <p14:creationId xmlns:p14="http://schemas.microsoft.com/office/powerpoint/2010/main" val="79282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lstStyle/>
          <a:p>
            <a:r>
              <a:rPr lang="en-US" dirty="0">
                <a:latin typeface="Times New Roman" panose="02020603050405020304" pitchFamily="18" charset="0"/>
              </a:rPr>
              <a:t>Strongly connected components</a:t>
            </a:r>
            <a:r>
              <a:rPr lang="hy-AM" dirty="0">
                <a:latin typeface="Times New Roman" panose="02020603050405020304" pitchFamily="18" charset="0"/>
              </a:rPr>
              <a:t/>
            </a:r>
            <a:br>
              <a:rPr lang="hy-AM" dirty="0">
                <a:latin typeface="Times New Roman" panose="02020603050405020304" pitchFamily="18" charset="0"/>
              </a:rPr>
            </a:br>
            <a:r>
              <a:rPr lang="en-US" dirty="0">
                <a:latin typeface="Times New Roman" panose="02020603050405020304" pitchFamily="18" charset="0"/>
              </a:rPr>
              <a:t>Algorithm</a:t>
            </a: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mc:AlternateContent xmlns:mc="http://schemas.openxmlformats.org/markup-compatibility/2006">
        <mc:Choice xmlns:a14="http://schemas.microsoft.com/office/drawing/2010/main" Requires="a14">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rPr>
                  <a:t>Let's consider transposed graph </a:t>
                </a:r>
                <a14:m>
                  <m:oMath xmlns:m="http://schemas.openxmlformats.org/officeDocument/2006/math">
                    <m:sSup>
                      <m:sSupPr>
                        <m:ctrlPr>
                          <a:rPr lang="en-US" sz="2400" b="0" i="1" dirty="0" smtClean="0">
                            <a:latin typeface="Cambria Math" panose="02040503050406030204" pitchFamily="18" charset="0"/>
                          </a:rPr>
                        </m:ctrlPr>
                      </m:sSupPr>
                      <m:e>
                        <m:r>
                          <a:rPr lang="en-US" sz="2400" i="1" dirty="0" smtClean="0">
                            <a:latin typeface="Cambria Math" panose="02040503050406030204" pitchFamily="18" charset="0"/>
                          </a:rPr>
                          <m:t>𝐺</m:t>
                        </m:r>
                      </m:e>
                      <m:sup>
                        <m:r>
                          <a:rPr lang="en-US" sz="2400" i="1" dirty="0" smtClean="0">
                            <a:latin typeface="Cambria Math" panose="02040503050406030204" pitchFamily="18" charset="0"/>
                          </a:rPr>
                          <m:t>𝑇</m:t>
                        </m:r>
                      </m:sup>
                    </m:sSup>
                  </m:oMath>
                </a14:m>
                <a:r>
                  <a:rPr lang="en-US" sz="2400" dirty="0">
                    <a:latin typeface="Times New Roman" panose="02020603050405020304" pitchFamily="18" charset="0"/>
                  </a:rPr>
                  <a:t>, i.e. graph received from </a:t>
                </a:r>
                <a14:m>
                  <m:oMath xmlns:m="http://schemas.openxmlformats.org/officeDocument/2006/math">
                    <m:r>
                      <a:rPr lang="en-US" sz="2400" i="1" dirty="0" smtClean="0">
                        <a:latin typeface="Cambria Math" panose="02040503050406030204" pitchFamily="18" charset="0"/>
                      </a:rPr>
                      <m:t>𝐺</m:t>
                    </m:r>
                  </m:oMath>
                </a14:m>
                <a:r>
                  <a:rPr lang="en-US" sz="2400" dirty="0">
                    <a:latin typeface="Times New Roman" panose="02020603050405020304" pitchFamily="18" charset="0"/>
                  </a:rPr>
                  <a:t> by changing direction of each edge on the opposite. </a:t>
                </a:r>
              </a:p>
              <a:p>
                <a:endParaRPr lang="en-US" sz="2400" dirty="0">
                  <a:latin typeface="Times New Roman" panose="02020603050405020304" pitchFamily="18" charset="0"/>
                </a:endParaRPr>
              </a:p>
              <a:p>
                <a:r>
                  <a:rPr lang="en-US" sz="2400" dirty="0">
                    <a:latin typeface="Times New Roman" panose="02020603050405020304" pitchFamily="18" charset="0"/>
                  </a:rPr>
                  <a:t>Obviously this graph will have the same strongly connected components, as an initial graph. </a:t>
                </a:r>
              </a:p>
              <a:p>
                <a:endParaRPr lang="en-US" sz="2400" dirty="0">
                  <a:latin typeface="Times New Roman" panose="02020603050405020304" pitchFamily="18" charset="0"/>
                </a:endParaRPr>
              </a:p>
              <a:p>
                <a:r>
                  <a:rPr lang="en-US" sz="2400" dirty="0">
                    <a:latin typeface="Times New Roman" panose="02020603050405020304" pitchFamily="18" charset="0"/>
                  </a:rPr>
                  <a:t>More over, there will be no edges from our "root" component to other components.</a:t>
                </a:r>
              </a:p>
            </p:txBody>
          </p:sp>
        </mc:Choice>
        <mc:Fallback>
          <p:sp>
            <p:nvSpPr>
              <p:cNvPr id="7" name="Content Placeholder 11">
                <a:extLst>
                  <a:ext uri="{FF2B5EF4-FFF2-40B4-BE49-F238E27FC236}">
                    <a16:creationId xmlns:a16="http://schemas.microsoft.com/office/drawing/2014/main" id="{B91A9424-38B4-4A9E-9E86-BEB319DA579E}"/>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812" t="-1961"/>
                </a:stretch>
              </a:blipFill>
            </p:spPr>
            <p:txBody>
              <a:bodyPr/>
              <a:lstStyle/>
              <a:p>
                <a:r>
                  <a:rPr lang="en-US">
                    <a:noFill/>
                  </a:rPr>
                  <a:t> </a:t>
                </a:r>
              </a:p>
            </p:txBody>
          </p:sp>
        </mc:Fallback>
      </mc:AlternateContent>
    </p:spTree>
    <p:extLst>
      <p:ext uri="{BB962C8B-B14F-4D97-AF65-F5344CB8AC3E}">
        <p14:creationId xmlns:p14="http://schemas.microsoft.com/office/powerpoint/2010/main" val="197361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lstStyle/>
          <a:p>
            <a:r>
              <a:rPr lang="en-US" dirty="0">
                <a:latin typeface="Times New Roman" panose="02020603050405020304" pitchFamily="18" charset="0"/>
              </a:rPr>
              <a:t>Strongly connected components</a:t>
            </a:r>
            <a:r>
              <a:rPr lang="hy-AM" dirty="0">
                <a:latin typeface="Times New Roman" panose="02020603050405020304" pitchFamily="18" charset="0"/>
              </a:rPr>
              <a:t/>
            </a:r>
            <a:br>
              <a:rPr lang="hy-AM" dirty="0">
                <a:latin typeface="Times New Roman" panose="02020603050405020304" pitchFamily="18" charset="0"/>
              </a:rPr>
            </a:br>
            <a:r>
              <a:rPr lang="en-US" dirty="0">
                <a:latin typeface="Times New Roman" panose="02020603050405020304" pitchFamily="18" charset="0"/>
              </a:rPr>
              <a:t>Algorithm</a:t>
            </a: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mc:AlternateContent xmlns:mc="http://schemas.openxmlformats.org/markup-compatibility/2006">
        <mc:Choice xmlns:a14="http://schemas.microsoft.com/office/drawing/2010/main" Requires="a14">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rPr>
                  <a:t>Thus, for visiting the whole "root" strongly connected component, containing vertex </a:t>
                </a:r>
                <a14:m>
                  <m:oMath xmlns:m="http://schemas.openxmlformats.org/officeDocument/2006/math">
                    <m:r>
                      <a:rPr lang="en-US" sz="2400" i="1" dirty="0">
                        <a:latin typeface="Cambria Math" panose="02040503050406030204" pitchFamily="18" charset="0"/>
                      </a:rPr>
                      <m:t>𝑣</m:t>
                    </m:r>
                  </m:oMath>
                </a14:m>
                <a:r>
                  <a:rPr lang="en-US" sz="2400" dirty="0">
                    <a:latin typeface="Times New Roman" panose="02020603050405020304" pitchFamily="18" charset="0"/>
                  </a:rPr>
                  <a:t>, is enough to run search from vertex </a:t>
                </a:r>
                <a14:m>
                  <m:oMath xmlns:m="http://schemas.openxmlformats.org/officeDocument/2006/math">
                    <m:r>
                      <a:rPr lang="en-US" sz="2400" i="1" dirty="0">
                        <a:latin typeface="Cambria Math" panose="02040503050406030204" pitchFamily="18" charset="0"/>
                      </a:rPr>
                      <m:t>𝑣</m:t>
                    </m:r>
                  </m:oMath>
                </a14:m>
                <a:r>
                  <a:rPr lang="en-US" sz="2400" dirty="0">
                    <a:latin typeface="Times New Roman" panose="02020603050405020304" pitchFamily="18" charset="0"/>
                  </a:rPr>
                  <a:t> in graph </a:t>
                </a:r>
                <a14:m>
                  <m:oMath xmlns:m="http://schemas.openxmlformats.org/officeDocument/2006/math">
                    <m:sSup>
                      <m:sSupPr>
                        <m:ctrlPr>
                          <a:rPr lang="en-US" sz="2400" i="1" dirty="0">
                            <a:latin typeface="Cambria Math" panose="02040503050406030204" pitchFamily="18" charset="0"/>
                          </a:rPr>
                        </m:ctrlPr>
                      </m:sSupPr>
                      <m:e>
                        <m:r>
                          <a:rPr lang="en-US" sz="2400" i="1" dirty="0">
                            <a:latin typeface="Cambria Math" panose="02040503050406030204" pitchFamily="18" charset="0"/>
                          </a:rPr>
                          <m:t>𝐺</m:t>
                        </m:r>
                      </m:e>
                      <m:sup>
                        <m:r>
                          <a:rPr lang="en-US" sz="2400" i="1" dirty="0">
                            <a:latin typeface="Cambria Math" panose="02040503050406030204" pitchFamily="18" charset="0"/>
                          </a:rPr>
                          <m:t>𝑇</m:t>
                        </m:r>
                      </m:sup>
                    </m:sSup>
                  </m:oMath>
                </a14:m>
                <a:r>
                  <a:rPr lang="en-US" sz="2400" dirty="0">
                    <a:latin typeface="Times New Roman" panose="02020603050405020304" pitchFamily="18" charset="0"/>
                  </a:rPr>
                  <a:t>. </a:t>
                </a:r>
              </a:p>
              <a:p>
                <a:endParaRPr lang="en-US" sz="2400" dirty="0">
                  <a:latin typeface="Times New Roman" panose="02020603050405020304" pitchFamily="18" charset="0"/>
                </a:endParaRPr>
              </a:p>
              <a:p>
                <a:r>
                  <a:rPr lang="en-US" sz="2400" dirty="0">
                    <a:latin typeface="Times New Roman" panose="02020603050405020304" pitchFamily="18" charset="0"/>
                  </a:rPr>
                  <a:t>This search will visit all vertices of this strongly connected component and only them. </a:t>
                </a:r>
              </a:p>
              <a:p>
                <a:endParaRPr lang="en-US" sz="2400" dirty="0">
                  <a:latin typeface="Times New Roman" panose="02020603050405020304" pitchFamily="18" charset="0"/>
                </a:endParaRPr>
              </a:p>
              <a:p>
                <a:r>
                  <a:rPr lang="en-US" sz="2400" dirty="0">
                    <a:latin typeface="Times New Roman" panose="02020603050405020304" pitchFamily="18" charset="0"/>
                  </a:rPr>
                  <a:t>As was mentioned before, we can remove these vertices from the graph then, and find the next vertex with a maximal value of </a:t>
                </a:r>
                <a14:m>
                  <m:oMath xmlns:m="http://schemas.openxmlformats.org/officeDocument/2006/math">
                    <m:r>
                      <a:rPr lang="en-US" sz="2400" i="1" dirty="0">
                        <a:latin typeface="Cambria Math" panose="02040503050406030204" pitchFamily="18" charset="0"/>
                      </a:rPr>
                      <m:t>𝑡𝑖𝑚𝑒</m:t>
                    </m:r>
                    <m:r>
                      <a:rPr lang="en-US" sz="2400" i="1" dirty="0">
                        <a:latin typeface="Cambria Math" panose="02040503050406030204" pitchFamily="18" charset="0"/>
                      </a:rPr>
                      <m:t>_</m:t>
                    </m:r>
                    <m:r>
                      <a:rPr lang="en-US" sz="2400" i="1" dirty="0">
                        <a:latin typeface="Cambria Math" panose="02040503050406030204" pitchFamily="18" charset="0"/>
                      </a:rPr>
                      <m:t>𝑜𝑢𝑡</m:t>
                    </m:r>
                    <m:r>
                      <a:rPr lang="en-US" sz="2400" i="1" dirty="0">
                        <a:latin typeface="Cambria Math" panose="02040503050406030204" pitchFamily="18" charset="0"/>
                      </a:rPr>
                      <m:t>[</m:t>
                    </m:r>
                    <m:r>
                      <a:rPr lang="en-US" sz="2400" i="1" dirty="0">
                        <a:latin typeface="Cambria Math" panose="02040503050406030204" pitchFamily="18" charset="0"/>
                      </a:rPr>
                      <m:t>𝑣</m:t>
                    </m:r>
                    <m:r>
                      <a:rPr lang="en-US" sz="2400" i="1" dirty="0">
                        <a:latin typeface="Cambria Math" panose="02040503050406030204" pitchFamily="18" charset="0"/>
                      </a:rPr>
                      <m:t>]</m:t>
                    </m:r>
                  </m:oMath>
                </a14:m>
                <a:r>
                  <a:rPr lang="en-US" sz="2400" dirty="0">
                    <a:latin typeface="Times New Roman" panose="02020603050405020304" pitchFamily="18" charset="0"/>
                  </a:rPr>
                  <a:t> and run search in transposed graph from it, and so on. </a:t>
                </a:r>
                <a:endParaRPr lang="hy-AM" sz="2400" dirty="0">
                  <a:latin typeface="Times New Roman" panose="02020603050405020304" pitchFamily="18" charset="0"/>
                </a:endParaRPr>
              </a:p>
              <a:p>
                <a:pPr marL="0" indent="0">
                  <a:buNone/>
                </a:pPr>
                <a:r>
                  <a:rPr lang="en-US" sz="2400" dirty="0">
                    <a:latin typeface="Times New Roman" panose="02020603050405020304" pitchFamily="18" charset="0"/>
                  </a:rPr>
                  <a:t> </a:t>
                </a:r>
                <a:endParaRPr lang="hy-AM" sz="2400" dirty="0">
                  <a:latin typeface="Times New Roman" panose="02020603050405020304" pitchFamily="18" charset="0"/>
                </a:endParaRPr>
              </a:p>
            </p:txBody>
          </p:sp>
        </mc:Choice>
        <mc:Fallback>
          <p:sp>
            <p:nvSpPr>
              <p:cNvPr id="7" name="Content Placeholder 11">
                <a:extLst>
                  <a:ext uri="{FF2B5EF4-FFF2-40B4-BE49-F238E27FC236}">
                    <a16:creationId xmlns:a16="http://schemas.microsoft.com/office/drawing/2014/main" id="{B91A9424-38B4-4A9E-9E86-BEB319DA579E}"/>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812" t="-1961"/>
                </a:stretch>
              </a:blipFill>
            </p:spPr>
            <p:txBody>
              <a:bodyPr/>
              <a:lstStyle/>
              <a:p>
                <a:r>
                  <a:rPr lang="en-US">
                    <a:noFill/>
                  </a:rPr>
                  <a:t> </a:t>
                </a:r>
              </a:p>
            </p:txBody>
          </p:sp>
        </mc:Fallback>
      </mc:AlternateContent>
    </p:spTree>
    <p:extLst>
      <p:ext uri="{BB962C8B-B14F-4D97-AF65-F5344CB8AC3E}">
        <p14:creationId xmlns:p14="http://schemas.microsoft.com/office/powerpoint/2010/main" val="221351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789C-6EED-485E-961D-8D2D6691D883}"/>
              </a:ext>
            </a:extLst>
          </p:cNvPr>
          <p:cNvSpPr>
            <a:spLocks noGrp="1"/>
          </p:cNvSpPr>
          <p:nvPr>
            <p:ph type="title"/>
          </p:nvPr>
        </p:nvSpPr>
        <p:spPr/>
        <p:txBody>
          <a:bodyPr/>
          <a:lstStyle/>
          <a:p>
            <a:r>
              <a:rPr lang="en-US" dirty="0">
                <a:latin typeface="Times New Roman" panose="02020603050405020304" pitchFamily="18" charset="0"/>
              </a:rPr>
              <a:t>Strongly connected components</a:t>
            </a:r>
            <a:r>
              <a:rPr lang="hy-AM" dirty="0">
                <a:latin typeface="Times New Roman" panose="02020603050405020304" pitchFamily="18" charset="0"/>
              </a:rPr>
              <a:t/>
            </a:r>
            <a:br>
              <a:rPr lang="hy-AM" dirty="0">
                <a:latin typeface="Times New Roman" panose="02020603050405020304" pitchFamily="18" charset="0"/>
              </a:rPr>
            </a:br>
            <a:r>
              <a:rPr lang="en-US" dirty="0">
                <a:latin typeface="Times New Roman" panose="02020603050405020304" pitchFamily="18" charset="0"/>
              </a:rPr>
              <a:t>Algorithm</a:t>
            </a: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824D1B8-3968-428A-BCE3-AF1411F562B8}"/>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Algorithms and Data Structures course</a:t>
            </a:r>
          </a:p>
        </p:txBody>
      </p:sp>
      <mc:AlternateContent xmlns:mc="http://schemas.openxmlformats.org/markup-compatibility/2006">
        <mc:Choice xmlns:a14="http://schemas.microsoft.com/office/drawing/2010/main" Requires="a14">
          <p:sp>
            <p:nvSpPr>
              <p:cNvPr id="7" name="Content Placeholder 11">
                <a:extLst>
                  <a:ext uri="{FF2B5EF4-FFF2-40B4-BE49-F238E27FC236}">
                    <a16:creationId xmlns:a16="http://schemas.microsoft.com/office/drawing/2014/main" id="{B91A9424-38B4-4A9E-9E86-BEB319DA579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rPr>
                  <a:t>Thus, we built next algorithm for selecting strongly connected components:</a:t>
                </a:r>
              </a:p>
              <a:p>
                <a:pPr marL="800100" lvl="1" indent="-342900">
                  <a:buFont typeface="+mj-lt"/>
                  <a:buAutoNum type="arabicPeriod"/>
                </a:pPr>
                <a:r>
                  <a:rPr lang="en-US" dirty="0">
                    <a:latin typeface="Times New Roman" panose="02020603050405020304" pitchFamily="18" charset="0"/>
                  </a:rPr>
                  <a:t>Run sequence of depth first search of graph </a:t>
                </a:r>
                <a14:m>
                  <m:oMath xmlns:m="http://schemas.openxmlformats.org/officeDocument/2006/math">
                    <m:r>
                      <a:rPr lang="en-US" i="1" dirty="0" smtClean="0">
                        <a:latin typeface="Cambria Math" panose="02040503050406030204" pitchFamily="18" charset="0"/>
                      </a:rPr>
                      <m:t>𝐺</m:t>
                    </m:r>
                  </m:oMath>
                </a14:m>
                <a:r>
                  <a:rPr lang="en-US" dirty="0">
                    <a:latin typeface="Times New Roman" panose="02020603050405020304" pitchFamily="18" charset="0"/>
                  </a:rPr>
                  <a:t> which will return vertices with increasing exit time </a:t>
                </a:r>
                <a14:m>
                  <m:oMath xmlns:m="http://schemas.openxmlformats.org/officeDocument/2006/math">
                    <m:r>
                      <a:rPr lang="en-US" i="1" dirty="0" smtClean="0">
                        <a:latin typeface="Cambria Math" panose="02040503050406030204" pitchFamily="18" charset="0"/>
                      </a:rPr>
                      <m:t>𝑡𝑖𝑚𝑒</m:t>
                    </m:r>
                    <m:r>
                      <a:rPr lang="en-US" i="1" dirty="0" smtClean="0">
                        <a:latin typeface="Cambria Math" panose="02040503050406030204" pitchFamily="18" charset="0"/>
                      </a:rPr>
                      <m:t>_</m:t>
                    </m:r>
                    <m:r>
                      <a:rPr lang="en-US" i="1" dirty="0" smtClean="0">
                        <a:latin typeface="Cambria Math" panose="02040503050406030204" pitchFamily="18" charset="0"/>
                      </a:rPr>
                      <m:t>𝑜𝑢𝑡</m:t>
                    </m:r>
                  </m:oMath>
                </a14:m>
                <a:r>
                  <a:rPr lang="en-US" dirty="0">
                    <a:latin typeface="Times New Roman" panose="02020603050405020304" pitchFamily="18" charset="0"/>
                  </a:rPr>
                  <a:t>, i.e. some list order.</a:t>
                </a:r>
              </a:p>
              <a:p>
                <a:pPr marL="800100" lvl="1" indent="-342900">
                  <a:buFont typeface="+mj-lt"/>
                  <a:buAutoNum type="arabicPeriod"/>
                </a:pPr>
                <a:r>
                  <a:rPr lang="en-US" dirty="0">
                    <a:latin typeface="Times New Roman" panose="02020603050405020304" pitchFamily="18" charset="0"/>
                  </a:rPr>
                  <a:t>Build transposed graph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𝐺</m:t>
                        </m:r>
                      </m:e>
                      <m:sup>
                        <m:r>
                          <a:rPr lang="en-US" i="1" dirty="0" smtClean="0">
                            <a:latin typeface="Cambria Math" panose="02040503050406030204" pitchFamily="18" charset="0"/>
                          </a:rPr>
                          <m:t>𝑇</m:t>
                        </m:r>
                      </m:sup>
                    </m:sSup>
                  </m:oMath>
                </a14:m>
                <a:r>
                  <a:rPr lang="en-US" dirty="0">
                    <a:latin typeface="Times New Roman" panose="02020603050405020304" pitchFamily="18" charset="0"/>
                  </a:rPr>
                  <a:t>. Run a series of depth (breadth) first searches in the order determined by list order (to be exact in reverse order, i.e. in decreasing order of exit times). Every set of vertices, reached after the next search, will be the next strongly connected component</a:t>
                </a:r>
                <a:r>
                  <a:rPr lang="en-US" dirty="0" smtClean="0">
                    <a:latin typeface="Times New Roman" panose="02020603050405020304" pitchFamily="18" charset="0"/>
                  </a:rPr>
                  <a:t>.</a:t>
                </a:r>
                <a:endParaRPr lang="en-US" sz="2400" dirty="0">
                  <a:latin typeface="Times New Roman" panose="02020603050405020304" pitchFamily="18" charset="0"/>
                </a:endParaRPr>
              </a:p>
              <a:p>
                <a:r>
                  <a:rPr lang="en-US" sz="2400" dirty="0">
                    <a:latin typeface="Times New Roman" panose="02020603050405020304" pitchFamily="18" charset="0"/>
                  </a:rPr>
                  <a:t>Algorithm asymptotic is </a:t>
                </a:r>
                <a14:m>
                  <m:oMath xmlns:m="http://schemas.openxmlformats.org/officeDocument/2006/math">
                    <m:r>
                      <a:rPr lang="en-US" sz="2400" i="1" dirty="0" smtClean="0">
                        <a:latin typeface="Cambria Math" panose="02040503050406030204" pitchFamily="18" charset="0"/>
                      </a:rPr>
                      <m:t>𝑂</m:t>
                    </m:r>
                    <m:r>
                      <a:rPr lang="en-US" sz="2400" i="1" dirty="0" smtClean="0">
                        <a:latin typeface="Cambria Math" panose="02040503050406030204" pitchFamily="18" charset="0"/>
                      </a:rPr>
                      <m:t>(</m:t>
                    </m:r>
                    <m:r>
                      <a:rPr lang="en-US" sz="2400" i="1" dirty="0" err="1">
                        <a:latin typeface="Cambria Math" panose="02040503050406030204" pitchFamily="18" charset="0"/>
                      </a:rPr>
                      <m:t>𝑛</m:t>
                    </m:r>
                    <m:r>
                      <a:rPr lang="en-US" sz="2400" i="1" dirty="0" err="1">
                        <a:latin typeface="Cambria Math" panose="02040503050406030204" pitchFamily="18" charset="0"/>
                      </a:rPr>
                      <m:t>+</m:t>
                    </m:r>
                    <m:r>
                      <a:rPr lang="en-US" sz="2400" i="1" dirty="0" err="1">
                        <a:latin typeface="Cambria Math" panose="02040503050406030204" pitchFamily="18" charset="0"/>
                      </a:rPr>
                      <m:t>𝑚</m:t>
                    </m:r>
                    <m:r>
                      <a:rPr lang="en-US" sz="2400" i="1" dirty="0">
                        <a:latin typeface="Cambria Math" panose="02040503050406030204" pitchFamily="18" charset="0"/>
                      </a:rPr>
                      <m:t>)</m:t>
                    </m:r>
                  </m:oMath>
                </a14:m>
                <a:r>
                  <a:rPr lang="en-US" sz="2400" dirty="0">
                    <a:latin typeface="Times New Roman" panose="02020603050405020304" pitchFamily="18" charset="0"/>
                  </a:rPr>
                  <a:t>, because it is just two depth (breadth) first searches</a:t>
                </a:r>
                <a:r>
                  <a:rPr lang="en-US" sz="2400" dirty="0" smtClean="0">
                    <a:latin typeface="Times New Roman" panose="02020603050405020304" pitchFamily="18" charset="0"/>
                  </a:rPr>
                  <a:t>.</a:t>
                </a:r>
                <a:endParaRPr lang="en-US" sz="2400" dirty="0">
                  <a:latin typeface="Times New Roman" panose="02020603050405020304" pitchFamily="18" charset="0"/>
                </a:endParaRPr>
              </a:p>
              <a:p>
                <a:r>
                  <a:rPr lang="en-US" sz="2400" dirty="0">
                    <a:latin typeface="Times New Roman" panose="02020603050405020304" pitchFamily="18" charset="0"/>
                  </a:rPr>
                  <a:t>Step 1 of the algorithm represents reversed topological sort of graph G.</a:t>
                </a:r>
                <a:endParaRPr lang="hy-AM" sz="2400" dirty="0">
                  <a:latin typeface="Times New Roman" panose="02020603050405020304" pitchFamily="18" charset="0"/>
                </a:endParaRPr>
              </a:p>
            </p:txBody>
          </p:sp>
        </mc:Choice>
        <mc:Fallback>
          <p:sp>
            <p:nvSpPr>
              <p:cNvPr id="7" name="Content Placeholder 11">
                <a:extLst>
                  <a:ext uri="{FF2B5EF4-FFF2-40B4-BE49-F238E27FC236}">
                    <a16:creationId xmlns:a16="http://schemas.microsoft.com/office/drawing/2014/main" id="{B91A9424-38B4-4A9E-9E86-BEB319DA579E}"/>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l="-812" t="-1961" r="-348"/>
                </a:stretch>
              </a:blipFill>
            </p:spPr>
            <p:txBody>
              <a:bodyPr/>
              <a:lstStyle/>
              <a:p>
                <a:r>
                  <a:rPr lang="en-US">
                    <a:noFill/>
                  </a:rPr>
                  <a:t> </a:t>
                </a:r>
              </a:p>
            </p:txBody>
          </p:sp>
        </mc:Fallback>
      </mc:AlternateContent>
    </p:spTree>
    <p:extLst>
      <p:ext uri="{BB962C8B-B14F-4D97-AF65-F5344CB8AC3E}">
        <p14:creationId xmlns:p14="http://schemas.microsoft.com/office/powerpoint/2010/main" val="404689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617</Words>
  <Application>Microsoft Office PowerPoint</Application>
  <PresentationFormat>Широкоэкранный</PresentationFormat>
  <Paragraphs>63</Paragraphs>
  <Slides>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9</vt:i4>
      </vt:variant>
    </vt:vector>
  </HeadingPairs>
  <TitlesOfParts>
    <vt:vector size="13" baseType="lpstr">
      <vt:lpstr>Arial</vt:lpstr>
      <vt:lpstr>Cambria Math</vt:lpstr>
      <vt:lpstr>Times New Roman</vt:lpstr>
      <vt:lpstr>Тема Office</vt:lpstr>
      <vt:lpstr>Strongly connected components</vt:lpstr>
      <vt:lpstr>Strongly connected components</vt:lpstr>
      <vt:lpstr>Strongly connected components Algorithm</vt:lpstr>
      <vt:lpstr>Strongly connected components Algorithm</vt:lpstr>
      <vt:lpstr>Strongly connected components Algorithm</vt:lpstr>
      <vt:lpstr>Strongly connected components Algorithm</vt:lpstr>
      <vt:lpstr>Strongly connected components Algorithm</vt:lpstr>
      <vt:lpstr>Strongly connected components Algorithm</vt:lpstr>
      <vt:lpstr>Strongly connected components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Strongly connected components</dc:title>
  <dc:creator>Levonog</dc:creator>
  <cp:lastModifiedBy>Levonog</cp:lastModifiedBy>
  <cp:revision>2</cp:revision>
  <dcterms:created xsi:type="dcterms:W3CDTF">2021-07-10T19:38:46Z</dcterms:created>
  <dcterms:modified xsi:type="dcterms:W3CDTF">2021-07-18T22:24:09Z</dcterms:modified>
</cp:coreProperties>
</file>