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25B31601-19EF-4CC2-B0B5-70CF8D3DBD5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132267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5B31601-19EF-4CC2-B0B5-70CF8D3DBD5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154724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5B31601-19EF-4CC2-B0B5-70CF8D3DBD5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100993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5B31601-19EF-4CC2-B0B5-70CF8D3DBD5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196606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5B31601-19EF-4CC2-B0B5-70CF8D3DBD5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380108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25B31601-19EF-4CC2-B0B5-70CF8D3DBD5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274793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25B31601-19EF-4CC2-B0B5-70CF8D3DBD5E}" type="datetimeFigureOut">
              <a:rPr lang="en-US" smtClean="0"/>
              <a:t>7/19/2021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349107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25B31601-19EF-4CC2-B0B5-70CF8D3DBD5E}" type="datetimeFigureOut">
              <a:rPr lang="en-US" smtClean="0"/>
              <a:t>7/19/2021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378120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B31601-19EF-4CC2-B0B5-70CF8D3DBD5E}" type="datetimeFigureOut">
              <a:rPr lang="en-US" smtClean="0"/>
              <a:t>7/19/2021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38106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5B31601-19EF-4CC2-B0B5-70CF8D3DBD5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4612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5B31601-19EF-4CC2-B0B5-70CF8D3DBD5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2F07075-5856-4C02-9974-5954D2EE542B}" type="slidenum">
              <a:rPr lang="en-US" smtClean="0"/>
              <a:t>‹#›</a:t>
            </a:fld>
            <a:endParaRPr lang="en-US"/>
          </a:p>
        </p:txBody>
      </p:sp>
    </p:spTree>
    <p:extLst>
      <p:ext uri="{BB962C8B-B14F-4D97-AF65-F5344CB8AC3E}">
        <p14:creationId xmlns:p14="http://schemas.microsoft.com/office/powerpoint/2010/main" val="117827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25B31601-19EF-4CC2-B0B5-70CF8D3DBD5E}" type="datetimeFigureOut">
              <a:rPr lang="en-US" smtClean="0"/>
              <a:pPr/>
              <a:t>7/19/2021</a:t>
            </a:fld>
            <a:endParaRPr lang="en-US"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42F07075-5856-4C02-9974-5954D2EE542B}" type="slidenum">
              <a:rPr lang="en-US" smtClean="0"/>
              <a:pPr/>
              <a:t>‹#›</a:t>
            </a:fld>
            <a:endParaRPr lang="en-US" dirty="0"/>
          </a:p>
        </p:txBody>
      </p:sp>
    </p:spTree>
    <p:extLst>
      <p:ext uri="{BB962C8B-B14F-4D97-AF65-F5344CB8AC3E}">
        <p14:creationId xmlns:p14="http://schemas.microsoft.com/office/powerpoint/2010/main" val="25468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normAutofit/>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204370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Given </a:t>
                </a:r>
                <a:r>
                  <a:rPr lang="en-US" sz="2400" dirty="0" smtClean="0">
                    <a:latin typeface="Times New Roman" panose="02020603050405020304" pitchFamily="18" charset="0"/>
                  </a:rPr>
                  <a:t>a weighted </a:t>
                </a:r>
                <a:r>
                  <a:rPr lang="en-US" sz="2400" dirty="0">
                    <a:latin typeface="Times New Roman" panose="02020603050405020304" pitchFamily="18" charset="0"/>
                  </a:rPr>
                  <a:t>graph G with n vertices. The task is to find the length of the shortest path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𝑑</m:t>
                        </m:r>
                        <m:r>
                          <a:rPr lang="en-US" sz="2400" b="0" i="1" dirty="0" smtClean="0">
                            <a:latin typeface="Cambria Math" panose="02040503050406030204" pitchFamily="18" charset="0"/>
                          </a:rPr>
                          <m:t>𝑖𝑠𝑡𝑎𝑛𝑐𝑒</m:t>
                        </m:r>
                      </m:e>
                      <m:sub>
                        <m:r>
                          <a:rPr lang="en-US" sz="2400" b="0" i="1" dirty="0" smtClean="0">
                            <a:latin typeface="Cambria Math" panose="02040503050406030204" pitchFamily="18" charset="0"/>
                          </a:rPr>
                          <m:t>𝑖𝑗</m:t>
                        </m:r>
                      </m:sub>
                    </m:sSub>
                  </m:oMath>
                </a14:m>
                <a:r>
                  <a:rPr lang="en-US" sz="2400" dirty="0">
                    <a:latin typeface="Times New Roman" panose="02020603050405020304" pitchFamily="18" charset="0"/>
                  </a:rPr>
                  <a:t> between each pair of vertices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a:t>
                </a:r>
              </a:p>
              <a:p>
                <a:endParaRPr lang="en-US" sz="2400" dirty="0">
                  <a:latin typeface="Times New Roman" panose="02020603050405020304" pitchFamily="18" charset="0"/>
                </a:endParaRPr>
              </a:p>
              <a:p>
                <a:r>
                  <a:rPr lang="en-US" sz="2400" dirty="0">
                    <a:latin typeface="Times New Roman" panose="02020603050405020304" pitchFamily="18" charset="0"/>
                  </a:rPr>
                  <a:t>The graph may have negative weight edges, but no negative weight cycles (for then the shortest path is undefined).</a:t>
                </a:r>
              </a:p>
              <a:p>
                <a:endParaRPr lang="en-US" sz="2400" dirty="0">
                  <a:latin typeface="Times New Roman" panose="02020603050405020304" pitchFamily="18" charset="0"/>
                </a:endParaRPr>
              </a:p>
              <a:p>
                <a:r>
                  <a:rPr lang="en-US" sz="2400" dirty="0">
                    <a:latin typeface="Times New Roman" panose="02020603050405020304" pitchFamily="18" charset="0"/>
                  </a:rPr>
                  <a:t>This algorithm can also be used to detect the presence of negative cycles. The graph has a negative cycle if at the end of the algorithm, the distance from a vertex </a:t>
                </a:r>
                <a14:m>
                  <m:oMath xmlns:m="http://schemas.openxmlformats.org/officeDocument/2006/math">
                    <m:r>
                      <a:rPr lang="en-US" sz="2400" i="1" dirty="0" smtClean="0">
                        <a:latin typeface="Cambria Math" panose="02040503050406030204" pitchFamily="18" charset="0"/>
                      </a:rPr>
                      <m:t>𝑣</m:t>
                    </m:r>
                  </m:oMath>
                </a14:m>
                <a:r>
                  <a:rPr lang="en-US" sz="2400" dirty="0">
                    <a:latin typeface="Times New Roman" panose="02020603050405020304" pitchFamily="18" charset="0"/>
                  </a:rPr>
                  <a:t> to itself is negative.</a:t>
                </a:r>
              </a:p>
              <a:p>
                <a:endParaRPr lang="en-US"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391"/>
                </a:stretch>
              </a:blipFill>
            </p:spPr>
            <p:txBody>
              <a:bodyPr/>
              <a:lstStyle/>
              <a:p>
                <a:r>
                  <a:rPr lang="en-US">
                    <a:noFill/>
                  </a:rPr>
                  <a:t> </a:t>
                </a:r>
              </a:p>
            </p:txBody>
          </p:sp>
        </mc:Fallback>
      </mc:AlternateContent>
    </p:spTree>
    <p:extLst>
      <p:ext uri="{BB962C8B-B14F-4D97-AF65-F5344CB8AC3E}">
        <p14:creationId xmlns:p14="http://schemas.microsoft.com/office/powerpoint/2010/main" val="193201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br>
              <a:rPr lang="en-US" dirty="0">
                <a:latin typeface="Times New Roman" panose="02020603050405020304" pitchFamily="18" charset="0"/>
              </a:rPr>
            </a:br>
            <a:r>
              <a:rPr lang="en-US" dirty="0" err="1">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The key idea of the algorithm is to partition the process of finding the shortest path between any two vertices to several incremental phases.</a:t>
                </a:r>
              </a:p>
              <a:p>
                <a:endParaRPr lang="en-US" sz="2400" dirty="0">
                  <a:latin typeface="Times New Roman" panose="02020603050405020304" pitchFamily="18" charset="0"/>
                </a:endParaRPr>
              </a:p>
              <a:p>
                <a:r>
                  <a:rPr lang="en-US" sz="2400" dirty="0">
                    <a:latin typeface="Times New Roman" panose="02020603050405020304" pitchFamily="18" charset="0"/>
                  </a:rPr>
                  <a:t>Let us number the vertices starting from 1 to n. The matrix of distances is </a:t>
                </a:r>
                <a14:m>
                  <m:oMath xmlns:m="http://schemas.openxmlformats.org/officeDocument/2006/math">
                    <m:r>
                      <a:rPr lang="en-US" sz="2400" i="1" dirty="0" smtClean="0">
                        <a:latin typeface="Cambria Math" panose="02040503050406030204" pitchFamily="18" charset="0"/>
                      </a:rPr>
                      <m:t>𝑑</m:t>
                    </m:r>
                    <m:r>
                      <a:rPr lang="en-US" sz="2400" b="0" i="1" dirty="0" smtClean="0">
                        <a:latin typeface="Cambria Math" panose="02040503050406030204" pitchFamily="18" charset="0"/>
                      </a:rPr>
                      <m:t>𝑖𝑠𝑡𝑎𝑛𝑐𝑒</m:t>
                    </m:r>
                    <m:r>
                      <a:rPr lang="en-US" sz="2400" i="1" dirty="0" smtClean="0">
                        <a:latin typeface="Cambria Math" panose="02040503050406030204" pitchFamily="18" charset="0"/>
                      </a:rPr>
                      <m:t>[][]</m:t>
                    </m:r>
                  </m:oMath>
                </a14:m>
                <a:r>
                  <a:rPr lang="en-US" sz="2400" dirty="0">
                    <a:latin typeface="Times New Roman" panose="02020603050405020304" pitchFamily="18" charset="0"/>
                  </a:rPr>
                  <a:t>.</a:t>
                </a:r>
              </a:p>
              <a:p>
                <a:endParaRPr lang="en-US" sz="2400" dirty="0">
                  <a:latin typeface="Times New Roman" panose="02020603050405020304" pitchFamily="18" charset="0"/>
                </a:endParaRPr>
              </a:p>
              <a:p>
                <a:r>
                  <a:rPr lang="en-US" sz="2400" dirty="0">
                    <a:latin typeface="Times New Roman" panose="02020603050405020304" pitchFamily="18" charset="0"/>
                  </a:rPr>
                  <a:t>Before </a:t>
                </a:r>
                <a14:m>
                  <m:oMath xmlns:m="http://schemas.openxmlformats.org/officeDocument/2006/math">
                    <m:r>
                      <a:rPr lang="en-US" sz="2400" i="1" dirty="0" smtClean="0">
                        <a:latin typeface="Cambria Math" panose="02040503050406030204" pitchFamily="18" charset="0"/>
                      </a:rPr>
                      <m:t>𝑘</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for any vertices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stores the length of the shortest path between the vertex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vertex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which contains only the vertices </a:t>
                </a:r>
                <a14:m>
                  <m:oMath xmlns:m="http://schemas.openxmlformats.org/officeDocument/2006/math">
                    <m:r>
                      <a:rPr lang="en-US" sz="2400" i="1" dirty="0" smtClean="0">
                        <a:latin typeface="Cambria Math" panose="02040503050406030204" pitchFamily="18" charset="0"/>
                      </a:rPr>
                      <m:t>{1,2,…,</m:t>
                    </m:r>
                    <m:r>
                      <a:rPr lang="en-US" sz="2400" i="1" dirty="0" smtClean="0">
                        <a:latin typeface="Cambria Math" panose="02040503050406030204" pitchFamily="18" charset="0"/>
                      </a:rPr>
                      <m:t>𝑘</m:t>
                    </m:r>
                    <m:r>
                      <a:rPr lang="en-US" sz="2400" i="1" dirty="0" smtClean="0">
                        <a:latin typeface="Cambria Math" panose="02040503050406030204" pitchFamily="18" charset="0"/>
                      </a:rPr>
                      <m:t>−1} </m:t>
                    </m:r>
                  </m:oMath>
                </a14:m>
                <a:r>
                  <a:rPr lang="en-US" sz="2400" dirty="0">
                    <a:latin typeface="Times New Roman" panose="02020603050405020304" pitchFamily="18" charset="0"/>
                  </a:rPr>
                  <a:t>as internal vertices in the path.</a:t>
                </a:r>
              </a:p>
              <a:p>
                <a:endParaRPr lang="en-US"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623"/>
                </a:stretch>
              </a:blipFill>
            </p:spPr>
            <p:txBody>
              <a:bodyPr/>
              <a:lstStyle/>
              <a:p>
                <a:r>
                  <a:rPr lang="en-US">
                    <a:noFill/>
                  </a:rPr>
                  <a:t> </a:t>
                </a:r>
              </a:p>
            </p:txBody>
          </p:sp>
        </mc:Fallback>
      </mc:AlternateContent>
    </p:spTree>
    <p:extLst>
      <p:ext uri="{BB962C8B-B14F-4D97-AF65-F5344CB8AC3E}">
        <p14:creationId xmlns:p14="http://schemas.microsoft.com/office/powerpoint/2010/main" val="29132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br>
              <a:rPr lang="en-US" dirty="0">
                <a:latin typeface="Times New Roman" panose="02020603050405020304" pitchFamily="18" charset="0"/>
              </a:rPr>
            </a:br>
            <a:r>
              <a:rPr lang="en-US" dirty="0" err="1">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In other words, before </a:t>
                </a:r>
                <a14:m>
                  <m:oMath xmlns:m="http://schemas.openxmlformats.org/officeDocument/2006/math">
                    <m:r>
                      <a:rPr lang="en-US" sz="2400" i="1" dirty="0" smtClean="0">
                        <a:latin typeface="Cambria Math" panose="02040503050406030204" pitchFamily="18" charset="0"/>
                      </a:rPr>
                      <m:t>𝑘</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the value of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is equal to the length of the shortest path from vertex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to the vertex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if this path is allowed to enter only the vertex with numbers smaller than k (the beginning and end of the path are not restricted by this property).</a:t>
                </a:r>
              </a:p>
              <a:p>
                <a:endParaRPr lang="en-US" sz="2400" dirty="0">
                  <a:latin typeface="Times New Roman" panose="02020603050405020304" pitchFamily="18" charset="0"/>
                </a:endParaRPr>
              </a:p>
              <a:p>
                <a:r>
                  <a:rPr lang="en-US" sz="2400" dirty="0">
                    <a:latin typeface="Times New Roman" panose="02020603050405020304" pitchFamily="18" charset="0"/>
                  </a:rPr>
                  <a:t>It is easy to make sure that this property holds for the first phase. For </a:t>
                </a:r>
                <a14:m>
                  <m:oMath xmlns:m="http://schemas.openxmlformats.org/officeDocument/2006/math">
                    <m:r>
                      <a:rPr lang="en-US" sz="2400" i="1" dirty="0" smtClean="0">
                        <a:latin typeface="Cambria Math" panose="02040503050406030204" pitchFamily="18" charset="0"/>
                      </a:rPr>
                      <m:t>𝑘</m:t>
                    </m:r>
                    <m:r>
                      <a:rPr lang="en-US" sz="2400" i="1" dirty="0" smtClean="0">
                        <a:latin typeface="Cambria Math" panose="02040503050406030204" pitchFamily="18" charset="0"/>
                      </a:rPr>
                      <m:t>=0</m:t>
                    </m:r>
                  </m:oMath>
                </a14:m>
                <a:r>
                  <a:rPr lang="en-US" sz="2400" dirty="0">
                    <a:latin typeface="Times New Roman" panose="02020603050405020304" pitchFamily="18" charset="0"/>
                  </a:rPr>
                  <a:t>, we can fill matrix with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smtClean="0">
                        <a:latin typeface="Cambria Math" panose="02040503050406030204" pitchFamily="18" charset="0"/>
                      </a:rPr>
                      <m:t>]</m:t>
                    </m:r>
                    <m:r>
                      <a:rPr lang="en-US" sz="2400" i="1" dirty="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𝑤</m:t>
                        </m:r>
                        <m:r>
                          <a:rPr lang="en-US" sz="2400" b="0" i="1" dirty="0" smtClean="0">
                            <a:latin typeface="Cambria Math" panose="02040503050406030204" pitchFamily="18" charset="0"/>
                          </a:rPr>
                          <m:t>𝑒𝑖𝑔h𝑡</m:t>
                        </m:r>
                      </m:e>
                      <m:sub>
                        <m:r>
                          <a:rPr lang="en-US" sz="2400" b="0" i="1" dirty="0" smtClean="0">
                            <a:latin typeface="Cambria Math" panose="02040503050406030204" pitchFamily="18" charset="0"/>
                          </a:rPr>
                          <m:t>𝑖𝑗</m:t>
                        </m:r>
                      </m:sub>
                    </m:sSub>
                    <m:r>
                      <a:rPr lang="en-US" sz="2400" i="1" dirty="0">
                        <a:latin typeface="Cambria Math" panose="02040503050406030204" pitchFamily="18" charset="0"/>
                      </a:rPr>
                      <m:t> </m:t>
                    </m:r>
                  </m:oMath>
                </a14:m>
                <a:r>
                  <a:rPr lang="en-US" sz="2400" dirty="0">
                    <a:latin typeface="Times New Roman" panose="02020603050405020304" pitchFamily="18" charset="0"/>
                  </a:rPr>
                  <a:t>if there exists an edge between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with weight </a:t>
                </a:r>
                <a14:m>
                  <m:oMath xmlns:m="http://schemas.openxmlformats.org/officeDocument/2006/math">
                    <m:r>
                      <a:rPr lang="en-US" sz="2400" i="1" dirty="0" smtClean="0">
                        <a:latin typeface="Cambria Math" panose="02040503050406030204" pitchFamily="18" charset="0"/>
                      </a:rPr>
                      <m:t>𝑤𝑒𝑖𝑔h</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𝑡</m:t>
                        </m:r>
                      </m:e>
                      <m:sub>
                        <m:r>
                          <a:rPr lang="en-US" sz="2400" b="0" i="1" dirty="0" smtClean="0">
                            <a:latin typeface="Cambria Math" panose="02040503050406030204" pitchFamily="18" charset="0"/>
                          </a:rPr>
                          <m:t>𝑖𝑗</m:t>
                        </m:r>
                      </m:sub>
                    </m:sSub>
                    <m:r>
                      <a:rPr lang="en-US" sz="2400" i="1" dirty="0" smtClean="0">
                        <a:latin typeface="Cambria Math" panose="02040503050406030204" pitchFamily="18" charset="0"/>
                      </a:rPr>
                      <m:t> </m:t>
                    </m:r>
                  </m:oMath>
                </a14:m>
                <a:r>
                  <a:rPr lang="en-US" sz="2400" dirty="0">
                    <a:latin typeface="Times New Roman" panose="02020603050405020304" pitchFamily="18" charset="0"/>
                  </a:rPr>
                  <a:t>and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if there doesn't exist an edge. In practice ∞ will be some high value. As we shall see later, this is a requirement for the algorithm.</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507"/>
                </a:stretch>
              </a:blipFill>
            </p:spPr>
            <p:txBody>
              <a:bodyPr/>
              <a:lstStyle/>
              <a:p>
                <a:r>
                  <a:rPr lang="en-US">
                    <a:noFill/>
                  </a:rPr>
                  <a:t> </a:t>
                </a:r>
              </a:p>
            </p:txBody>
          </p:sp>
        </mc:Fallback>
      </mc:AlternateContent>
    </p:spTree>
    <p:extLst>
      <p:ext uri="{BB962C8B-B14F-4D97-AF65-F5344CB8AC3E}">
        <p14:creationId xmlns:p14="http://schemas.microsoft.com/office/powerpoint/2010/main" val="105611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br>
              <a:rPr lang="en-US" dirty="0">
                <a:latin typeface="Times New Roman" panose="02020603050405020304" pitchFamily="18" charset="0"/>
              </a:rPr>
            </a:br>
            <a:r>
              <a:rPr lang="en-US" dirty="0" err="1">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Suppose now that we are in the </a:t>
                </a:r>
                <a14:m>
                  <m:oMath xmlns:m="http://schemas.openxmlformats.org/officeDocument/2006/math">
                    <m:r>
                      <a:rPr lang="en-US" sz="2400" i="1" dirty="0" smtClean="0">
                        <a:latin typeface="Cambria Math" panose="02040503050406030204" pitchFamily="18" charset="0"/>
                      </a:rPr>
                      <m:t>𝑘</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and we want to compute the matrix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oMath>
                </a14:m>
                <a:r>
                  <a:rPr lang="en-US" sz="2400" dirty="0">
                    <a:latin typeface="Times New Roman" panose="02020603050405020304" pitchFamily="18" charset="0"/>
                  </a:rPr>
                  <a:t> so that it meets the requirements for the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a:t>
                </a:r>
              </a:p>
              <a:p>
                <a:r>
                  <a:rPr lang="en-US" sz="2400" dirty="0">
                    <a:latin typeface="Times New Roman" panose="02020603050405020304" pitchFamily="18" charset="0"/>
                  </a:rPr>
                  <a:t>We have to fix the distances for some vertices pairs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err="1">
                        <a:latin typeface="Cambria Math" panose="02040503050406030204" pitchFamily="18" charset="0"/>
                      </a:rPr>
                      <m:t>,</m:t>
                    </m:r>
                    <m:r>
                      <a:rPr lang="en-US" sz="2400" i="1" dirty="0" err="1">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There are two fundamentally different cases:</a:t>
                </a:r>
              </a:p>
              <a:p>
                <a:pPr marL="914400" lvl="1" indent="-457200">
                  <a:buFont typeface="+mj-lt"/>
                  <a:buAutoNum type="arabicPeriod"/>
                </a:pPr>
                <a:r>
                  <a:rPr lang="en-US" sz="2000" dirty="0">
                    <a:latin typeface="Times New Roman" panose="02020603050405020304" pitchFamily="18" charset="0"/>
                  </a:rPr>
                  <a:t>The shortest way from the vertex </a:t>
                </a:r>
                <a14:m>
                  <m:oMath xmlns:m="http://schemas.openxmlformats.org/officeDocument/2006/math">
                    <m:r>
                      <a:rPr lang="en-US" sz="2000" i="1" dirty="0" smtClean="0">
                        <a:latin typeface="Cambria Math" panose="02040503050406030204" pitchFamily="18" charset="0"/>
                      </a:rPr>
                      <m:t>𝑖</m:t>
                    </m:r>
                  </m:oMath>
                </a14:m>
                <a:r>
                  <a:rPr lang="en-US" sz="2000" dirty="0">
                    <a:latin typeface="Times New Roman" panose="02020603050405020304" pitchFamily="18" charset="0"/>
                  </a:rPr>
                  <a:t> to the vertex </a:t>
                </a:r>
                <a14:m>
                  <m:oMath xmlns:m="http://schemas.openxmlformats.org/officeDocument/2006/math">
                    <m:r>
                      <a:rPr lang="en-US" sz="2000" i="1" dirty="0" smtClean="0">
                        <a:latin typeface="Cambria Math" panose="02040503050406030204" pitchFamily="18" charset="0"/>
                      </a:rPr>
                      <m:t>𝑗</m:t>
                    </m:r>
                    <m:r>
                      <a:rPr lang="en-US" sz="2000" i="1" dirty="0" smtClean="0">
                        <a:latin typeface="Cambria Math" panose="02040503050406030204" pitchFamily="18" charset="0"/>
                      </a:rPr>
                      <m:t> </m:t>
                    </m:r>
                  </m:oMath>
                </a14:m>
                <a:r>
                  <a:rPr lang="en-US" sz="2000" dirty="0">
                    <a:latin typeface="Times New Roman" panose="02020603050405020304" pitchFamily="18" charset="0"/>
                  </a:rPr>
                  <a:t>with internal vertices from the set </a:t>
                </a:r>
                <a14:m>
                  <m:oMath xmlns:m="http://schemas.openxmlformats.org/officeDocument/2006/math">
                    <m:r>
                      <a:rPr lang="en-US" sz="2000" i="1" dirty="0" smtClean="0">
                        <a:latin typeface="Cambria Math" panose="02040503050406030204" pitchFamily="18" charset="0"/>
                      </a:rPr>
                      <m:t>{1,2,…,</m:t>
                    </m:r>
                    <m:r>
                      <a:rPr lang="en-US" sz="2000" i="1" dirty="0" smtClean="0">
                        <a:latin typeface="Cambria Math" panose="02040503050406030204" pitchFamily="18" charset="0"/>
                      </a:rPr>
                      <m:t>𝑘</m:t>
                    </m:r>
                    <m:r>
                      <a:rPr lang="en-US" sz="2000" i="1" dirty="0" smtClean="0">
                        <a:latin typeface="Cambria Math" panose="02040503050406030204" pitchFamily="18" charset="0"/>
                      </a:rPr>
                      <m:t>} </m:t>
                    </m:r>
                  </m:oMath>
                </a14:m>
                <a:r>
                  <a:rPr lang="en-US" sz="2000" dirty="0">
                    <a:latin typeface="Times New Roman" panose="02020603050405020304" pitchFamily="18" charset="0"/>
                  </a:rPr>
                  <a:t>coincides with the shortest path with internal vertices from the set </a:t>
                </a:r>
                <a14:m>
                  <m:oMath xmlns:m="http://schemas.openxmlformats.org/officeDocument/2006/math">
                    <m:r>
                      <a:rPr lang="en-US" sz="2000" i="1" dirty="0" smtClean="0">
                        <a:latin typeface="Cambria Math" panose="02040503050406030204" pitchFamily="18" charset="0"/>
                      </a:rPr>
                      <m:t>{1,2,…,</m:t>
                    </m:r>
                    <m:r>
                      <a:rPr lang="en-US" sz="2000" i="1" dirty="0" smtClean="0">
                        <a:latin typeface="Cambria Math" panose="02040503050406030204" pitchFamily="18" charset="0"/>
                      </a:rPr>
                      <m:t>𝑘</m:t>
                    </m:r>
                    <m:r>
                      <a:rPr lang="en-US" sz="2000" i="1" dirty="0" smtClean="0">
                        <a:latin typeface="Cambria Math" panose="02040503050406030204" pitchFamily="18" charset="0"/>
                      </a:rPr>
                      <m:t>−1}.</m:t>
                    </m:r>
                  </m:oMath>
                </a14:m>
                <a:r>
                  <a:rPr lang="en-US" sz="2000" dirty="0">
                    <a:latin typeface="Times New Roman" panose="02020603050405020304" pitchFamily="18" charset="0"/>
                  </a:rPr>
                  <a:t> In this case, </a:t>
                </a:r>
                <a14:m>
                  <m:oMath xmlns:m="http://schemas.openxmlformats.org/officeDocument/2006/math">
                    <m:r>
                      <a:rPr lang="en-US" sz="2000" i="1" dirty="0" smtClean="0">
                        <a:latin typeface="Cambria Math" panose="02040503050406030204" pitchFamily="18" charset="0"/>
                      </a:rPr>
                      <m:t>𝑑𝑖𝑠𝑡𝑎𝑛𝑐𝑒</m:t>
                    </m:r>
                    <m:r>
                      <a:rPr lang="en-US" sz="2000" i="1" dirty="0" smtClean="0">
                        <a:latin typeface="Cambria Math" panose="02040503050406030204" pitchFamily="18" charset="0"/>
                      </a:rPr>
                      <m:t>[</m:t>
                    </m:r>
                    <m:r>
                      <a:rPr lang="en-US" sz="2000" i="1" dirty="0" err="1">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𝑗</m:t>
                    </m:r>
                    <m:r>
                      <a:rPr lang="en-US" sz="2000" i="1" dirty="0">
                        <a:latin typeface="Cambria Math" panose="02040503050406030204" pitchFamily="18" charset="0"/>
                      </a:rPr>
                      <m:t>]</m:t>
                    </m:r>
                  </m:oMath>
                </a14:m>
                <a:r>
                  <a:rPr lang="en-US" sz="2000" dirty="0">
                    <a:latin typeface="Times New Roman" panose="02020603050405020304" pitchFamily="18" charset="0"/>
                  </a:rPr>
                  <a:t> will not change during the transition.</a:t>
                </a:r>
              </a:p>
              <a:p>
                <a:pPr marL="914400" lvl="1" indent="-457200">
                  <a:buFont typeface="+mj-lt"/>
                  <a:buAutoNum type="arabicPeriod"/>
                </a:pPr>
                <a:r>
                  <a:rPr lang="en-US" sz="2000" dirty="0">
                    <a:latin typeface="Times New Roman" panose="02020603050405020304" pitchFamily="18" charset="0"/>
                  </a:rPr>
                  <a:t>The shortest path with internal vertices from {1,2,…,k} is shorter.</a:t>
                </a:r>
                <a:br>
                  <a:rPr lang="en-US" sz="2000" dirty="0">
                    <a:latin typeface="Times New Roman" panose="02020603050405020304" pitchFamily="18" charset="0"/>
                  </a:rPr>
                </a:br>
                <a:r>
                  <a:rPr lang="en-US" sz="2000" dirty="0">
                    <a:latin typeface="Times New Roman" panose="02020603050405020304" pitchFamily="18" charset="0"/>
                  </a:rPr>
                  <a:t>This means that the new, shorter path passes through the vertex </a:t>
                </a:r>
                <a14:m>
                  <m:oMath xmlns:m="http://schemas.openxmlformats.org/officeDocument/2006/math">
                    <m:r>
                      <a:rPr lang="en-US" sz="2000" i="1" dirty="0" smtClean="0">
                        <a:latin typeface="Cambria Math" panose="02040503050406030204" pitchFamily="18" charset="0"/>
                      </a:rPr>
                      <m:t>𝑘</m:t>
                    </m:r>
                  </m:oMath>
                </a14:m>
                <a:r>
                  <a:rPr lang="en-US" sz="2000" dirty="0">
                    <a:latin typeface="Times New Roman" panose="02020603050405020304" pitchFamily="18" charset="0"/>
                  </a:rPr>
                  <a:t>. This means that we can split the shortest path between </a:t>
                </a:r>
                <a14:m>
                  <m:oMath xmlns:m="http://schemas.openxmlformats.org/officeDocument/2006/math">
                    <m:r>
                      <a:rPr lang="en-US" sz="2000" i="1" dirty="0" smtClean="0">
                        <a:latin typeface="Cambria Math" panose="02040503050406030204" pitchFamily="18" charset="0"/>
                      </a:rPr>
                      <m:t>𝑖</m:t>
                    </m:r>
                  </m:oMath>
                </a14:m>
                <a:r>
                  <a:rPr lang="en-US" sz="2000" dirty="0">
                    <a:latin typeface="Times New Roman" panose="02020603050405020304" pitchFamily="18" charset="0"/>
                  </a:rPr>
                  <a:t> and </a:t>
                </a:r>
                <a14:m>
                  <m:oMath xmlns:m="http://schemas.openxmlformats.org/officeDocument/2006/math">
                    <m:r>
                      <a:rPr lang="en-US" sz="2000" i="1" dirty="0" smtClean="0">
                        <a:latin typeface="Cambria Math" panose="02040503050406030204" pitchFamily="18" charset="0"/>
                      </a:rPr>
                      <m:t>𝑗</m:t>
                    </m:r>
                  </m:oMath>
                </a14:m>
                <a:r>
                  <a:rPr lang="en-US" sz="2000" dirty="0">
                    <a:latin typeface="Times New Roman" panose="02020603050405020304" pitchFamily="18" charset="0"/>
                  </a:rPr>
                  <a:t> into two paths: the path between </a:t>
                </a:r>
                <a14:m>
                  <m:oMath xmlns:m="http://schemas.openxmlformats.org/officeDocument/2006/math">
                    <m:r>
                      <a:rPr lang="en-US" sz="2000" i="1" dirty="0" smtClean="0">
                        <a:latin typeface="Cambria Math" panose="02040503050406030204" pitchFamily="18" charset="0"/>
                      </a:rPr>
                      <m:t>𝑖</m:t>
                    </m:r>
                  </m:oMath>
                </a14:m>
                <a:r>
                  <a:rPr lang="en-US" sz="2000" dirty="0">
                    <a:latin typeface="Times New Roman" panose="02020603050405020304" pitchFamily="18" charset="0"/>
                  </a:rPr>
                  <a:t> and </a:t>
                </a:r>
                <a14:m>
                  <m:oMath xmlns:m="http://schemas.openxmlformats.org/officeDocument/2006/math">
                    <m:r>
                      <a:rPr lang="en-US" sz="2000" i="1" dirty="0" smtClean="0">
                        <a:latin typeface="Cambria Math" panose="02040503050406030204" pitchFamily="18" charset="0"/>
                      </a:rPr>
                      <m:t>𝑘</m:t>
                    </m:r>
                  </m:oMath>
                </a14:m>
                <a:r>
                  <a:rPr lang="en-US" sz="2000" dirty="0">
                    <a:latin typeface="Times New Roman" panose="02020603050405020304" pitchFamily="18" charset="0"/>
                  </a:rPr>
                  <a:t>, and the path between </a:t>
                </a:r>
                <a14:m>
                  <m:oMath xmlns:m="http://schemas.openxmlformats.org/officeDocument/2006/math">
                    <m:r>
                      <a:rPr lang="en-US" sz="2000" i="1" dirty="0" smtClean="0">
                        <a:latin typeface="Cambria Math" panose="02040503050406030204" pitchFamily="18" charset="0"/>
                      </a:rPr>
                      <m:t>𝑘</m:t>
                    </m:r>
                  </m:oMath>
                </a14:m>
                <a:r>
                  <a:rPr lang="en-US" sz="2000" dirty="0">
                    <a:latin typeface="Times New Roman" panose="02020603050405020304" pitchFamily="18" charset="0"/>
                  </a:rPr>
                  <a:t> and </a:t>
                </a:r>
                <a14:m>
                  <m:oMath xmlns:m="http://schemas.openxmlformats.org/officeDocument/2006/math">
                    <m:r>
                      <a:rPr lang="en-US" sz="2000" i="1" dirty="0" smtClean="0">
                        <a:latin typeface="Cambria Math" panose="02040503050406030204" pitchFamily="18" charset="0"/>
                      </a:rPr>
                      <m:t>𝑗</m:t>
                    </m:r>
                  </m:oMath>
                </a14:m>
                <a:r>
                  <a:rPr lang="en-US" sz="2000" dirty="0">
                    <a:latin typeface="Times New Roman" panose="02020603050405020304" pitchFamily="18" charset="0"/>
                  </a:rPr>
                  <a:t>. It is clear that both this paths only use internal vertices of </a:t>
                </a:r>
                <a14:m>
                  <m:oMath xmlns:m="http://schemas.openxmlformats.org/officeDocument/2006/math">
                    <m:r>
                      <a:rPr lang="en-US" sz="2000" i="1" dirty="0" smtClean="0">
                        <a:latin typeface="Cambria Math" panose="02040503050406030204" pitchFamily="18" charset="0"/>
                      </a:rPr>
                      <m:t>{1,2,…,</m:t>
                    </m:r>
                    <m:r>
                      <a:rPr lang="en-US" sz="2000" i="1" dirty="0" smtClean="0">
                        <a:latin typeface="Cambria Math" panose="02040503050406030204" pitchFamily="18" charset="0"/>
                      </a:rPr>
                      <m:t>𝑘</m:t>
                    </m:r>
                    <m:r>
                      <a:rPr lang="en-US" sz="2000" i="1" dirty="0" smtClean="0">
                        <a:latin typeface="Cambria Math" panose="02040503050406030204" pitchFamily="18" charset="0"/>
                      </a:rPr>
                      <m:t>−1} </m:t>
                    </m:r>
                  </m:oMath>
                </a14:m>
                <a:r>
                  <a:rPr lang="en-US" sz="2000" dirty="0">
                    <a:latin typeface="Times New Roman" panose="02020603050405020304" pitchFamily="18" charset="0"/>
                  </a:rPr>
                  <a:t>and are the shortest such paths in that respect. Therefore we already have computed the lengths of those paths before, and we can compute the length of the shortest path between </a:t>
                </a:r>
                <a14:m>
                  <m:oMath xmlns:m="http://schemas.openxmlformats.org/officeDocument/2006/math">
                    <m:r>
                      <a:rPr lang="en-US" sz="2000" i="1" dirty="0" smtClean="0">
                        <a:latin typeface="Cambria Math" panose="02040503050406030204" pitchFamily="18" charset="0"/>
                      </a:rPr>
                      <m:t>𝑖</m:t>
                    </m:r>
                  </m:oMath>
                </a14:m>
                <a:r>
                  <a:rPr lang="en-US" sz="2000" dirty="0">
                    <a:latin typeface="Times New Roman" panose="02020603050405020304" pitchFamily="18" charset="0"/>
                  </a:rPr>
                  <a:t> and </a:t>
                </a:r>
                <a14:m>
                  <m:oMath xmlns:m="http://schemas.openxmlformats.org/officeDocument/2006/math">
                    <m:r>
                      <a:rPr lang="en-US" sz="2000" i="1" dirty="0" smtClean="0">
                        <a:latin typeface="Cambria Math" panose="02040503050406030204" pitchFamily="18" charset="0"/>
                      </a:rPr>
                      <m:t>𝑗</m:t>
                    </m:r>
                  </m:oMath>
                </a14:m>
                <a:r>
                  <a:rPr lang="en-US" sz="2000" dirty="0">
                    <a:latin typeface="Times New Roman" panose="02020603050405020304" pitchFamily="18" charset="0"/>
                  </a:rPr>
                  <a:t> as </a:t>
                </a:r>
                <a14:m>
                  <m:oMath xmlns:m="http://schemas.openxmlformats.org/officeDocument/2006/math">
                    <m:r>
                      <a:rPr lang="en-US" sz="2000" i="1" dirty="0" smtClean="0">
                        <a:latin typeface="Cambria Math" panose="02040503050406030204" pitchFamily="18" charset="0"/>
                      </a:rPr>
                      <m:t>𝑑𝑖𝑠𝑡𝑎𝑛𝑐𝑒</m:t>
                    </m:r>
                    <m:r>
                      <a:rPr lang="en-US" sz="2000" i="1" dirty="0" smtClean="0">
                        <a:latin typeface="Cambria Math" panose="02040503050406030204" pitchFamily="18" charset="0"/>
                      </a:rPr>
                      <m:t>[</m:t>
                    </m:r>
                    <m:r>
                      <a:rPr lang="en-US" sz="2000" i="1" dirty="0" err="1">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𝑘</m:t>
                    </m:r>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𝑑𝑖𝑠𝑡𝑎𝑛𝑐𝑒</m:t>
                    </m:r>
                    <m:r>
                      <a:rPr lang="en-US" sz="2000" i="1" dirty="0" smtClean="0">
                        <a:latin typeface="Cambria Math" panose="02040503050406030204" pitchFamily="18" charset="0"/>
                      </a:rPr>
                      <m:t>[</m:t>
                    </m:r>
                    <m:r>
                      <a:rPr lang="en-US" sz="2000" i="1" dirty="0">
                        <a:latin typeface="Cambria Math" panose="02040503050406030204" pitchFamily="18" charset="0"/>
                      </a:rPr>
                      <m:t>𝑘</m:t>
                    </m:r>
                    <m:r>
                      <a:rPr lang="en-US" sz="2000" i="1" dirty="0">
                        <a:latin typeface="Cambria Math" panose="02040503050406030204" pitchFamily="18" charset="0"/>
                      </a:rPr>
                      <m:t>][</m:t>
                    </m:r>
                    <m:r>
                      <a:rPr lang="en-US" sz="2000" i="1" dirty="0">
                        <a:latin typeface="Cambria Math" panose="02040503050406030204" pitchFamily="18" charset="0"/>
                      </a:rPr>
                      <m:t>𝑗</m:t>
                    </m:r>
                    <m:r>
                      <a:rPr lang="en-US" sz="2000" i="1" dirty="0">
                        <a:latin typeface="Cambria Math" panose="02040503050406030204" pitchFamily="18" charset="0"/>
                      </a:rPr>
                      <m:t>]</m:t>
                    </m:r>
                  </m:oMath>
                </a14:m>
                <a:r>
                  <a:rPr lang="en-US" sz="2000" dirty="0">
                    <a:latin typeface="Times New Roman" panose="02020603050405020304" pitchFamily="18" charset="0"/>
                  </a:rPr>
                  <a:t>.</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2801" r="-348"/>
                </a:stretch>
              </a:blipFill>
            </p:spPr>
            <p:txBody>
              <a:bodyPr/>
              <a:lstStyle/>
              <a:p>
                <a:r>
                  <a:rPr lang="en-US">
                    <a:noFill/>
                  </a:rPr>
                  <a:t> </a:t>
                </a:r>
              </a:p>
            </p:txBody>
          </p:sp>
        </mc:Fallback>
      </mc:AlternateContent>
    </p:spTree>
    <p:extLst>
      <p:ext uri="{BB962C8B-B14F-4D97-AF65-F5344CB8AC3E}">
        <p14:creationId xmlns:p14="http://schemas.microsoft.com/office/powerpoint/2010/main" val="323422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br>
              <a:rPr lang="en-US" dirty="0">
                <a:latin typeface="Times New Roman" panose="02020603050405020304" pitchFamily="18" charset="0"/>
              </a:rPr>
            </a:br>
            <a:r>
              <a:rPr lang="en-US" dirty="0" err="1">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Combining these two cases we find that we can recalculate the length of all pairs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err="1">
                        <a:latin typeface="Cambria Math" panose="02040503050406030204" pitchFamily="18" charset="0"/>
                      </a:rPr>
                      <m:t>,</m:t>
                    </m:r>
                    <m:r>
                      <a:rPr lang="en-US" sz="2400" i="1" dirty="0" err="1">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in the </a:t>
                </a:r>
                <a14:m>
                  <m:oMath xmlns:m="http://schemas.openxmlformats.org/officeDocument/2006/math">
                    <m:r>
                      <a:rPr lang="en-US" sz="2400" i="1" dirty="0" smtClean="0">
                        <a:latin typeface="Cambria Math" panose="02040503050406030204" pitchFamily="18" charset="0"/>
                      </a:rPr>
                      <m:t>𝑘</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in the following way:</a:t>
                </a:r>
              </a:p>
              <a:p>
                <a:endParaRPr lang="en-US" sz="2400" dirty="0">
                  <a:latin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𝑑</m:t>
                      </m:r>
                      <m:r>
                        <a:rPr lang="en-US" sz="2400" i="1" dirty="0" err="1" smtClean="0">
                          <a:latin typeface="Cambria Math" panose="02040503050406030204" pitchFamily="18" charset="0"/>
                        </a:rPr>
                        <m:t>𝑖𝑠𝑡𝑎𝑛𝑐𝑒</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r>
                        <m:rPr>
                          <m:sty m:val="p"/>
                        </m:rPr>
                        <a:rPr lang="en-US" sz="2400" i="1" dirty="0">
                          <a:latin typeface="Cambria Math" panose="02040503050406030204" pitchFamily="18" charset="0"/>
                        </a:rPr>
                        <m:t>min</m:t>
                      </m:r>
                      <m:r>
                        <a:rPr lang="en-US" sz="2400" i="1" dirty="0">
                          <a:latin typeface="Cambria Math" panose="02040503050406030204" pitchFamily="18" charset="0"/>
                        </a:rPr>
                        <m:t>⁡(</m:t>
                      </m:r>
                      <m:r>
                        <a:rPr lang="en-US" sz="2400" i="1" dirty="0">
                          <a:latin typeface="Cambria Math" panose="02040503050406030204" pitchFamily="18" charset="0"/>
                        </a:rPr>
                        <m:t>𝑑𝑖𝑠𝑡𝑎𝑛𝑐𝑒</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r>
                        <a:rPr lang="en-US" sz="2400" i="1" dirty="0">
                          <a:latin typeface="Cambria Math" panose="02040503050406030204" pitchFamily="18" charset="0"/>
                        </a:rPr>
                        <m:t>𝑑𝑖𝑠𝑡𝑎𝑛𝑐𝑒</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r>
                        <a:rPr lang="en-US" sz="2400" i="1" dirty="0">
                          <a:latin typeface="Cambria Math" panose="02040503050406030204" pitchFamily="18" charset="0"/>
                        </a:rPr>
                        <m:t>𝑑𝑖𝑠𝑡𝑎𝑛𝑐𝑒</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m:oMathPara>
                </a14:m>
                <a:endParaRPr lang="en-US" sz="2400" dirty="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Thus, all the work that is required in the </a:t>
                </a:r>
                <a14:m>
                  <m:oMath xmlns:m="http://schemas.openxmlformats.org/officeDocument/2006/math">
                    <m:r>
                      <a:rPr lang="en-US" sz="2400" i="1" dirty="0" smtClean="0">
                        <a:latin typeface="Cambria Math" panose="02040503050406030204" pitchFamily="18" charset="0"/>
                      </a:rPr>
                      <m:t>𝑘</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is to iterate over all pairs of vertices and recalculate the length of the shortest path between them. As a result, after the </a:t>
                </a:r>
                <a14:m>
                  <m:oMath xmlns:m="http://schemas.openxmlformats.org/officeDocument/2006/math">
                    <m:r>
                      <a:rPr lang="en-US" sz="2400" i="1" dirty="0" smtClean="0">
                        <a:latin typeface="Cambria Math" panose="02040503050406030204" pitchFamily="18" charset="0"/>
                      </a:rPr>
                      <m:t>𝑛</m:t>
                    </m:r>
                  </m:oMath>
                </a14:m>
                <a:r>
                  <a:rPr lang="en-US" sz="2400" dirty="0">
                    <a:latin typeface="Times New Roman" panose="02020603050405020304" pitchFamily="18" charset="0"/>
                  </a:rPr>
                  <a:t>-</a:t>
                </a:r>
                <a:r>
                  <a:rPr lang="en-US" sz="2400" dirty="0" err="1">
                    <a:latin typeface="Times New Roman" panose="02020603050405020304" pitchFamily="18" charset="0"/>
                  </a:rPr>
                  <a:t>th</a:t>
                </a:r>
                <a:r>
                  <a:rPr lang="en-US" sz="2400" dirty="0">
                    <a:latin typeface="Times New Roman" panose="02020603050405020304" pitchFamily="18" charset="0"/>
                  </a:rPr>
                  <a:t> phase, the value </a:t>
                </a:r>
                <a14:m>
                  <m:oMath xmlns:m="http://schemas.openxmlformats.org/officeDocument/2006/math">
                    <m:r>
                      <a:rPr lang="en-US" sz="2400" i="1" dirty="0" smtClean="0">
                        <a:latin typeface="Cambria Math" panose="02040503050406030204" pitchFamily="18" charset="0"/>
                      </a:rPr>
                      <m:t>𝑑𝑖𝑠𝑡𝑎𝑛𝑐𝑒</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a14:m>
                <a:r>
                  <a:rPr lang="en-US" sz="2400" dirty="0">
                    <a:latin typeface="Times New Roman" panose="02020603050405020304" pitchFamily="18" charset="0"/>
                  </a:rPr>
                  <a:t> in the distance matrix is the length of the shortest path between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or is </a:t>
                </a:r>
                <a14:m>
                  <m:oMath xmlns:m="http://schemas.openxmlformats.org/officeDocument/2006/math">
                    <m:r>
                      <a:rPr lang="en-US" sz="2400" i="1" dirty="0" smtClean="0">
                        <a:latin typeface="Cambria Math" panose="02040503050406030204" pitchFamily="18" charset="0"/>
                      </a:rPr>
                      <m:t>∞</m:t>
                    </m:r>
                  </m:oMath>
                </a14:m>
                <a:r>
                  <a:rPr lang="en-US" sz="2400" dirty="0">
                    <a:latin typeface="Times New Roman" panose="02020603050405020304" pitchFamily="18" charset="0"/>
                  </a:rPr>
                  <a:t> if the path between the vertices </a:t>
                </a:r>
                <a14:m>
                  <m:oMath xmlns:m="http://schemas.openxmlformats.org/officeDocument/2006/math">
                    <m:r>
                      <a:rPr lang="en-US" sz="2400" i="1" dirty="0" smtClean="0">
                        <a:latin typeface="Cambria Math" panose="02040503050406030204" pitchFamily="18" charset="0"/>
                      </a:rPr>
                      <m:t>𝑖</m:t>
                    </m:r>
                  </m:oMath>
                </a14:m>
                <a:r>
                  <a:rPr lang="en-US" sz="2400" dirty="0">
                    <a:latin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rPr>
                      <m:t>𝑗</m:t>
                    </m:r>
                  </m:oMath>
                </a14:m>
                <a:r>
                  <a:rPr lang="en-US" sz="2400" dirty="0">
                    <a:latin typeface="Times New Roman" panose="02020603050405020304" pitchFamily="18" charset="0"/>
                  </a:rPr>
                  <a:t> does not exist.</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74"/>
                </a:stretch>
              </a:blipFill>
            </p:spPr>
            <p:txBody>
              <a:bodyPr/>
              <a:lstStyle/>
              <a:p>
                <a:r>
                  <a:rPr lang="en-US">
                    <a:noFill/>
                  </a:rPr>
                  <a:t> </a:t>
                </a:r>
              </a:p>
            </p:txBody>
          </p:sp>
        </mc:Fallback>
      </mc:AlternateContent>
    </p:spTree>
    <p:extLst>
      <p:ext uri="{BB962C8B-B14F-4D97-AF65-F5344CB8AC3E}">
        <p14:creationId xmlns:p14="http://schemas.microsoft.com/office/powerpoint/2010/main" val="256698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Floyd-</a:t>
            </a:r>
            <a:r>
              <a:rPr lang="en-US" dirty="0" err="1">
                <a:latin typeface="Times New Roman" panose="02020603050405020304" pitchFamily="18" charset="0"/>
              </a:rPr>
              <a:t>Warshall</a:t>
            </a:r>
            <a:r>
              <a:rPr lang="en-US" dirty="0">
                <a:latin typeface="Times New Roman" panose="02020603050405020304" pitchFamily="18" charset="0"/>
              </a:rPr>
              <a:t> algorithm</a:t>
            </a:r>
            <a:br>
              <a:rPr lang="en-US" dirty="0">
                <a:latin typeface="Times New Roman" panose="02020603050405020304" pitchFamily="18" charset="0"/>
              </a:rPr>
            </a:br>
            <a:r>
              <a:rPr lang="en-US" dirty="0">
                <a:latin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endParaRPr lang="en-US" sz="2400" dirty="0">
                  <a:latin typeface="Times New Roman" panose="02020603050405020304" pitchFamily="18" charset="0"/>
                </a:endParaRPr>
              </a:p>
              <a:p>
                <a:r>
                  <a:rPr lang="en-US" sz="2400" dirty="0">
                    <a:latin typeface="Times New Roman" panose="02020603050405020304" pitchFamily="18" charset="0"/>
                  </a:rPr>
                  <a:t>The time complexity of this algorithm is obviously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𝑛</m:t>
                        </m:r>
                      </m:e>
                      <m:sup>
                        <m:r>
                          <a:rPr lang="en-US" sz="2400" b="0" i="1" dirty="0" smtClean="0">
                            <a:latin typeface="Cambria Math" panose="02040503050406030204" pitchFamily="18" charset="0"/>
                          </a:rPr>
                          <m:t>3</m:t>
                        </m:r>
                      </m:sup>
                    </m:sSup>
                    <m:r>
                      <a:rPr lang="en-US" sz="2400" i="1" dirty="0" smtClean="0">
                        <a:latin typeface="Cambria Math" panose="02040503050406030204" pitchFamily="18" charset="0"/>
                      </a:rPr>
                      <m:t>).</m:t>
                    </m:r>
                  </m:oMath>
                </a14:m>
                <a:endParaRPr lang="en-US"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780EB7-4260-4E45-A57E-D1BF7083D437}"/>
              </a:ext>
            </a:extLst>
          </p:cNvPr>
          <p:cNvPicPr>
            <a:picLocks noChangeAspect="1"/>
          </p:cNvPicPr>
          <p:nvPr/>
        </p:nvPicPr>
        <p:blipFill>
          <a:blip r:embed="rId3"/>
          <a:stretch>
            <a:fillRect/>
          </a:stretch>
        </p:blipFill>
        <p:spPr>
          <a:xfrm>
            <a:off x="2105025" y="2483836"/>
            <a:ext cx="7981950" cy="2466975"/>
          </a:xfrm>
          <a:prstGeom prst="rect">
            <a:avLst/>
          </a:prstGeom>
          <a:effectLst>
            <a:glow rad="228600">
              <a:schemeClr val="tx1">
                <a:alpha val="40000"/>
              </a:schemeClr>
            </a:glow>
          </a:effectLst>
        </p:spPr>
      </p:pic>
    </p:spTree>
    <p:extLst>
      <p:ext uri="{BB962C8B-B14F-4D97-AF65-F5344CB8AC3E}">
        <p14:creationId xmlns:p14="http://schemas.microsoft.com/office/powerpoint/2010/main" val="3762407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Широкоэкранный</PresentationFormat>
  <Paragraphs>45</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Cambria Math</vt:lpstr>
      <vt:lpstr>Times New Roman</vt:lpstr>
      <vt:lpstr>Тема Office</vt:lpstr>
      <vt:lpstr>Floyd-Warshall algorithm</vt:lpstr>
      <vt:lpstr>Floyd-Warshall algorithm</vt:lpstr>
      <vt:lpstr>Floyd-Warshall algorithm Algorithm</vt:lpstr>
      <vt:lpstr>Floyd-Warshall algorithm Algorithm</vt:lpstr>
      <vt:lpstr>Floyd-Warshall algorithm Algorithm</vt:lpstr>
      <vt:lpstr>Floyd-Warshall algorithm Algorithm</vt:lpstr>
      <vt:lpstr>Floyd-Warshall algorithm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Floyd-Warshall algorithm</dc:title>
  <dc:creator>Levonog</dc:creator>
  <cp:lastModifiedBy>Levonog</cp:lastModifiedBy>
  <cp:revision>2</cp:revision>
  <dcterms:created xsi:type="dcterms:W3CDTF">2021-07-10T19:39:20Z</dcterms:created>
  <dcterms:modified xsi:type="dcterms:W3CDTF">2021-07-18T22:09:56Z</dcterms:modified>
</cp:coreProperties>
</file>