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5" d="100"/>
          <a:sy n="115" d="100"/>
        </p:scale>
        <p:origin x="37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E0AAE527-DA56-41AC-ACCD-A1BBA1B92F23}" type="datetimeFigureOut">
              <a:rPr lang="en-US" smtClean="0"/>
              <a:pPr/>
              <a:t>7/19/2021</a:t>
            </a:fld>
            <a:endParaRPr lang="en-US"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009F8769-BE56-4A14-BA9C-54842307BCF9}" type="slidenum">
              <a:rPr lang="en-US" smtClean="0"/>
              <a:pPr/>
              <a:t>‹#›</a:t>
            </a:fld>
            <a:endParaRPr lang="en-US" dirty="0"/>
          </a:p>
        </p:txBody>
      </p:sp>
    </p:spTree>
    <p:extLst>
      <p:ext uri="{BB962C8B-B14F-4D97-AF65-F5344CB8AC3E}">
        <p14:creationId xmlns:p14="http://schemas.microsoft.com/office/powerpoint/2010/main" val="80662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009F8769-BE56-4A14-BA9C-54842307BCF9}" type="slidenum">
              <a:rPr lang="en-US" smtClean="0"/>
              <a:t>6</a:t>
            </a:fld>
            <a:endParaRPr lang="en-US"/>
          </a:p>
        </p:txBody>
      </p:sp>
    </p:spTree>
    <p:extLst>
      <p:ext uri="{BB962C8B-B14F-4D97-AF65-F5344CB8AC3E}">
        <p14:creationId xmlns:p14="http://schemas.microsoft.com/office/powerpoint/2010/main" val="237630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4283B5A7-DE5F-4B1F-9416-753C8CFFDDEF}"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298935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4283B5A7-DE5F-4B1F-9416-753C8CFFDDEF}"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33511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4283B5A7-DE5F-4B1F-9416-753C8CFFDDEF}"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363564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4283B5A7-DE5F-4B1F-9416-753C8CFFDDEF}"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40675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283B5A7-DE5F-4B1F-9416-753C8CFFDDEF}"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8089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4283B5A7-DE5F-4B1F-9416-753C8CFFDDEF}"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180249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4283B5A7-DE5F-4B1F-9416-753C8CFFDDEF}" type="datetimeFigureOut">
              <a:rPr lang="en-US" smtClean="0"/>
              <a:t>7/19/2021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41635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4283B5A7-DE5F-4B1F-9416-753C8CFFDDEF}" type="datetimeFigureOut">
              <a:rPr lang="en-US" smtClean="0"/>
              <a:t>7/19/2021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363114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283B5A7-DE5F-4B1F-9416-753C8CFFDDEF}" type="datetimeFigureOut">
              <a:rPr lang="en-US" smtClean="0"/>
              <a:t>7/19/2021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9977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283B5A7-DE5F-4B1F-9416-753C8CFFDDEF}"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109638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283B5A7-DE5F-4B1F-9416-753C8CFFDDEF}"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F19C704-B3FC-4D8B-8075-1ED0058A7796}" type="slidenum">
              <a:rPr lang="en-US" smtClean="0"/>
              <a:t>‹#›</a:t>
            </a:fld>
            <a:endParaRPr lang="en-US"/>
          </a:p>
        </p:txBody>
      </p:sp>
    </p:spTree>
    <p:extLst>
      <p:ext uri="{BB962C8B-B14F-4D97-AF65-F5344CB8AC3E}">
        <p14:creationId xmlns:p14="http://schemas.microsoft.com/office/powerpoint/2010/main" val="110891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3B5A7-DE5F-4B1F-9416-753C8CFFDDEF}" type="datetimeFigureOut">
              <a:rPr lang="en-US" smtClean="0"/>
              <a:t>7/19/2021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C704-B3FC-4D8B-8075-1ED0058A7796}" type="slidenum">
              <a:rPr lang="en-US" smtClean="0"/>
              <a:t>‹#›</a:t>
            </a:fld>
            <a:endParaRPr lang="en-US"/>
          </a:p>
        </p:txBody>
      </p:sp>
    </p:spTree>
    <p:extLst>
      <p:ext uri="{BB962C8B-B14F-4D97-AF65-F5344CB8AC3E}">
        <p14:creationId xmlns:p14="http://schemas.microsoft.com/office/powerpoint/2010/main" val="1304685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sz="4800" dirty="0">
              <a:latin typeface="+mn-lt"/>
              <a:cs typeface="Times New Roman" panose="02020603050405020304" pitchFamily="18" charset="0"/>
            </a:endParaRP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675247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Example</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For the implementation this means that we will have to maintain an array </a:t>
            </a:r>
            <a:r>
              <a:rPr lang="en-US" sz="2400" b="1" i="1" dirty="0">
                <a:latin typeface="Times New Roman" panose="02020603050405020304" pitchFamily="18" charset="0"/>
                <a:cs typeface="Times New Roman" panose="02020603050405020304" pitchFamily="18" charset="0"/>
              </a:rPr>
              <a:t>parent</a:t>
            </a:r>
            <a:r>
              <a:rPr lang="en-US" sz="2400" dirty="0">
                <a:latin typeface="Times New Roman" panose="02020603050405020304" pitchFamily="18" charset="0"/>
                <a:cs typeface="Times New Roman" panose="02020603050405020304" pitchFamily="18" charset="0"/>
              </a:rPr>
              <a:t> that stores a reference to its immediate ancestor in the tree.</a:t>
            </a:r>
          </a:p>
        </p:txBody>
      </p:sp>
      <p:sp>
        <p:nvSpPr>
          <p:cNvPr id="3" name="Oval 2">
            <a:extLst>
              <a:ext uri="{FF2B5EF4-FFF2-40B4-BE49-F238E27FC236}">
                <a16:creationId xmlns:a16="http://schemas.microsoft.com/office/drawing/2014/main" id="{27D9CB31-C12E-4C7E-8F0D-4449A43B4DBA}"/>
              </a:ext>
            </a:extLst>
          </p:cNvPr>
          <p:cNvSpPr/>
          <p:nvPr/>
        </p:nvSpPr>
        <p:spPr>
          <a:xfrm>
            <a:off x="3847068" y="3398108"/>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2B74371D-8457-477B-AC78-B559DDE5F409}"/>
              </a:ext>
            </a:extLst>
          </p:cNvPr>
          <p:cNvSpPr/>
          <p:nvPr/>
        </p:nvSpPr>
        <p:spPr>
          <a:xfrm>
            <a:off x="3847068" y="449715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90DF322E-9094-42F8-8726-6DEB46DF8405}"/>
              </a:ext>
            </a:extLst>
          </p:cNvPr>
          <p:cNvSpPr/>
          <p:nvPr/>
        </p:nvSpPr>
        <p:spPr>
          <a:xfrm>
            <a:off x="4971534" y="3398108"/>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814DD58-8FAA-4F61-89AA-B674EC8BB861}"/>
              </a:ext>
            </a:extLst>
          </p:cNvPr>
          <p:cNvSpPr/>
          <p:nvPr/>
        </p:nvSpPr>
        <p:spPr>
          <a:xfrm>
            <a:off x="4971534" y="450333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7E121A-5F04-4A40-BDEC-74EBEFDAC9FF}"/>
              </a:ext>
            </a:extLst>
          </p:cNvPr>
          <p:cNvSpPr/>
          <p:nvPr/>
        </p:nvSpPr>
        <p:spPr>
          <a:xfrm>
            <a:off x="6096000" y="3398108"/>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ECEC756-1626-45CD-8399-6F20962D6EFE}"/>
              </a:ext>
            </a:extLst>
          </p:cNvPr>
          <p:cNvSpPr/>
          <p:nvPr/>
        </p:nvSpPr>
        <p:spPr>
          <a:xfrm>
            <a:off x="7220466" y="3402224"/>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1AD5BA0D-D72F-4C43-991A-8443F7985BDB}"/>
              </a:ext>
            </a:extLst>
          </p:cNvPr>
          <p:cNvCxnSpPr>
            <a:stCxn id="6" idx="0"/>
            <a:endCxn id="3" idx="4"/>
          </p:cNvCxnSpPr>
          <p:nvPr/>
        </p:nvCxnSpPr>
        <p:spPr>
          <a:xfrm flipV="1">
            <a:off x="4155987"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E98924E-F186-46DA-B680-B3D13B74BDBC}"/>
              </a:ext>
            </a:extLst>
          </p:cNvPr>
          <p:cNvCxnSpPr/>
          <p:nvPr/>
        </p:nvCxnSpPr>
        <p:spPr>
          <a:xfrm flipV="1">
            <a:off x="5280453"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D93D026-4CA1-4552-99B3-9F28395855E0}"/>
              </a:ext>
            </a:extLst>
          </p:cNvPr>
          <p:cNvCxnSpPr>
            <a:stCxn id="10" idx="2"/>
            <a:endCxn id="8" idx="6"/>
          </p:cNvCxnSpPr>
          <p:nvPr/>
        </p:nvCxnSpPr>
        <p:spPr>
          <a:xfrm flipH="1">
            <a:off x="5589372" y="3707027"/>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84B5E25-EBCA-4750-B3BE-7BA8B54CF9D3}"/>
              </a:ext>
            </a:extLst>
          </p:cNvPr>
          <p:cNvCxnSpPr/>
          <p:nvPr/>
        </p:nvCxnSpPr>
        <p:spPr>
          <a:xfrm flipH="1">
            <a:off x="4464906" y="3702908"/>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1502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Naive implementation</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We can already describe the first implementation of the Disjoint Set Union data structure.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will be pretty inefficient at first, but later we can improve it using two optimizations, so that it will take nearly constant time for each function call.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we said, all the information about the sets of elements will be kept in an array </a:t>
            </a:r>
            <a:r>
              <a:rPr lang="en-US" sz="2400" b="1" i="1" dirty="0">
                <a:latin typeface="Times New Roman" panose="02020603050405020304" pitchFamily="18" charset="0"/>
                <a:cs typeface="Times New Roman" panose="02020603050405020304" pitchFamily="18" charset="0"/>
              </a:rPr>
              <a:t>parent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55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create a new set (operation </a:t>
                </a:r>
                <a14:m>
                  <m:oMath xmlns:m="http://schemas.openxmlformats.org/officeDocument/2006/math">
                    <m:r>
                      <a:rPr lang="en-US" sz="2400" i="1" dirty="0" smtClean="0">
                        <a:latin typeface="Cambria Math" panose="02040503050406030204" pitchFamily="18" charset="0"/>
                      </a:rPr>
                      <m:t>𝑚𝑎𝑘𝑒</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we simply create a tree with root in the vertex </a:t>
                </a:r>
                <a14:m>
                  <m:oMath xmlns:m="http://schemas.openxmlformats.org/officeDocument/2006/math">
                    <m:r>
                      <a:rPr lang="en-US" sz="2400" i="1" dirty="0" smtClean="0">
                        <a:latin typeface="Cambria Math" panose="02040503050406030204" pitchFamily="18" charset="0"/>
                      </a:rPr>
                      <m:t>𝑣</m:t>
                    </m:r>
                  </m:oMath>
                </a14:m>
                <a:r>
                  <a:rPr lang="en-US" sz="2400" dirty="0">
                    <a:latin typeface="Times New Roman" panose="02020603050405020304" pitchFamily="18" charset="0"/>
                    <a:cs typeface="Times New Roman" panose="02020603050405020304" pitchFamily="18" charset="0"/>
                  </a:rPr>
                  <a:t>, meaning that it is its own ancestor. </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638"/>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441FDA03-C663-463E-BF36-191030ACE5B9}"/>
              </a:ext>
            </a:extLst>
          </p:cNvPr>
          <p:cNvGraphicFramePr>
            <a:graphicFrameLocks noGrp="1"/>
          </p:cNvGraphicFramePr>
          <p:nvPr>
            <p:extLst/>
          </p:nvPr>
        </p:nvGraphicFramePr>
        <p:xfrm>
          <a:off x="3553253" y="4511902"/>
          <a:ext cx="5085493" cy="741680"/>
        </p:xfrm>
        <a:graphic>
          <a:graphicData uri="http://schemas.openxmlformats.org/drawingml/2006/table">
            <a:tbl>
              <a:tblPr firstRow="1" bandRow="1">
                <a:tableStyleId>{5940675A-B579-460E-94D1-54222C63F5DA}</a:tableStyleId>
              </a:tblPr>
              <a:tblGrid>
                <a:gridCol w="1063645">
                  <a:extLst>
                    <a:ext uri="{9D8B030D-6E8A-4147-A177-3AD203B41FA5}">
                      <a16:colId xmlns:a16="http://schemas.microsoft.com/office/drawing/2014/main" val="2230225915"/>
                    </a:ext>
                  </a:extLst>
                </a:gridCol>
                <a:gridCol w="446872">
                  <a:extLst>
                    <a:ext uri="{9D8B030D-6E8A-4147-A177-3AD203B41FA5}">
                      <a16:colId xmlns:a16="http://schemas.microsoft.com/office/drawing/2014/main" val="4109810283"/>
                    </a:ext>
                  </a:extLst>
                </a:gridCol>
                <a:gridCol w="446872">
                  <a:extLst>
                    <a:ext uri="{9D8B030D-6E8A-4147-A177-3AD203B41FA5}">
                      <a16:colId xmlns:a16="http://schemas.microsoft.com/office/drawing/2014/main" val="1474485543"/>
                    </a:ext>
                  </a:extLst>
                </a:gridCol>
                <a:gridCol w="446872">
                  <a:extLst>
                    <a:ext uri="{9D8B030D-6E8A-4147-A177-3AD203B41FA5}">
                      <a16:colId xmlns:a16="http://schemas.microsoft.com/office/drawing/2014/main" val="1245790750"/>
                    </a:ext>
                  </a:extLst>
                </a:gridCol>
                <a:gridCol w="446872">
                  <a:extLst>
                    <a:ext uri="{9D8B030D-6E8A-4147-A177-3AD203B41FA5}">
                      <a16:colId xmlns:a16="http://schemas.microsoft.com/office/drawing/2014/main" val="389036086"/>
                    </a:ext>
                  </a:extLst>
                </a:gridCol>
                <a:gridCol w="446872">
                  <a:extLst>
                    <a:ext uri="{9D8B030D-6E8A-4147-A177-3AD203B41FA5}">
                      <a16:colId xmlns:a16="http://schemas.microsoft.com/office/drawing/2014/main" val="4223323810"/>
                    </a:ext>
                  </a:extLst>
                </a:gridCol>
                <a:gridCol w="446872">
                  <a:extLst>
                    <a:ext uri="{9D8B030D-6E8A-4147-A177-3AD203B41FA5}">
                      <a16:colId xmlns:a16="http://schemas.microsoft.com/office/drawing/2014/main" val="3419063481"/>
                    </a:ext>
                  </a:extLst>
                </a:gridCol>
                <a:gridCol w="446872">
                  <a:extLst>
                    <a:ext uri="{9D8B030D-6E8A-4147-A177-3AD203B41FA5}">
                      <a16:colId xmlns:a16="http://schemas.microsoft.com/office/drawing/2014/main" val="4180054327"/>
                    </a:ext>
                  </a:extLst>
                </a:gridCol>
                <a:gridCol w="446872">
                  <a:extLst>
                    <a:ext uri="{9D8B030D-6E8A-4147-A177-3AD203B41FA5}">
                      <a16:colId xmlns:a16="http://schemas.microsoft.com/office/drawing/2014/main" val="498332101"/>
                    </a:ext>
                  </a:extLst>
                </a:gridCol>
                <a:gridCol w="446872">
                  <a:extLst>
                    <a:ext uri="{9D8B030D-6E8A-4147-A177-3AD203B41FA5}">
                      <a16:colId xmlns:a16="http://schemas.microsoft.com/office/drawing/2014/main" val="191061140"/>
                    </a:ext>
                  </a:extLst>
                </a:gridCol>
              </a:tblGrid>
              <a:tr h="370840">
                <a:tc>
                  <a:txBody>
                    <a:bodyPr/>
                    <a:lstStyle/>
                    <a:p>
                      <a:pPr algn="ctr"/>
                      <a:r>
                        <a:rPr lang="en-US" dirty="0"/>
                        <a:t>element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348570970"/>
                  </a:ext>
                </a:extLst>
              </a:tr>
              <a:tr h="370840">
                <a:tc>
                  <a:txBody>
                    <a:bodyPr/>
                    <a:lstStyle/>
                    <a:p>
                      <a:pPr algn="ctr"/>
                      <a:r>
                        <a:rPr lang="en-US" dirty="0"/>
                        <a:t>parent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2259796472"/>
                  </a:ext>
                </a:extLst>
              </a:tr>
            </a:tbl>
          </a:graphicData>
        </a:graphic>
      </p:graphicFrame>
    </p:spTree>
    <p:extLst>
      <p:ext uri="{BB962C8B-B14F-4D97-AF65-F5344CB8AC3E}">
        <p14:creationId xmlns:p14="http://schemas.microsoft.com/office/powerpoint/2010/main" val="411209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combine two sets (operation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𝑠𝑒𝑡𝑠</m:t>
                    </m:r>
                    <m:r>
                      <a:rPr lang="en-US" sz="2400" i="1" dirty="0">
                        <a:latin typeface="Cambria Math" panose="02040503050406030204" pitchFamily="18" charset="0"/>
                      </a:rPr>
                      <m:t>(</m:t>
                    </m:r>
                    <m:r>
                      <a:rPr lang="en-US" sz="2400" i="1" dirty="0">
                        <a:latin typeface="Cambria Math" panose="02040503050406030204" pitchFamily="18" charset="0"/>
                      </a:rPr>
                      <m:t>𝑎</m:t>
                    </m:r>
                    <m:r>
                      <a:rPr lang="en-US" sz="2400" i="1" dirty="0">
                        <a:latin typeface="Cambria Math" panose="02040503050406030204" pitchFamily="18" charset="0"/>
                      </a:rPr>
                      <m:t>, </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we first find the representative of the set in which </a:t>
                </a:r>
                <a14:m>
                  <m:oMath xmlns:m="http://schemas.openxmlformats.org/officeDocument/2006/math">
                    <m:r>
                      <a:rPr lang="en-US" sz="2400" i="1" dirty="0" smtClean="0">
                        <a:latin typeface="Cambria Math" panose="02040503050406030204" pitchFamily="18" charset="0"/>
                      </a:rPr>
                      <m:t>𝑎</m:t>
                    </m:r>
                  </m:oMath>
                </a14:m>
                <a:r>
                  <a:rPr lang="en-US" sz="2400" dirty="0">
                    <a:latin typeface="Times New Roman" panose="02020603050405020304" pitchFamily="18" charset="0"/>
                    <a:cs typeface="Times New Roman" panose="02020603050405020304" pitchFamily="18" charset="0"/>
                  </a:rPr>
                  <a:t> is located, and the representative of the set in which </a:t>
                </a:r>
                <a14:m>
                  <m:oMath xmlns:m="http://schemas.openxmlformats.org/officeDocument/2006/math">
                    <m:r>
                      <a:rPr lang="en-US" sz="2400" i="1" dirty="0" smtClean="0">
                        <a:latin typeface="Cambria Math" panose="02040503050406030204" pitchFamily="18" charset="0"/>
                      </a:rPr>
                      <m:t>𝑏</m:t>
                    </m:r>
                  </m:oMath>
                </a14:m>
                <a:r>
                  <a:rPr lang="en-US" sz="2400" dirty="0">
                    <a:latin typeface="Times New Roman" panose="02020603050405020304" pitchFamily="18" charset="0"/>
                    <a:cs typeface="Times New Roman" panose="02020603050405020304" pitchFamily="18" charset="0"/>
                  </a:rPr>
                  <a:t> is located. If the representatives are identical, that we have nothing to do, the sets are already merged. Otherwise, we can simply specify that one of the representatives is the parent of the other representative - thereby combining the two trees.</a:t>
                </a:r>
              </a:p>
              <a:p>
                <a:r>
                  <a:rPr lang="en-US" sz="2400" dirty="0">
                    <a:latin typeface="Times New Roman" panose="02020603050405020304" pitchFamily="18" charset="0"/>
                    <a:cs typeface="Times New Roman" panose="02020603050405020304" pitchFamily="18" charset="0"/>
                  </a:rPr>
                  <a:t>For example, </a:t>
                </a:r>
                <a14:m>
                  <m:oMath xmlns:m="http://schemas.openxmlformats.org/officeDocument/2006/math">
                    <m:r>
                      <a:rPr lang="en-US" sz="2400" i="1" dirty="0">
                        <a:latin typeface="Cambria Math" panose="02040503050406030204" pitchFamily="18" charset="0"/>
                      </a:rPr>
                      <m:t>𝑢𝑛𝑖𝑜𝑛</m:t>
                    </m:r>
                    <m:r>
                      <a:rPr lang="en-US" sz="2400" i="1" dirty="0">
                        <a:latin typeface="Cambria Math" panose="02040503050406030204" pitchFamily="18" charset="0"/>
                      </a:rPr>
                      <m:t>_</m:t>
                    </m:r>
                    <m:r>
                      <a:rPr lang="en-US" sz="2400" i="1" dirty="0">
                        <a:latin typeface="Cambria Math" panose="02040503050406030204" pitchFamily="18" charset="0"/>
                      </a:rPr>
                      <m:t>𝑠𝑒𝑡𝑠</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2, 5</m:t>
                        </m:r>
                      </m:e>
                    </m:d>
                  </m:oMath>
                </a14:m>
                <a:r>
                  <a:rPr lang="en-US" sz="2400" dirty="0">
                    <a:latin typeface="Times New Roman" panose="02020603050405020304" pitchFamily="18" charset="0"/>
                    <a:cs typeface="Times New Roman" panose="02020603050405020304" pitchFamily="18" charset="0"/>
                  </a:rPr>
                  <a:t> will change our array in the following way:</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217"/>
                </a:stretch>
              </a:blipFill>
            </p:spPr>
            <p:txBody>
              <a:bodyPr/>
              <a:lstStyle/>
              <a:p>
                <a:r>
                  <a:rPr lang="en-US">
                    <a:noFill/>
                  </a:rPr>
                  <a:t> </a:t>
                </a:r>
              </a:p>
            </p:txBody>
          </p:sp>
        </mc:Fallback>
      </mc:AlternateContent>
      <p:graphicFrame>
        <p:nvGraphicFramePr>
          <p:cNvPr id="6" name="Table 4">
            <a:extLst>
              <a:ext uri="{FF2B5EF4-FFF2-40B4-BE49-F238E27FC236}">
                <a16:creationId xmlns:a16="http://schemas.microsoft.com/office/drawing/2014/main" id="{B8E7B5E2-6100-42BE-8739-661229F77D7D}"/>
              </a:ext>
            </a:extLst>
          </p:cNvPr>
          <p:cNvGraphicFramePr>
            <a:graphicFrameLocks noGrp="1"/>
          </p:cNvGraphicFramePr>
          <p:nvPr>
            <p:extLst/>
          </p:nvPr>
        </p:nvGraphicFramePr>
        <p:xfrm>
          <a:off x="3553253" y="4511902"/>
          <a:ext cx="5085493" cy="741680"/>
        </p:xfrm>
        <a:graphic>
          <a:graphicData uri="http://schemas.openxmlformats.org/drawingml/2006/table">
            <a:tbl>
              <a:tblPr firstRow="1" bandRow="1">
                <a:tableStyleId>{5940675A-B579-460E-94D1-54222C63F5DA}</a:tableStyleId>
              </a:tblPr>
              <a:tblGrid>
                <a:gridCol w="1063645">
                  <a:extLst>
                    <a:ext uri="{9D8B030D-6E8A-4147-A177-3AD203B41FA5}">
                      <a16:colId xmlns:a16="http://schemas.microsoft.com/office/drawing/2014/main" val="2230225915"/>
                    </a:ext>
                  </a:extLst>
                </a:gridCol>
                <a:gridCol w="446872">
                  <a:extLst>
                    <a:ext uri="{9D8B030D-6E8A-4147-A177-3AD203B41FA5}">
                      <a16:colId xmlns:a16="http://schemas.microsoft.com/office/drawing/2014/main" val="4109810283"/>
                    </a:ext>
                  </a:extLst>
                </a:gridCol>
                <a:gridCol w="446872">
                  <a:extLst>
                    <a:ext uri="{9D8B030D-6E8A-4147-A177-3AD203B41FA5}">
                      <a16:colId xmlns:a16="http://schemas.microsoft.com/office/drawing/2014/main" val="1474485543"/>
                    </a:ext>
                  </a:extLst>
                </a:gridCol>
                <a:gridCol w="446872">
                  <a:extLst>
                    <a:ext uri="{9D8B030D-6E8A-4147-A177-3AD203B41FA5}">
                      <a16:colId xmlns:a16="http://schemas.microsoft.com/office/drawing/2014/main" val="1245790750"/>
                    </a:ext>
                  </a:extLst>
                </a:gridCol>
                <a:gridCol w="446872">
                  <a:extLst>
                    <a:ext uri="{9D8B030D-6E8A-4147-A177-3AD203B41FA5}">
                      <a16:colId xmlns:a16="http://schemas.microsoft.com/office/drawing/2014/main" val="389036086"/>
                    </a:ext>
                  </a:extLst>
                </a:gridCol>
                <a:gridCol w="446872">
                  <a:extLst>
                    <a:ext uri="{9D8B030D-6E8A-4147-A177-3AD203B41FA5}">
                      <a16:colId xmlns:a16="http://schemas.microsoft.com/office/drawing/2014/main" val="4223323810"/>
                    </a:ext>
                  </a:extLst>
                </a:gridCol>
                <a:gridCol w="446872">
                  <a:extLst>
                    <a:ext uri="{9D8B030D-6E8A-4147-A177-3AD203B41FA5}">
                      <a16:colId xmlns:a16="http://schemas.microsoft.com/office/drawing/2014/main" val="3419063481"/>
                    </a:ext>
                  </a:extLst>
                </a:gridCol>
                <a:gridCol w="446872">
                  <a:extLst>
                    <a:ext uri="{9D8B030D-6E8A-4147-A177-3AD203B41FA5}">
                      <a16:colId xmlns:a16="http://schemas.microsoft.com/office/drawing/2014/main" val="4180054327"/>
                    </a:ext>
                  </a:extLst>
                </a:gridCol>
                <a:gridCol w="446872">
                  <a:extLst>
                    <a:ext uri="{9D8B030D-6E8A-4147-A177-3AD203B41FA5}">
                      <a16:colId xmlns:a16="http://schemas.microsoft.com/office/drawing/2014/main" val="498332101"/>
                    </a:ext>
                  </a:extLst>
                </a:gridCol>
                <a:gridCol w="446872">
                  <a:extLst>
                    <a:ext uri="{9D8B030D-6E8A-4147-A177-3AD203B41FA5}">
                      <a16:colId xmlns:a16="http://schemas.microsoft.com/office/drawing/2014/main" val="191061140"/>
                    </a:ext>
                  </a:extLst>
                </a:gridCol>
              </a:tblGrid>
              <a:tr h="370840">
                <a:tc>
                  <a:txBody>
                    <a:bodyPr/>
                    <a:lstStyle/>
                    <a:p>
                      <a:pPr algn="ctr"/>
                      <a:r>
                        <a:rPr lang="en-US" dirty="0"/>
                        <a:t>element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348570970"/>
                  </a:ext>
                </a:extLst>
              </a:tr>
              <a:tr h="370840">
                <a:tc>
                  <a:txBody>
                    <a:bodyPr/>
                    <a:lstStyle/>
                    <a:p>
                      <a:pPr algn="ctr"/>
                      <a:r>
                        <a:rPr lang="en-US" dirty="0"/>
                        <a:t>parent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5</a:t>
                      </a:r>
                    </a:p>
                  </a:txBody>
                  <a:tcPr anchor="ctr">
                    <a:solidFill>
                      <a:schemeClr val="accent6"/>
                    </a:solidFill>
                  </a:tcP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2259796472"/>
                  </a:ext>
                </a:extLst>
              </a:tr>
            </a:tbl>
          </a:graphicData>
        </a:graphic>
      </p:graphicFrame>
    </p:spTree>
    <p:extLst>
      <p:ext uri="{BB962C8B-B14F-4D97-AF65-F5344CB8AC3E}">
        <p14:creationId xmlns:p14="http://schemas.microsoft.com/office/powerpoint/2010/main" val="3674516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combine two sets (operation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𝑠𝑒𝑡𝑠</m:t>
                    </m:r>
                    <m:r>
                      <a:rPr lang="en-US" sz="2400" i="1" dirty="0">
                        <a:latin typeface="Cambria Math" panose="02040503050406030204" pitchFamily="18" charset="0"/>
                      </a:rPr>
                      <m:t>(</m:t>
                    </m:r>
                    <m:r>
                      <a:rPr lang="en-US" sz="2400" i="1" dirty="0">
                        <a:latin typeface="Cambria Math" panose="02040503050406030204" pitchFamily="18" charset="0"/>
                      </a:rPr>
                      <m:t>𝑎</m:t>
                    </m:r>
                    <m:r>
                      <a:rPr lang="en-US" sz="2400" i="1" dirty="0">
                        <a:latin typeface="Cambria Math" panose="02040503050406030204" pitchFamily="18" charset="0"/>
                      </a:rPr>
                      <m:t>, </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we first find the representative of the set in which </a:t>
                </a:r>
                <a14:m>
                  <m:oMath xmlns:m="http://schemas.openxmlformats.org/officeDocument/2006/math">
                    <m:r>
                      <a:rPr lang="en-US" sz="2400" i="1" dirty="0" smtClean="0">
                        <a:latin typeface="Cambria Math" panose="02040503050406030204" pitchFamily="18" charset="0"/>
                      </a:rPr>
                      <m:t>𝑎</m:t>
                    </m:r>
                  </m:oMath>
                </a14:m>
                <a:r>
                  <a:rPr lang="en-US" sz="2400" dirty="0">
                    <a:latin typeface="Times New Roman" panose="02020603050405020304" pitchFamily="18" charset="0"/>
                    <a:cs typeface="Times New Roman" panose="02020603050405020304" pitchFamily="18" charset="0"/>
                  </a:rPr>
                  <a:t> is located, and the representative of the set in which </a:t>
                </a:r>
                <a14:m>
                  <m:oMath xmlns:m="http://schemas.openxmlformats.org/officeDocument/2006/math">
                    <m:r>
                      <a:rPr lang="en-US" sz="2400" i="1" dirty="0" smtClean="0">
                        <a:latin typeface="Cambria Math" panose="02040503050406030204" pitchFamily="18" charset="0"/>
                      </a:rPr>
                      <m:t>𝑏</m:t>
                    </m:r>
                  </m:oMath>
                </a14:m>
                <a:r>
                  <a:rPr lang="en-US" sz="2400" dirty="0">
                    <a:latin typeface="Times New Roman" panose="02020603050405020304" pitchFamily="18" charset="0"/>
                    <a:cs typeface="Times New Roman" panose="02020603050405020304" pitchFamily="18" charset="0"/>
                  </a:rPr>
                  <a:t> is located. If the representatives are identical, that we have nothing to do, the sets are already merged. Otherwise, we can simply specify that one of the representatives is the parent of the other representative - thereby combining the two trees.</a:t>
                </a:r>
              </a:p>
              <a:p>
                <a:r>
                  <a:rPr lang="en-US" sz="2400" dirty="0">
                    <a:latin typeface="Times New Roman" panose="02020603050405020304" pitchFamily="18" charset="0"/>
                    <a:cs typeface="Times New Roman" panose="02020603050405020304" pitchFamily="18" charset="0"/>
                  </a:rPr>
                  <a:t>For example, </a:t>
                </a:r>
                <a14:m>
                  <m:oMath xmlns:m="http://schemas.openxmlformats.org/officeDocument/2006/math">
                    <m:r>
                      <a:rPr lang="en-US" sz="2400" i="1" dirty="0">
                        <a:latin typeface="Cambria Math" panose="02040503050406030204" pitchFamily="18" charset="0"/>
                      </a:rPr>
                      <m:t>𝑢𝑛𝑖𝑜𝑛</m:t>
                    </m:r>
                    <m:r>
                      <a:rPr lang="en-US" sz="2400" i="1" dirty="0">
                        <a:latin typeface="Cambria Math" panose="02040503050406030204" pitchFamily="18" charset="0"/>
                      </a:rPr>
                      <m:t>_</m:t>
                    </m:r>
                    <m:r>
                      <a:rPr lang="en-US" sz="2400" i="1" dirty="0">
                        <a:latin typeface="Cambria Math" panose="02040503050406030204" pitchFamily="18" charset="0"/>
                      </a:rPr>
                      <m:t>𝑠𝑒𝑡𝑠</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3, 4</m:t>
                        </m:r>
                      </m:e>
                    </m:d>
                  </m:oMath>
                </a14:m>
                <a:r>
                  <a:rPr lang="en-US" sz="2400" dirty="0">
                    <a:latin typeface="Times New Roman" panose="02020603050405020304" pitchFamily="18" charset="0"/>
                    <a:cs typeface="Times New Roman" panose="02020603050405020304" pitchFamily="18" charset="0"/>
                  </a:rPr>
                  <a:t> will change our array in the following way:</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217"/>
                </a:stretch>
              </a:blipFill>
            </p:spPr>
            <p:txBody>
              <a:bodyPr/>
              <a:lstStyle/>
              <a:p>
                <a:r>
                  <a:rPr lang="en-US">
                    <a:noFill/>
                  </a:rPr>
                  <a:t> </a:t>
                </a:r>
              </a:p>
            </p:txBody>
          </p:sp>
        </mc:Fallback>
      </mc:AlternateContent>
      <p:graphicFrame>
        <p:nvGraphicFramePr>
          <p:cNvPr id="6" name="Table 4">
            <a:extLst>
              <a:ext uri="{FF2B5EF4-FFF2-40B4-BE49-F238E27FC236}">
                <a16:creationId xmlns:a16="http://schemas.microsoft.com/office/drawing/2014/main" id="{B8E7B5E2-6100-42BE-8739-661229F77D7D}"/>
              </a:ext>
            </a:extLst>
          </p:cNvPr>
          <p:cNvGraphicFramePr>
            <a:graphicFrameLocks noGrp="1"/>
          </p:cNvGraphicFramePr>
          <p:nvPr>
            <p:extLst/>
          </p:nvPr>
        </p:nvGraphicFramePr>
        <p:xfrm>
          <a:off x="3553253" y="4511902"/>
          <a:ext cx="5085493" cy="741680"/>
        </p:xfrm>
        <a:graphic>
          <a:graphicData uri="http://schemas.openxmlformats.org/drawingml/2006/table">
            <a:tbl>
              <a:tblPr firstRow="1" bandRow="1">
                <a:tableStyleId>{5940675A-B579-460E-94D1-54222C63F5DA}</a:tableStyleId>
              </a:tblPr>
              <a:tblGrid>
                <a:gridCol w="1063645">
                  <a:extLst>
                    <a:ext uri="{9D8B030D-6E8A-4147-A177-3AD203B41FA5}">
                      <a16:colId xmlns:a16="http://schemas.microsoft.com/office/drawing/2014/main" val="2230225915"/>
                    </a:ext>
                  </a:extLst>
                </a:gridCol>
                <a:gridCol w="446872">
                  <a:extLst>
                    <a:ext uri="{9D8B030D-6E8A-4147-A177-3AD203B41FA5}">
                      <a16:colId xmlns:a16="http://schemas.microsoft.com/office/drawing/2014/main" val="4109810283"/>
                    </a:ext>
                  </a:extLst>
                </a:gridCol>
                <a:gridCol w="446872">
                  <a:extLst>
                    <a:ext uri="{9D8B030D-6E8A-4147-A177-3AD203B41FA5}">
                      <a16:colId xmlns:a16="http://schemas.microsoft.com/office/drawing/2014/main" val="1474485543"/>
                    </a:ext>
                  </a:extLst>
                </a:gridCol>
                <a:gridCol w="446872">
                  <a:extLst>
                    <a:ext uri="{9D8B030D-6E8A-4147-A177-3AD203B41FA5}">
                      <a16:colId xmlns:a16="http://schemas.microsoft.com/office/drawing/2014/main" val="1245790750"/>
                    </a:ext>
                  </a:extLst>
                </a:gridCol>
                <a:gridCol w="446872">
                  <a:extLst>
                    <a:ext uri="{9D8B030D-6E8A-4147-A177-3AD203B41FA5}">
                      <a16:colId xmlns:a16="http://schemas.microsoft.com/office/drawing/2014/main" val="389036086"/>
                    </a:ext>
                  </a:extLst>
                </a:gridCol>
                <a:gridCol w="446872">
                  <a:extLst>
                    <a:ext uri="{9D8B030D-6E8A-4147-A177-3AD203B41FA5}">
                      <a16:colId xmlns:a16="http://schemas.microsoft.com/office/drawing/2014/main" val="4223323810"/>
                    </a:ext>
                  </a:extLst>
                </a:gridCol>
                <a:gridCol w="446872">
                  <a:extLst>
                    <a:ext uri="{9D8B030D-6E8A-4147-A177-3AD203B41FA5}">
                      <a16:colId xmlns:a16="http://schemas.microsoft.com/office/drawing/2014/main" val="3419063481"/>
                    </a:ext>
                  </a:extLst>
                </a:gridCol>
                <a:gridCol w="446872">
                  <a:extLst>
                    <a:ext uri="{9D8B030D-6E8A-4147-A177-3AD203B41FA5}">
                      <a16:colId xmlns:a16="http://schemas.microsoft.com/office/drawing/2014/main" val="4180054327"/>
                    </a:ext>
                  </a:extLst>
                </a:gridCol>
                <a:gridCol w="446872">
                  <a:extLst>
                    <a:ext uri="{9D8B030D-6E8A-4147-A177-3AD203B41FA5}">
                      <a16:colId xmlns:a16="http://schemas.microsoft.com/office/drawing/2014/main" val="498332101"/>
                    </a:ext>
                  </a:extLst>
                </a:gridCol>
                <a:gridCol w="446872">
                  <a:extLst>
                    <a:ext uri="{9D8B030D-6E8A-4147-A177-3AD203B41FA5}">
                      <a16:colId xmlns:a16="http://schemas.microsoft.com/office/drawing/2014/main" val="191061140"/>
                    </a:ext>
                  </a:extLst>
                </a:gridCol>
              </a:tblGrid>
              <a:tr h="370840">
                <a:tc>
                  <a:txBody>
                    <a:bodyPr/>
                    <a:lstStyle/>
                    <a:p>
                      <a:pPr algn="ctr"/>
                      <a:r>
                        <a:rPr lang="en-US" dirty="0"/>
                        <a:t>element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348570970"/>
                  </a:ext>
                </a:extLst>
              </a:tr>
              <a:tr h="370840">
                <a:tc>
                  <a:txBody>
                    <a:bodyPr/>
                    <a:lstStyle/>
                    <a:p>
                      <a:pPr algn="ctr"/>
                      <a:r>
                        <a:rPr lang="en-US" dirty="0"/>
                        <a:t>parent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5</a:t>
                      </a:r>
                    </a:p>
                  </a:txBody>
                  <a:tcPr anchor="ctr">
                    <a:solidFill>
                      <a:schemeClr val="bg1"/>
                    </a:solidFill>
                  </a:tcPr>
                </a:tc>
                <a:tc>
                  <a:txBody>
                    <a:bodyPr/>
                    <a:lstStyle/>
                    <a:p>
                      <a:pPr algn="ctr"/>
                      <a:r>
                        <a:rPr lang="en-US" dirty="0"/>
                        <a:t>3</a:t>
                      </a:r>
                    </a:p>
                  </a:txBody>
                  <a:tcPr anchor="ctr"/>
                </a:tc>
                <a:tc>
                  <a:txBody>
                    <a:bodyPr/>
                    <a:lstStyle/>
                    <a:p>
                      <a:pPr algn="ctr"/>
                      <a:r>
                        <a:rPr lang="en-US" dirty="0"/>
                        <a:t>3</a:t>
                      </a:r>
                    </a:p>
                  </a:txBody>
                  <a:tcPr anchor="ctr">
                    <a:solidFill>
                      <a:schemeClr val="accent6"/>
                    </a:solidFill>
                  </a:tcP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2259796472"/>
                  </a:ext>
                </a:extLst>
              </a:tr>
            </a:tbl>
          </a:graphicData>
        </a:graphic>
      </p:graphicFrame>
    </p:spTree>
    <p:extLst>
      <p:ext uri="{BB962C8B-B14F-4D97-AF65-F5344CB8AC3E}">
        <p14:creationId xmlns:p14="http://schemas.microsoft.com/office/powerpoint/2010/main" val="4031471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combine two sets (operation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𝑠𝑒𝑡𝑠</m:t>
                    </m:r>
                    <m:r>
                      <a:rPr lang="en-US" sz="2400" i="1" dirty="0">
                        <a:latin typeface="Cambria Math" panose="02040503050406030204" pitchFamily="18" charset="0"/>
                      </a:rPr>
                      <m:t>(</m:t>
                    </m:r>
                    <m:r>
                      <a:rPr lang="en-US" sz="2400" i="1" dirty="0">
                        <a:latin typeface="Cambria Math" panose="02040503050406030204" pitchFamily="18" charset="0"/>
                      </a:rPr>
                      <m:t>𝑎</m:t>
                    </m:r>
                    <m:r>
                      <a:rPr lang="en-US" sz="2400" i="1" dirty="0">
                        <a:latin typeface="Cambria Math" panose="02040503050406030204" pitchFamily="18" charset="0"/>
                      </a:rPr>
                      <m:t>, </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we first find the representative of the set in which </a:t>
                </a:r>
                <a14:m>
                  <m:oMath xmlns:m="http://schemas.openxmlformats.org/officeDocument/2006/math">
                    <m:r>
                      <a:rPr lang="en-US" sz="2400" i="1" dirty="0" smtClean="0">
                        <a:latin typeface="Cambria Math" panose="02040503050406030204" pitchFamily="18" charset="0"/>
                      </a:rPr>
                      <m:t>𝑎</m:t>
                    </m:r>
                  </m:oMath>
                </a14:m>
                <a:r>
                  <a:rPr lang="en-US" sz="2400" dirty="0">
                    <a:latin typeface="Times New Roman" panose="02020603050405020304" pitchFamily="18" charset="0"/>
                    <a:cs typeface="Times New Roman" panose="02020603050405020304" pitchFamily="18" charset="0"/>
                  </a:rPr>
                  <a:t> is located, and the representative of the set in which </a:t>
                </a:r>
                <a14:m>
                  <m:oMath xmlns:m="http://schemas.openxmlformats.org/officeDocument/2006/math">
                    <m:r>
                      <a:rPr lang="en-US" sz="2400" i="1" dirty="0" smtClean="0">
                        <a:latin typeface="Cambria Math" panose="02040503050406030204" pitchFamily="18" charset="0"/>
                      </a:rPr>
                      <m:t>𝑏</m:t>
                    </m:r>
                  </m:oMath>
                </a14:m>
                <a:r>
                  <a:rPr lang="en-US" sz="2400" dirty="0">
                    <a:latin typeface="Times New Roman" panose="02020603050405020304" pitchFamily="18" charset="0"/>
                    <a:cs typeface="Times New Roman" panose="02020603050405020304" pitchFamily="18" charset="0"/>
                  </a:rPr>
                  <a:t> is located. If the representatives are identical, that we have nothing to do, the sets are already merged. Otherwise, we can simply specify that one of the representatives is the parent of the other representative - thereby combining the two trees.</a:t>
                </a:r>
              </a:p>
              <a:p>
                <a:r>
                  <a:rPr lang="en-US" sz="2400" dirty="0">
                    <a:latin typeface="Times New Roman" panose="02020603050405020304" pitchFamily="18" charset="0"/>
                    <a:cs typeface="Times New Roman" panose="02020603050405020304" pitchFamily="18" charset="0"/>
                  </a:rPr>
                  <a:t>For example, </a:t>
                </a:r>
                <a14:m>
                  <m:oMath xmlns:m="http://schemas.openxmlformats.org/officeDocument/2006/math">
                    <m:r>
                      <a:rPr lang="en-US" sz="2400" i="1" dirty="0">
                        <a:latin typeface="Cambria Math" panose="02040503050406030204" pitchFamily="18" charset="0"/>
                      </a:rPr>
                      <m:t>𝑢𝑛𝑖𝑜𝑛</m:t>
                    </m:r>
                    <m:r>
                      <a:rPr lang="en-US" sz="2400" i="1" dirty="0">
                        <a:latin typeface="Cambria Math" panose="02040503050406030204" pitchFamily="18" charset="0"/>
                      </a:rPr>
                      <m:t>_</m:t>
                    </m:r>
                    <m:r>
                      <a:rPr lang="en-US" sz="2400" i="1" dirty="0">
                        <a:latin typeface="Cambria Math" panose="02040503050406030204" pitchFamily="18" charset="0"/>
                      </a:rPr>
                      <m:t>𝑠𝑒𝑡𝑠</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4, 5</m:t>
                        </m:r>
                      </m:e>
                    </m:d>
                  </m:oMath>
                </a14:m>
                <a:r>
                  <a:rPr lang="en-US" sz="2400" dirty="0">
                    <a:latin typeface="Times New Roman" panose="02020603050405020304" pitchFamily="18" charset="0"/>
                    <a:cs typeface="Times New Roman" panose="02020603050405020304" pitchFamily="18" charset="0"/>
                  </a:rPr>
                  <a:t> will change our array in the following way:</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217"/>
                </a:stretch>
              </a:blipFill>
            </p:spPr>
            <p:txBody>
              <a:bodyPr/>
              <a:lstStyle/>
              <a:p>
                <a:r>
                  <a:rPr lang="en-US">
                    <a:noFill/>
                  </a:rPr>
                  <a:t> </a:t>
                </a:r>
              </a:p>
            </p:txBody>
          </p:sp>
        </mc:Fallback>
      </mc:AlternateContent>
      <p:graphicFrame>
        <p:nvGraphicFramePr>
          <p:cNvPr id="6" name="Table 4">
            <a:extLst>
              <a:ext uri="{FF2B5EF4-FFF2-40B4-BE49-F238E27FC236}">
                <a16:creationId xmlns:a16="http://schemas.microsoft.com/office/drawing/2014/main" id="{B8E7B5E2-6100-42BE-8739-661229F77D7D}"/>
              </a:ext>
            </a:extLst>
          </p:cNvPr>
          <p:cNvGraphicFramePr>
            <a:graphicFrameLocks noGrp="1"/>
          </p:cNvGraphicFramePr>
          <p:nvPr>
            <p:extLst/>
          </p:nvPr>
        </p:nvGraphicFramePr>
        <p:xfrm>
          <a:off x="3553253" y="4511902"/>
          <a:ext cx="5085493" cy="741680"/>
        </p:xfrm>
        <a:graphic>
          <a:graphicData uri="http://schemas.openxmlformats.org/drawingml/2006/table">
            <a:tbl>
              <a:tblPr firstRow="1" bandRow="1">
                <a:tableStyleId>{5940675A-B579-460E-94D1-54222C63F5DA}</a:tableStyleId>
              </a:tblPr>
              <a:tblGrid>
                <a:gridCol w="1063645">
                  <a:extLst>
                    <a:ext uri="{9D8B030D-6E8A-4147-A177-3AD203B41FA5}">
                      <a16:colId xmlns:a16="http://schemas.microsoft.com/office/drawing/2014/main" val="2230225915"/>
                    </a:ext>
                  </a:extLst>
                </a:gridCol>
                <a:gridCol w="446872">
                  <a:extLst>
                    <a:ext uri="{9D8B030D-6E8A-4147-A177-3AD203B41FA5}">
                      <a16:colId xmlns:a16="http://schemas.microsoft.com/office/drawing/2014/main" val="4109810283"/>
                    </a:ext>
                  </a:extLst>
                </a:gridCol>
                <a:gridCol w="446872">
                  <a:extLst>
                    <a:ext uri="{9D8B030D-6E8A-4147-A177-3AD203B41FA5}">
                      <a16:colId xmlns:a16="http://schemas.microsoft.com/office/drawing/2014/main" val="1474485543"/>
                    </a:ext>
                  </a:extLst>
                </a:gridCol>
                <a:gridCol w="446872">
                  <a:extLst>
                    <a:ext uri="{9D8B030D-6E8A-4147-A177-3AD203B41FA5}">
                      <a16:colId xmlns:a16="http://schemas.microsoft.com/office/drawing/2014/main" val="1245790750"/>
                    </a:ext>
                  </a:extLst>
                </a:gridCol>
                <a:gridCol w="446872">
                  <a:extLst>
                    <a:ext uri="{9D8B030D-6E8A-4147-A177-3AD203B41FA5}">
                      <a16:colId xmlns:a16="http://schemas.microsoft.com/office/drawing/2014/main" val="389036086"/>
                    </a:ext>
                  </a:extLst>
                </a:gridCol>
                <a:gridCol w="446872">
                  <a:extLst>
                    <a:ext uri="{9D8B030D-6E8A-4147-A177-3AD203B41FA5}">
                      <a16:colId xmlns:a16="http://schemas.microsoft.com/office/drawing/2014/main" val="4223323810"/>
                    </a:ext>
                  </a:extLst>
                </a:gridCol>
                <a:gridCol w="446872">
                  <a:extLst>
                    <a:ext uri="{9D8B030D-6E8A-4147-A177-3AD203B41FA5}">
                      <a16:colId xmlns:a16="http://schemas.microsoft.com/office/drawing/2014/main" val="3419063481"/>
                    </a:ext>
                  </a:extLst>
                </a:gridCol>
                <a:gridCol w="446872">
                  <a:extLst>
                    <a:ext uri="{9D8B030D-6E8A-4147-A177-3AD203B41FA5}">
                      <a16:colId xmlns:a16="http://schemas.microsoft.com/office/drawing/2014/main" val="4180054327"/>
                    </a:ext>
                  </a:extLst>
                </a:gridCol>
                <a:gridCol w="446872">
                  <a:extLst>
                    <a:ext uri="{9D8B030D-6E8A-4147-A177-3AD203B41FA5}">
                      <a16:colId xmlns:a16="http://schemas.microsoft.com/office/drawing/2014/main" val="498332101"/>
                    </a:ext>
                  </a:extLst>
                </a:gridCol>
                <a:gridCol w="446872">
                  <a:extLst>
                    <a:ext uri="{9D8B030D-6E8A-4147-A177-3AD203B41FA5}">
                      <a16:colId xmlns:a16="http://schemas.microsoft.com/office/drawing/2014/main" val="191061140"/>
                    </a:ext>
                  </a:extLst>
                </a:gridCol>
              </a:tblGrid>
              <a:tr h="370840">
                <a:tc>
                  <a:txBody>
                    <a:bodyPr/>
                    <a:lstStyle/>
                    <a:p>
                      <a:pPr algn="ctr"/>
                      <a:r>
                        <a:rPr lang="en-US" dirty="0"/>
                        <a:t>element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348570970"/>
                  </a:ext>
                </a:extLst>
              </a:tr>
              <a:tr h="370840">
                <a:tc>
                  <a:txBody>
                    <a:bodyPr/>
                    <a:lstStyle/>
                    <a:p>
                      <a:pPr algn="ctr"/>
                      <a:r>
                        <a:rPr lang="en-US" dirty="0"/>
                        <a:t>parent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5</a:t>
                      </a:r>
                    </a:p>
                  </a:txBody>
                  <a:tcPr anchor="ctr">
                    <a:solidFill>
                      <a:schemeClr val="bg1"/>
                    </a:solidFill>
                  </a:tcPr>
                </a:tc>
                <a:tc>
                  <a:txBody>
                    <a:bodyPr/>
                    <a:lstStyle/>
                    <a:p>
                      <a:pPr algn="ctr"/>
                      <a:r>
                        <a:rPr lang="en-US" dirty="0"/>
                        <a:t>3</a:t>
                      </a:r>
                    </a:p>
                  </a:txBody>
                  <a:tcPr anchor="ctr"/>
                </a:tc>
                <a:tc>
                  <a:txBody>
                    <a:bodyPr/>
                    <a:lstStyle/>
                    <a:p>
                      <a:pPr algn="ctr"/>
                      <a:r>
                        <a:rPr lang="en-US" dirty="0"/>
                        <a:t>3</a:t>
                      </a:r>
                    </a:p>
                  </a:txBody>
                  <a:tcPr anchor="ctr">
                    <a:solidFill>
                      <a:schemeClr val="bg1"/>
                    </a:solidFill>
                  </a:tcPr>
                </a:tc>
                <a:tc>
                  <a:txBody>
                    <a:bodyPr/>
                    <a:lstStyle/>
                    <a:p>
                      <a:pPr algn="ctr"/>
                      <a:r>
                        <a:rPr lang="en-US" dirty="0"/>
                        <a:t>4</a:t>
                      </a:r>
                    </a:p>
                  </a:txBody>
                  <a:tcPr anchor="ctr">
                    <a:solidFill>
                      <a:schemeClr val="accent6"/>
                    </a:solidFill>
                  </a:tcP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2259796472"/>
                  </a:ext>
                </a:extLst>
              </a:tr>
            </a:tbl>
          </a:graphicData>
        </a:graphic>
      </p:graphicFrame>
    </p:spTree>
    <p:extLst>
      <p:ext uri="{BB962C8B-B14F-4D97-AF65-F5344CB8AC3E}">
        <p14:creationId xmlns:p14="http://schemas.microsoft.com/office/powerpoint/2010/main" val="2742299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 combine two sets (operation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𝑠𝑒𝑡𝑠</m:t>
                    </m:r>
                    <m:r>
                      <a:rPr lang="en-US" sz="2400" i="1" dirty="0">
                        <a:latin typeface="Cambria Math" panose="02040503050406030204" pitchFamily="18" charset="0"/>
                      </a:rPr>
                      <m:t>(</m:t>
                    </m:r>
                    <m:r>
                      <a:rPr lang="en-US" sz="2400" i="1" dirty="0">
                        <a:latin typeface="Cambria Math" panose="02040503050406030204" pitchFamily="18" charset="0"/>
                      </a:rPr>
                      <m:t>𝑎</m:t>
                    </m:r>
                    <m:r>
                      <a:rPr lang="en-US" sz="2400" i="1" dirty="0">
                        <a:latin typeface="Cambria Math" panose="02040503050406030204" pitchFamily="18" charset="0"/>
                      </a:rPr>
                      <m:t>, </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t>), we first find the representative of the set in which </a:t>
                </a:r>
                <a14:m>
                  <m:oMath xmlns:m="http://schemas.openxmlformats.org/officeDocument/2006/math">
                    <m:r>
                      <a:rPr lang="en-US" sz="2400" i="1" dirty="0" smtClean="0">
                        <a:latin typeface="Cambria Math" panose="02040503050406030204" pitchFamily="18" charset="0"/>
                      </a:rPr>
                      <m:t>𝑎</m:t>
                    </m:r>
                  </m:oMath>
                </a14:m>
                <a:r>
                  <a:rPr lang="en-US" sz="2400" dirty="0"/>
                  <a:t> is located, and the representative of the set in which </a:t>
                </a:r>
                <a14:m>
                  <m:oMath xmlns:m="http://schemas.openxmlformats.org/officeDocument/2006/math">
                    <m:r>
                      <a:rPr lang="en-US" sz="2400" i="1" dirty="0" smtClean="0">
                        <a:latin typeface="Cambria Math" panose="02040503050406030204" pitchFamily="18" charset="0"/>
                      </a:rPr>
                      <m:t>𝑏</m:t>
                    </m:r>
                  </m:oMath>
                </a14:m>
                <a:r>
                  <a:rPr lang="en-US" sz="2400" dirty="0"/>
                  <a:t> is located. If the representatives are identical, that we have nothing to do, the sets are already merged. Otherwise, we can simply specify that one of the representatives is the parent of the other representative - thereby combining the two trees.</a:t>
                </a:r>
              </a:p>
              <a:p>
                <a:r>
                  <a:rPr lang="en-US" sz="2400" dirty="0"/>
                  <a:t>After all this operations, operation </a:t>
                </a:r>
                <a14:m>
                  <m:oMath xmlns:m="http://schemas.openxmlformats.org/officeDocument/2006/math">
                    <m:r>
                      <a:rPr lang="en-US" sz="2400" i="1" dirty="0">
                        <a:latin typeface="Cambria Math" panose="02040503050406030204" pitchFamily="18" charset="0"/>
                      </a:rPr>
                      <m:t>𝑢𝑛𝑖𝑜𝑛</m:t>
                    </m:r>
                    <m:r>
                      <a:rPr lang="en-US" sz="2400" i="1" dirty="0">
                        <a:latin typeface="Cambria Math" panose="02040503050406030204" pitchFamily="18" charset="0"/>
                      </a:rPr>
                      <m:t>_</m:t>
                    </m:r>
                    <m:r>
                      <a:rPr lang="en-US" sz="2400" i="1" dirty="0">
                        <a:latin typeface="Cambria Math" panose="02040503050406030204" pitchFamily="18" charset="0"/>
                      </a:rPr>
                      <m:t>𝑠𝑒𝑡𝑠</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2</m:t>
                        </m:r>
                        <m:r>
                          <a:rPr lang="en-US" sz="2400" i="1" dirty="0">
                            <a:latin typeface="Cambria Math" panose="02040503050406030204" pitchFamily="18" charset="0"/>
                          </a:rPr>
                          <m:t>, </m:t>
                        </m:r>
                        <m:r>
                          <a:rPr lang="en-US" sz="2400" b="0" i="1" dirty="0" smtClean="0">
                            <a:latin typeface="Cambria Math" panose="02040503050406030204" pitchFamily="18" charset="0"/>
                          </a:rPr>
                          <m:t>4</m:t>
                        </m:r>
                      </m:e>
                    </m:d>
                  </m:oMath>
                </a14:m>
                <a:r>
                  <a:rPr lang="en-US" sz="2400" dirty="0"/>
                  <a:t> will have no effect, because representative of 2 and 4 is 3:</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217"/>
                </a:stretch>
              </a:blipFill>
            </p:spPr>
            <p:txBody>
              <a:bodyPr/>
              <a:lstStyle/>
              <a:p>
                <a:r>
                  <a:rPr lang="en-US">
                    <a:noFill/>
                  </a:rPr>
                  <a:t> </a:t>
                </a:r>
              </a:p>
            </p:txBody>
          </p:sp>
        </mc:Fallback>
      </mc:AlternateContent>
      <p:graphicFrame>
        <p:nvGraphicFramePr>
          <p:cNvPr id="6" name="Table 4">
            <a:extLst>
              <a:ext uri="{FF2B5EF4-FFF2-40B4-BE49-F238E27FC236}">
                <a16:creationId xmlns:a16="http://schemas.microsoft.com/office/drawing/2014/main" id="{B8E7B5E2-6100-42BE-8739-661229F77D7D}"/>
              </a:ext>
            </a:extLst>
          </p:cNvPr>
          <p:cNvGraphicFramePr>
            <a:graphicFrameLocks noGrp="1"/>
          </p:cNvGraphicFramePr>
          <p:nvPr>
            <p:extLst/>
          </p:nvPr>
        </p:nvGraphicFramePr>
        <p:xfrm>
          <a:off x="3553253" y="4511902"/>
          <a:ext cx="5085493" cy="741680"/>
        </p:xfrm>
        <a:graphic>
          <a:graphicData uri="http://schemas.openxmlformats.org/drawingml/2006/table">
            <a:tbl>
              <a:tblPr firstRow="1" bandRow="1">
                <a:tableStyleId>{5940675A-B579-460E-94D1-54222C63F5DA}</a:tableStyleId>
              </a:tblPr>
              <a:tblGrid>
                <a:gridCol w="1063645">
                  <a:extLst>
                    <a:ext uri="{9D8B030D-6E8A-4147-A177-3AD203B41FA5}">
                      <a16:colId xmlns:a16="http://schemas.microsoft.com/office/drawing/2014/main" val="2230225915"/>
                    </a:ext>
                  </a:extLst>
                </a:gridCol>
                <a:gridCol w="446872">
                  <a:extLst>
                    <a:ext uri="{9D8B030D-6E8A-4147-A177-3AD203B41FA5}">
                      <a16:colId xmlns:a16="http://schemas.microsoft.com/office/drawing/2014/main" val="4109810283"/>
                    </a:ext>
                  </a:extLst>
                </a:gridCol>
                <a:gridCol w="446872">
                  <a:extLst>
                    <a:ext uri="{9D8B030D-6E8A-4147-A177-3AD203B41FA5}">
                      <a16:colId xmlns:a16="http://schemas.microsoft.com/office/drawing/2014/main" val="1474485543"/>
                    </a:ext>
                  </a:extLst>
                </a:gridCol>
                <a:gridCol w="446872">
                  <a:extLst>
                    <a:ext uri="{9D8B030D-6E8A-4147-A177-3AD203B41FA5}">
                      <a16:colId xmlns:a16="http://schemas.microsoft.com/office/drawing/2014/main" val="1245790750"/>
                    </a:ext>
                  </a:extLst>
                </a:gridCol>
                <a:gridCol w="446872">
                  <a:extLst>
                    <a:ext uri="{9D8B030D-6E8A-4147-A177-3AD203B41FA5}">
                      <a16:colId xmlns:a16="http://schemas.microsoft.com/office/drawing/2014/main" val="389036086"/>
                    </a:ext>
                  </a:extLst>
                </a:gridCol>
                <a:gridCol w="446872">
                  <a:extLst>
                    <a:ext uri="{9D8B030D-6E8A-4147-A177-3AD203B41FA5}">
                      <a16:colId xmlns:a16="http://schemas.microsoft.com/office/drawing/2014/main" val="4223323810"/>
                    </a:ext>
                  </a:extLst>
                </a:gridCol>
                <a:gridCol w="446872">
                  <a:extLst>
                    <a:ext uri="{9D8B030D-6E8A-4147-A177-3AD203B41FA5}">
                      <a16:colId xmlns:a16="http://schemas.microsoft.com/office/drawing/2014/main" val="3419063481"/>
                    </a:ext>
                  </a:extLst>
                </a:gridCol>
                <a:gridCol w="446872">
                  <a:extLst>
                    <a:ext uri="{9D8B030D-6E8A-4147-A177-3AD203B41FA5}">
                      <a16:colId xmlns:a16="http://schemas.microsoft.com/office/drawing/2014/main" val="4180054327"/>
                    </a:ext>
                  </a:extLst>
                </a:gridCol>
                <a:gridCol w="446872">
                  <a:extLst>
                    <a:ext uri="{9D8B030D-6E8A-4147-A177-3AD203B41FA5}">
                      <a16:colId xmlns:a16="http://schemas.microsoft.com/office/drawing/2014/main" val="498332101"/>
                    </a:ext>
                  </a:extLst>
                </a:gridCol>
                <a:gridCol w="446872">
                  <a:extLst>
                    <a:ext uri="{9D8B030D-6E8A-4147-A177-3AD203B41FA5}">
                      <a16:colId xmlns:a16="http://schemas.microsoft.com/office/drawing/2014/main" val="191061140"/>
                    </a:ext>
                  </a:extLst>
                </a:gridCol>
              </a:tblGrid>
              <a:tr h="370840">
                <a:tc>
                  <a:txBody>
                    <a:bodyPr/>
                    <a:lstStyle/>
                    <a:p>
                      <a:pPr algn="ctr"/>
                      <a:r>
                        <a:rPr lang="en-US" dirty="0"/>
                        <a:t>element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348570970"/>
                  </a:ext>
                </a:extLst>
              </a:tr>
              <a:tr h="370840">
                <a:tc>
                  <a:txBody>
                    <a:bodyPr/>
                    <a:lstStyle/>
                    <a:p>
                      <a:pPr algn="ctr"/>
                      <a:r>
                        <a:rPr lang="en-US" dirty="0"/>
                        <a:t>parent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5</a:t>
                      </a:r>
                    </a:p>
                  </a:txBody>
                  <a:tcPr anchor="ctr">
                    <a:solidFill>
                      <a:schemeClr val="bg1"/>
                    </a:solidFill>
                  </a:tcPr>
                </a:tc>
                <a:tc>
                  <a:txBody>
                    <a:bodyPr/>
                    <a:lstStyle/>
                    <a:p>
                      <a:pPr algn="ctr"/>
                      <a:r>
                        <a:rPr lang="en-US" dirty="0"/>
                        <a:t>3</a:t>
                      </a:r>
                    </a:p>
                  </a:txBody>
                  <a:tcPr anchor="ctr"/>
                </a:tc>
                <a:tc>
                  <a:txBody>
                    <a:bodyPr/>
                    <a:lstStyle/>
                    <a:p>
                      <a:pPr algn="ctr"/>
                      <a:r>
                        <a:rPr lang="en-US" dirty="0"/>
                        <a:t>3</a:t>
                      </a:r>
                    </a:p>
                  </a:txBody>
                  <a:tcPr anchor="ctr">
                    <a:solidFill>
                      <a:schemeClr val="bg1"/>
                    </a:solidFill>
                  </a:tcPr>
                </a:tc>
                <a:tc>
                  <a:txBody>
                    <a:bodyPr/>
                    <a:lstStyle/>
                    <a:p>
                      <a:pPr algn="ctr"/>
                      <a:r>
                        <a:rPr lang="en-US" dirty="0"/>
                        <a:t>4</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2259796472"/>
                  </a:ext>
                </a:extLst>
              </a:tr>
            </a:tbl>
          </a:graphicData>
        </a:graphic>
      </p:graphicFrame>
    </p:spTree>
    <p:extLst>
      <p:ext uri="{BB962C8B-B14F-4D97-AF65-F5344CB8AC3E}">
        <p14:creationId xmlns:p14="http://schemas.microsoft.com/office/powerpoint/2010/main" val="1876061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Finally the implementation of the find representative function (operation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we simply climb the ancestors of the vertex </a:t>
                </a:r>
                <a14:m>
                  <m:oMath xmlns:m="http://schemas.openxmlformats.org/officeDocument/2006/math">
                    <m:r>
                      <a:rPr lang="en-US" sz="2400" i="1" dirty="0" smtClean="0">
                        <a:latin typeface="Cambria Math" panose="02040503050406030204" pitchFamily="18" charset="0"/>
                      </a:rPr>
                      <m:t>𝑣</m:t>
                    </m:r>
                  </m:oMath>
                </a14:m>
                <a:r>
                  <a:rPr lang="en-US" sz="2400" dirty="0">
                    <a:latin typeface="Times New Roman" panose="02020603050405020304" pitchFamily="18" charset="0"/>
                    <a:cs typeface="Times New Roman" panose="02020603050405020304" pitchFamily="18" charset="0"/>
                  </a:rPr>
                  <a:t> until we reach the root, i.e. a vertex such that the reference to the ancestor leads to itself. This operation is easily implemented recursively.</a:t>
                </a:r>
              </a:p>
              <a:p>
                <a:r>
                  <a:rPr lang="en-US" sz="2400" dirty="0">
                    <a:latin typeface="Times New Roman" panose="02020603050405020304" pitchFamily="18" charset="0"/>
                    <a:cs typeface="Times New Roman" panose="02020603050405020304" pitchFamily="18" charset="0"/>
                  </a:rPr>
                  <a:t>For example, representative of 2 is 3: </a:t>
                </a:r>
                <a14:m>
                  <m:oMath xmlns:m="http://schemas.openxmlformats.org/officeDocument/2006/math">
                    <m:r>
                      <a:rPr lang="en-US" sz="2400" b="0" i="1" smtClean="0">
                        <a:latin typeface="Cambria Math" panose="02040503050406030204" pitchFamily="18" charset="0"/>
                      </a:rPr>
                      <m:t>2 →5 →4 →3</m:t>
                    </m:r>
                  </m:oMath>
                </a14:m>
                <a:endParaRPr lang="en-US" sz="2400" dirty="0">
                  <a:latin typeface="Times New Roman" panose="02020603050405020304" pitchFamily="18" charset="0"/>
                  <a:cs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graphicFrame>
        <p:nvGraphicFramePr>
          <p:cNvPr id="6" name="Table 4">
            <a:extLst>
              <a:ext uri="{FF2B5EF4-FFF2-40B4-BE49-F238E27FC236}">
                <a16:creationId xmlns:a16="http://schemas.microsoft.com/office/drawing/2014/main" id="{B8E7B5E2-6100-42BE-8739-661229F77D7D}"/>
              </a:ext>
            </a:extLst>
          </p:cNvPr>
          <p:cNvGraphicFramePr>
            <a:graphicFrameLocks noGrp="1"/>
          </p:cNvGraphicFramePr>
          <p:nvPr>
            <p:extLst/>
          </p:nvPr>
        </p:nvGraphicFramePr>
        <p:xfrm>
          <a:off x="3553253" y="4511902"/>
          <a:ext cx="5085493" cy="741680"/>
        </p:xfrm>
        <a:graphic>
          <a:graphicData uri="http://schemas.openxmlformats.org/drawingml/2006/table">
            <a:tbl>
              <a:tblPr firstRow="1" bandRow="1">
                <a:tableStyleId>{5940675A-B579-460E-94D1-54222C63F5DA}</a:tableStyleId>
              </a:tblPr>
              <a:tblGrid>
                <a:gridCol w="1063645">
                  <a:extLst>
                    <a:ext uri="{9D8B030D-6E8A-4147-A177-3AD203B41FA5}">
                      <a16:colId xmlns:a16="http://schemas.microsoft.com/office/drawing/2014/main" val="2230225915"/>
                    </a:ext>
                  </a:extLst>
                </a:gridCol>
                <a:gridCol w="446872">
                  <a:extLst>
                    <a:ext uri="{9D8B030D-6E8A-4147-A177-3AD203B41FA5}">
                      <a16:colId xmlns:a16="http://schemas.microsoft.com/office/drawing/2014/main" val="4109810283"/>
                    </a:ext>
                  </a:extLst>
                </a:gridCol>
                <a:gridCol w="446872">
                  <a:extLst>
                    <a:ext uri="{9D8B030D-6E8A-4147-A177-3AD203B41FA5}">
                      <a16:colId xmlns:a16="http://schemas.microsoft.com/office/drawing/2014/main" val="1474485543"/>
                    </a:ext>
                  </a:extLst>
                </a:gridCol>
                <a:gridCol w="446872">
                  <a:extLst>
                    <a:ext uri="{9D8B030D-6E8A-4147-A177-3AD203B41FA5}">
                      <a16:colId xmlns:a16="http://schemas.microsoft.com/office/drawing/2014/main" val="1245790750"/>
                    </a:ext>
                  </a:extLst>
                </a:gridCol>
                <a:gridCol w="446872">
                  <a:extLst>
                    <a:ext uri="{9D8B030D-6E8A-4147-A177-3AD203B41FA5}">
                      <a16:colId xmlns:a16="http://schemas.microsoft.com/office/drawing/2014/main" val="389036086"/>
                    </a:ext>
                  </a:extLst>
                </a:gridCol>
                <a:gridCol w="446872">
                  <a:extLst>
                    <a:ext uri="{9D8B030D-6E8A-4147-A177-3AD203B41FA5}">
                      <a16:colId xmlns:a16="http://schemas.microsoft.com/office/drawing/2014/main" val="4223323810"/>
                    </a:ext>
                  </a:extLst>
                </a:gridCol>
                <a:gridCol w="446872">
                  <a:extLst>
                    <a:ext uri="{9D8B030D-6E8A-4147-A177-3AD203B41FA5}">
                      <a16:colId xmlns:a16="http://schemas.microsoft.com/office/drawing/2014/main" val="3419063481"/>
                    </a:ext>
                  </a:extLst>
                </a:gridCol>
                <a:gridCol w="446872">
                  <a:extLst>
                    <a:ext uri="{9D8B030D-6E8A-4147-A177-3AD203B41FA5}">
                      <a16:colId xmlns:a16="http://schemas.microsoft.com/office/drawing/2014/main" val="4180054327"/>
                    </a:ext>
                  </a:extLst>
                </a:gridCol>
                <a:gridCol w="446872">
                  <a:extLst>
                    <a:ext uri="{9D8B030D-6E8A-4147-A177-3AD203B41FA5}">
                      <a16:colId xmlns:a16="http://schemas.microsoft.com/office/drawing/2014/main" val="498332101"/>
                    </a:ext>
                  </a:extLst>
                </a:gridCol>
                <a:gridCol w="446872">
                  <a:extLst>
                    <a:ext uri="{9D8B030D-6E8A-4147-A177-3AD203B41FA5}">
                      <a16:colId xmlns:a16="http://schemas.microsoft.com/office/drawing/2014/main" val="191061140"/>
                    </a:ext>
                  </a:extLst>
                </a:gridCol>
              </a:tblGrid>
              <a:tr h="370840">
                <a:tc>
                  <a:txBody>
                    <a:bodyPr/>
                    <a:lstStyle/>
                    <a:p>
                      <a:pPr algn="ctr"/>
                      <a:r>
                        <a:rPr lang="en-US" dirty="0"/>
                        <a:t>element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solidFill>
                      <a:schemeClr val="accent6"/>
                    </a:solidFill>
                  </a:tcPr>
                </a:tc>
                <a:tc>
                  <a:txBody>
                    <a:bodyPr/>
                    <a:lstStyle/>
                    <a:p>
                      <a:pPr algn="ctr"/>
                      <a:r>
                        <a:rPr lang="en-US" dirty="0"/>
                        <a:t>3</a:t>
                      </a:r>
                    </a:p>
                  </a:txBody>
                  <a:tcPr anchor="ctr">
                    <a:solidFill>
                      <a:schemeClr val="accent6"/>
                    </a:solidFill>
                  </a:tcPr>
                </a:tc>
                <a:tc>
                  <a:txBody>
                    <a:bodyPr/>
                    <a:lstStyle/>
                    <a:p>
                      <a:pPr algn="ctr"/>
                      <a:r>
                        <a:rPr lang="en-US" dirty="0"/>
                        <a:t>4</a:t>
                      </a:r>
                    </a:p>
                  </a:txBody>
                  <a:tcPr anchor="ctr">
                    <a:solidFill>
                      <a:schemeClr val="accent6"/>
                    </a:solidFill>
                  </a:tcPr>
                </a:tc>
                <a:tc>
                  <a:txBody>
                    <a:bodyPr/>
                    <a:lstStyle/>
                    <a:p>
                      <a:pPr algn="ctr"/>
                      <a:r>
                        <a:rPr lang="en-US" dirty="0"/>
                        <a:t>5</a:t>
                      </a:r>
                    </a:p>
                  </a:txBody>
                  <a:tcPr anchor="ctr">
                    <a:solidFill>
                      <a:schemeClr val="accent6"/>
                    </a:solidFill>
                  </a:tcP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348570970"/>
                  </a:ext>
                </a:extLst>
              </a:tr>
              <a:tr h="370840">
                <a:tc>
                  <a:txBody>
                    <a:bodyPr/>
                    <a:lstStyle/>
                    <a:p>
                      <a:pPr algn="ctr"/>
                      <a:r>
                        <a:rPr lang="en-US" dirty="0"/>
                        <a:t>parent</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5</a:t>
                      </a:r>
                    </a:p>
                  </a:txBody>
                  <a:tcPr anchor="ctr">
                    <a:solidFill>
                      <a:schemeClr val="accent6"/>
                    </a:solidFill>
                  </a:tcPr>
                </a:tc>
                <a:tc>
                  <a:txBody>
                    <a:bodyPr/>
                    <a:lstStyle/>
                    <a:p>
                      <a:pPr algn="ctr"/>
                      <a:r>
                        <a:rPr lang="en-US" dirty="0"/>
                        <a:t>3</a:t>
                      </a:r>
                    </a:p>
                  </a:txBody>
                  <a:tcPr anchor="ctr">
                    <a:solidFill>
                      <a:schemeClr val="accent6"/>
                    </a:solidFill>
                  </a:tcPr>
                </a:tc>
                <a:tc>
                  <a:txBody>
                    <a:bodyPr/>
                    <a:lstStyle/>
                    <a:p>
                      <a:pPr algn="ctr"/>
                      <a:r>
                        <a:rPr lang="en-US" dirty="0"/>
                        <a:t>3</a:t>
                      </a:r>
                    </a:p>
                  </a:txBody>
                  <a:tcPr anchor="ctr">
                    <a:solidFill>
                      <a:schemeClr val="accent6"/>
                    </a:solidFill>
                  </a:tcPr>
                </a:tc>
                <a:tc>
                  <a:txBody>
                    <a:bodyPr/>
                    <a:lstStyle/>
                    <a:p>
                      <a:pPr algn="ctr"/>
                      <a:r>
                        <a:rPr lang="en-US" dirty="0"/>
                        <a:t>4</a:t>
                      </a:r>
                    </a:p>
                  </a:txBody>
                  <a:tcPr anchor="ctr">
                    <a:solidFill>
                      <a:schemeClr val="accent6"/>
                    </a:solidFill>
                  </a:tcP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2259796472"/>
                  </a:ext>
                </a:extLst>
              </a:tr>
            </a:tbl>
          </a:graphicData>
        </a:graphic>
      </p:graphicFrame>
    </p:spTree>
    <p:extLst>
      <p:ext uri="{BB962C8B-B14F-4D97-AF65-F5344CB8AC3E}">
        <p14:creationId xmlns:p14="http://schemas.microsoft.com/office/powerpoint/2010/main" val="3047694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smtClean="0">
                <a:latin typeface="+mn-lt"/>
              </a:rPr>
              <a:t>Implementation</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pic>
        <p:nvPicPr>
          <p:cNvPr id="3" name="Picture 2">
            <a:extLst>
              <a:ext uri="{FF2B5EF4-FFF2-40B4-BE49-F238E27FC236}">
                <a16:creationId xmlns:a16="http://schemas.microsoft.com/office/drawing/2014/main" id="{BD84297F-1639-40BC-B40B-79D6393FBF07}"/>
              </a:ext>
            </a:extLst>
          </p:cNvPr>
          <p:cNvPicPr>
            <a:picLocks noChangeAspect="1"/>
          </p:cNvPicPr>
          <p:nvPr/>
        </p:nvPicPr>
        <p:blipFill>
          <a:blip r:embed="rId2"/>
          <a:stretch>
            <a:fillRect/>
          </a:stretch>
        </p:blipFill>
        <p:spPr>
          <a:xfrm>
            <a:off x="4159207" y="1825625"/>
            <a:ext cx="3716166" cy="4515105"/>
          </a:xfrm>
          <a:prstGeom prst="rect">
            <a:avLst/>
          </a:prstGeom>
        </p:spPr>
      </p:pic>
    </p:spTree>
    <p:extLst>
      <p:ext uri="{BB962C8B-B14F-4D97-AF65-F5344CB8AC3E}">
        <p14:creationId xmlns:p14="http://schemas.microsoft.com/office/powerpoint/2010/main" val="4174901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However this implementation is inefficient. It is easy to construct an example, so that the trees degenerate into long chains. In that case each call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can take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time.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far away from the complexity that we want to have (nearly constant time). Therefore we will consider two optimizations that will allow to significantly accelerate the work.</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51602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We are given several elements, each of which is a separate set.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Disjoint set union</a:t>
            </a:r>
            <a:r>
              <a:rPr lang="hy-AM"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(DSU) have a following operation over given elements:</a:t>
            </a:r>
          </a:p>
          <a:p>
            <a:pPr lvl="1"/>
            <a:r>
              <a:rPr lang="en-US" dirty="0">
                <a:latin typeface="Times New Roman" panose="02020603050405020304" pitchFamily="18" charset="0"/>
                <a:cs typeface="Times New Roman" panose="02020603050405020304" pitchFamily="18" charset="0"/>
              </a:rPr>
              <a:t>Add element to a set.</a:t>
            </a:r>
          </a:p>
          <a:p>
            <a:pPr lvl="1"/>
            <a:r>
              <a:rPr lang="en-US" dirty="0">
                <a:latin typeface="Times New Roman" panose="02020603050405020304" pitchFamily="18" charset="0"/>
                <a:cs typeface="Times New Roman" panose="02020603050405020304" pitchFamily="18" charset="0"/>
              </a:rPr>
              <a:t>Combine any two sets.</a:t>
            </a:r>
          </a:p>
          <a:p>
            <a:pPr lvl="1"/>
            <a:r>
              <a:rPr lang="en-US" dirty="0">
                <a:latin typeface="Times New Roman" panose="02020603050405020304" pitchFamily="18" charset="0"/>
                <a:cs typeface="Times New Roman" panose="02020603050405020304" pitchFamily="18" charset="0"/>
              </a:rPr>
              <a:t>Tell in which set a specific element is.</a:t>
            </a:r>
          </a:p>
        </p:txBody>
      </p:sp>
    </p:spTree>
    <p:extLst>
      <p:ext uri="{BB962C8B-B14F-4D97-AF65-F5344CB8AC3E}">
        <p14:creationId xmlns:p14="http://schemas.microsoft.com/office/powerpoint/2010/main" val="322887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Path compression optimization</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This optimization is designed for speeding up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err="1" smtClean="0">
                        <a:latin typeface="Cambria Math" panose="02040503050406030204" pitchFamily="18" charset="0"/>
                      </a:rPr>
                      <m:t>𝑠𝑒𝑡</m:t>
                    </m:r>
                    <m:r>
                      <a:rPr lang="en-US" sz="2400" i="1" dirty="0" smtClean="0">
                        <a:latin typeface="Cambria Math" panose="02040503050406030204" pitchFamily="18" charset="0"/>
                      </a:rPr>
                      <m:t>(</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we call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for some vertex </a:t>
                </a:r>
                <a14:m>
                  <m:oMath xmlns:m="http://schemas.openxmlformats.org/officeDocument/2006/math">
                    <m:r>
                      <a:rPr lang="en-US" sz="2400" i="1" dirty="0" smtClean="0">
                        <a:latin typeface="Cambria Math" panose="02040503050406030204" pitchFamily="18" charset="0"/>
                      </a:rPr>
                      <m:t>𝑣</m:t>
                    </m:r>
                  </m:oMath>
                </a14:m>
                <a:r>
                  <a:rPr lang="en-US" sz="2400" dirty="0">
                    <a:latin typeface="Times New Roman" panose="02020603050405020304" pitchFamily="18" charset="0"/>
                    <a:cs typeface="Times New Roman" panose="02020603050405020304" pitchFamily="18" charset="0"/>
                  </a:rPr>
                  <a:t>, we actually find the representative </a:t>
                </a:r>
                <a14:m>
                  <m:oMath xmlns:m="http://schemas.openxmlformats.org/officeDocument/2006/math">
                    <m:r>
                      <a:rPr lang="en-US" sz="2400" i="1" dirty="0" smtClean="0">
                        <a:latin typeface="Cambria Math" panose="02040503050406030204" pitchFamily="18" charset="0"/>
                      </a:rPr>
                      <m:t>𝑝</m:t>
                    </m:r>
                  </m:oMath>
                </a14:m>
                <a:r>
                  <a:rPr lang="en-US" sz="2400" dirty="0">
                    <a:latin typeface="Times New Roman" panose="02020603050405020304" pitchFamily="18" charset="0"/>
                    <a:cs typeface="Times New Roman" panose="02020603050405020304" pitchFamily="18" charset="0"/>
                  </a:rPr>
                  <a:t> for all vertices that we visit on the path between </a:t>
                </a:r>
                <a14:m>
                  <m:oMath xmlns:m="http://schemas.openxmlformats.org/officeDocument/2006/math">
                    <m:r>
                      <a:rPr lang="en-US" sz="2400" i="1" dirty="0" smtClean="0">
                        <a:latin typeface="Cambria Math" panose="02040503050406030204" pitchFamily="18" charset="0"/>
                      </a:rPr>
                      <m:t>𝑣</m:t>
                    </m:r>
                  </m:oMath>
                </a14:m>
                <a:r>
                  <a:rPr lang="en-US" sz="2400" dirty="0">
                    <a:latin typeface="Times New Roman" panose="02020603050405020304" pitchFamily="18" charset="0"/>
                    <a:cs typeface="Times New Roman" panose="02020603050405020304" pitchFamily="18" charset="0"/>
                  </a:rPr>
                  <a:t> and the actual representative </a:t>
                </a:r>
                <a14:m>
                  <m:oMath xmlns:m="http://schemas.openxmlformats.org/officeDocument/2006/math">
                    <m:r>
                      <a:rPr lang="en-US" sz="2400" i="1" dirty="0" smtClean="0">
                        <a:latin typeface="Cambria Math" panose="02040503050406030204" pitchFamily="18" charset="0"/>
                      </a:rPr>
                      <m:t>𝑝</m:t>
                    </m:r>
                  </m:oMath>
                </a14:m>
                <a:r>
                  <a:rPr lang="en-US" sz="2400" dirty="0">
                    <a:latin typeface="Times New Roman" panose="02020603050405020304" pitchFamily="18" charset="0"/>
                    <a:cs typeface="Times New Roman" panose="02020603050405020304" pitchFamily="18" charset="0"/>
                  </a:rPr>
                  <a:t>. The trick is to make the paths for all those nodes shorter, by setting the parent of each visited vertex directly to </a:t>
                </a:r>
                <a14:m>
                  <m:oMath xmlns:m="http://schemas.openxmlformats.org/officeDocument/2006/math">
                    <m:r>
                      <a:rPr lang="en-US" sz="2400" i="1" dirty="0" smtClean="0">
                        <a:latin typeface="Cambria Math" panose="02040503050406030204" pitchFamily="18" charset="0"/>
                      </a:rPr>
                      <m:t>𝑝</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333"/>
                </a:stretch>
              </a:blipFill>
            </p:spPr>
            <p:txBody>
              <a:bodyPr/>
              <a:lstStyle/>
              <a:p>
                <a:r>
                  <a:rPr lang="en-US">
                    <a:noFill/>
                  </a:rPr>
                  <a:t> </a:t>
                </a:r>
              </a:p>
            </p:txBody>
          </p:sp>
        </mc:Fallback>
      </mc:AlternateContent>
    </p:spTree>
    <p:extLst>
      <p:ext uri="{BB962C8B-B14F-4D97-AF65-F5344CB8AC3E}">
        <p14:creationId xmlns:p14="http://schemas.microsoft.com/office/powerpoint/2010/main" val="565758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Path compression optimization</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You can see the operation in the following image. On the left there is a tree, and on the right side there is the compressed tree after calling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m:t>
                    </m:r>
                    <m:r>
                      <a:rPr lang="en-US" sz="2400" i="1" dirty="0" smtClean="0">
                        <a:latin typeface="Cambria Math" panose="02040503050406030204" pitchFamily="18" charset="0"/>
                      </a:rPr>
                      <m:t>(4)</m:t>
                    </m:r>
                  </m:oMath>
                </a14:m>
                <a:r>
                  <a:rPr lang="en-US" sz="2400" dirty="0">
                    <a:latin typeface="Times New Roman" panose="02020603050405020304" pitchFamily="18" charset="0"/>
                    <a:cs typeface="Times New Roman" panose="02020603050405020304" pitchFamily="18" charset="0"/>
                  </a:rPr>
                  <a:t>, which shortens the paths for the visited nodes 4, 5 and 3.</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21B5E518-ABDD-44F3-A818-19513E82B5B5}"/>
              </a:ext>
            </a:extLst>
          </p:cNvPr>
          <p:cNvSpPr/>
          <p:nvPr/>
        </p:nvSpPr>
        <p:spPr>
          <a:xfrm>
            <a:off x="1480749" y="3429000"/>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D0E24143-7D5E-44B9-8902-CEDE1BEC024F}"/>
              </a:ext>
            </a:extLst>
          </p:cNvPr>
          <p:cNvSpPr/>
          <p:nvPr/>
        </p:nvSpPr>
        <p:spPr>
          <a:xfrm>
            <a:off x="1480749" y="4528044"/>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41548939-8CE9-4645-A737-DC2203856DA2}"/>
              </a:ext>
            </a:extLst>
          </p:cNvPr>
          <p:cNvSpPr/>
          <p:nvPr/>
        </p:nvSpPr>
        <p:spPr>
          <a:xfrm>
            <a:off x="2605215" y="3429000"/>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0B1C72EA-A1E0-4F70-AA79-D723011CDBE0}"/>
              </a:ext>
            </a:extLst>
          </p:cNvPr>
          <p:cNvSpPr/>
          <p:nvPr/>
        </p:nvSpPr>
        <p:spPr>
          <a:xfrm>
            <a:off x="3729681" y="4528044"/>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E72E525-A071-4416-8BAE-3622FD1572B2}"/>
              </a:ext>
            </a:extLst>
          </p:cNvPr>
          <p:cNvSpPr/>
          <p:nvPr/>
        </p:nvSpPr>
        <p:spPr>
          <a:xfrm>
            <a:off x="3729681" y="3429000"/>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97EB446B-8900-4698-AD50-903D77706CDA}"/>
              </a:ext>
            </a:extLst>
          </p:cNvPr>
          <p:cNvSpPr/>
          <p:nvPr/>
        </p:nvSpPr>
        <p:spPr>
          <a:xfrm>
            <a:off x="4854147" y="3433116"/>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D1AED7C2-45ED-4D53-9644-E1DD78741A9D}"/>
              </a:ext>
            </a:extLst>
          </p:cNvPr>
          <p:cNvCxnSpPr>
            <a:stCxn id="6" idx="0"/>
            <a:endCxn id="5" idx="4"/>
          </p:cNvCxnSpPr>
          <p:nvPr/>
        </p:nvCxnSpPr>
        <p:spPr>
          <a:xfrm flipV="1">
            <a:off x="1789668" y="4046838"/>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6CF570B-7DEC-49A6-AC45-D4A4816D4DAF}"/>
              </a:ext>
            </a:extLst>
          </p:cNvPr>
          <p:cNvCxnSpPr/>
          <p:nvPr/>
        </p:nvCxnSpPr>
        <p:spPr>
          <a:xfrm flipV="1">
            <a:off x="4038600" y="4040658"/>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C3368A34-8649-4EAB-84A8-23D751654F72}"/>
              </a:ext>
            </a:extLst>
          </p:cNvPr>
          <p:cNvCxnSpPr>
            <a:stCxn id="10" idx="2"/>
            <a:endCxn id="8" idx="6"/>
          </p:cNvCxnSpPr>
          <p:nvPr/>
        </p:nvCxnSpPr>
        <p:spPr>
          <a:xfrm flipH="1">
            <a:off x="3223053" y="3737919"/>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FBE04FE-7740-46F8-BE36-9725D2F0FF0D}"/>
              </a:ext>
            </a:extLst>
          </p:cNvPr>
          <p:cNvCxnSpPr/>
          <p:nvPr/>
        </p:nvCxnSpPr>
        <p:spPr>
          <a:xfrm flipH="1">
            <a:off x="2098587" y="3733800"/>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D2E1B9A6-AFE5-450A-AD75-E6D1110BB493}"/>
              </a:ext>
            </a:extLst>
          </p:cNvPr>
          <p:cNvSpPr/>
          <p:nvPr/>
        </p:nvSpPr>
        <p:spPr>
          <a:xfrm>
            <a:off x="7883609" y="3390659"/>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D90E7B75-97DF-4835-ABC4-DCC0F58838A4}"/>
              </a:ext>
            </a:extLst>
          </p:cNvPr>
          <p:cNvSpPr/>
          <p:nvPr/>
        </p:nvSpPr>
        <p:spPr>
          <a:xfrm>
            <a:off x="6744726" y="4532160"/>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8" name="Oval 17">
            <a:extLst>
              <a:ext uri="{FF2B5EF4-FFF2-40B4-BE49-F238E27FC236}">
                <a16:creationId xmlns:a16="http://schemas.microsoft.com/office/drawing/2014/main" id="{7DD86580-BC1F-4A08-BD2D-D0BC4BF504E6}"/>
              </a:ext>
            </a:extLst>
          </p:cNvPr>
          <p:cNvSpPr/>
          <p:nvPr/>
        </p:nvSpPr>
        <p:spPr>
          <a:xfrm>
            <a:off x="7869192" y="4532160"/>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9" name="Oval 18">
            <a:extLst>
              <a:ext uri="{FF2B5EF4-FFF2-40B4-BE49-F238E27FC236}">
                <a16:creationId xmlns:a16="http://schemas.microsoft.com/office/drawing/2014/main" id="{FFC7A7FA-97C8-4698-98E9-D09421EC4197}"/>
              </a:ext>
            </a:extLst>
          </p:cNvPr>
          <p:cNvSpPr/>
          <p:nvPr/>
        </p:nvSpPr>
        <p:spPr>
          <a:xfrm>
            <a:off x="8993658" y="4532160"/>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0" name="Oval 19">
            <a:extLst>
              <a:ext uri="{FF2B5EF4-FFF2-40B4-BE49-F238E27FC236}">
                <a16:creationId xmlns:a16="http://schemas.microsoft.com/office/drawing/2014/main" id="{15D9DE44-82B3-4A0B-8246-F5E32D4887A8}"/>
              </a:ext>
            </a:extLst>
          </p:cNvPr>
          <p:cNvSpPr/>
          <p:nvPr/>
        </p:nvSpPr>
        <p:spPr>
          <a:xfrm>
            <a:off x="8968947" y="3390659"/>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1" name="Oval 20">
            <a:extLst>
              <a:ext uri="{FF2B5EF4-FFF2-40B4-BE49-F238E27FC236}">
                <a16:creationId xmlns:a16="http://schemas.microsoft.com/office/drawing/2014/main" id="{69CC0239-DBDB-426E-A8BA-A88E0D1D2EC3}"/>
              </a:ext>
            </a:extLst>
          </p:cNvPr>
          <p:cNvSpPr/>
          <p:nvPr/>
        </p:nvSpPr>
        <p:spPr>
          <a:xfrm>
            <a:off x="10118124" y="3437232"/>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 name="Arrow: Right 2">
            <a:extLst>
              <a:ext uri="{FF2B5EF4-FFF2-40B4-BE49-F238E27FC236}">
                <a16:creationId xmlns:a16="http://schemas.microsoft.com/office/drawing/2014/main" id="{6C804886-2055-4D48-AD31-430E36E7C67F}"/>
              </a:ext>
            </a:extLst>
          </p:cNvPr>
          <p:cNvSpPr/>
          <p:nvPr/>
        </p:nvSpPr>
        <p:spPr>
          <a:xfrm>
            <a:off x="5700582" y="4135395"/>
            <a:ext cx="733165" cy="48120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8B7C0F2-8258-4860-AAF4-DA16695DA816}"/>
              </a:ext>
            </a:extLst>
          </p:cNvPr>
          <p:cNvCxnSpPr>
            <a:stCxn id="17" idx="7"/>
            <a:endCxn id="16" idx="3"/>
          </p:cNvCxnSpPr>
          <p:nvPr/>
        </p:nvCxnSpPr>
        <p:spPr>
          <a:xfrm flipV="1">
            <a:off x="7272084" y="3918017"/>
            <a:ext cx="702005" cy="7046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1E23189-F4CD-487B-8B42-4E0F81E8DCFD}"/>
              </a:ext>
            </a:extLst>
          </p:cNvPr>
          <p:cNvCxnSpPr>
            <a:stCxn id="18" idx="0"/>
            <a:endCxn id="16" idx="4"/>
          </p:cNvCxnSpPr>
          <p:nvPr/>
        </p:nvCxnSpPr>
        <p:spPr>
          <a:xfrm flipV="1">
            <a:off x="8178111" y="4008497"/>
            <a:ext cx="14417" cy="523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B7905A3-7FEF-43A0-8BF2-2BABBE952DE5}"/>
              </a:ext>
            </a:extLst>
          </p:cNvPr>
          <p:cNvCxnSpPr>
            <a:stCxn id="19" idx="1"/>
            <a:endCxn id="16" idx="5"/>
          </p:cNvCxnSpPr>
          <p:nvPr/>
        </p:nvCxnSpPr>
        <p:spPr>
          <a:xfrm flipH="1" flipV="1">
            <a:off x="8410967" y="3918017"/>
            <a:ext cx="673171" cy="7046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3425627C-15E3-4604-A444-F124840F2B76}"/>
              </a:ext>
            </a:extLst>
          </p:cNvPr>
          <p:cNvCxnSpPr>
            <a:stCxn id="20" idx="2"/>
            <a:endCxn id="16" idx="6"/>
          </p:cNvCxnSpPr>
          <p:nvPr/>
        </p:nvCxnSpPr>
        <p:spPr>
          <a:xfrm flipH="1">
            <a:off x="8501447" y="3699578"/>
            <a:ext cx="467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14016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Path compression optimization</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 new implementation of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err="1" smtClean="0">
                        <a:latin typeface="Cambria Math" panose="02040503050406030204" pitchFamily="18" charset="0"/>
                      </a:rPr>
                      <m:t>𝑠𝑒𝑡</m:t>
                    </m:r>
                    <m:r>
                      <a:rPr lang="en-US" sz="2400" i="1" dirty="0" smtClean="0">
                        <a:latin typeface="Cambria Math" panose="02040503050406030204" pitchFamily="18" charset="0"/>
                      </a:rPr>
                      <m:t>(</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is as follows: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simple implementation does what was intended: first find the representative of the set (root vertex), and the in the process of stack unwinding the visited nodes are attached directly to the representative.</a:t>
                </a:r>
              </a:p>
              <a:p>
                <a:r>
                  <a:rPr lang="en-US" sz="2400" dirty="0">
                    <a:latin typeface="Times New Roman" panose="02020603050405020304" pitchFamily="18" charset="0"/>
                    <a:cs typeface="Times New Roman" panose="02020603050405020304" pitchFamily="18" charset="0"/>
                  </a:rPr>
                  <a:t>This simple modification of the operation already achieves the time complexity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m:rPr>
                        <m:sty m:val="p"/>
                      </m:rPr>
                      <a:rPr lang="en-US" sz="2400" i="1" dirty="0" smtClean="0">
                        <a:latin typeface="Cambria Math" panose="02040503050406030204" pitchFamily="18" charset="0"/>
                      </a:rPr>
                      <m:t>log</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per call on average. There is a second modification, that will make it even faster.</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2801" r="-1623"/>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52D613AC-D539-4E24-89A7-8FFC2CDA52CC}"/>
              </a:ext>
            </a:extLst>
          </p:cNvPr>
          <p:cNvPicPr>
            <a:picLocks noChangeAspect="1"/>
          </p:cNvPicPr>
          <p:nvPr/>
        </p:nvPicPr>
        <p:blipFill>
          <a:blip r:embed="rId3"/>
          <a:stretch>
            <a:fillRect/>
          </a:stretch>
        </p:blipFill>
        <p:spPr>
          <a:xfrm>
            <a:off x="3689972" y="2244745"/>
            <a:ext cx="4812056" cy="1375913"/>
          </a:xfrm>
          <a:prstGeom prst="rect">
            <a:avLst/>
          </a:prstGeom>
        </p:spPr>
      </p:pic>
    </p:spTree>
    <p:extLst>
      <p:ext uri="{BB962C8B-B14F-4D97-AF65-F5344CB8AC3E}">
        <p14:creationId xmlns:p14="http://schemas.microsoft.com/office/powerpoint/2010/main" val="2521259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Union by size / rank</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In this optimization we will change the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err="1" smtClean="0">
                        <a:latin typeface="Cambria Math" panose="02040503050406030204" pitchFamily="18" charset="0"/>
                      </a:rPr>
                      <m:t>𝑠𝑒𝑡</m:t>
                    </m:r>
                    <m:r>
                      <a:rPr lang="en-US" sz="2400" i="1" dirty="0" smtClean="0">
                        <a:latin typeface="Cambria Math" panose="02040503050406030204" pitchFamily="18" charset="0"/>
                      </a:rPr>
                      <m:t>(</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operation. To be precise, we will change which tree gets attached to the other one. In the native implementation the second tree always got attached to the first one. In practice that can lead to trees containing chains of length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this optimization we will avoid this by choosing very carefully which tree gets attached.</a:t>
                </a:r>
              </a:p>
              <a:p>
                <a:r>
                  <a:rPr lang="en-US" sz="2400" dirty="0">
                    <a:latin typeface="Times New Roman" panose="02020603050405020304" pitchFamily="18" charset="0"/>
                    <a:cs typeface="Times New Roman" panose="02020603050405020304" pitchFamily="18" charset="0"/>
                  </a:rPr>
                  <a:t>There are many possible heuristics that can be used. Most popular are the following two approaches: In the first approach we use the size of the trees as rank, and in the second one we use the depth of the tree (more precisely, the upper bound on the tree depth, because the depth will get smaller when applying path compression).</a:t>
                </a:r>
              </a:p>
              <a:p>
                <a:r>
                  <a:rPr lang="en-US" sz="2400" dirty="0">
                    <a:latin typeface="Times New Roman" panose="02020603050405020304" pitchFamily="18" charset="0"/>
                    <a:cs typeface="Times New Roman" panose="02020603050405020304" pitchFamily="18" charset="0"/>
                  </a:rPr>
                  <a:t>In both approaches the essence of the optimization is the same: we attach the tree with the lower rank to the one with the bigger rank.</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333" b="-1961"/>
                </a:stretch>
              </a:blipFill>
            </p:spPr>
            <p:txBody>
              <a:bodyPr/>
              <a:lstStyle/>
              <a:p>
                <a:r>
                  <a:rPr lang="en-US">
                    <a:noFill/>
                  </a:rPr>
                  <a:t> </a:t>
                </a:r>
              </a:p>
            </p:txBody>
          </p:sp>
        </mc:Fallback>
      </mc:AlternateContent>
    </p:spTree>
    <p:extLst>
      <p:ext uri="{BB962C8B-B14F-4D97-AF65-F5344CB8AC3E}">
        <p14:creationId xmlns:p14="http://schemas.microsoft.com/office/powerpoint/2010/main" val="264040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Union by size / rank</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Here is the implementation of union by size:</a:t>
            </a:r>
          </a:p>
        </p:txBody>
      </p:sp>
      <p:pic>
        <p:nvPicPr>
          <p:cNvPr id="3" name="Picture 2">
            <a:extLst>
              <a:ext uri="{FF2B5EF4-FFF2-40B4-BE49-F238E27FC236}">
                <a16:creationId xmlns:a16="http://schemas.microsoft.com/office/drawing/2014/main" id="{A1F19F93-0E0F-424A-A829-348A8BBD69AE}"/>
              </a:ext>
            </a:extLst>
          </p:cNvPr>
          <p:cNvPicPr>
            <a:picLocks noChangeAspect="1"/>
          </p:cNvPicPr>
          <p:nvPr/>
        </p:nvPicPr>
        <p:blipFill>
          <a:blip r:embed="rId2"/>
          <a:stretch>
            <a:fillRect/>
          </a:stretch>
        </p:blipFill>
        <p:spPr>
          <a:xfrm>
            <a:off x="4401129" y="2427188"/>
            <a:ext cx="3389742" cy="3749775"/>
          </a:xfrm>
          <a:prstGeom prst="rect">
            <a:avLst/>
          </a:prstGeom>
        </p:spPr>
      </p:pic>
    </p:spTree>
    <p:extLst>
      <p:ext uri="{BB962C8B-B14F-4D97-AF65-F5344CB8AC3E}">
        <p14:creationId xmlns:p14="http://schemas.microsoft.com/office/powerpoint/2010/main" val="3140230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Union by size / rank</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And here is the implementation of union by rank based on the depth of the trees:</a:t>
            </a:r>
          </a:p>
        </p:txBody>
      </p:sp>
      <p:pic>
        <p:nvPicPr>
          <p:cNvPr id="5" name="Picture 4">
            <a:extLst>
              <a:ext uri="{FF2B5EF4-FFF2-40B4-BE49-F238E27FC236}">
                <a16:creationId xmlns:a16="http://schemas.microsoft.com/office/drawing/2014/main" id="{BB886915-695A-42DC-B4A9-63D5AD93A296}"/>
              </a:ext>
            </a:extLst>
          </p:cNvPr>
          <p:cNvPicPr>
            <a:picLocks noChangeAspect="1"/>
          </p:cNvPicPr>
          <p:nvPr/>
        </p:nvPicPr>
        <p:blipFill>
          <a:blip r:embed="rId2"/>
          <a:stretch>
            <a:fillRect/>
          </a:stretch>
        </p:blipFill>
        <p:spPr>
          <a:xfrm>
            <a:off x="4465846" y="2454611"/>
            <a:ext cx="3211819" cy="3722351"/>
          </a:xfrm>
          <a:prstGeom prst="rect">
            <a:avLst/>
          </a:prstGeom>
        </p:spPr>
      </p:pic>
    </p:spTree>
    <p:extLst>
      <p:ext uri="{BB962C8B-B14F-4D97-AF65-F5344CB8AC3E}">
        <p14:creationId xmlns:p14="http://schemas.microsoft.com/office/powerpoint/2010/main" val="1993847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Complexity</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If we combine both optimizations - path compression with union by size / rank - we will reach nearly constant time queries. It turns out, that the final amortized time complexity is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𝛼</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where </a:t>
                </a:r>
                <a14:m>
                  <m:oMath xmlns:m="http://schemas.openxmlformats.org/officeDocument/2006/math">
                    <m:r>
                      <a:rPr lang="en-US" sz="2400" i="1" dirty="0" smtClean="0">
                        <a:latin typeface="Cambria Math" panose="02040503050406030204" pitchFamily="18" charset="0"/>
                      </a:rPr>
                      <m:t>𝛼</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is the inverse Ackermann function, which grows very slowly. In fact it grows so slowly, that it doesn't exceed 4 for all reasonable </a:t>
                </a:r>
                <a14:m>
                  <m:oMath xmlns:m="http://schemas.openxmlformats.org/officeDocument/2006/math">
                    <m:r>
                      <a:rPr lang="en-US" sz="2400" i="1" dirty="0" smtClean="0">
                        <a:latin typeface="Cambria Math" panose="02040503050406030204" pitchFamily="18" charset="0"/>
                      </a:rPr>
                      <m:t>𝑛</m:t>
                    </m:r>
                  </m:oMath>
                </a14:m>
                <a:r>
                  <a:rPr lang="en-US" sz="2400" dirty="0">
                    <a:latin typeface="Times New Roman" panose="02020603050405020304" pitchFamily="18" charset="0"/>
                    <a:cs typeface="Times New Roman" panose="02020603050405020304" pitchFamily="18" charset="0"/>
                  </a:rPr>
                  <a:t> (approximately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&lt;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10</m:t>
                        </m:r>
                      </m:e>
                      <m:sup>
                        <m:r>
                          <a:rPr lang="en-US" sz="2400" i="1" dirty="0" smtClean="0">
                            <a:latin typeface="Cambria Math" panose="02040503050406030204" pitchFamily="18" charset="0"/>
                          </a:rPr>
                          <m:t>6</m:t>
                        </m:r>
                        <m:r>
                          <a:rPr lang="en-US" sz="2400" b="0" i="1" dirty="0" smtClean="0">
                            <a:latin typeface="Cambria Math" panose="02040503050406030204" pitchFamily="18" charset="0"/>
                          </a:rPr>
                          <m:t>00</m:t>
                        </m:r>
                      </m:sup>
                    </m:sSup>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Amortized complexity is the total time per operation, evaluated over a sequence of multiple operations. The idea is to guarantee the total time of the entire sequence, while allowing single operations to be much slower then the amortized time. E.g. in our case a single call might take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m:rPr>
                        <m:sty m:val="p"/>
                      </m:rPr>
                      <a:rPr lang="en-US" sz="2400" i="0" dirty="0" err="1">
                        <a:latin typeface="Cambria Math" panose="02040503050406030204" pitchFamily="18" charset="0"/>
                      </a:rPr>
                      <m:t>log</m:t>
                    </m:r>
                    <m:r>
                      <a:rPr lang="en-US" sz="2400" b="0" i="1" dirty="0" smtClean="0">
                        <a:latin typeface="Cambria Math" panose="02040503050406030204" pitchFamily="18" charset="0"/>
                      </a:rPr>
                      <m:t>⁡(</m:t>
                    </m:r>
                    <m:r>
                      <a:rPr lang="en-US" sz="2400" i="1" dirty="0" err="1">
                        <a:latin typeface="Cambria Math" panose="02040503050406030204" pitchFamily="18" charset="0"/>
                      </a:rPr>
                      <m:t>𝑛</m:t>
                    </m:r>
                    <m:r>
                      <a:rPr lang="en-US" sz="2400" b="0" i="1" dirty="0" smtClean="0">
                        <a:latin typeface="Cambria Math" panose="02040503050406030204" pitchFamily="18" charset="0"/>
                      </a:rPr>
                      <m:t>)</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in the worst case, but if we do </a:t>
                </a:r>
                <a14:m>
                  <m:oMath xmlns:m="http://schemas.openxmlformats.org/officeDocument/2006/math">
                    <m:r>
                      <a:rPr lang="en-US" sz="2400" i="1" dirty="0"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such calls back to back we will end up with an average time of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𝛼</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Also, it's worth mentioning that DSU with union by size / rank, but without path compression works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m:rPr>
                        <m:sty m:val="p"/>
                      </m:rPr>
                      <a:rPr lang="en-US" sz="2400" i="0" dirty="0" err="1">
                        <a:latin typeface="Cambria Math" panose="02040503050406030204" pitchFamily="18" charset="0"/>
                      </a:rPr>
                      <m:t>log</m:t>
                    </m:r>
                    <m:r>
                      <a:rPr lang="en-US" sz="2400" b="0" i="1" dirty="0" smtClean="0">
                        <a:latin typeface="Cambria Math" panose="02040503050406030204" pitchFamily="18" charset="0"/>
                      </a:rPr>
                      <m:t>⁡(</m:t>
                    </m:r>
                    <m:r>
                      <a:rPr lang="en-US" sz="2400" i="1" dirty="0" err="1">
                        <a:latin typeface="Cambria Math" panose="02040503050406030204" pitchFamily="18" charset="0"/>
                      </a:rPr>
                      <m:t>𝑛</m:t>
                    </m:r>
                    <m:r>
                      <a:rPr lang="en-US" sz="2400" b="0" i="1" dirty="0" smtClean="0">
                        <a:latin typeface="Cambria Math" panose="02040503050406030204" pitchFamily="18" charset="0"/>
                      </a:rPr>
                      <m:t>)</m:t>
                    </m:r>
                    <m:r>
                      <a:rPr lang="en-US" sz="2400" i="1" dirty="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time per query.</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275" b="-1961"/>
                </a:stretch>
              </a:blipFill>
            </p:spPr>
            <p:txBody>
              <a:bodyPr/>
              <a:lstStyle/>
              <a:p>
                <a:r>
                  <a:rPr lang="en-US">
                    <a:noFill/>
                  </a:rPr>
                  <a:t> </a:t>
                </a:r>
              </a:p>
            </p:txBody>
          </p:sp>
        </mc:Fallback>
      </mc:AlternateContent>
    </p:spTree>
    <p:extLst>
      <p:ext uri="{BB962C8B-B14F-4D97-AF65-F5344CB8AC3E}">
        <p14:creationId xmlns:p14="http://schemas.microsoft.com/office/powerpoint/2010/main" val="178994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Autofit/>
          </a:bodyPr>
          <a:lstStyle/>
          <a:p>
            <a:r>
              <a:rPr lang="en-US" sz="3200" dirty="0">
                <a:latin typeface="+mn-lt"/>
              </a:rPr>
              <a:t>Disjoint set union</a:t>
            </a:r>
            <a:r>
              <a:rPr lang="hy-AM" sz="3200" dirty="0">
                <a:latin typeface="+mn-lt"/>
              </a:rPr>
              <a:t> </a:t>
            </a:r>
            <a:r>
              <a:rPr lang="en-US" sz="3200" dirty="0">
                <a:latin typeface="+mn-lt"/>
              </a:rPr>
              <a:t>(DSU)</a:t>
            </a:r>
            <a:br>
              <a:rPr lang="en-US" sz="3200" dirty="0">
                <a:latin typeface="+mn-lt"/>
              </a:rPr>
            </a:br>
            <a:r>
              <a:rPr lang="en-US" sz="3200" dirty="0">
                <a:latin typeface="+mn-lt"/>
              </a:rPr>
              <a:t>Applications: search for connected components in an image</a:t>
            </a:r>
            <a:endParaRPr lang="en-US" sz="3200"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One of the applications of DSU is the following task: there is an image of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m:t>
                    </m:r>
                    <m:r>
                      <a:rPr lang="en-US" sz="2400" i="1" dirty="0"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pixels. Originally all are white, but then a few black pixels are drawn. You want to determine the size of each white connected component in the final image.</a:t>
                </a:r>
              </a:p>
              <a:p>
                <a:r>
                  <a:rPr lang="en-US" sz="2400" dirty="0">
                    <a:latin typeface="Times New Roman" panose="02020603050405020304" pitchFamily="18" charset="0"/>
                    <a:cs typeface="Times New Roman" panose="02020603050405020304" pitchFamily="18" charset="0"/>
                  </a:rPr>
                  <a:t>For the solution we simply iterate over all white pixels in the image, for each cell iterate over its four neighbors, and if the neighbor is white call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smtClean="0">
                        <a:latin typeface="Cambria Math" panose="02040503050406030204" pitchFamily="18" charset="0"/>
                      </a:rPr>
                      <m:t>𝑠𝑒𝑡𝑠</m:t>
                    </m:r>
                  </m:oMath>
                </a14:m>
                <a:r>
                  <a:rPr lang="en-US" sz="2400" dirty="0">
                    <a:latin typeface="Times New Roman" panose="02020603050405020304" pitchFamily="18" charset="0"/>
                    <a:cs typeface="Times New Roman" panose="02020603050405020304" pitchFamily="18" charset="0"/>
                  </a:rPr>
                  <a:t>. Thus we will have a DSU with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 nodes corresponding to image pixels. The resulting trees in the DSU are the desired connected components.</a:t>
                </a:r>
              </a:p>
              <a:p>
                <a:r>
                  <a:rPr lang="en-US" sz="2400" dirty="0">
                    <a:latin typeface="Times New Roman" panose="02020603050405020304" pitchFamily="18" charset="0"/>
                    <a:cs typeface="Times New Roman" panose="02020603050405020304" pitchFamily="18" charset="0"/>
                  </a:rPr>
                  <a:t>The problem can also be solved by DFS or BFS, but the method described here has an advantage: it can process the matrix row by row (i.e. to process a row we only need the previous and the current row, and only need a DSU built for the elements of one row)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m:rPr>
                        <m:sty m:val="p"/>
                      </m:rPr>
                      <a:rPr lang="en-US" sz="2400" i="1" dirty="0" smtClean="0">
                        <a:latin typeface="Cambria Math" panose="02040503050406030204" pitchFamily="18" charset="0"/>
                      </a:rPr>
                      <m:t>min</m:t>
                    </m:r>
                    <m:r>
                      <a:rPr lang="en-US" sz="2400" i="1" dirty="0" smtClean="0">
                        <a:latin typeface="Cambria Math" panose="02040503050406030204" pitchFamily="18" charset="0"/>
                      </a:rPr>
                      <m:t>⁡(</m:t>
                    </m:r>
                    <m:r>
                      <a:rPr lang="en-US" sz="2400" i="1" dirty="0" err="1">
                        <a:latin typeface="Cambria Math" panose="02040503050406030204" pitchFamily="18" charset="0"/>
                      </a:rPr>
                      <m:t>𝑛</m:t>
                    </m:r>
                    <m:r>
                      <a:rPr lang="en-US" sz="2400" i="1" dirty="0" err="1">
                        <a:latin typeface="Cambria Math" panose="02040503050406030204" pitchFamily="18" charset="0"/>
                      </a:rPr>
                      <m:t>,</m:t>
                    </m:r>
                    <m:r>
                      <a:rPr lang="en-US" sz="2400" i="1" dirty="0" err="1">
                        <a:latin typeface="Cambria Math" panose="02040503050406030204" pitchFamily="18" charset="0"/>
                      </a:rPr>
                      <m:t>𝑚</m:t>
                    </m:r>
                    <m:r>
                      <a:rPr lang="en-US" sz="2400" i="1" dirty="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memory.</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986"/>
                </a:stretch>
              </a:blipFill>
            </p:spPr>
            <p:txBody>
              <a:bodyPr/>
              <a:lstStyle/>
              <a:p>
                <a:r>
                  <a:rPr lang="en-US">
                    <a:noFill/>
                  </a:rPr>
                  <a:t> </a:t>
                </a:r>
              </a:p>
            </p:txBody>
          </p:sp>
        </mc:Fallback>
      </mc:AlternateContent>
    </p:spTree>
    <p:extLst>
      <p:ext uri="{BB962C8B-B14F-4D97-AF65-F5344CB8AC3E}">
        <p14:creationId xmlns:p14="http://schemas.microsoft.com/office/powerpoint/2010/main" val="37229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Thus the basic interface of this data structure consists of only three operations:</a:t>
                </a:r>
              </a:p>
              <a:p>
                <a:pPr lvl="1"/>
                <a14:m>
                  <m:oMath xmlns:m="http://schemas.openxmlformats.org/officeDocument/2006/math">
                    <m:r>
                      <a:rPr lang="en-US" i="1" dirty="0" smtClean="0">
                        <a:latin typeface="Cambria Math" panose="02040503050406030204" pitchFamily="18" charset="0"/>
                      </a:rPr>
                      <m:t>𝑚𝑎𝑘𝑒</m:t>
                    </m:r>
                    <m:r>
                      <a:rPr lang="en-US" i="1" dirty="0" err="1">
                        <a:latin typeface="Cambria Math" panose="02040503050406030204" pitchFamily="18" charset="0"/>
                      </a:rPr>
                      <m:t>_</m:t>
                    </m:r>
                    <m:r>
                      <a:rPr lang="en-US" i="1" dirty="0" err="1">
                        <a:latin typeface="Cambria Math" panose="02040503050406030204" pitchFamily="18" charset="0"/>
                      </a:rPr>
                      <m:t>𝑠𝑒𝑡</m:t>
                    </m:r>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creates a new set consisting of the new element </a:t>
                </a:r>
                <a14:m>
                  <m:oMath xmlns:m="http://schemas.openxmlformats.org/officeDocument/2006/math">
                    <m:r>
                      <a:rPr lang="en-US" i="1" dirty="0" smtClean="0">
                        <a:latin typeface="Cambria Math" panose="02040503050406030204" pitchFamily="18" charset="0"/>
                      </a:rPr>
                      <m:t>𝑣</m:t>
                    </m:r>
                  </m:oMath>
                </a14:m>
                <a:r>
                  <a:rPr lang="en-US" dirty="0">
                    <a:latin typeface="Times New Roman" panose="02020603050405020304" pitchFamily="18" charset="0"/>
                    <a:cs typeface="Times New Roman" panose="02020603050405020304" pitchFamily="18" charset="0"/>
                  </a:rPr>
                  <a:t>.</a:t>
                </a:r>
              </a:p>
              <a:p>
                <a:pPr lvl="1"/>
                <a14:m>
                  <m:oMath xmlns:m="http://schemas.openxmlformats.org/officeDocument/2006/math">
                    <m:r>
                      <a:rPr lang="en-US" i="1" dirty="0" smtClean="0">
                        <a:latin typeface="Cambria Math" panose="02040503050406030204" pitchFamily="18" charset="0"/>
                      </a:rPr>
                      <m:t>𝑢𝑛𝑖𝑜𝑛</m:t>
                    </m:r>
                    <m:r>
                      <a:rPr lang="en-US" i="1" dirty="0" smtClean="0">
                        <a:latin typeface="Cambria Math" panose="02040503050406030204" pitchFamily="18" charset="0"/>
                      </a:rPr>
                      <m:t>_</m:t>
                    </m:r>
                    <m:r>
                      <a:rPr lang="en-US" i="1" dirty="0" smtClean="0">
                        <a:latin typeface="Cambria Math" panose="02040503050406030204" pitchFamily="18" charset="0"/>
                      </a:rPr>
                      <m:t>𝑠𝑒𝑡𝑠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 </m:t>
                    </m:r>
                    <m:r>
                      <a:rPr lang="en-US" i="1" dirty="0">
                        <a:latin typeface="Cambria Math" panose="02040503050406030204" pitchFamily="18" charset="0"/>
                      </a:rPr>
                      <m:t>𝑏</m:t>
                    </m:r>
                    <m:r>
                      <a:rPr lang="en-US"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merges the two specified sets (the set in which the element </a:t>
                </a:r>
                <a14:m>
                  <m:oMath xmlns:m="http://schemas.openxmlformats.org/officeDocument/2006/math">
                    <m:r>
                      <a:rPr lang="en-US" i="1" dirty="0"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is located, and the set in which the element </a:t>
                </a:r>
                <a14:m>
                  <m:oMath xmlns:m="http://schemas.openxmlformats.org/officeDocument/2006/math">
                    <m:r>
                      <a:rPr lang="en-US" i="1" dirty="0"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is located)</a:t>
                </a:r>
              </a:p>
              <a:p>
                <a:pPr lvl="1"/>
                <a14:m>
                  <m:oMath xmlns:m="http://schemas.openxmlformats.org/officeDocument/2006/math">
                    <m:r>
                      <a:rPr lang="en-US" i="1" dirty="0" smtClean="0">
                        <a:latin typeface="Cambria Math" panose="02040503050406030204" pitchFamily="18" charset="0"/>
                      </a:rPr>
                      <m:t>𝑓𝑖𝑛𝑑</m:t>
                    </m:r>
                    <m:r>
                      <a:rPr lang="en-US" i="1" dirty="0" smtClean="0">
                        <a:latin typeface="Cambria Math" panose="02040503050406030204" pitchFamily="18" charset="0"/>
                      </a:rPr>
                      <m:t>_</m:t>
                    </m:r>
                    <m:r>
                      <a:rPr lang="en-US" i="1" dirty="0" smtClean="0">
                        <a:latin typeface="Cambria Math" panose="02040503050406030204" pitchFamily="18" charset="0"/>
                      </a:rPr>
                      <m:t>𝑠𝑒𝑡</m:t>
                    </m:r>
                    <m:r>
                      <a:rPr lang="en-US" i="1" dirty="0">
                        <a:latin typeface="Cambria Math" panose="02040503050406030204" pitchFamily="18" charset="0"/>
                      </a:rPr>
                      <m:t>(</m:t>
                    </m:r>
                    <m:r>
                      <a:rPr lang="en-US" i="1" dirty="0">
                        <a:latin typeface="Cambria Math" panose="02040503050406030204" pitchFamily="18" charset="0"/>
                      </a:rPr>
                      <m:t>𝑣</m:t>
                    </m:r>
                    <m:r>
                      <a:rPr lang="en-US"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returns the representative (also called leader) of the set that contains the element </a:t>
                </a:r>
                <a14:m>
                  <m:oMath xmlns:m="http://schemas.openxmlformats.org/officeDocument/2006/math">
                    <m:r>
                      <a:rPr lang="en-US" i="1" dirty="0" smtClean="0">
                        <a:latin typeface="Cambria Math" panose="02040503050406030204" pitchFamily="18" charset="0"/>
                      </a:rPr>
                      <m:t>𝑣</m:t>
                    </m:r>
                  </m:oMath>
                </a14:m>
                <a:r>
                  <a:rPr lang="en-US" dirty="0">
                    <a:latin typeface="Times New Roman" panose="02020603050405020304" pitchFamily="18" charset="0"/>
                    <a:cs typeface="Times New Roman" panose="02020603050405020304" pitchFamily="18" charset="0"/>
                  </a:rPr>
                  <a:t>. This representative is an element of its corresponding set. It is selected in each set by the data structure itself (and can change over time, namely after </a:t>
                </a:r>
                <a14:m>
                  <m:oMath xmlns:m="http://schemas.openxmlformats.org/officeDocument/2006/math">
                    <m:r>
                      <a:rPr lang="en-US" i="1" dirty="0" smtClean="0">
                        <a:latin typeface="Cambria Math" panose="02040503050406030204" pitchFamily="18" charset="0"/>
                      </a:rPr>
                      <m:t>𝑢𝑛𝑖𝑜𝑛</m:t>
                    </m:r>
                    <m:r>
                      <a:rPr lang="en-US" i="1" dirty="0" smtClean="0">
                        <a:latin typeface="Cambria Math" panose="02040503050406030204" pitchFamily="18" charset="0"/>
                      </a:rPr>
                      <m:t>_</m:t>
                    </m:r>
                    <m:r>
                      <a:rPr lang="en-US" i="1" dirty="0" smtClean="0">
                        <a:latin typeface="Cambria Math" panose="02040503050406030204" pitchFamily="18" charset="0"/>
                      </a:rPr>
                      <m:t>𝑠𝑒𝑡𝑠</m:t>
                    </m:r>
                  </m:oMath>
                </a14:m>
                <a:r>
                  <a:rPr lang="en-US" dirty="0">
                    <a:latin typeface="Times New Roman" panose="02020603050405020304" pitchFamily="18" charset="0"/>
                    <a:cs typeface="Times New Roman" panose="02020603050405020304" pitchFamily="18" charset="0"/>
                  </a:rPr>
                  <a:t> calls). This representative can be used to check if two elements are part of the same set of not. </a:t>
                </a:r>
                <a14:m>
                  <m:oMath xmlns:m="http://schemas.openxmlformats.org/officeDocument/2006/math">
                    <m:r>
                      <a:rPr lang="en-US" i="1" dirty="0"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i="1" dirty="0"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are exactly in the same set, if </a:t>
                </a:r>
                <a14:m>
                  <m:oMath xmlns:m="http://schemas.openxmlformats.org/officeDocument/2006/math">
                    <m:r>
                      <a:rPr lang="en-US" i="1" dirty="0" smtClean="0">
                        <a:latin typeface="Cambria Math" panose="02040503050406030204" pitchFamily="18" charset="0"/>
                      </a:rPr>
                      <m:t>𝑓𝑖𝑛𝑑</m:t>
                    </m:r>
                    <m:r>
                      <a:rPr lang="en-US" i="1" dirty="0" smtClean="0">
                        <a:latin typeface="Cambria Math" panose="02040503050406030204" pitchFamily="18" charset="0"/>
                      </a:rPr>
                      <m:t>_</m:t>
                    </m:r>
                    <m:r>
                      <a:rPr lang="en-US" i="1" dirty="0" smtClean="0">
                        <a:latin typeface="Cambria Math" panose="02040503050406030204" pitchFamily="18" charset="0"/>
                      </a:rPr>
                      <m:t>𝑠𝑒𝑡</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 == </m:t>
                    </m:r>
                    <m:r>
                      <a:rPr lang="en-US" i="1" dirty="0" err="1">
                        <a:latin typeface="Cambria Math" panose="02040503050406030204" pitchFamily="18" charset="0"/>
                      </a:rPr>
                      <m:t>𝑓𝑖𝑛𝑑</m:t>
                    </m:r>
                    <m:r>
                      <a:rPr lang="en-US" i="1" dirty="0" err="1">
                        <a:latin typeface="Cambria Math" panose="02040503050406030204" pitchFamily="18" charset="0"/>
                      </a:rPr>
                      <m:t>_</m:t>
                    </m:r>
                    <m:r>
                      <a:rPr lang="en-US" i="1" dirty="0" err="1">
                        <a:latin typeface="Cambria Math" panose="02040503050406030204" pitchFamily="18" charset="0"/>
                      </a:rPr>
                      <m:t>𝑠𝑒𝑡</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Otherwise they are in different sets.</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870"/>
                </a:stretch>
              </a:blipFill>
            </p:spPr>
            <p:txBody>
              <a:bodyPr/>
              <a:lstStyle/>
              <a:p>
                <a:r>
                  <a:rPr lang="en-US">
                    <a:noFill/>
                  </a:rPr>
                  <a:t> </a:t>
                </a:r>
              </a:p>
            </p:txBody>
          </p:sp>
        </mc:Fallback>
      </mc:AlternateContent>
    </p:spTree>
    <p:extLst>
      <p:ext uri="{BB962C8B-B14F-4D97-AF65-F5344CB8AC3E}">
        <p14:creationId xmlns:p14="http://schemas.microsoft.com/office/powerpoint/2010/main" val="254038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As described in more detail later, the data structure allows you to do each of these operations in almost O(1) time on average.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will store the sets in the form of </a:t>
            </a:r>
            <a:r>
              <a:rPr lang="en-US" sz="2400" b="1" dirty="0">
                <a:latin typeface="Times New Roman" panose="02020603050405020304" pitchFamily="18" charset="0"/>
                <a:cs typeface="Times New Roman" panose="02020603050405020304" pitchFamily="18" charset="0"/>
              </a:rPr>
              <a:t>trees</a:t>
            </a:r>
            <a:r>
              <a:rPr lang="en-US" sz="2400" dirty="0">
                <a:latin typeface="Times New Roman" panose="02020603050405020304" pitchFamily="18" charset="0"/>
                <a:cs typeface="Times New Roman" panose="02020603050405020304" pitchFamily="18" charset="0"/>
              </a:rPr>
              <a:t>: each tree will correspond to one set. And the root of the tree will be the representative/leader of the set.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8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Example</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At the beginning every element starts as a single set, therefore each vertex is its own tree.</a:t>
            </a:r>
          </a:p>
        </p:txBody>
      </p:sp>
      <p:sp>
        <p:nvSpPr>
          <p:cNvPr id="3" name="Oval 2">
            <a:extLst>
              <a:ext uri="{FF2B5EF4-FFF2-40B4-BE49-F238E27FC236}">
                <a16:creationId xmlns:a16="http://schemas.microsoft.com/office/drawing/2014/main" id="{27D9CB31-C12E-4C7E-8F0D-4449A43B4DBA}"/>
              </a:ext>
            </a:extLst>
          </p:cNvPr>
          <p:cNvSpPr/>
          <p:nvPr/>
        </p:nvSpPr>
        <p:spPr>
          <a:xfrm>
            <a:off x="2691708" y="3361037"/>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2B74371D-8457-477B-AC78-B559DDE5F409}"/>
              </a:ext>
            </a:extLst>
          </p:cNvPr>
          <p:cNvSpPr/>
          <p:nvPr/>
        </p:nvSpPr>
        <p:spPr>
          <a:xfrm>
            <a:off x="3816174" y="3365153"/>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90DF322E-9094-42F8-8726-6DEB46DF8405}"/>
              </a:ext>
            </a:extLst>
          </p:cNvPr>
          <p:cNvSpPr/>
          <p:nvPr/>
        </p:nvSpPr>
        <p:spPr>
          <a:xfrm>
            <a:off x="4971534" y="3356915"/>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814DD58-8FAA-4F61-89AA-B674EC8BB861}"/>
              </a:ext>
            </a:extLst>
          </p:cNvPr>
          <p:cNvSpPr/>
          <p:nvPr/>
        </p:nvSpPr>
        <p:spPr>
          <a:xfrm>
            <a:off x="6096000" y="3361031"/>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7E121A-5F04-4A40-BDEC-74EBEFDAC9FF}"/>
              </a:ext>
            </a:extLst>
          </p:cNvPr>
          <p:cNvSpPr/>
          <p:nvPr/>
        </p:nvSpPr>
        <p:spPr>
          <a:xfrm>
            <a:off x="7084532" y="3365153"/>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ECEC756-1626-45CD-8399-6F20962D6EFE}"/>
              </a:ext>
            </a:extLst>
          </p:cNvPr>
          <p:cNvSpPr/>
          <p:nvPr/>
        </p:nvSpPr>
        <p:spPr>
          <a:xfrm>
            <a:off x="8208998" y="3369269"/>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2355142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Example</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Then we combine the set containing the element 1 and the set containing the element 2.</a:t>
            </a:r>
          </a:p>
        </p:txBody>
      </p:sp>
      <p:sp>
        <p:nvSpPr>
          <p:cNvPr id="3" name="Oval 2">
            <a:extLst>
              <a:ext uri="{FF2B5EF4-FFF2-40B4-BE49-F238E27FC236}">
                <a16:creationId xmlns:a16="http://schemas.microsoft.com/office/drawing/2014/main" id="{27D9CB31-C12E-4C7E-8F0D-4449A43B4DBA}"/>
              </a:ext>
            </a:extLst>
          </p:cNvPr>
          <p:cNvSpPr/>
          <p:nvPr/>
        </p:nvSpPr>
        <p:spPr>
          <a:xfrm>
            <a:off x="3482551" y="3332201"/>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2B74371D-8457-477B-AC78-B559DDE5F409}"/>
              </a:ext>
            </a:extLst>
          </p:cNvPr>
          <p:cNvSpPr/>
          <p:nvPr/>
        </p:nvSpPr>
        <p:spPr>
          <a:xfrm>
            <a:off x="3482551" y="4431245"/>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90DF322E-9094-42F8-8726-6DEB46DF8405}"/>
              </a:ext>
            </a:extLst>
          </p:cNvPr>
          <p:cNvSpPr/>
          <p:nvPr/>
        </p:nvSpPr>
        <p:spPr>
          <a:xfrm>
            <a:off x="4607017" y="3332201"/>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814DD58-8FAA-4F61-89AA-B674EC8BB861}"/>
              </a:ext>
            </a:extLst>
          </p:cNvPr>
          <p:cNvSpPr/>
          <p:nvPr/>
        </p:nvSpPr>
        <p:spPr>
          <a:xfrm>
            <a:off x="5731483" y="3336317"/>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7E121A-5F04-4A40-BDEC-74EBEFDAC9FF}"/>
              </a:ext>
            </a:extLst>
          </p:cNvPr>
          <p:cNvSpPr/>
          <p:nvPr/>
        </p:nvSpPr>
        <p:spPr>
          <a:xfrm>
            <a:off x="6720015" y="3340439"/>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ECEC756-1626-45CD-8399-6F20962D6EFE}"/>
              </a:ext>
            </a:extLst>
          </p:cNvPr>
          <p:cNvSpPr/>
          <p:nvPr/>
        </p:nvSpPr>
        <p:spPr>
          <a:xfrm>
            <a:off x="7844481" y="3344555"/>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1AD5BA0D-D72F-4C43-991A-8443F7985BDB}"/>
              </a:ext>
            </a:extLst>
          </p:cNvPr>
          <p:cNvCxnSpPr>
            <a:stCxn id="6" idx="0"/>
            <a:endCxn id="3" idx="4"/>
          </p:cNvCxnSpPr>
          <p:nvPr/>
        </p:nvCxnSpPr>
        <p:spPr>
          <a:xfrm flipV="1">
            <a:off x="3791470" y="3950039"/>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8207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Example</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Then we combine the set containing the element 3 and the set containing the element 4.</a:t>
            </a:r>
          </a:p>
        </p:txBody>
      </p:sp>
      <p:sp>
        <p:nvSpPr>
          <p:cNvPr id="3" name="Oval 2">
            <a:extLst>
              <a:ext uri="{FF2B5EF4-FFF2-40B4-BE49-F238E27FC236}">
                <a16:creationId xmlns:a16="http://schemas.microsoft.com/office/drawing/2014/main" id="{27D9CB31-C12E-4C7E-8F0D-4449A43B4DBA}"/>
              </a:ext>
            </a:extLst>
          </p:cNvPr>
          <p:cNvSpPr/>
          <p:nvPr/>
        </p:nvSpPr>
        <p:spPr>
          <a:xfrm>
            <a:off x="3847068" y="3398108"/>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2B74371D-8457-477B-AC78-B559DDE5F409}"/>
              </a:ext>
            </a:extLst>
          </p:cNvPr>
          <p:cNvSpPr/>
          <p:nvPr/>
        </p:nvSpPr>
        <p:spPr>
          <a:xfrm>
            <a:off x="3847068" y="449715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90DF322E-9094-42F8-8726-6DEB46DF8405}"/>
              </a:ext>
            </a:extLst>
          </p:cNvPr>
          <p:cNvSpPr/>
          <p:nvPr/>
        </p:nvSpPr>
        <p:spPr>
          <a:xfrm>
            <a:off x="4971534" y="3398108"/>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814DD58-8FAA-4F61-89AA-B674EC8BB861}"/>
              </a:ext>
            </a:extLst>
          </p:cNvPr>
          <p:cNvSpPr/>
          <p:nvPr/>
        </p:nvSpPr>
        <p:spPr>
          <a:xfrm>
            <a:off x="4971534" y="4503332"/>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7E121A-5F04-4A40-BDEC-74EBEFDAC9FF}"/>
              </a:ext>
            </a:extLst>
          </p:cNvPr>
          <p:cNvSpPr/>
          <p:nvPr/>
        </p:nvSpPr>
        <p:spPr>
          <a:xfrm>
            <a:off x="6096000" y="3398108"/>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ECEC756-1626-45CD-8399-6F20962D6EFE}"/>
              </a:ext>
            </a:extLst>
          </p:cNvPr>
          <p:cNvSpPr/>
          <p:nvPr/>
        </p:nvSpPr>
        <p:spPr>
          <a:xfrm>
            <a:off x="7220466" y="3402224"/>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1AD5BA0D-D72F-4C43-991A-8443F7985BDB}"/>
              </a:ext>
            </a:extLst>
          </p:cNvPr>
          <p:cNvCxnSpPr>
            <a:stCxn id="6" idx="0"/>
            <a:endCxn id="3" idx="4"/>
          </p:cNvCxnSpPr>
          <p:nvPr/>
        </p:nvCxnSpPr>
        <p:spPr>
          <a:xfrm flipV="1">
            <a:off x="4155987"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E98924E-F186-46DA-B680-B3D13B74BDBC}"/>
              </a:ext>
            </a:extLst>
          </p:cNvPr>
          <p:cNvCxnSpPr/>
          <p:nvPr/>
        </p:nvCxnSpPr>
        <p:spPr>
          <a:xfrm flipV="1">
            <a:off x="5280453"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931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Example</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Then we combine the set containing the element 5 and the set containing the element 4.</a:t>
            </a:r>
          </a:p>
        </p:txBody>
      </p:sp>
      <p:sp>
        <p:nvSpPr>
          <p:cNvPr id="3" name="Oval 2">
            <a:extLst>
              <a:ext uri="{FF2B5EF4-FFF2-40B4-BE49-F238E27FC236}">
                <a16:creationId xmlns:a16="http://schemas.microsoft.com/office/drawing/2014/main" id="{27D9CB31-C12E-4C7E-8F0D-4449A43B4DBA}"/>
              </a:ext>
            </a:extLst>
          </p:cNvPr>
          <p:cNvSpPr/>
          <p:nvPr/>
        </p:nvSpPr>
        <p:spPr>
          <a:xfrm>
            <a:off x="3847068" y="3398108"/>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2B74371D-8457-477B-AC78-B559DDE5F409}"/>
              </a:ext>
            </a:extLst>
          </p:cNvPr>
          <p:cNvSpPr/>
          <p:nvPr/>
        </p:nvSpPr>
        <p:spPr>
          <a:xfrm>
            <a:off x="3847068" y="449715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90DF322E-9094-42F8-8726-6DEB46DF8405}"/>
              </a:ext>
            </a:extLst>
          </p:cNvPr>
          <p:cNvSpPr/>
          <p:nvPr/>
        </p:nvSpPr>
        <p:spPr>
          <a:xfrm>
            <a:off x="4971534" y="3398108"/>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814DD58-8FAA-4F61-89AA-B674EC8BB861}"/>
              </a:ext>
            </a:extLst>
          </p:cNvPr>
          <p:cNvSpPr/>
          <p:nvPr/>
        </p:nvSpPr>
        <p:spPr>
          <a:xfrm>
            <a:off x="4971534" y="450333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7E121A-5F04-4A40-BDEC-74EBEFDAC9FF}"/>
              </a:ext>
            </a:extLst>
          </p:cNvPr>
          <p:cNvSpPr/>
          <p:nvPr/>
        </p:nvSpPr>
        <p:spPr>
          <a:xfrm>
            <a:off x="6096000" y="3398108"/>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ECEC756-1626-45CD-8399-6F20962D6EFE}"/>
              </a:ext>
            </a:extLst>
          </p:cNvPr>
          <p:cNvSpPr/>
          <p:nvPr/>
        </p:nvSpPr>
        <p:spPr>
          <a:xfrm>
            <a:off x="7220466" y="3402224"/>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1AD5BA0D-D72F-4C43-991A-8443F7985BDB}"/>
              </a:ext>
            </a:extLst>
          </p:cNvPr>
          <p:cNvCxnSpPr>
            <a:stCxn id="6" idx="0"/>
            <a:endCxn id="3" idx="4"/>
          </p:cNvCxnSpPr>
          <p:nvPr/>
        </p:nvCxnSpPr>
        <p:spPr>
          <a:xfrm flipV="1">
            <a:off x="4155987"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E98924E-F186-46DA-B680-B3D13B74BDBC}"/>
              </a:ext>
            </a:extLst>
          </p:cNvPr>
          <p:cNvCxnSpPr/>
          <p:nvPr/>
        </p:nvCxnSpPr>
        <p:spPr>
          <a:xfrm flipV="1">
            <a:off x="5280453"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D93D026-4CA1-4552-99B3-9F28395855E0}"/>
              </a:ext>
            </a:extLst>
          </p:cNvPr>
          <p:cNvCxnSpPr>
            <a:stCxn id="10" idx="2"/>
            <a:endCxn id="8" idx="6"/>
          </p:cNvCxnSpPr>
          <p:nvPr/>
        </p:nvCxnSpPr>
        <p:spPr>
          <a:xfrm flipH="1">
            <a:off x="5589372" y="3707027"/>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2967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mn-lt"/>
              </a:rPr>
              <a:t>Disjoint set union</a:t>
            </a:r>
            <a:r>
              <a:rPr lang="hy-AM" dirty="0">
                <a:latin typeface="+mn-lt"/>
              </a:rPr>
              <a:t> </a:t>
            </a:r>
            <a:r>
              <a:rPr lang="en-US" dirty="0">
                <a:latin typeface="+mn-lt"/>
              </a:rPr>
              <a:t>(DSU)</a:t>
            </a:r>
            <a:br>
              <a:rPr lang="en-US" dirty="0">
                <a:latin typeface="+mn-lt"/>
              </a:rPr>
            </a:br>
            <a:r>
              <a:rPr lang="en-US" dirty="0">
                <a:latin typeface="+mn-lt"/>
              </a:rPr>
              <a:t>Example</a:t>
            </a:r>
            <a:endParaRPr lang="en-US" dirty="0">
              <a:latin typeface="+mn-lt"/>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And in the last step we can the sets containing the elements 1 and 3 are merged.</a:t>
            </a:r>
          </a:p>
        </p:txBody>
      </p:sp>
      <p:sp>
        <p:nvSpPr>
          <p:cNvPr id="3" name="Oval 2">
            <a:extLst>
              <a:ext uri="{FF2B5EF4-FFF2-40B4-BE49-F238E27FC236}">
                <a16:creationId xmlns:a16="http://schemas.microsoft.com/office/drawing/2014/main" id="{27D9CB31-C12E-4C7E-8F0D-4449A43B4DBA}"/>
              </a:ext>
            </a:extLst>
          </p:cNvPr>
          <p:cNvSpPr/>
          <p:nvPr/>
        </p:nvSpPr>
        <p:spPr>
          <a:xfrm>
            <a:off x="3847068" y="3398108"/>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2B74371D-8457-477B-AC78-B559DDE5F409}"/>
              </a:ext>
            </a:extLst>
          </p:cNvPr>
          <p:cNvSpPr/>
          <p:nvPr/>
        </p:nvSpPr>
        <p:spPr>
          <a:xfrm>
            <a:off x="3847068" y="449715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90DF322E-9094-42F8-8726-6DEB46DF8405}"/>
              </a:ext>
            </a:extLst>
          </p:cNvPr>
          <p:cNvSpPr/>
          <p:nvPr/>
        </p:nvSpPr>
        <p:spPr>
          <a:xfrm>
            <a:off x="4971534" y="3398108"/>
            <a:ext cx="617838" cy="617838"/>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814DD58-8FAA-4F61-89AA-B674EC8BB861}"/>
              </a:ext>
            </a:extLst>
          </p:cNvPr>
          <p:cNvSpPr/>
          <p:nvPr/>
        </p:nvSpPr>
        <p:spPr>
          <a:xfrm>
            <a:off x="4971534" y="4503332"/>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0" name="Oval 9">
            <a:extLst>
              <a:ext uri="{FF2B5EF4-FFF2-40B4-BE49-F238E27FC236}">
                <a16:creationId xmlns:a16="http://schemas.microsoft.com/office/drawing/2014/main" id="{A57E121A-5F04-4A40-BDEC-74EBEFDAC9FF}"/>
              </a:ext>
            </a:extLst>
          </p:cNvPr>
          <p:cNvSpPr/>
          <p:nvPr/>
        </p:nvSpPr>
        <p:spPr>
          <a:xfrm>
            <a:off x="6096000" y="3398108"/>
            <a:ext cx="617838" cy="617838"/>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ECEC756-1626-45CD-8399-6F20962D6EFE}"/>
              </a:ext>
            </a:extLst>
          </p:cNvPr>
          <p:cNvSpPr/>
          <p:nvPr/>
        </p:nvSpPr>
        <p:spPr>
          <a:xfrm>
            <a:off x="7220466" y="3402224"/>
            <a:ext cx="617838" cy="6178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2" name="Straight Arrow Connector 11">
            <a:extLst>
              <a:ext uri="{FF2B5EF4-FFF2-40B4-BE49-F238E27FC236}">
                <a16:creationId xmlns:a16="http://schemas.microsoft.com/office/drawing/2014/main" id="{1AD5BA0D-D72F-4C43-991A-8443F7985BDB}"/>
              </a:ext>
            </a:extLst>
          </p:cNvPr>
          <p:cNvCxnSpPr>
            <a:stCxn id="6" idx="0"/>
            <a:endCxn id="3" idx="4"/>
          </p:cNvCxnSpPr>
          <p:nvPr/>
        </p:nvCxnSpPr>
        <p:spPr>
          <a:xfrm flipV="1">
            <a:off x="4155987"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E98924E-F186-46DA-B680-B3D13B74BDBC}"/>
              </a:ext>
            </a:extLst>
          </p:cNvPr>
          <p:cNvCxnSpPr/>
          <p:nvPr/>
        </p:nvCxnSpPr>
        <p:spPr>
          <a:xfrm flipV="1">
            <a:off x="5280453" y="4015946"/>
            <a:ext cx="0" cy="4812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D93D026-4CA1-4552-99B3-9F28395855E0}"/>
              </a:ext>
            </a:extLst>
          </p:cNvPr>
          <p:cNvCxnSpPr>
            <a:stCxn id="10" idx="2"/>
            <a:endCxn id="8" idx="6"/>
          </p:cNvCxnSpPr>
          <p:nvPr/>
        </p:nvCxnSpPr>
        <p:spPr>
          <a:xfrm flipH="1">
            <a:off x="5589372" y="3707027"/>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84B5E25-EBCA-4750-B3BE-7BA8B54CF9D3}"/>
              </a:ext>
            </a:extLst>
          </p:cNvPr>
          <p:cNvCxnSpPr/>
          <p:nvPr/>
        </p:nvCxnSpPr>
        <p:spPr>
          <a:xfrm flipH="1">
            <a:off x="4464906" y="3702908"/>
            <a:ext cx="5066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93262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y">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2117</Words>
  <Application>Microsoft Office PowerPoint</Application>
  <PresentationFormat>Широкоэкранный</PresentationFormat>
  <Paragraphs>283</Paragraphs>
  <Slides>27</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Cambria Math</vt:lpstr>
      <vt:lpstr>Times New Roman</vt:lpstr>
      <vt:lpstr>Тема Office</vt:lpstr>
      <vt:lpstr>Disjoint set union (DSU)</vt:lpstr>
      <vt:lpstr>Disjoint set union (DSU)</vt:lpstr>
      <vt:lpstr>Disjoint set union (DSU)</vt:lpstr>
      <vt:lpstr>Disjoint set union (DSU)</vt:lpstr>
      <vt:lpstr>Disjoint set union (DSU) Example</vt:lpstr>
      <vt:lpstr>Disjoint set union (DSU) Example</vt:lpstr>
      <vt:lpstr>Disjoint set union (DSU) Example</vt:lpstr>
      <vt:lpstr>Disjoint set union (DSU) Example</vt:lpstr>
      <vt:lpstr>Disjoint set union (DSU) Example</vt:lpstr>
      <vt:lpstr>Disjoint set union (DSU) Example</vt:lpstr>
      <vt:lpstr>Disjoint set union (DSU) Naive implementation</vt:lpstr>
      <vt:lpstr>Disjoint set union (DSU)</vt:lpstr>
      <vt:lpstr>Disjoint set union (DSU)</vt:lpstr>
      <vt:lpstr>Disjoint set union (DSU)</vt:lpstr>
      <vt:lpstr>Disjoint set union (DSU)</vt:lpstr>
      <vt:lpstr>Disjoint set union (DSU)</vt:lpstr>
      <vt:lpstr>Disjoint set union (DSU)</vt:lpstr>
      <vt:lpstr>Disjoint set union (DSU) Implementation</vt:lpstr>
      <vt:lpstr>Disjoint set union (DSU)</vt:lpstr>
      <vt:lpstr>Disjoint set union (DSU) Path compression optimization</vt:lpstr>
      <vt:lpstr>Disjoint set union (DSU) Path compression optimization</vt:lpstr>
      <vt:lpstr>Disjoint set union (DSU) Path compression optimization</vt:lpstr>
      <vt:lpstr>Disjoint set union (DSU) Union by size / rank</vt:lpstr>
      <vt:lpstr>Disjoint set union (DSU) Union by size / rank</vt:lpstr>
      <vt:lpstr>Disjoint set union (DSU) Union by size / rank</vt:lpstr>
      <vt:lpstr>Disjoint set union (DSU) Complexity</vt:lpstr>
      <vt:lpstr>Disjoint set union (DSU) Applications: search for connected components in an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Disjoint set union (DSU)</dc:title>
  <dc:creator>Levonog</dc:creator>
  <cp:lastModifiedBy>Levonog</cp:lastModifiedBy>
  <cp:revision>3</cp:revision>
  <dcterms:created xsi:type="dcterms:W3CDTF">2021-07-10T19:39:49Z</dcterms:created>
  <dcterms:modified xsi:type="dcterms:W3CDTF">2021-07-18T22:06:17Z</dcterms:modified>
</cp:coreProperties>
</file>