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D491E00C-A3A6-40A4-BCB9-59C2ED672D6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199856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491E00C-A3A6-40A4-BCB9-59C2ED672D6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151002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491E00C-A3A6-40A4-BCB9-59C2ED672D6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211616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491E00C-A3A6-40A4-BCB9-59C2ED672D6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36075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491E00C-A3A6-40A4-BCB9-59C2ED672D6E}"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358604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D491E00C-A3A6-40A4-BCB9-59C2ED672D6E}"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257159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D491E00C-A3A6-40A4-BCB9-59C2ED672D6E}" type="datetimeFigureOut">
              <a:rPr lang="en-US" smtClean="0"/>
              <a:t>7/19/2021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129659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D491E00C-A3A6-40A4-BCB9-59C2ED672D6E}" type="datetimeFigureOut">
              <a:rPr lang="en-US" smtClean="0"/>
              <a:t>7/19/2021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385019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491E00C-A3A6-40A4-BCB9-59C2ED672D6E}" type="datetimeFigureOut">
              <a:rPr lang="en-US" smtClean="0"/>
              <a:t>7/19/2021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180955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491E00C-A3A6-40A4-BCB9-59C2ED672D6E}"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106921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491E00C-A3A6-40A4-BCB9-59C2ED672D6E}"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3B21598A-5C04-423A-AA0E-9607C7376F81}" type="slidenum">
              <a:rPr lang="en-US" smtClean="0"/>
              <a:t>‹#›</a:t>
            </a:fld>
            <a:endParaRPr lang="en-US"/>
          </a:p>
        </p:txBody>
      </p:sp>
    </p:spTree>
    <p:extLst>
      <p:ext uri="{BB962C8B-B14F-4D97-AF65-F5344CB8AC3E}">
        <p14:creationId xmlns:p14="http://schemas.microsoft.com/office/powerpoint/2010/main" val="62960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D491E00C-A3A6-40A4-BCB9-59C2ED672D6E}" type="datetimeFigureOut">
              <a:rPr lang="en-US" smtClean="0"/>
              <a:pPr/>
              <a:t>7/19/2021</a:t>
            </a:fld>
            <a:endParaRPr lang="en-US"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US"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3B21598A-5C04-423A-AA0E-9607C7376F81}" type="slidenum">
              <a:rPr lang="en-US" smtClean="0"/>
              <a:pPr/>
              <a:t>‹#›</a:t>
            </a:fld>
            <a:endParaRPr lang="en-US" dirty="0"/>
          </a:p>
        </p:txBody>
      </p:sp>
    </p:spTree>
    <p:extLst>
      <p:ext uri="{BB962C8B-B14F-4D97-AF65-F5344CB8AC3E}">
        <p14:creationId xmlns:p14="http://schemas.microsoft.com/office/powerpoint/2010/main" val="2677298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normAutofit/>
          </a:bodyPr>
          <a:lstStyle/>
          <a:p>
            <a:r>
              <a:rPr lang="en-US" dirty="0">
                <a:latin typeface="Times New Roman" panose="02020603050405020304" pitchFamily="18" charset="0"/>
              </a:rPr>
              <a:t>Minimum spanning tree</a:t>
            </a:r>
            <a:endParaRPr lang="en-US"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3558498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Minimum spanning tree</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Given a weighted undirected graph. </a:t>
            </a:r>
          </a:p>
          <a:p>
            <a:endParaRPr lang="en-US" sz="2400" dirty="0">
              <a:latin typeface="Times New Roman" panose="02020603050405020304" pitchFamily="18" charset="0"/>
            </a:endParaRPr>
          </a:p>
          <a:p>
            <a:r>
              <a:rPr lang="en-US" sz="2400" dirty="0">
                <a:latin typeface="Times New Roman" panose="02020603050405020304" pitchFamily="18" charset="0"/>
              </a:rPr>
              <a:t>We want to find a subtree of this graph which connects all vertices (i.e. it is a spanning tree) and has the least weight (i.e. the sum of weights of all the edges is minimum) of all possible spanning trees. </a:t>
            </a:r>
          </a:p>
          <a:p>
            <a:endParaRPr lang="en-US" sz="2400" dirty="0">
              <a:latin typeface="Times New Roman" panose="02020603050405020304" pitchFamily="18" charset="0"/>
            </a:endParaRPr>
          </a:p>
          <a:p>
            <a:r>
              <a:rPr lang="en-US" sz="2400" dirty="0">
                <a:latin typeface="Times New Roman" panose="02020603050405020304" pitchFamily="18" charset="0"/>
              </a:rPr>
              <a:t>This spanning tree is called a minimum spanning tree. </a:t>
            </a:r>
          </a:p>
        </p:txBody>
      </p:sp>
    </p:spTree>
    <p:extLst>
      <p:ext uri="{BB962C8B-B14F-4D97-AF65-F5344CB8AC3E}">
        <p14:creationId xmlns:p14="http://schemas.microsoft.com/office/powerpoint/2010/main" val="1795079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Minimum spanning tree</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In the left image you can see a weighted undirected graph, and in the right image you can see the corresponding minimum spanning tree. </a:t>
            </a:r>
          </a:p>
        </p:txBody>
      </p:sp>
      <p:sp>
        <p:nvSpPr>
          <p:cNvPr id="3" name="Oval 2">
            <a:extLst>
              <a:ext uri="{FF2B5EF4-FFF2-40B4-BE49-F238E27FC236}">
                <a16:creationId xmlns:a16="http://schemas.microsoft.com/office/drawing/2014/main" id="{7276E528-83DF-4436-97FE-530791419AFE}"/>
              </a:ext>
            </a:extLst>
          </p:cNvPr>
          <p:cNvSpPr/>
          <p:nvPr/>
        </p:nvSpPr>
        <p:spPr>
          <a:xfrm>
            <a:off x="2098591" y="3295135"/>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1</a:t>
            </a:r>
          </a:p>
        </p:txBody>
      </p:sp>
      <p:sp>
        <p:nvSpPr>
          <p:cNvPr id="6" name="Oval 5">
            <a:extLst>
              <a:ext uri="{FF2B5EF4-FFF2-40B4-BE49-F238E27FC236}">
                <a16:creationId xmlns:a16="http://schemas.microsoft.com/office/drawing/2014/main" id="{635784CA-9FF8-425D-B0EE-06D10B4B944F}"/>
              </a:ext>
            </a:extLst>
          </p:cNvPr>
          <p:cNvSpPr/>
          <p:nvPr/>
        </p:nvSpPr>
        <p:spPr>
          <a:xfrm>
            <a:off x="3519623" y="3291017"/>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2</a:t>
            </a:r>
          </a:p>
        </p:txBody>
      </p:sp>
      <p:sp>
        <p:nvSpPr>
          <p:cNvPr id="8" name="Oval 7">
            <a:extLst>
              <a:ext uri="{FF2B5EF4-FFF2-40B4-BE49-F238E27FC236}">
                <a16:creationId xmlns:a16="http://schemas.microsoft.com/office/drawing/2014/main" id="{DA7E0CCC-7DEB-44B6-9F86-68B8BEA089CE}"/>
              </a:ext>
            </a:extLst>
          </p:cNvPr>
          <p:cNvSpPr/>
          <p:nvPr/>
        </p:nvSpPr>
        <p:spPr>
          <a:xfrm>
            <a:off x="3519622" y="4745003"/>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6</a:t>
            </a:r>
          </a:p>
        </p:txBody>
      </p:sp>
      <p:sp>
        <p:nvSpPr>
          <p:cNvPr id="9" name="Oval 8">
            <a:extLst>
              <a:ext uri="{FF2B5EF4-FFF2-40B4-BE49-F238E27FC236}">
                <a16:creationId xmlns:a16="http://schemas.microsoft.com/office/drawing/2014/main" id="{6BEE4119-6948-4775-8A62-2C01AAC38921}"/>
              </a:ext>
            </a:extLst>
          </p:cNvPr>
          <p:cNvSpPr/>
          <p:nvPr/>
        </p:nvSpPr>
        <p:spPr>
          <a:xfrm>
            <a:off x="2098591" y="4745003"/>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5</a:t>
            </a:r>
          </a:p>
        </p:txBody>
      </p:sp>
      <p:sp>
        <p:nvSpPr>
          <p:cNvPr id="10" name="Oval 9">
            <a:extLst>
              <a:ext uri="{FF2B5EF4-FFF2-40B4-BE49-F238E27FC236}">
                <a16:creationId xmlns:a16="http://schemas.microsoft.com/office/drawing/2014/main" id="{B9210848-2CCA-497A-9EF3-28050D97DEED}"/>
              </a:ext>
            </a:extLst>
          </p:cNvPr>
          <p:cNvSpPr/>
          <p:nvPr/>
        </p:nvSpPr>
        <p:spPr>
          <a:xfrm>
            <a:off x="1295402" y="4067482"/>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3</a:t>
            </a:r>
          </a:p>
        </p:txBody>
      </p:sp>
      <p:sp>
        <p:nvSpPr>
          <p:cNvPr id="11" name="Oval 10">
            <a:extLst>
              <a:ext uri="{FF2B5EF4-FFF2-40B4-BE49-F238E27FC236}">
                <a16:creationId xmlns:a16="http://schemas.microsoft.com/office/drawing/2014/main" id="{41824B76-FDD2-41C3-BB34-0FD1A0B5080F}"/>
              </a:ext>
            </a:extLst>
          </p:cNvPr>
          <p:cNvSpPr/>
          <p:nvPr/>
        </p:nvSpPr>
        <p:spPr>
          <a:xfrm>
            <a:off x="4228077" y="4027201"/>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4</a:t>
            </a:r>
          </a:p>
        </p:txBody>
      </p:sp>
      <p:cxnSp>
        <p:nvCxnSpPr>
          <p:cNvPr id="18" name="Straight Connector 17">
            <a:extLst>
              <a:ext uri="{FF2B5EF4-FFF2-40B4-BE49-F238E27FC236}">
                <a16:creationId xmlns:a16="http://schemas.microsoft.com/office/drawing/2014/main" id="{68FACEFC-82B3-45F5-950F-A6BC5A3CB241}"/>
              </a:ext>
            </a:extLst>
          </p:cNvPr>
          <p:cNvCxnSpPr>
            <a:stCxn id="3" idx="6"/>
            <a:endCxn id="6" idx="2"/>
          </p:cNvCxnSpPr>
          <p:nvPr/>
        </p:nvCxnSpPr>
        <p:spPr>
          <a:xfrm flipV="1">
            <a:off x="2518720" y="3501082"/>
            <a:ext cx="1000903" cy="411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772EDA88-4206-47F0-B9A3-E780EEB9ED57}"/>
              </a:ext>
            </a:extLst>
          </p:cNvPr>
          <p:cNvCxnSpPr>
            <a:stCxn id="6" idx="4"/>
            <a:endCxn id="8" idx="0"/>
          </p:cNvCxnSpPr>
          <p:nvPr/>
        </p:nvCxnSpPr>
        <p:spPr>
          <a:xfrm flipH="1">
            <a:off x="3729687" y="3711146"/>
            <a:ext cx="1" cy="1033857"/>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07283F03-1929-4FB4-84A7-8E54983CDD9B}"/>
              </a:ext>
            </a:extLst>
          </p:cNvPr>
          <p:cNvCxnSpPr>
            <a:stCxn id="6" idx="5"/>
            <a:endCxn id="11" idx="1"/>
          </p:cNvCxnSpPr>
          <p:nvPr/>
        </p:nvCxnSpPr>
        <p:spPr>
          <a:xfrm>
            <a:off x="3878226" y="3649620"/>
            <a:ext cx="411377" cy="439107"/>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E6881C3-7F93-44F7-97F1-435018205B5F}"/>
              </a:ext>
            </a:extLst>
          </p:cNvPr>
          <p:cNvCxnSpPr>
            <a:stCxn id="3" idx="5"/>
            <a:endCxn id="8" idx="1"/>
          </p:cNvCxnSpPr>
          <p:nvPr/>
        </p:nvCxnSpPr>
        <p:spPr>
          <a:xfrm>
            <a:off x="2457194" y="3653738"/>
            <a:ext cx="1123954" cy="1152791"/>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0001EED5-23C2-4646-83A7-B2719226B1F2}"/>
              </a:ext>
            </a:extLst>
          </p:cNvPr>
          <p:cNvCxnSpPr>
            <a:stCxn id="10" idx="7"/>
            <a:endCxn id="3" idx="3"/>
          </p:cNvCxnSpPr>
          <p:nvPr/>
        </p:nvCxnSpPr>
        <p:spPr>
          <a:xfrm flipV="1">
            <a:off x="1654005" y="3653738"/>
            <a:ext cx="506112" cy="47527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72DBFBD8-A191-4D06-A909-CA53EE42AB83}"/>
              </a:ext>
            </a:extLst>
          </p:cNvPr>
          <p:cNvCxnSpPr>
            <a:stCxn id="10" idx="5"/>
            <a:endCxn id="9" idx="1"/>
          </p:cNvCxnSpPr>
          <p:nvPr/>
        </p:nvCxnSpPr>
        <p:spPr>
          <a:xfrm>
            <a:off x="1654005" y="4426085"/>
            <a:ext cx="506112" cy="380444"/>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83ED6750-4EBC-4D41-8A66-157849B48F13}"/>
              </a:ext>
            </a:extLst>
          </p:cNvPr>
          <p:cNvCxnSpPr>
            <a:stCxn id="9" idx="6"/>
            <a:endCxn id="8" idx="2"/>
          </p:cNvCxnSpPr>
          <p:nvPr/>
        </p:nvCxnSpPr>
        <p:spPr>
          <a:xfrm>
            <a:off x="2518720" y="4955068"/>
            <a:ext cx="1000902" cy="0"/>
          </a:xfrm>
          <a:prstGeom prst="line">
            <a:avLst/>
          </a:prstGeom>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6EF7BD4D-1DCA-4431-B66B-C7D5BBAE321B}"/>
              </a:ext>
            </a:extLst>
          </p:cNvPr>
          <p:cNvSpPr txBox="1"/>
          <p:nvPr/>
        </p:nvSpPr>
        <p:spPr>
          <a:xfrm>
            <a:off x="2937053" y="3172252"/>
            <a:ext cx="300082" cy="369332"/>
          </a:xfrm>
          <a:prstGeom prst="rect">
            <a:avLst/>
          </a:prstGeom>
          <a:noFill/>
        </p:spPr>
        <p:txBody>
          <a:bodyPr wrap="none" rtlCol="0">
            <a:spAutoFit/>
          </a:bodyPr>
          <a:lstStyle/>
          <a:p>
            <a:r>
              <a:rPr lang="en-US" dirty="0">
                <a:latin typeface="Times New Roman" panose="02020603050405020304" pitchFamily="18" charset="0"/>
              </a:rPr>
              <a:t>5</a:t>
            </a:r>
          </a:p>
        </p:txBody>
      </p:sp>
      <p:sp>
        <p:nvSpPr>
          <p:cNvPr id="34" name="TextBox 33">
            <a:extLst>
              <a:ext uri="{FF2B5EF4-FFF2-40B4-BE49-F238E27FC236}">
                <a16:creationId xmlns:a16="http://schemas.microsoft.com/office/drawing/2014/main" id="{934BC12E-6315-4C62-9D1E-4D82BBB1D302}"/>
              </a:ext>
            </a:extLst>
          </p:cNvPr>
          <p:cNvSpPr txBox="1"/>
          <p:nvPr/>
        </p:nvSpPr>
        <p:spPr>
          <a:xfrm>
            <a:off x="4083097" y="3528498"/>
            <a:ext cx="300083" cy="369332"/>
          </a:xfrm>
          <a:prstGeom prst="rect">
            <a:avLst/>
          </a:prstGeom>
          <a:noFill/>
        </p:spPr>
        <p:txBody>
          <a:bodyPr wrap="square" rtlCol="0">
            <a:spAutoFit/>
          </a:bodyPr>
          <a:lstStyle/>
          <a:p>
            <a:r>
              <a:rPr lang="en-US" dirty="0">
                <a:latin typeface="Times New Roman" panose="02020603050405020304" pitchFamily="18" charset="0"/>
              </a:rPr>
              <a:t>8</a:t>
            </a:r>
          </a:p>
        </p:txBody>
      </p:sp>
      <p:cxnSp>
        <p:nvCxnSpPr>
          <p:cNvPr id="36" name="Straight Connector 35">
            <a:extLst>
              <a:ext uri="{FF2B5EF4-FFF2-40B4-BE49-F238E27FC236}">
                <a16:creationId xmlns:a16="http://schemas.microsoft.com/office/drawing/2014/main" id="{58EF6E62-DC70-4976-BEF9-D3216B74B4DD}"/>
              </a:ext>
            </a:extLst>
          </p:cNvPr>
          <p:cNvCxnSpPr>
            <a:stCxn id="8" idx="7"/>
            <a:endCxn id="11" idx="3"/>
          </p:cNvCxnSpPr>
          <p:nvPr/>
        </p:nvCxnSpPr>
        <p:spPr>
          <a:xfrm flipV="1">
            <a:off x="3878225" y="4385804"/>
            <a:ext cx="411378" cy="420725"/>
          </a:xfrm>
          <a:prstGeom prst="line">
            <a:avLst/>
          </a:prstGeom>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17260B2C-E1C3-4112-9115-DFD4548776EA}"/>
              </a:ext>
            </a:extLst>
          </p:cNvPr>
          <p:cNvSpPr txBox="1"/>
          <p:nvPr/>
        </p:nvSpPr>
        <p:spPr>
          <a:xfrm>
            <a:off x="4045131" y="4526891"/>
            <a:ext cx="300082" cy="369332"/>
          </a:xfrm>
          <a:prstGeom prst="rect">
            <a:avLst/>
          </a:prstGeom>
          <a:noFill/>
        </p:spPr>
        <p:txBody>
          <a:bodyPr wrap="none" rtlCol="0">
            <a:spAutoFit/>
          </a:bodyPr>
          <a:lstStyle/>
          <a:p>
            <a:r>
              <a:rPr lang="en-US" dirty="0">
                <a:latin typeface="Times New Roman" panose="02020603050405020304" pitchFamily="18" charset="0"/>
              </a:rPr>
              <a:t>7</a:t>
            </a:r>
          </a:p>
        </p:txBody>
      </p:sp>
      <p:sp>
        <p:nvSpPr>
          <p:cNvPr id="38" name="TextBox 37">
            <a:extLst>
              <a:ext uri="{FF2B5EF4-FFF2-40B4-BE49-F238E27FC236}">
                <a16:creationId xmlns:a16="http://schemas.microsoft.com/office/drawing/2014/main" id="{7F4AECE9-1D24-431A-941E-9ABED451C708}"/>
              </a:ext>
            </a:extLst>
          </p:cNvPr>
          <p:cNvSpPr txBox="1"/>
          <p:nvPr/>
        </p:nvSpPr>
        <p:spPr>
          <a:xfrm>
            <a:off x="3695537" y="4030645"/>
            <a:ext cx="300082" cy="369332"/>
          </a:xfrm>
          <a:prstGeom prst="rect">
            <a:avLst/>
          </a:prstGeom>
          <a:noFill/>
        </p:spPr>
        <p:txBody>
          <a:bodyPr wrap="none" rtlCol="0">
            <a:spAutoFit/>
          </a:bodyPr>
          <a:lstStyle/>
          <a:p>
            <a:r>
              <a:rPr lang="en-US" dirty="0">
                <a:latin typeface="Times New Roman" panose="02020603050405020304" pitchFamily="18" charset="0"/>
              </a:rPr>
              <a:t>3</a:t>
            </a:r>
          </a:p>
        </p:txBody>
      </p:sp>
      <p:sp>
        <p:nvSpPr>
          <p:cNvPr id="39" name="TextBox 38">
            <a:extLst>
              <a:ext uri="{FF2B5EF4-FFF2-40B4-BE49-F238E27FC236}">
                <a16:creationId xmlns:a16="http://schemas.microsoft.com/office/drawing/2014/main" id="{3DF21734-CF9B-4CAC-B64D-C65843A9B4D8}"/>
              </a:ext>
            </a:extLst>
          </p:cNvPr>
          <p:cNvSpPr txBox="1"/>
          <p:nvPr/>
        </p:nvSpPr>
        <p:spPr>
          <a:xfrm>
            <a:off x="2869130" y="4955067"/>
            <a:ext cx="300082" cy="369332"/>
          </a:xfrm>
          <a:prstGeom prst="rect">
            <a:avLst/>
          </a:prstGeom>
          <a:noFill/>
        </p:spPr>
        <p:txBody>
          <a:bodyPr wrap="none" rtlCol="0">
            <a:spAutoFit/>
          </a:bodyPr>
          <a:lstStyle/>
          <a:p>
            <a:r>
              <a:rPr lang="en-US" dirty="0">
                <a:latin typeface="Times New Roman" panose="02020603050405020304" pitchFamily="18" charset="0"/>
              </a:rPr>
              <a:t>2</a:t>
            </a:r>
          </a:p>
        </p:txBody>
      </p:sp>
      <p:sp>
        <p:nvSpPr>
          <p:cNvPr id="40" name="TextBox 39">
            <a:extLst>
              <a:ext uri="{FF2B5EF4-FFF2-40B4-BE49-F238E27FC236}">
                <a16:creationId xmlns:a16="http://schemas.microsoft.com/office/drawing/2014/main" id="{770E7EED-A39C-438B-89C9-F2959101F1AE}"/>
              </a:ext>
            </a:extLst>
          </p:cNvPr>
          <p:cNvSpPr txBox="1"/>
          <p:nvPr/>
        </p:nvSpPr>
        <p:spPr>
          <a:xfrm>
            <a:off x="1631393" y="4600022"/>
            <a:ext cx="300082" cy="369332"/>
          </a:xfrm>
          <a:prstGeom prst="rect">
            <a:avLst/>
          </a:prstGeom>
          <a:noFill/>
        </p:spPr>
        <p:txBody>
          <a:bodyPr wrap="none" rtlCol="0">
            <a:spAutoFit/>
          </a:bodyPr>
          <a:lstStyle/>
          <a:p>
            <a:r>
              <a:rPr lang="en-US" dirty="0">
                <a:latin typeface="Times New Roman" panose="02020603050405020304" pitchFamily="18" charset="0"/>
              </a:rPr>
              <a:t>4</a:t>
            </a:r>
          </a:p>
        </p:txBody>
      </p:sp>
      <p:sp>
        <p:nvSpPr>
          <p:cNvPr id="41" name="TextBox 40">
            <a:extLst>
              <a:ext uri="{FF2B5EF4-FFF2-40B4-BE49-F238E27FC236}">
                <a16:creationId xmlns:a16="http://schemas.microsoft.com/office/drawing/2014/main" id="{0E781D74-1FC9-4488-A5D0-F15577159D76}"/>
              </a:ext>
            </a:extLst>
          </p:cNvPr>
          <p:cNvSpPr txBox="1"/>
          <p:nvPr/>
        </p:nvSpPr>
        <p:spPr>
          <a:xfrm>
            <a:off x="2937053" y="3891373"/>
            <a:ext cx="300082" cy="369332"/>
          </a:xfrm>
          <a:prstGeom prst="rect">
            <a:avLst/>
          </a:prstGeom>
          <a:noFill/>
        </p:spPr>
        <p:txBody>
          <a:bodyPr wrap="none" rtlCol="0">
            <a:spAutoFit/>
          </a:bodyPr>
          <a:lstStyle/>
          <a:p>
            <a:r>
              <a:rPr lang="en-US" dirty="0">
                <a:latin typeface="Times New Roman" panose="02020603050405020304" pitchFamily="18" charset="0"/>
              </a:rPr>
              <a:t>3</a:t>
            </a:r>
          </a:p>
        </p:txBody>
      </p:sp>
      <p:sp>
        <p:nvSpPr>
          <p:cNvPr id="42" name="TextBox 41">
            <a:extLst>
              <a:ext uri="{FF2B5EF4-FFF2-40B4-BE49-F238E27FC236}">
                <a16:creationId xmlns:a16="http://schemas.microsoft.com/office/drawing/2014/main" id="{55CCB58E-5765-456F-8E44-98A7D0F9C98A}"/>
              </a:ext>
            </a:extLst>
          </p:cNvPr>
          <p:cNvSpPr txBox="1"/>
          <p:nvPr/>
        </p:nvSpPr>
        <p:spPr>
          <a:xfrm>
            <a:off x="1606979" y="3614385"/>
            <a:ext cx="300082" cy="369332"/>
          </a:xfrm>
          <a:prstGeom prst="rect">
            <a:avLst/>
          </a:prstGeom>
          <a:noFill/>
        </p:spPr>
        <p:txBody>
          <a:bodyPr wrap="none" rtlCol="0">
            <a:spAutoFit/>
          </a:bodyPr>
          <a:lstStyle/>
          <a:p>
            <a:r>
              <a:rPr lang="en-US" dirty="0">
                <a:latin typeface="Times New Roman" panose="02020603050405020304" pitchFamily="18" charset="0"/>
              </a:rPr>
              <a:t>9</a:t>
            </a:r>
          </a:p>
        </p:txBody>
      </p:sp>
      <p:sp>
        <p:nvSpPr>
          <p:cNvPr id="65" name="Arrow: Right 64">
            <a:extLst>
              <a:ext uri="{FF2B5EF4-FFF2-40B4-BE49-F238E27FC236}">
                <a16:creationId xmlns:a16="http://schemas.microsoft.com/office/drawing/2014/main" id="{CEDEF043-ED9D-4705-A42C-2380A41097BB}"/>
              </a:ext>
            </a:extLst>
          </p:cNvPr>
          <p:cNvSpPr/>
          <p:nvPr/>
        </p:nvSpPr>
        <p:spPr>
          <a:xfrm>
            <a:off x="5207144" y="3841963"/>
            <a:ext cx="1253164" cy="88887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Times New Roman" panose="02020603050405020304" pitchFamily="18" charset="0"/>
            </a:endParaRPr>
          </a:p>
        </p:txBody>
      </p:sp>
      <p:cxnSp>
        <p:nvCxnSpPr>
          <p:cNvPr id="67" name="Straight Connector 66">
            <a:extLst>
              <a:ext uri="{FF2B5EF4-FFF2-40B4-BE49-F238E27FC236}">
                <a16:creationId xmlns:a16="http://schemas.microsoft.com/office/drawing/2014/main" id="{968DDDAD-72A7-4917-80F4-9B2760159396}"/>
              </a:ext>
            </a:extLst>
          </p:cNvPr>
          <p:cNvCxnSpPr>
            <a:stCxn id="3" idx="4"/>
            <a:endCxn id="9" idx="0"/>
          </p:cNvCxnSpPr>
          <p:nvPr/>
        </p:nvCxnSpPr>
        <p:spPr>
          <a:xfrm>
            <a:off x="2308656" y="3715264"/>
            <a:ext cx="0" cy="1029739"/>
          </a:xfrm>
          <a:prstGeom prst="line">
            <a:avLst/>
          </a:prstGeom>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D8B882DF-7FAB-4ADB-97C6-F0EC4F48B6D4}"/>
              </a:ext>
            </a:extLst>
          </p:cNvPr>
          <p:cNvSpPr txBox="1"/>
          <p:nvPr/>
        </p:nvSpPr>
        <p:spPr>
          <a:xfrm>
            <a:off x="2283105" y="4067674"/>
            <a:ext cx="300082" cy="369332"/>
          </a:xfrm>
          <a:prstGeom prst="rect">
            <a:avLst/>
          </a:prstGeom>
          <a:noFill/>
        </p:spPr>
        <p:txBody>
          <a:bodyPr wrap="none" rtlCol="0">
            <a:spAutoFit/>
          </a:bodyPr>
          <a:lstStyle/>
          <a:p>
            <a:r>
              <a:rPr lang="en-US" dirty="0">
                <a:latin typeface="Times New Roman" panose="02020603050405020304" pitchFamily="18" charset="0"/>
              </a:rPr>
              <a:t>1</a:t>
            </a:r>
          </a:p>
        </p:txBody>
      </p:sp>
      <p:sp>
        <p:nvSpPr>
          <p:cNvPr id="69" name="Oval 68">
            <a:extLst>
              <a:ext uri="{FF2B5EF4-FFF2-40B4-BE49-F238E27FC236}">
                <a16:creationId xmlns:a16="http://schemas.microsoft.com/office/drawing/2014/main" id="{490D471B-A7CF-4473-80E6-FA6B6B280D4A}"/>
              </a:ext>
            </a:extLst>
          </p:cNvPr>
          <p:cNvSpPr/>
          <p:nvPr/>
        </p:nvSpPr>
        <p:spPr>
          <a:xfrm>
            <a:off x="7687946" y="3299251"/>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1</a:t>
            </a:r>
          </a:p>
        </p:txBody>
      </p:sp>
      <p:sp>
        <p:nvSpPr>
          <p:cNvPr id="70" name="Oval 69">
            <a:extLst>
              <a:ext uri="{FF2B5EF4-FFF2-40B4-BE49-F238E27FC236}">
                <a16:creationId xmlns:a16="http://schemas.microsoft.com/office/drawing/2014/main" id="{9933E36F-03A5-4035-8E69-A95672EA8159}"/>
              </a:ext>
            </a:extLst>
          </p:cNvPr>
          <p:cNvSpPr/>
          <p:nvPr/>
        </p:nvSpPr>
        <p:spPr>
          <a:xfrm>
            <a:off x="9108978" y="3295133"/>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2</a:t>
            </a:r>
          </a:p>
        </p:txBody>
      </p:sp>
      <p:sp>
        <p:nvSpPr>
          <p:cNvPr id="71" name="Oval 70">
            <a:extLst>
              <a:ext uri="{FF2B5EF4-FFF2-40B4-BE49-F238E27FC236}">
                <a16:creationId xmlns:a16="http://schemas.microsoft.com/office/drawing/2014/main" id="{45C17544-DF9E-48D1-B0F9-AB65053A4976}"/>
              </a:ext>
            </a:extLst>
          </p:cNvPr>
          <p:cNvSpPr/>
          <p:nvPr/>
        </p:nvSpPr>
        <p:spPr>
          <a:xfrm>
            <a:off x="9108977" y="4749119"/>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6</a:t>
            </a:r>
          </a:p>
        </p:txBody>
      </p:sp>
      <p:sp>
        <p:nvSpPr>
          <p:cNvPr id="72" name="Oval 71">
            <a:extLst>
              <a:ext uri="{FF2B5EF4-FFF2-40B4-BE49-F238E27FC236}">
                <a16:creationId xmlns:a16="http://schemas.microsoft.com/office/drawing/2014/main" id="{D3E021AA-C383-4629-AEF4-CB995603C35E}"/>
              </a:ext>
            </a:extLst>
          </p:cNvPr>
          <p:cNvSpPr/>
          <p:nvPr/>
        </p:nvSpPr>
        <p:spPr>
          <a:xfrm>
            <a:off x="7687946" y="4749119"/>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5</a:t>
            </a:r>
          </a:p>
        </p:txBody>
      </p:sp>
      <p:sp>
        <p:nvSpPr>
          <p:cNvPr id="73" name="Oval 72">
            <a:extLst>
              <a:ext uri="{FF2B5EF4-FFF2-40B4-BE49-F238E27FC236}">
                <a16:creationId xmlns:a16="http://schemas.microsoft.com/office/drawing/2014/main" id="{B5099B2D-0FCB-40B3-A819-164AD9FB800B}"/>
              </a:ext>
            </a:extLst>
          </p:cNvPr>
          <p:cNvSpPr/>
          <p:nvPr/>
        </p:nvSpPr>
        <p:spPr>
          <a:xfrm>
            <a:off x="6884757" y="4071598"/>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3</a:t>
            </a:r>
          </a:p>
        </p:txBody>
      </p:sp>
      <p:sp>
        <p:nvSpPr>
          <p:cNvPr id="74" name="Oval 73">
            <a:extLst>
              <a:ext uri="{FF2B5EF4-FFF2-40B4-BE49-F238E27FC236}">
                <a16:creationId xmlns:a16="http://schemas.microsoft.com/office/drawing/2014/main" id="{BFE4352F-31C4-4DE3-BA76-9B6010099AD1}"/>
              </a:ext>
            </a:extLst>
          </p:cNvPr>
          <p:cNvSpPr/>
          <p:nvPr/>
        </p:nvSpPr>
        <p:spPr>
          <a:xfrm>
            <a:off x="9817432" y="4031317"/>
            <a:ext cx="420129" cy="420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rPr>
              <a:t>4</a:t>
            </a:r>
          </a:p>
        </p:txBody>
      </p:sp>
      <p:cxnSp>
        <p:nvCxnSpPr>
          <p:cNvPr id="76" name="Straight Connector 75">
            <a:extLst>
              <a:ext uri="{FF2B5EF4-FFF2-40B4-BE49-F238E27FC236}">
                <a16:creationId xmlns:a16="http://schemas.microsoft.com/office/drawing/2014/main" id="{CAE968B3-3F7D-4ADE-A724-A0B386AA5D42}"/>
              </a:ext>
            </a:extLst>
          </p:cNvPr>
          <p:cNvCxnSpPr>
            <a:stCxn id="70" idx="4"/>
            <a:endCxn id="71" idx="0"/>
          </p:cNvCxnSpPr>
          <p:nvPr/>
        </p:nvCxnSpPr>
        <p:spPr>
          <a:xfrm flipH="1">
            <a:off x="9319042" y="3715262"/>
            <a:ext cx="1" cy="1033857"/>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0A19EB53-FE94-47F1-862F-99F11861DB7E}"/>
              </a:ext>
            </a:extLst>
          </p:cNvPr>
          <p:cNvCxnSpPr>
            <a:stCxn id="73" idx="5"/>
            <a:endCxn id="72" idx="1"/>
          </p:cNvCxnSpPr>
          <p:nvPr/>
        </p:nvCxnSpPr>
        <p:spPr>
          <a:xfrm>
            <a:off x="7243360" y="4430201"/>
            <a:ext cx="506112" cy="380444"/>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1CAA1E16-8C2E-4694-B431-EC9A3F753CD7}"/>
              </a:ext>
            </a:extLst>
          </p:cNvPr>
          <p:cNvCxnSpPr>
            <a:stCxn id="72" idx="6"/>
            <a:endCxn id="71" idx="2"/>
          </p:cNvCxnSpPr>
          <p:nvPr/>
        </p:nvCxnSpPr>
        <p:spPr>
          <a:xfrm>
            <a:off x="8108075" y="4959184"/>
            <a:ext cx="1000902" cy="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E3912BC3-70A5-4676-9533-815AC4A1668A}"/>
              </a:ext>
            </a:extLst>
          </p:cNvPr>
          <p:cNvCxnSpPr>
            <a:stCxn id="71" idx="7"/>
            <a:endCxn id="74" idx="3"/>
          </p:cNvCxnSpPr>
          <p:nvPr/>
        </p:nvCxnSpPr>
        <p:spPr>
          <a:xfrm flipV="1">
            <a:off x="9467580" y="4389920"/>
            <a:ext cx="411378" cy="420725"/>
          </a:xfrm>
          <a:prstGeom prst="line">
            <a:avLst/>
          </a:prstGeom>
        </p:spPr>
        <p:style>
          <a:lnRef idx="3">
            <a:schemeClr val="dk1"/>
          </a:lnRef>
          <a:fillRef idx="0">
            <a:schemeClr val="dk1"/>
          </a:fillRef>
          <a:effectRef idx="2">
            <a:schemeClr val="dk1"/>
          </a:effectRef>
          <a:fontRef idx="minor">
            <a:schemeClr val="tx1"/>
          </a:fontRef>
        </p:style>
      </p:cxnSp>
      <p:sp>
        <p:nvSpPr>
          <p:cNvPr id="85" name="TextBox 84">
            <a:extLst>
              <a:ext uri="{FF2B5EF4-FFF2-40B4-BE49-F238E27FC236}">
                <a16:creationId xmlns:a16="http://schemas.microsoft.com/office/drawing/2014/main" id="{967D7230-65F5-4726-A127-257F3932DD82}"/>
              </a:ext>
            </a:extLst>
          </p:cNvPr>
          <p:cNvSpPr txBox="1"/>
          <p:nvPr/>
        </p:nvSpPr>
        <p:spPr>
          <a:xfrm>
            <a:off x="9634486" y="4531007"/>
            <a:ext cx="300082" cy="369332"/>
          </a:xfrm>
          <a:prstGeom prst="rect">
            <a:avLst/>
          </a:prstGeom>
          <a:noFill/>
        </p:spPr>
        <p:txBody>
          <a:bodyPr wrap="none" rtlCol="0">
            <a:spAutoFit/>
          </a:bodyPr>
          <a:lstStyle/>
          <a:p>
            <a:r>
              <a:rPr lang="en-US" dirty="0">
                <a:latin typeface="Times New Roman" panose="02020603050405020304" pitchFamily="18" charset="0"/>
              </a:rPr>
              <a:t>7</a:t>
            </a:r>
          </a:p>
        </p:txBody>
      </p:sp>
      <p:sp>
        <p:nvSpPr>
          <p:cNvPr id="86" name="TextBox 85">
            <a:extLst>
              <a:ext uri="{FF2B5EF4-FFF2-40B4-BE49-F238E27FC236}">
                <a16:creationId xmlns:a16="http://schemas.microsoft.com/office/drawing/2014/main" id="{8E9552AA-33C9-4FF5-8C7C-92A4FFDE996B}"/>
              </a:ext>
            </a:extLst>
          </p:cNvPr>
          <p:cNvSpPr txBox="1"/>
          <p:nvPr/>
        </p:nvSpPr>
        <p:spPr>
          <a:xfrm>
            <a:off x="9284892" y="4034761"/>
            <a:ext cx="300082" cy="369332"/>
          </a:xfrm>
          <a:prstGeom prst="rect">
            <a:avLst/>
          </a:prstGeom>
          <a:noFill/>
        </p:spPr>
        <p:txBody>
          <a:bodyPr wrap="none" rtlCol="0">
            <a:spAutoFit/>
          </a:bodyPr>
          <a:lstStyle/>
          <a:p>
            <a:r>
              <a:rPr lang="en-US" dirty="0">
                <a:latin typeface="Times New Roman" panose="02020603050405020304" pitchFamily="18" charset="0"/>
              </a:rPr>
              <a:t>3</a:t>
            </a:r>
          </a:p>
        </p:txBody>
      </p:sp>
      <p:sp>
        <p:nvSpPr>
          <p:cNvPr id="87" name="TextBox 86">
            <a:extLst>
              <a:ext uri="{FF2B5EF4-FFF2-40B4-BE49-F238E27FC236}">
                <a16:creationId xmlns:a16="http://schemas.microsoft.com/office/drawing/2014/main" id="{8063AA11-A6DB-43B0-9BC7-25118304F9AA}"/>
              </a:ext>
            </a:extLst>
          </p:cNvPr>
          <p:cNvSpPr txBox="1"/>
          <p:nvPr/>
        </p:nvSpPr>
        <p:spPr>
          <a:xfrm>
            <a:off x="8458485" y="4959183"/>
            <a:ext cx="300082" cy="369332"/>
          </a:xfrm>
          <a:prstGeom prst="rect">
            <a:avLst/>
          </a:prstGeom>
          <a:noFill/>
        </p:spPr>
        <p:txBody>
          <a:bodyPr wrap="none" rtlCol="0">
            <a:spAutoFit/>
          </a:bodyPr>
          <a:lstStyle/>
          <a:p>
            <a:r>
              <a:rPr lang="en-US" dirty="0">
                <a:latin typeface="Times New Roman" panose="02020603050405020304" pitchFamily="18" charset="0"/>
              </a:rPr>
              <a:t>2</a:t>
            </a:r>
          </a:p>
        </p:txBody>
      </p:sp>
      <p:sp>
        <p:nvSpPr>
          <p:cNvPr id="88" name="TextBox 87">
            <a:extLst>
              <a:ext uri="{FF2B5EF4-FFF2-40B4-BE49-F238E27FC236}">
                <a16:creationId xmlns:a16="http://schemas.microsoft.com/office/drawing/2014/main" id="{5997FE62-754C-4C5C-A6B3-F11A9B1600B2}"/>
              </a:ext>
            </a:extLst>
          </p:cNvPr>
          <p:cNvSpPr txBox="1"/>
          <p:nvPr/>
        </p:nvSpPr>
        <p:spPr>
          <a:xfrm>
            <a:off x="7220748" y="4604138"/>
            <a:ext cx="300082" cy="369332"/>
          </a:xfrm>
          <a:prstGeom prst="rect">
            <a:avLst/>
          </a:prstGeom>
          <a:noFill/>
        </p:spPr>
        <p:txBody>
          <a:bodyPr wrap="none" rtlCol="0">
            <a:spAutoFit/>
          </a:bodyPr>
          <a:lstStyle/>
          <a:p>
            <a:r>
              <a:rPr lang="en-US" dirty="0">
                <a:latin typeface="Times New Roman" panose="02020603050405020304" pitchFamily="18" charset="0"/>
              </a:rPr>
              <a:t>4</a:t>
            </a:r>
          </a:p>
        </p:txBody>
      </p:sp>
      <p:cxnSp>
        <p:nvCxnSpPr>
          <p:cNvPr id="91" name="Straight Connector 90">
            <a:extLst>
              <a:ext uri="{FF2B5EF4-FFF2-40B4-BE49-F238E27FC236}">
                <a16:creationId xmlns:a16="http://schemas.microsoft.com/office/drawing/2014/main" id="{5678B0F4-EB31-4AC3-9FD6-7862A32BE794}"/>
              </a:ext>
            </a:extLst>
          </p:cNvPr>
          <p:cNvCxnSpPr>
            <a:stCxn id="69" idx="4"/>
            <a:endCxn id="72" idx="0"/>
          </p:cNvCxnSpPr>
          <p:nvPr/>
        </p:nvCxnSpPr>
        <p:spPr>
          <a:xfrm>
            <a:off x="7898011" y="3719380"/>
            <a:ext cx="0" cy="1029739"/>
          </a:xfrm>
          <a:prstGeom prst="line">
            <a:avLst/>
          </a:prstGeom>
        </p:spPr>
        <p:style>
          <a:lnRef idx="3">
            <a:schemeClr val="dk1"/>
          </a:lnRef>
          <a:fillRef idx="0">
            <a:schemeClr val="dk1"/>
          </a:fillRef>
          <a:effectRef idx="2">
            <a:schemeClr val="dk1"/>
          </a:effectRef>
          <a:fontRef idx="minor">
            <a:schemeClr val="tx1"/>
          </a:fontRef>
        </p:style>
      </p:cxnSp>
      <p:sp>
        <p:nvSpPr>
          <p:cNvPr id="92" name="TextBox 91">
            <a:extLst>
              <a:ext uri="{FF2B5EF4-FFF2-40B4-BE49-F238E27FC236}">
                <a16:creationId xmlns:a16="http://schemas.microsoft.com/office/drawing/2014/main" id="{EAF460E4-6641-4E4F-BF6E-88D887A0E995}"/>
              </a:ext>
            </a:extLst>
          </p:cNvPr>
          <p:cNvSpPr txBox="1"/>
          <p:nvPr/>
        </p:nvSpPr>
        <p:spPr>
          <a:xfrm>
            <a:off x="7872460" y="4071790"/>
            <a:ext cx="300082" cy="369332"/>
          </a:xfrm>
          <a:prstGeom prst="rect">
            <a:avLst/>
          </a:prstGeom>
          <a:noFill/>
        </p:spPr>
        <p:txBody>
          <a:bodyPr wrap="none" rtlCol="0">
            <a:spAutoFit/>
          </a:bodyPr>
          <a:lstStyle/>
          <a:p>
            <a:r>
              <a:rPr lang="en-US" dirty="0">
                <a:latin typeface="Times New Roman" panose="02020603050405020304" pitchFamily="18" charset="0"/>
              </a:rPr>
              <a:t>1</a:t>
            </a:r>
          </a:p>
        </p:txBody>
      </p:sp>
    </p:spTree>
    <p:extLst>
      <p:ext uri="{BB962C8B-B14F-4D97-AF65-F5344CB8AC3E}">
        <p14:creationId xmlns:p14="http://schemas.microsoft.com/office/powerpoint/2010/main" val="752198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Times New Roman" panose="02020603050405020304" pitchFamily="18" charset="0"/>
              </a:rPr>
              <a:t>Minimum spanning tree</a:t>
            </a:r>
            <a:br>
              <a:rPr lang="en-US" dirty="0">
                <a:latin typeface="Times New Roman" panose="02020603050405020304" pitchFamily="18" charset="0"/>
              </a:rPr>
            </a:br>
            <a:r>
              <a:rPr lang="en-US" dirty="0">
                <a:latin typeface="Times New Roman" panose="02020603050405020304" pitchFamily="18" charset="0"/>
              </a:rPr>
              <a:t>Properties</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A minimum spanning tree of a graph is unique, if the weight of all the edges are distinct. Otherwise, there may be multiple minimum spanning trees. (Specific algorithms typically output one of the possible minimum spanning trees).</a:t>
            </a:r>
          </a:p>
          <a:p>
            <a:r>
              <a:rPr lang="en-US" sz="2400" dirty="0">
                <a:latin typeface="Times New Roman" panose="02020603050405020304" pitchFamily="18" charset="0"/>
              </a:rPr>
              <a:t>Minimum spanning tree is also the tree with minimum product of weights of edges. </a:t>
            </a:r>
            <a:endParaRPr lang="en-US" sz="2400" dirty="0" smtClean="0">
              <a:latin typeface="Times New Roman" panose="02020603050405020304" pitchFamily="18" charset="0"/>
            </a:endParaRPr>
          </a:p>
          <a:p>
            <a:pPr lvl="1"/>
            <a:r>
              <a:rPr lang="en-US" sz="2000" dirty="0" smtClean="0">
                <a:latin typeface="Times New Roman" panose="02020603050405020304" pitchFamily="18" charset="0"/>
              </a:rPr>
              <a:t>It </a:t>
            </a:r>
            <a:r>
              <a:rPr lang="en-US" sz="2000" dirty="0">
                <a:latin typeface="Times New Roman" panose="02020603050405020304" pitchFamily="18" charset="0"/>
              </a:rPr>
              <a:t>can be easily proved by replacing the weights of all edges with their </a:t>
            </a:r>
            <a:r>
              <a:rPr lang="en-US" sz="2000" dirty="0" smtClean="0">
                <a:latin typeface="Times New Roman" panose="02020603050405020304" pitchFamily="18" charset="0"/>
              </a:rPr>
              <a:t>logarithms.</a:t>
            </a:r>
            <a:endParaRPr lang="en-US" sz="2000" dirty="0">
              <a:latin typeface="Times New Roman" panose="02020603050405020304" pitchFamily="18" charset="0"/>
            </a:endParaRPr>
          </a:p>
          <a:p>
            <a:r>
              <a:rPr lang="en-US" sz="2400" dirty="0">
                <a:latin typeface="Times New Roman" panose="02020603050405020304" pitchFamily="18" charset="0"/>
              </a:rPr>
              <a:t>The maximum spanning tree (spanning tree with the sum of weights of edges being maximum) of a graph can be obtained similarly to that of the minimum spanning tree, by changing the signs of the weights of all the edges to their opposite and then applying any of the minimum spanning tree algorithm.</a:t>
            </a:r>
          </a:p>
        </p:txBody>
      </p:sp>
    </p:spTree>
    <p:extLst>
      <p:ext uri="{BB962C8B-B14F-4D97-AF65-F5344CB8AC3E}">
        <p14:creationId xmlns:p14="http://schemas.microsoft.com/office/powerpoint/2010/main" val="218547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Times New Roman" panose="02020603050405020304" pitchFamily="18" charset="0"/>
              </a:rPr>
              <a:t>Minimum spanning tree</a:t>
            </a:r>
            <a:br>
              <a:rPr lang="en-US" dirty="0">
                <a:latin typeface="Times New Roman" panose="02020603050405020304" pitchFamily="18" charset="0"/>
              </a:rPr>
            </a:br>
            <a:r>
              <a:rPr lang="en-US" dirty="0">
                <a:latin typeface="Times New Roman" panose="02020603050405020304" pitchFamily="18" charset="0"/>
              </a:rPr>
              <a:t>Simple 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Kruskal's algorithm initially places all the nodes of the original graph isolated from each other, to form a forest of single node trees. </a:t>
            </a:r>
          </a:p>
          <a:p>
            <a:r>
              <a:rPr lang="en-US" sz="2400" dirty="0">
                <a:latin typeface="Times New Roman" panose="02020603050405020304" pitchFamily="18" charset="0"/>
              </a:rPr>
              <a:t>Then gradually merges these trees, combining at each iteration any two of all the trees with some edge of the original graph. </a:t>
            </a:r>
          </a:p>
          <a:p>
            <a:r>
              <a:rPr lang="en-US" sz="2400" dirty="0">
                <a:latin typeface="Times New Roman" panose="02020603050405020304" pitchFamily="18" charset="0"/>
              </a:rPr>
              <a:t>Before the execution of the algorithm, all edges are sorted by weight (in non-decreasing order). </a:t>
            </a:r>
          </a:p>
          <a:p>
            <a:r>
              <a:rPr lang="en-US" sz="2400" dirty="0">
                <a:latin typeface="Times New Roman" panose="02020603050405020304" pitchFamily="18" charset="0"/>
              </a:rPr>
              <a:t>Then begins the process of unification: pick all edges from the first to the last (in sorted order), and if the ends of the currently picked edge belong to different subtrees, these subtrees are combined, and the edge is added to the answer. </a:t>
            </a:r>
          </a:p>
          <a:p>
            <a:r>
              <a:rPr lang="en-US" sz="2400" dirty="0">
                <a:latin typeface="Times New Roman" panose="02020603050405020304" pitchFamily="18" charset="0"/>
              </a:rPr>
              <a:t>After iterating through all the edges, all the vertices will belong to the same sub-tree, and we will get the answer.</a:t>
            </a:r>
          </a:p>
        </p:txBody>
      </p:sp>
    </p:spTree>
    <p:extLst>
      <p:ext uri="{BB962C8B-B14F-4D97-AF65-F5344CB8AC3E}">
        <p14:creationId xmlns:p14="http://schemas.microsoft.com/office/powerpoint/2010/main" val="14382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normAutofit/>
          </a:bodyPr>
          <a:lstStyle/>
          <a:p>
            <a:r>
              <a:rPr lang="en-US" dirty="0">
                <a:latin typeface="Times New Roman" panose="02020603050405020304" pitchFamily="18" charset="0"/>
              </a:rPr>
              <a:t>Minimum spanning tree</a:t>
            </a:r>
            <a:br>
              <a:rPr lang="en-US" dirty="0">
                <a:latin typeface="Times New Roman" panose="02020603050405020304" pitchFamily="18" charset="0"/>
              </a:rPr>
            </a:br>
            <a:r>
              <a:rPr lang="en-US" dirty="0">
                <a:latin typeface="Times New Roman" panose="02020603050405020304" pitchFamily="18" charset="0"/>
              </a:rPr>
              <a:t>Advanced </a:t>
            </a:r>
            <a:r>
              <a:rPr lang="en-US" dirty="0" smtClean="0">
                <a:latin typeface="Times New Roman" panose="02020603050405020304" pitchFamily="18" charset="0"/>
              </a:rPr>
              <a:t>algorithm: DSU</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The complexity of described algorithm is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log</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𝑛</m:t>
                            </m:r>
                          </m:e>
                        </m:d>
                      </m:e>
                    </m:func>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𝑛</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oMath>
                </a14:m>
                <a:endParaRPr lang="en-US" sz="2400" dirty="0">
                  <a:latin typeface="Times New Roman" panose="02020603050405020304" pitchFamily="18" charset="0"/>
                </a:endParaRPr>
              </a:p>
              <a:p>
                <a:r>
                  <a:rPr lang="en-US" sz="2400" dirty="0">
                    <a:latin typeface="Times New Roman" panose="02020603050405020304" pitchFamily="18" charset="0"/>
                  </a:rPr>
                  <a:t>In the simple version of the Kruskal algorithm, we sort all the edges of the graph in non-decreasing order of weights. </a:t>
                </a:r>
              </a:p>
              <a:p>
                <a:r>
                  <a:rPr lang="en-US" sz="2400" dirty="0">
                    <a:latin typeface="Times New Roman" panose="02020603050405020304" pitchFamily="18" charset="0"/>
                  </a:rPr>
                  <a:t>Then put each vertex in its own tree (i.e. its set) via calls to the </a:t>
                </a:r>
                <a14:m>
                  <m:oMath xmlns:m="http://schemas.openxmlformats.org/officeDocument/2006/math">
                    <m:r>
                      <a:rPr lang="en-US" sz="2400" i="1" dirty="0" smtClean="0">
                        <a:latin typeface="Cambria Math" panose="02040503050406030204" pitchFamily="18" charset="0"/>
                      </a:rPr>
                      <m:t>𝑚𝑎𝑘𝑒</m:t>
                    </m:r>
                    <m:r>
                      <a:rPr lang="en-US" sz="2400" i="1" dirty="0" smtClean="0">
                        <a:latin typeface="Cambria Math" panose="02040503050406030204" pitchFamily="18" charset="0"/>
                      </a:rPr>
                      <m:t>_</m:t>
                    </m:r>
                    <m:r>
                      <a:rPr lang="en-US" sz="2400" i="1" dirty="0" err="1" smtClean="0">
                        <a:latin typeface="Cambria Math" panose="02040503050406030204" pitchFamily="18" charset="0"/>
                      </a:rPr>
                      <m:t>𝑠𝑒𝑡</m:t>
                    </m:r>
                    <m:r>
                      <a:rPr lang="en-US" sz="2400" i="1" dirty="0" smtClean="0">
                        <a:latin typeface="Cambria Math" panose="02040503050406030204" pitchFamily="18" charset="0"/>
                      </a:rPr>
                      <m:t>(</m:t>
                    </m:r>
                    <m:r>
                      <a:rPr lang="en-US" sz="2400" i="1" dirty="0" smtClean="0">
                        <a:latin typeface="Cambria Math" panose="02040503050406030204" pitchFamily="18" charset="0"/>
                      </a:rPr>
                      <m:t>𝑣</m:t>
                    </m:r>
                    <m:r>
                      <a:rPr lang="en-US" sz="2400" i="1" dirty="0" smtClean="0">
                        <a:latin typeface="Cambria Math" panose="02040503050406030204" pitchFamily="18" charset="0"/>
                      </a:rPr>
                      <m:t>)</m:t>
                    </m:r>
                  </m:oMath>
                </a14:m>
                <a:r>
                  <a:rPr lang="en-US" sz="2400" dirty="0">
                    <a:latin typeface="Times New Roman" panose="02020603050405020304" pitchFamily="18" charset="0"/>
                  </a:rPr>
                  <a:t> function - it will take a total of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b="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latin typeface="Times New Roman" panose="02020603050405020304" pitchFamily="18" charset="0"/>
                  </a:rPr>
                  <a:t>. </a:t>
                </a:r>
              </a:p>
              <a:p>
                <a:r>
                  <a:rPr lang="en-US" sz="2400" dirty="0">
                    <a:latin typeface="Times New Roman" panose="02020603050405020304" pitchFamily="18" charset="0"/>
                  </a:rPr>
                  <a:t>We iterate through all the edges (in sorted order) and for each edge determine whether the ends belong to different trees (with two </a:t>
                </a:r>
                <a14:m>
                  <m:oMath xmlns:m="http://schemas.openxmlformats.org/officeDocument/2006/math">
                    <m:r>
                      <a:rPr lang="en-US" sz="2400" i="1" dirty="0" smtClean="0">
                        <a:latin typeface="Cambria Math" panose="02040503050406030204" pitchFamily="18" charset="0"/>
                      </a:rPr>
                      <m:t>𝑓𝑖𝑛𝑑</m:t>
                    </m:r>
                    <m:r>
                      <a:rPr lang="en-US" sz="2400" i="1" dirty="0" smtClean="0">
                        <a:latin typeface="Cambria Math" panose="02040503050406030204" pitchFamily="18" charset="0"/>
                      </a:rPr>
                      <m:t>_</m:t>
                    </m:r>
                    <m:r>
                      <a:rPr lang="en-US" sz="2400" i="1" dirty="0" err="1" smtClean="0">
                        <a:latin typeface="Cambria Math" panose="02040503050406030204" pitchFamily="18" charset="0"/>
                      </a:rPr>
                      <m:t>𝑠𝑒𝑡</m:t>
                    </m:r>
                    <m:r>
                      <a:rPr lang="en-US" sz="2400" i="1" dirty="0" smtClean="0">
                        <a:latin typeface="Cambria Math" panose="02040503050406030204" pitchFamily="18" charset="0"/>
                      </a:rPr>
                      <m:t>(</m:t>
                    </m:r>
                    <m:r>
                      <a:rPr lang="en-US" sz="2400" i="1" dirty="0" smtClean="0">
                        <a:latin typeface="Cambria Math" panose="02040503050406030204" pitchFamily="18" charset="0"/>
                      </a:rPr>
                      <m:t>𝑣</m:t>
                    </m:r>
                    <m:r>
                      <a:rPr lang="en-US" sz="2400" i="1" dirty="0" smtClean="0">
                        <a:latin typeface="Cambria Math" panose="02040503050406030204" pitchFamily="18" charset="0"/>
                      </a:rPr>
                      <m:t>)</m:t>
                    </m:r>
                  </m:oMath>
                </a14:m>
                <a:r>
                  <a:rPr lang="en-US" sz="2400" dirty="0">
                    <a:latin typeface="Times New Roman" panose="02020603050405020304" pitchFamily="18" charset="0"/>
                  </a:rPr>
                  <a:t> calls in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(1)</m:t>
                    </m:r>
                  </m:oMath>
                </a14:m>
                <a:r>
                  <a:rPr lang="en-US" sz="2400" dirty="0">
                    <a:latin typeface="Times New Roman" panose="02020603050405020304" pitchFamily="18" charset="0"/>
                  </a:rPr>
                  <a:t> each). </a:t>
                </a:r>
              </a:p>
              <a:p>
                <a:r>
                  <a:rPr lang="en-US" sz="2400" dirty="0">
                    <a:latin typeface="Times New Roman" panose="02020603050405020304" pitchFamily="18" charset="0"/>
                  </a:rPr>
                  <a:t>Finally, we need to perform the union of the two trees (sets), for which the DSU </a:t>
                </a:r>
                <a14:m>
                  <m:oMath xmlns:m="http://schemas.openxmlformats.org/officeDocument/2006/math">
                    <m:r>
                      <a:rPr lang="en-US" sz="2400" i="1" dirty="0" smtClean="0">
                        <a:latin typeface="Cambria Math" panose="02040503050406030204" pitchFamily="18" charset="0"/>
                      </a:rPr>
                      <m:t>𝑢𝑛𝑖𝑜𝑛</m:t>
                    </m:r>
                    <m:r>
                      <a:rPr lang="en-US" sz="2400" i="1" dirty="0" smtClean="0">
                        <a:latin typeface="Cambria Math" panose="02040503050406030204" pitchFamily="18" charset="0"/>
                      </a:rPr>
                      <m:t>_</m:t>
                    </m:r>
                    <m:r>
                      <a:rPr lang="en-US" sz="2400" i="1" dirty="0" err="1" smtClean="0">
                        <a:latin typeface="Cambria Math" panose="02040503050406030204" pitchFamily="18" charset="0"/>
                      </a:rPr>
                      <m:t>𝑠𝑒𝑡𝑠</m:t>
                    </m:r>
                    <m:r>
                      <a:rPr lang="en-US" sz="2400" i="1" dirty="0" smtClean="0">
                        <a:latin typeface="Cambria Math" panose="02040503050406030204" pitchFamily="18" charset="0"/>
                      </a:rPr>
                      <m:t>(</m:t>
                    </m:r>
                    <m:r>
                      <a:rPr lang="en-US" sz="2400" i="1" dirty="0" smtClean="0">
                        <a:latin typeface="Cambria Math" panose="02040503050406030204" pitchFamily="18" charset="0"/>
                      </a:rPr>
                      <m:t>𝑣</m:t>
                    </m:r>
                    <m:r>
                      <a:rPr lang="en-US" sz="2400" i="1" dirty="0" smtClean="0">
                        <a:latin typeface="Cambria Math" panose="02040503050406030204" pitchFamily="18" charset="0"/>
                      </a:rPr>
                      <m:t>)</m:t>
                    </m:r>
                  </m:oMath>
                </a14:m>
                <a:r>
                  <a:rPr lang="en-US" sz="2400" dirty="0">
                    <a:latin typeface="Times New Roman" panose="02020603050405020304" pitchFamily="18" charset="0"/>
                  </a:rPr>
                  <a:t> function will be called - also in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(1)</m:t>
                    </m:r>
                  </m:oMath>
                </a14:m>
                <a:r>
                  <a:rPr lang="en-US" sz="2400" dirty="0">
                    <a:latin typeface="Times New Roman" panose="02020603050405020304" pitchFamily="18" charset="0"/>
                  </a:rPr>
                  <a:t>. So we get the total time complexity of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b="0" i="1" dirty="0" smtClean="0">
                        <a:latin typeface="Cambria Math" panose="02040503050406030204" pitchFamily="18" charset="0"/>
                      </a:rPr>
                      <m:t>𝑚</m:t>
                    </m:r>
                    <m:r>
                      <a:rPr lang="en-US" sz="2400" b="0" i="1" dirty="0" smtClean="0">
                        <a:latin typeface="Cambria Math" panose="02040503050406030204" pitchFamily="18" charset="0"/>
                        <a:ea typeface="Cambria Math" panose="02040503050406030204" pitchFamily="18" charset="0"/>
                      </a:rPr>
                      <m:t>∙</m:t>
                    </m:r>
                    <m:r>
                      <m:rPr>
                        <m:sty m:val="p"/>
                      </m:rPr>
                      <a:rPr lang="en-US" sz="2400" i="0" dirty="0" err="1">
                        <a:latin typeface="Cambria Math" panose="02040503050406030204" pitchFamily="18" charset="0"/>
                      </a:rPr>
                      <m:t>log</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i="1" dirty="0" err="1">
                        <a:latin typeface="Cambria Math" panose="02040503050406030204" pitchFamily="18" charset="0"/>
                      </a:rPr>
                      <m:t>+</m:t>
                    </m:r>
                    <m:r>
                      <a:rPr lang="en-US" sz="2400" b="0" i="1" dirty="0" smtClean="0">
                        <a:latin typeface="Cambria Math" panose="02040503050406030204" pitchFamily="18" charset="0"/>
                      </a:rPr>
                      <m:t>𝑚</m:t>
                    </m:r>
                    <m:r>
                      <a:rPr lang="en-US" sz="2400" i="1" dirty="0">
                        <a:latin typeface="Cambria Math" panose="02040503050406030204" pitchFamily="18" charset="0"/>
                      </a:rPr>
                      <m:t>) = </m:t>
                    </m:r>
                    <m:r>
                      <a:rPr lang="en-US" sz="2400" i="1" dirty="0">
                        <a:latin typeface="Cambria Math" panose="02040503050406030204" pitchFamily="18" charset="0"/>
                      </a:rPr>
                      <m:t>𝑂</m:t>
                    </m:r>
                    <m:r>
                      <a:rPr lang="en-US" sz="2400" i="1" dirty="0">
                        <a:latin typeface="Cambria Math" panose="02040503050406030204" pitchFamily="18" charset="0"/>
                      </a:rPr>
                      <m:t>(</m:t>
                    </m:r>
                    <m:r>
                      <a:rPr lang="en-US" sz="2400" b="0" i="1" dirty="0" smtClean="0">
                        <a:latin typeface="Cambria Math" panose="02040503050406030204" pitchFamily="18" charset="0"/>
                      </a:rPr>
                      <m:t>𝑚</m:t>
                    </m:r>
                    <m:r>
                      <a:rPr lang="en-US" sz="2400" b="0" i="1" dirty="0" smtClean="0">
                        <a:latin typeface="Cambria Math" panose="02040503050406030204" pitchFamily="18" charset="0"/>
                        <a:ea typeface="Cambria Math" panose="02040503050406030204" pitchFamily="18" charset="0"/>
                      </a:rPr>
                      <m:t>∙</m:t>
                    </m:r>
                    <m:r>
                      <a:rPr lang="en-US" sz="2400" i="1" dirty="0" err="1">
                        <a:latin typeface="Cambria Math" panose="02040503050406030204" pitchFamily="18" charset="0"/>
                      </a:rPr>
                      <m:t>𝑙𝑜𝑔</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oMath>
                </a14:m>
                <a:endParaRPr lang="en-US"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b="-280"/>
                </a:stretch>
              </a:blipFill>
            </p:spPr>
            <p:txBody>
              <a:bodyPr/>
              <a:lstStyle/>
              <a:p>
                <a:r>
                  <a:rPr lang="en-US">
                    <a:noFill/>
                  </a:rPr>
                  <a:t> </a:t>
                </a:r>
              </a:p>
            </p:txBody>
          </p:sp>
        </mc:Fallback>
      </mc:AlternateContent>
    </p:spTree>
    <p:extLst>
      <p:ext uri="{BB962C8B-B14F-4D97-AF65-F5344CB8AC3E}">
        <p14:creationId xmlns:p14="http://schemas.microsoft.com/office/powerpoint/2010/main" val="194015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Широкоэкранный</PresentationFormat>
  <Paragraphs>58</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Cambria Math</vt:lpstr>
      <vt:lpstr>Times New Roman</vt:lpstr>
      <vt:lpstr>Тема Office</vt:lpstr>
      <vt:lpstr>Minimum spanning tree</vt:lpstr>
      <vt:lpstr>Minimum spanning tree</vt:lpstr>
      <vt:lpstr>Minimum spanning tree</vt:lpstr>
      <vt:lpstr>Minimum spanning tree Properties</vt:lpstr>
      <vt:lpstr>Minimum spanning tree Simple algorithm</vt:lpstr>
      <vt:lpstr>Minimum spanning tree Advanced algorithm: DSU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dc:title>
  <dc:creator>Levonog</dc:creator>
  <cp:lastModifiedBy>Levonog</cp:lastModifiedBy>
  <cp:revision>2</cp:revision>
  <dcterms:created xsi:type="dcterms:W3CDTF">2021-07-10T19:40:07Z</dcterms:created>
  <dcterms:modified xsi:type="dcterms:W3CDTF">2021-07-18T22:17:25Z</dcterms:modified>
</cp:coreProperties>
</file>