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4DB2-CFA0-45C8-B6D2-EA98924903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3E27-35E8-450B-80AF-EEDFC2D6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4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4DB2-CFA0-45C8-B6D2-EA98924903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3E27-35E8-450B-80AF-EEDFC2D6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0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4DB2-CFA0-45C8-B6D2-EA98924903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3E27-35E8-450B-80AF-EEDFC2D6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3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4DB2-CFA0-45C8-B6D2-EA98924903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3E27-35E8-450B-80AF-EEDFC2D6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6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4DB2-CFA0-45C8-B6D2-EA98924903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3E27-35E8-450B-80AF-EEDFC2D6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8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4DB2-CFA0-45C8-B6D2-EA98924903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3E27-35E8-450B-80AF-EEDFC2D6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0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4DB2-CFA0-45C8-B6D2-EA98924903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3E27-35E8-450B-80AF-EEDFC2D6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3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4DB2-CFA0-45C8-B6D2-EA98924903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3E27-35E8-450B-80AF-EEDFC2D6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7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4DB2-CFA0-45C8-B6D2-EA98924903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3E27-35E8-450B-80AF-EEDFC2D6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4DB2-CFA0-45C8-B6D2-EA98924903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3E27-35E8-450B-80AF-EEDFC2D6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4DB2-CFA0-45C8-B6D2-EA98924903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3E27-35E8-450B-80AF-EEDFC2D6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D4DB2-CFA0-45C8-B6D2-EA98924903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03E27-35E8-450B-80AF-EEDFC2D6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7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5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 Node adding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46FB9B-7399-49EA-8D59-945688526E05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ACEA15-2C89-4099-8F11-47611DABC606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F51753-35BF-4E15-A900-75237FE4E4F0}"/>
              </a:ext>
            </a:extLst>
          </p:cNvPr>
          <p:cNvCxnSpPr>
            <a:cxnSpLocks/>
            <a:stCxn id="21" idx="2"/>
            <a:endCxn id="64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468402E-5879-4320-BF25-5775610D3D87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17AC03-DBE0-4A3C-8CCB-AAB40E458BA8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873D0F-F698-49BF-A353-419C8B2BEFE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F2214B3-AC6D-4AB2-AC8A-FAA389CAAB24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ln w="0"/>
                <a:solidFill>
                  <a:srgbClr val="0070C0"/>
                </a:solidFill>
              </a:rPr>
              <a:t>5</a:t>
            </a:r>
            <a:endParaRPr lang="en-US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39111-255F-4048-9964-0B7DED72256F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7B0ED5-42A4-45A7-BD94-24D5153DBC0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12A23E1-77F3-44D9-8581-535A3074F567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DA76948-B489-4B26-AEB0-24669AFD09F3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7A6A44-30FB-4333-B4DF-B9D68684600F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28B58BE-204F-40C6-8931-2F1FB8F374BF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91EBD79-211B-4F37-9714-BC5F7B14F7E1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B64B40-0E98-4F55-B383-13F5A5E86E95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3FD081-1A28-450D-B52E-55CB5C12F888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233B6F-3404-41AC-9FFF-CBBEDB975FB7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0BE8740-7A5E-49D7-BABD-E2EDE2E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966" y="1825625"/>
            <a:ext cx="551983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Need to add new element, for example, </a:t>
            </a:r>
            <a:r>
              <a:rPr lang="en-US" sz="2400" dirty="0" smtClean="0"/>
              <a:t>4: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Adding element in the end of our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Comparing this element with its parent</a:t>
            </a:r>
          </a:p>
          <a:p>
            <a:pPr lvl="1"/>
            <a:r>
              <a:rPr lang="en-US" sz="1600" dirty="0"/>
              <a:t>If parent key is lower, then algorithm is ended</a:t>
            </a:r>
          </a:p>
          <a:p>
            <a:pPr lvl="1"/>
            <a:r>
              <a:rPr lang="en-US" sz="1600" dirty="0"/>
              <a:t>If parent key is greater, swap this element with parent and go to Step 2.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A73943-67DC-4A14-907F-E21553D845C3}"/>
              </a:ext>
            </a:extLst>
          </p:cNvPr>
          <p:cNvSpPr/>
          <p:nvPr/>
        </p:nvSpPr>
        <p:spPr>
          <a:xfrm>
            <a:off x="2606680" y="5144130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E8918C-E547-4024-9853-B328235BA458}"/>
              </a:ext>
            </a:extLst>
          </p:cNvPr>
          <p:cNvCxnSpPr>
            <a:stCxn id="55" idx="2"/>
            <a:endCxn id="22" idx="0"/>
          </p:cNvCxnSpPr>
          <p:nvPr/>
        </p:nvCxnSpPr>
        <p:spPr>
          <a:xfrm flipH="1">
            <a:off x="2852850" y="4564887"/>
            <a:ext cx="8479" cy="57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98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 Node adding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46FB9B-7399-49EA-8D59-945688526E05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ACEA15-2C89-4099-8F11-47611DABC606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F51753-35BF-4E15-A900-75237FE4E4F0}"/>
              </a:ext>
            </a:extLst>
          </p:cNvPr>
          <p:cNvCxnSpPr>
            <a:cxnSpLocks/>
            <a:stCxn id="21" idx="2"/>
            <a:endCxn id="64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468402E-5879-4320-BF25-5775610D3D87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17AC03-DBE0-4A3C-8CCB-AAB40E458BA8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873D0F-F698-49BF-A353-419C8B2BEFE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F2214B3-AC6D-4AB2-AC8A-FAA389CAAB24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ln w="0"/>
                <a:solidFill>
                  <a:schemeClr val="tx1"/>
                </a:solidFill>
              </a:rPr>
              <a:t>5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39111-255F-4048-9964-0B7DED72256F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7B0ED5-42A4-45A7-BD94-24D5153DBC0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12A23E1-77F3-44D9-8581-535A3074F567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DA76948-B489-4B26-AEB0-24669AFD09F3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7A6A44-30FB-4333-B4DF-B9D68684600F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28B58BE-204F-40C6-8931-2F1FB8F374BF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91EBD79-211B-4F37-9714-BC5F7B14F7E1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B64B40-0E98-4F55-B383-13F5A5E86E95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3FD081-1A28-450D-B52E-55CB5C12F888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233B6F-3404-41AC-9FFF-CBBEDB975FB7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0BE8740-7A5E-49D7-BABD-E2EDE2E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966" y="1825625"/>
            <a:ext cx="551983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Need to add new element, for example, </a:t>
            </a:r>
            <a:r>
              <a:rPr lang="en-US" sz="2400" dirty="0" smtClean="0"/>
              <a:t>4: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Adding element in the end of our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Comparing this element with its parent</a:t>
            </a:r>
          </a:p>
          <a:p>
            <a:pPr lvl="1"/>
            <a:r>
              <a:rPr lang="en-US" sz="1600" dirty="0"/>
              <a:t>If parent key is lower, then algorithm is ended</a:t>
            </a:r>
          </a:p>
          <a:p>
            <a:pPr lvl="1"/>
            <a:r>
              <a:rPr lang="en-US" sz="1600" dirty="0"/>
              <a:t>If parent key is greater, swap this element with parent and go to Step 2.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A73943-67DC-4A14-907F-E21553D845C3}"/>
              </a:ext>
            </a:extLst>
          </p:cNvPr>
          <p:cNvSpPr/>
          <p:nvPr/>
        </p:nvSpPr>
        <p:spPr>
          <a:xfrm>
            <a:off x="2606680" y="5144130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E8918C-E547-4024-9853-B328235BA458}"/>
              </a:ext>
            </a:extLst>
          </p:cNvPr>
          <p:cNvCxnSpPr>
            <a:stCxn id="55" idx="2"/>
            <a:endCxn id="22" idx="0"/>
          </p:cNvCxnSpPr>
          <p:nvPr/>
        </p:nvCxnSpPr>
        <p:spPr>
          <a:xfrm flipH="1">
            <a:off x="2852850" y="4564887"/>
            <a:ext cx="8479" cy="57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7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 Node adding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46FB9B-7399-49EA-8D59-945688526E05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ACEA15-2C89-4099-8F11-47611DABC606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F51753-35BF-4E15-A900-75237FE4E4F0}"/>
              </a:ext>
            </a:extLst>
          </p:cNvPr>
          <p:cNvCxnSpPr>
            <a:cxnSpLocks/>
            <a:stCxn id="21" idx="2"/>
            <a:endCxn id="64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468402E-5879-4320-BF25-5775610D3D87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17AC03-DBE0-4A3C-8CCB-AAB40E458BA8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873D0F-F698-49BF-A353-419C8B2BEFE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F2214B3-AC6D-4AB2-AC8A-FAA389CAAB24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ln w="0"/>
                <a:solidFill>
                  <a:schemeClr val="tx1"/>
                </a:solidFill>
              </a:rPr>
              <a:t>5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39111-255F-4048-9964-0B7DED72256F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7B0ED5-42A4-45A7-BD94-24D5153DBC0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12A23E1-77F3-44D9-8581-535A3074F567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DA76948-B489-4B26-AEB0-24669AFD09F3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7A6A44-30FB-4333-B4DF-B9D68684600F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28B58BE-204F-40C6-8931-2F1FB8F374BF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91EBD79-211B-4F37-9714-BC5F7B14F7E1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B64B40-0E98-4F55-B383-13F5A5E86E95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3FD081-1A28-450D-B52E-55CB5C12F888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233B6F-3404-41AC-9FFF-CBBEDB975FB7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0BE8740-7A5E-49D7-BABD-E2EDE2E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966" y="1825625"/>
            <a:ext cx="551983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Need to add new element, for example, </a:t>
            </a:r>
            <a:r>
              <a:rPr lang="en-US" sz="2400" dirty="0" smtClean="0"/>
              <a:t>4: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Adding element in the end of our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Comparing this element with its parent</a:t>
            </a:r>
          </a:p>
          <a:p>
            <a:pPr lvl="1"/>
            <a:r>
              <a:rPr lang="en-US" sz="1600" dirty="0"/>
              <a:t>If parent key is lower, then algorithm is ended</a:t>
            </a:r>
          </a:p>
          <a:p>
            <a:pPr lvl="1"/>
            <a:r>
              <a:rPr lang="en-US" sz="1600" dirty="0"/>
              <a:t>If parent key is greater, swap this element with parent and go to Step 2.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A73943-67DC-4A14-907F-E21553D845C3}"/>
              </a:ext>
            </a:extLst>
          </p:cNvPr>
          <p:cNvSpPr/>
          <p:nvPr/>
        </p:nvSpPr>
        <p:spPr>
          <a:xfrm>
            <a:off x="2606680" y="5144130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E8918C-E547-4024-9853-B328235BA458}"/>
              </a:ext>
            </a:extLst>
          </p:cNvPr>
          <p:cNvCxnSpPr>
            <a:stCxn id="55" idx="2"/>
            <a:endCxn id="22" idx="0"/>
          </p:cNvCxnSpPr>
          <p:nvPr/>
        </p:nvCxnSpPr>
        <p:spPr>
          <a:xfrm flipH="1">
            <a:off x="2852850" y="4564887"/>
            <a:ext cx="8479" cy="57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92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 Node adding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46FB9B-7399-49EA-8D59-945688526E05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ACEA15-2C89-4099-8F11-47611DABC606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F51753-35BF-4E15-A900-75237FE4E4F0}"/>
              </a:ext>
            </a:extLst>
          </p:cNvPr>
          <p:cNvCxnSpPr>
            <a:cxnSpLocks/>
            <a:stCxn id="21" idx="2"/>
            <a:endCxn id="64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468402E-5879-4320-BF25-5775610D3D87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17AC03-DBE0-4A3C-8CCB-AAB40E458BA8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873D0F-F698-49BF-A353-419C8B2BEFE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F2214B3-AC6D-4AB2-AC8A-FAA389CAAB24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ln w="0"/>
                <a:solidFill>
                  <a:schemeClr val="tx1"/>
                </a:solidFill>
              </a:rPr>
              <a:t>5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39111-255F-4048-9964-0B7DED72256F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7B0ED5-42A4-45A7-BD94-24D5153DBC0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12A23E1-77F3-44D9-8581-535A3074F567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DA76948-B489-4B26-AEB0-24669AFD09F3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7A6A44-30FB-4333-B4DF-B9D68684600F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28B58BE-204F-40C6-8931-2F1FB8F374BF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91EBD79-211B-4F37-9714-BC5F7B14F7E1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B64B40-0E98-4F55-B383-13F5A5E86E95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3FD081-1A28-450D-B52E-55CB5C12F888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233B6F-3404-41AC-9FFF-CBBEDB975FB7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0BE8740-7A5E-49D7-BABD-E2EDE2E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966" y="1825625"/>
            <a:ext cx="551983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Need to add new element, for example, </a:t>
            </a:r>
            <a:r>
              <a:rPr lang="en-US" sz="2400" dirty="0" smtClean="0"/>
              <a:t>4: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Adding element in the end of our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Comparing this element with its parent</a:t>
            </a:r>
          </a:p>
          <a:p>
            <a:pPr lvl="1"/>
            <a:r>
              <a:rPr lang="en-US" sz="1600" dirty="0"/>
              <a:t>If parent key is lower, then algorithm is ended</a:t>
            </a:r>
          </a:p>
          <a:p>
            <a:pPr lvl="1"/>
            <a:r>
              <a:rPr lang="en-US" sz="1600" dirty="0"/>
              <a:t>If parent key is greater, swap this element with parent and go to Step 2.</a:t>
            </a:r>
            <a:endParaRPr lang="hy-AM" sz="1600" dirty="0"/>
          </a:p>
          <a:p>
            <a:pPr lvl="1"/>
            <a:endParaRPr lang="hy-AM" sz="1600" dirty="0"/>
          </a:p>
          <a:p>
            <a:r>
              <a:rPr lang="en-US" sz="2000" dirty="0"/>
              <a:t>Algorithm complexity is </a:t>
            </a:r>
            <a:r>
              <a:rPr lang="en-US" sz="2000" i="1" dirty="0"/>
              <a:t>O(log(n))</a:t>
            </a:r>
            <a:r>
              <a:rPr lang="en-US" sz="2000" dirty="0"/>
              <a:t>,</a:t>
            </a:r>
            <a:r>
              <a:rPr lang="en-US" sz="2000" i="1" dirty="0"/>
              <a:t> </a:t>
            </a:r>
            <a:r>
              <a:rPr lang="en-US" sz="2000" dirty="0"/>
              <a:t>because we perform &lt;height of tree&gt; operations at most, which is </a:t>
            </a:r>
            <a:r>
              <a:rPr lang="en-US" sz="2000" i="1" dirty="0"/>
              <a:t>log(n)</a:t>
            </a:r>
            <a:r>
              <a:rPr lang="en-US" sz="2000" dirty="0"/>
              <a:t>, if </a:t>
            </a:r>
            <a:r>
              <a:rPr lang="en-US" sz="2000" i="1" dirty="0"/>
              <a:t>n</a:t>
            </a:r>
            <a:r>
              <a:rPr lang="en-US" sz="2000" dirty="0"/>
              <a:t> is a nodes count.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A73943-67DC-4A14-907F-E21553D845C3}"/>
              </a:ext>
            </a:extLst>
          </p:cNvPr>
          <p:cNvSpPr/>
          <p:nvPr/>
        </p:nvSpPr>
        <p:spPr>
          <a:xfrm>
            <a:off x="2606680" y="5144130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E8918C-E547-4024-9853-B328235BA458}"/>
              </a:ext>
            </a:extLst>
          </p:cNvPr>
          <p:cNvCxnSpPr>
            <a:stCxn id="55" idx="2"/>
            <a:endCxn id="22" idx="0"/>
          </p:cNvCxnSpPr>
          <p:nvPr/>
        </p:nvCxnSpPr>
        <p:spPr>
          <a:xfrm flipH="1">
            <a:off x="2852850" y="4564887"/>
            <a:ext cx="8479" cy="57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82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 Node deletion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46FB9B-7399-49EA-8D59-945688526E05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ACEA15-2C89-4099-8F11-47611DABC606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F51753-35BF-4E15-A900-75237FE4E4F0}"/>
              </a:ext>
            </a:extLst>
          </p:cNvPr>
          <p:cNvCxnSpPr>
            <a:cxnSpLocks/>
            <a:stCxn id="21" idx="2"/>
            <a:endCxn id="64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468402E-5879-4320-BF25-5775610D3D87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17AC03-DBE0-4A3C-8CCB-AAB40E458BA8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873D0F-F698-49BF-A353-419C8B2BEFE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F2214B3-AC6D-4AB2-AC8A-FAA389CAAB24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ln w="0"/>
                <a:solidFill>
                  <a:schemeClr val="tx1"/>
                </a:solidFill>
              </a:rPr>
              <a:t>5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39111-255F-4048-9964-0B7DED72256F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7B0ED5-42A4-45A7-BD94-24D5153DBC0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12A23E1-77F3-44D9-8581-535A3074F567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DA76948-B489-4B26-AEB0-24669AFD09F3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7A6A44-30FB-4333-B4DF-B9D68684600F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28B58BE-204F-40C6-8931-2F1FB8F374BF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91EBD79-211B-4F37-9714-BC5F7B14F7E1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B64B40-0E98-4F55-B383-13F5A5E86E95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3FD081-1A28-450D-B52E-55CB5C12F888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233B6F-3404-41AC-9FFF-CBBEDB975FB7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0BE8740-7A5E-49D7-BABD-E2EDE2E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966" y="1825625"/>
            <a:ext cx="551983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Need to </a:t>
            </a:r>
            <a:r>
              <a:rPr lang="en-US" sz="2400" dirty="0" smtClean="0"/>
              <a:t>delete </a:t>
            </a:r>
            <a:r>
              <a:rPr lang="en-US" sz="2400" dirty="0"/>
              <a:t>minimal </a:t>
            </a:r>
            <a:r>
              <a:rPr lang="en-US" sz="2400" dirty="0" smtClean="0"/>
              <a:t>element:</a:t>
            </a:r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A73943-67DC-4A14-907F-E21553D845C3}"/>
              </a:ext>
            </a:extLst>
          </p:cNvPr>
          <p:cNvSpPr/>
          <p:nvPr/>
        </p:nvSpPr>
        <p:spPr>
          <a:xfrm>
            <a:off x="2606680" y="5144130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E8918C-E547-4024-9853-B328235BA458}"/>
              </a:ext>
            </a:extLst>
          </p:cNvPr>
          <p:cNvCxnSpPr>
            <a:stCxn id="55" idx="2"/>
            <a:endCxn id="22" idx="0"/>
          </p:cNvCxnSpPr>
          <p:nvPr/>
        </p:nvCxnSpPr>
        <p:spPr>
          <a:xfrm flipH="1">
            <a:off x="2852850" y="4564887"/>
            <a:ext cx="8479" cy="57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 Node deletion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46FB9B-7399-49EA-8D59-945688526E05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ACEA15-2C89-4099-8F11-47611DABC606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F51753-35BF-4E15-A900-75237FE4E4F0}"/>
              </a:ext>
            </a:extLst>
          </p:cNvPr>
          <p:cNvCxnSpPr>
            <a:cxnSpLocks/>
            <a:stCxn id="21" idx="2"/>
            <a:endCxn id="64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468402E-5879-4320-BF25-5775610D3D87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17AC03-DBE0-4A3C-8CCB-AAB40E458BA8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873D0F-F698-49BF-A353-419C8B2BEFE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F2214B3-AC6D-4AB2-AC8A-FAA389CAAB24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ln w="0"/>
                <a:solidFill>
                  <a:schemeClr val="tx1"/>
                </a:solidFill>
              </a:rPr>
              <a:t>5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39111-255F-4048-9964-0B7DED72256F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7B0ED5-42A4-45A7-BD94-24D5153DBC0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12A23E1-77F3-44D9-8581-535A3074F567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DA76948-B489-4B26-AEB0-24669AFD09F3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7A6A44-30FB-4333-B4DF-B9D68684600F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28B58BE-204F-40C6-8931-2F1FB8F374BF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91EBD79-211B-4F37-9714-BC5F7B14F7E1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B64B40-0E98-4F55-B383-13F5A5E86E95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3FD081-1A28-450D-B52E-55CB5C12F888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233B6F-3404-41AC-9FFF-CBBEDB975FB7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0BE8740-7A5E-49D7-BABD-E2EDE2E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966" y="1825625"/>
            <a:ext cx="551983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Need to </a:t>
            </a:r>
            <a:r>
              <a:rPr lang="en-US" sz="2400" dirty="0" smtClean="0"/>
              <a:t>delete </a:t>
            </a:r>
            <a:r>
              <a:rPr lang="en-US" sz="2400" dirty="0"/>
              <a:t>minimal </a:t>
            </a:r>
            <a:r>
              <a:rPr lang="en-US" sz="2400" dirty="0" smtClean="0"/>
              <a:t>element: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Swap min element with the last element</a:t>
            </a:r>
          </a:p>
          <a:p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A73943-67DC-4A14-907F-E21553D845C3}"/>
              </a:ext>
            </a:extLst>
          </p:cNvPr>
          <p:cNvSpPr/>
          <p:nvPr/>
        </p:nvSpPr>
        <p:spPr>
          <a:xfrm>
            <a:off x="2606680" y="5144130"/>
            <a:ext cx="492339" cy="4923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rgbClr val="0070C0"/>
                </a:solidFill>
              </a:rPr>
              <a:t>6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E8918C-E547-4024-9853-B328235BA458}"/>
              </a:ext>
            </a:extLst>
          </p:cNvPr>
          <p:cNvCxnSpPr>
            <a:stCxn id="55" idx="2"/>
            <a:endCxn id="22" idx="0"/>
          </p:cNvCxnSpPr>
          <p:nvPr/>
        </p:nvCxnSpPr>
        <p:spPr>
          <a:xfrm flipH="1">
            <a:off x="2852850" y="4564887"/>
            <a:ext cx="8479" cy="57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00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 Node deletion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46FB9B-7399-49EA-8D59-945688526E05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ACEA15-2C89-4099-8F11-47611DABC606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F51753-35BF-4E15-A900-75237FE4E4F0}"/>
              </a:ext>
            </a:extLst>
          </p:cNvPr>
          <p:cNvCxnSpPr>
            <a:cxnSpLocks/>
            <a:stCxn id="21" idx="2"/>
            <a:endCxn id="64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468402E-5879-4320-BF25-5775610D3D87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17AC03-DBE0-4A3C-8CCB-AAB40E458BA8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873D0F-F698-49BF-A353-419C8B2BEFE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F2214B3-AC6D-4AB2-AC8A-FAA389CAAB24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ln w="0"/>
                <a:solidFill>
                  <a:schemeClr val="tx1"/>
                </a:solidFill>
              </a:rPr>
              <a:t>5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39111-255F-4048-9964-0B7DED72256F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7B0ED5-42A4-45A7-BD94-24D5153DBC0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12A23E1-77F3-44D9-8581-535A3074F567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DA76948-B489-4B26-AEB0-24669AFD09F3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7A6A44-30FB-4333-B4DF-B9D68684600F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28B58BE-204F-40C6-8931-2F1FB8F374BF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91EBD79-211B-4F37-9714-BC5F7B14F7E1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B64B40-0E98-4F55-B383-13F5A5E86E95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3FD081-1A28-450D-B52E-55CB5C12F888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233B6F-3404-41AC-9FFF-CBBEDB975FB7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0BE8740-7A5E-49D7-BABD-E2EDE2E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966" y="1825625"/>
            <a:ext cx="551983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Need to </a:t>
            </a:r>
            <a:r>
              <a:rPr lang="en-US" sz="2400" dirty="0" smtClean="0"/>
              <a:t>delete </a:t>
            </a:r>
            <a:r>
              <a:rPr lang="en-US" sz="2400" dirty="0"/>
              <a:t>minimal </a:t>
            </a:r>
            <a:r>
              <a:rPr lang="en-US" sz="2400" dirty="0" smtClean="0"/>
              <a:t>element: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Swap min element with the last element</a:t>
            </a:r>
          </a:p>
          <a:p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A73943-67DC-4A14-907F-E21553D845C3}"/>
              </a:ext>
            </a:extLst>
          </p:cNvPr>
          <p:cNvSpPr/>
          <p:nvPr/>
        </p:nvSpPr>
        <p:spPr>
          <a:xfrm>
            <a:off x="2606680" y="5144130"/>
            <a:ext cx="492339" cy="4923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E8918C-E547-4024-9853-B328235BA458}"/>
              </a:ext>
            </a:extLst>
          </p:cNvPr>
          <p:cNvCxnSpPr>
            <a:stCxn id="55" idx="2"/>
            <a:endCxn id="22" idx="0"/>
          </p:cNvCxnSpPr>
          <p:nvPr/>
        </p:nvCxnSpPr>
        <p:spPr>
          <a:xfrm flipH="1">
            <a:off x="2852850" y="4564887"/>
            <a:ext cx="8479" cy="57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33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 Node deletion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46FB9B-7399-49EA-8D59-945688526E05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ACEA15-2C89-4099-8F11-47611DABC606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F51753-35BF-4E15-A900-75237FE4E4F0}"/>
              </a:ext>
            </a:extLst>
          </p:cNvPr>
          <p:cNvCxnSpPr>
            <a:cxnSpLocks/>
            <a:stCxn id="21" idx="2"/>
            <a:endCxn id="64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468402E-5879-4320-BF25-5775610D3D87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17AC03-DBE0-4A3C-8CCB-AAB40E458BA8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873D0F-F698-49BF-A353-419C8B2BEFE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F2214B3-AC6D-4AB2-AC8A-FAA389CAAB24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ln w="0"/>
                <a:solidFill>
                  <a:schemeClr val="tx1"/>
                </a:solidFill>
              </a:rPr>
              <a:t>5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39111-255F-4048-9964-0B7DED72256F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7B0ED5-42A4-45A7-BD94-24D5153DBC0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12A23E1-77F3-44D9-8581-535A3074F567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DA76948-B489-4B26-AEB0-24669AFD09F3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7A6A44-30FB-4333-B4DF-B9D68684600F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28B58BE-204F-40C6-8931-2F1FB8F374BF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91EBD79-211B-4F37-9714-BC5F7B14F7E1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B64B40-0E98-4F55-B383-13F5A5E86E95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3FD081-1A28-450D-B52E-55CB5C12F888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233B6F-3404-41AC-9FFF-CBBEDB975FB7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0BE8740-7A5E-49D7-BABD-E2EDE2E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966" y="1825625"/>
            <a:ext cx="551983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Need to </a:t>
            </a:r>
            <a:r>
              <a:rPr lang="en-US" sz="2400" dirty="0" smtClean="0"/>
              <a:t>delete </a:t>
            </a:r>
            <a:r>
              <a:rPr lang="en-US" sz="2400" dirty="0"/>
              <a:t>minimal </a:t>
            </a:r>
            <a:r>
              <a:rPr lang="en-US" sz="2400" dirty="0" smtClean="0"/>
              <a:t>element: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Swap min element with the last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Delete last element</a:t>
            </a:r>
          </a:p>
          <a:p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A73943-67DC-4A14-907F-E21553D845C3}"/>
              </a:ext>
            </a:extLst>
          </p:cNvPr>
          <p:cNvSpPr/>
          <p:nvPr/>
        </p:nvSpPr>
        <p:spPr>
          <a:xfrm>
            <a:off x="2606680" y="5144130"/>
            <a:ext cx="492339" cy="4923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E8918C-E547-4024-9853-B328235BA458}"/>
              </a:ext>
            </a:extLst>
          </p:cNvPr>
          <p:cNvCxnSpPr>
            <a:stCxn id="55" idx="2"/>
            <a:endCxn id="22" idx="0"/>
          </p:cNvCxnSpPr>
          <p:nvPr/>
        </p:nvCxnSpPr>
        <p:spPr>
          <a:xfrm flipH="1">
            <a:off x="2852850" y="4564887"/>
            <a:ext cx="8479" cy="57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4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 Node deletion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46FB9B-7399-49EA-8D59-945688526E05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ACEA15-2C89-4099-8F11-47611DABC606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F51753-35BF-4E15-A900-75237FE4E4F0}"/>
              </a:ext>
            </a:extLst>
          </p:cNvPr>
          <p:cNvCxnSpPr>
            <a:cxnSpLocks/>
            <a:stCxn id="21" idx="2"/>
            <a:endCxn id="64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468402E-5879-4320-BF25-5775610D3D87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17AC03-DBE0-4A3C-8CCB-AAB40E458BA8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873D0F-F698-49BF-A353-419C8B2BEFE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F2214B3-AC6D-4AB2-AC8A-FAA389CAAB24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ln w="0"/>
                <a:solidFill>
                  <a:schemeClr val="tx1"/>
                </a:solidFill>
              </a:rPr>
              <a:t>5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39111-255F-4048-9964-0B7DED72256F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7B0ED5-42A4-45A7-BD94-24D5153DBC0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12A23E1-77F3-44D9-8581-535A3074F567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DA76948-B489-4B26-AEB0-24669AFD09F3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7A6A44-30FB-4333-B4DF-B9D68684600F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28B58BE-204F-40C6-8931-2F1FB8F374BF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91EBD79-211B-4F37-9714-BC5F7B14F7E1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B64B40-0E98-4F55-B383-13F5A5E86E95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3FD081-1A28-450D-B52E-55CB5C12F888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233B6F-3404-41AC-9FFF-CBBEDB975FB7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0BE8740-7A5E-49D7-BABD-E2EDE2E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966" y="1825625"/>
            <a:ext cx="551983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Need to </a:t>
            </a:r>
            <a:r>
              <a:rPr lang="en-US" sz="2400" dirty="0" smtClean="0"/>
              <a:t>delete </a:t>
            </a:r>
            <a:r>
              <a:rPr lang="en-US" sz="2400" dirty="0"/>
              <a:t>minimal </a:t>
            </a:r>
            <a:r>
              <a:rPr lang="en-US" sz="2400" dirty="0" smtClean="0"/>
              <a:t>element: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Swap min element with the last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Delete last element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53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 Node deletion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46FB9B-7399-49EA-8D59-945688526E05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ACEA15-2C89-4099-8F11-47611DABC606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F51753-35BF-4E15-A900-75237FE4E4F0}"/>
              </a:ext>
            </a:extLst>
          </p:cNvPr>
          <p:cNvCxnSpPr>
            <a:cxnSpLocks/>
            <a:stCxn id="21" idx="2"/>
            <a:endCxn id="64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468402E-5879-4320-BF25-5775610D3D87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17AC03-DBE0-4A3C-8CCB-AAB40E458BA8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873D0F-F698-49BF-A353-419C8B2BEFE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F2214B3-AC6D-4AB2-AC8A-FAA389CAAB24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ln w="0"/>
                <a:solidFill>
                  <a:schemeClr val="tx1"/>
                </a:solidFill>
              </a:rPr>
              <a:t>5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39111-255F-4048-9964-0B7DED72256F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7B0ED5-42A4-45A7-BD94-24D5153DBC0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12A23E1-77F3-44D9-8581-535A3074F567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DA76948-B489-4B26-AEB0-24669AFD09F3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7A6A44-30FB-4333-B4DF-B9D68684600F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28B58BE-204F-40C6-8931-2F1FB8F374BF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91EBD79-211B-4F37-9714-BC5F7B14F7E1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B64B40-0E98-4F55-B383-13F5A5E86E95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3FD081-1A28-450D-B52E-55CB5C12F888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233B6F-3404-41AC-9FFF-CBBEDB975FB7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0BE8740-7A5E-49D7-BABD-E2EDE2E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966" y="1825625"/>
            <a:ext cx="551983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Need to </a:t>
            </a:r>
            <a:r>
              <a:rPr lang="en-US" sz="2400" dirty="0" smtClean="0"/>
              <a:t>delete </a:t>
            </a:r>
            <a:r>
              <a:rPr lang="en-US" sz="2400" dirty="0"/>
              <a:t>minimal </a:t>
            </a:r>
            <a:r>
              <a:rPr lang="en-US" sz="2400" dirty="0" smtClean="0"/>
              <a:t>element: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Swap min element with the last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Delete last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Comparing just swapped element with its </a:t>
            </a:r>
            <a:r>
              <a:rPr lang="en-US" sz="2400" dirty="0" err="1" smtClean="0"/>
              <a:t>childs</a:t>
            </a:r>
            <a:r>
              <a:rPr lang="en-US" sz="2400" dirty="0" smtClean="0"/>
              <a:t>:</a:t>
            </a:r>
            <a:endParaRPr lang="en-US" sz="2400" dirty="0"/>
          </a:p>
          <a:p>
            <a:pPr lvl="1"/>
            <a:r>
              <a:rPr lang="en-US" sz="2000" dirty="0"/>
              <a:t>If parent is smaller then all </a:t>
            </a:r>
            <a:r>
              <a:rPr lang="en-US" sz="2000" dirty="0" err="1"/>
              <a:t>childs</a:t>
            </a:r>
            <a:r>
              <a:rPr lang="en-US" sz="2000" dirty="0"/>
              <a:t> or there are no </a:t>
            </a:r>
            <a:r>
              <a:rPr lang="en-US" sz="2000" dirty="0" err="1"/>
              <a:t>childs</a:t>
            </a:r>
            <a:r>
              <a:rPr lang="en-US" sz="2000" dirty="0"/>
              <a:t>, then algorithm is ended</a:t>
            </a:r>
          </a:p>
          <a:p>
            <a:pPr lvl="1"/>
            <a:r>
              <a:rPr lang="en-US" sz="2000" dirty="0"/>
              <a:t>Else swap element with smaller child and go to Step 3.</a:t>
            </a:r>
          </a:p>
          <a:p>
            <a:pPr lvl="1"/>
            <a:endParaRPr lang="hy-AM" sz="16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26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Heap</a:t>
            </a:r>
            <a:r>
              <a:rPr lang="en-US" sz="2400" dirty="0"/>
              <a:t> is a specialized tree-based data structure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/>
              <a:t>An almost complete tree.</a:t>
            </a:r>
          </a:p>
          <a:p>
            <a:pPr lvl="1"/>
            <a:r>
              <a:rPr lang="en-US" dirty="0"/>
              <a:t>In a </a:t>
            </a:r>
            <a:r>
              <a:rPr lang="en-US" i="1" dirty="0"/>
              <a:t>max heap</a:t>
            </a:r>
            <a:r>
              <a:rPr lang="en-US" dirty="0"/>
              <a:t>, for any given node C, if P is a parent node of C, then the </a:t>
            </a:r>
            <a:r>
              <a:rPr lang="en-US" i="1" dirty="0"/>
              <a:t>key</a:t>
            </a:r>
            <a:r>
              <a:rPr lang="en-US" dirty="0"/>
              <a:t> (the </a:t>
            </a:r>
            <a:r>
              <a:rPr lang="en-US" i="1" dirty="0"/>
              <a:t>value</a:t>
            </a:r>
            <a:r>
              <a:rPr lang="en-US" dirty="0"/>
              <a:t>) of P is greater than or equal to the key of C.</a:t>
            </a:r>
          </a:p>
          <a:p>
            <a:pPr lvl="1"/>
            <a:r>
              <a:rPr lang="en-US" dirty="0"/>
              <a:t>In a </a:t>
            </a:r>
            <a:r>
              <a:rPr lang="en-US" i="1" dirty="0"/>
              <a:t>min heap</a:t>
            </a:r>
            <a:r>
              <a:rPr lang="en-US" dirty="0"/>
              <a:t>, for any given node C, if P is a parent node of C, then the </a:t>
            </a:r>
            <a:r>
              <a:rPr lang="en-US" i="1" dirty="0"/>
              <a:t>key</a:t>
            </a:r>
            <a:r>
              <a:rPr lang="en-US" dirty="0"/>
              <a:t> (the </a:t>
            </a:r>
            <a:r>
              <a:rPr lang="en-US" i="1" dirty="0"/>
              <a:t>value</a:t>
            </a:r>
            <a:r>
              <a:rPr lang="en-US" dirty="0"/>
              <a:t>) of P is less than or equal to the key of 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35936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 Node deletion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46FB9B-7399-49EA-8D59-945688526E05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ACEA15-2C89-4099-8F11-47611DABC606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F51753-35BF-4E15-A900-75237FE4E4F0}"/>
              </a:ext>
            </a:extLst>
          </p:cNvPr>
          <p:cNvCxnSpPr>
            <a:cxnSpLocks/>
            <a:stCxn id="21" idx="2"/>
            <a:endCxn id="64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468402E-5879-4320-BF25-5775610D3D87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17AC03-DBE0-4A3C-8CCB-AAB40E458BA8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873D0F-F698-49BF-A353-419C8B2BEFE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F2214B3-AC6D-4AB2-AC8A-FAA389CAAB24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ln w="0"/>
                <a:solidFill>
                  <a:schemeClr val="tx1"/>
                </a:solidFill>
              </a:rPr>
              <a:t>5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39111-255F-4048-9964-0B7DED72256F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7B0ED5-42A4-45A7-BD94-24D5153DBC0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12A23E1-77F3-44D9-8581-535A3074F567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DA76948-B489-4B26-AEB0-24669AFD09F3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7A6A44-30FB-4333-B4DF-B9D68684600F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28B58BE-204F-40C6-8931-2F1FB8F374BF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91EBD79-211B-4F37-9714-BC5F7B14F7E1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B64B40-0E98-4F55-B383-13F5A5E86E95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3FD081-1A28-450D-B52E-55CB5C12F888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233B6F-3404-41AC-9FFF-CBBEDB975FB7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0BE8740-7A5E-49D7-BABD-E2EDE2E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966" y="1825625"/>
            <a:ext cx="551983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Need to </a:t>
            </a:r>
            <a:r>
              <a:rPr lang="en-US" sz="2400" dirty="0" smtClean="0"/>
              <a:t>delete </a:t>
            </a:r>
            <a:r>
              <a:rPr lang="en-US" sz="2400" dirty="0"/>
              <a:t>minimal </a:t>
            </a:r>
            <a:r>
              <a:rPr lang="en-US" sz="2400" dirty="0" smtClean="0"/>
              <a:t>element: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Swap min element with the last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Delete last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Comparing just swapped element with its </a:t>
            </a:r>
            <a:r>
              <a:rPr lang="en-US" sz="2400" dirty="0" err="1" smtClean="0"/>
              <a:t>childs</a:t>
            </a:r>
            <a:r>
              <a:rPr lang="en-US" sz="2400" dirty="0" smtClean="0"/>
              <a:t>:</a:t>
            </a:r>
            <a:endParaRPr lang="en-US" sz="2400" dirty="0"/>
          </a:p>
          <a:p>
            <a:pPr lvl="1"/>
            <a:r>
              <a:rPr lang="en-US" sz="2000" dirty="0"/>
              <a:t>If parent is smaller then all </a:t>
            </a:r>
            <a:r>
              <a:rPr lang="en-US" sz="2000" dirty="0" err="1"/>
              <a:t>childs</a:t>
            </a:r>
            <a:r>
              <a:rPr lang="en-US" sz="2000" dirty="0"/>
              <a:t> or there are no </a:t>
            </a:r>
            <a:r>
              <a:rPr lang="en-US" sz="2000" dirty="0" err="1"/>
              <a:t>childs</a:t>
            </a:r>
            <a:r>
              <a:rPr lang="en-US" sz="2000" dirty="0"/>
              <a:t>, then algorithm is ended</a:t>
            </a:r>
          </a:p>
          <a:p>
            <a:pPr lvl="1"/>
            <a:r>
              <a:rPr lang="en-US" sz="2000" dirty="0"/>
              <a:t>Else swap element with smaller child and go to Step 3.</a:t>
            </a:r>
          </a:p>
          <a:p>
            <a:pPr lvl="1"/>
            <a:endParaRPr lang="hy-AM" sz="16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778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 Node deletion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46FB9B-7399-49EA-8D59-945688526E05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ACEA15-2C89-4099-8F11-47611DABC606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F51753-35BF-4E15-A900-75237FE4E4F0}"/>
              </a:ext>
            </a:extLst>
          </p:cNvPr>
          <p:cNvCxnSpPr>
            <a:cxnSpLocks/>
            <a:stCxn id="21" idx="2"/>
            <a:endCxn id="64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468402E-5879-4320-BF25-5775610D3D87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17AC03-DBE0-4A3C-8CCB-AAB40E458BA8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873D0F-F698-49BF-A353-419C8B2BEFE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F2214B3-AC6D-4AB2-AC8A-FAA389CAAB24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ln w="0"/>
                <a:solidFill>
                  <a:schemeClr val="tx1"/>
                </a:solidFill>
              </a:rPr>
              <a:t>5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39111-255F-4048-9964-0B7DED72256F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7B0ED5-42A4-45A7-BD94-24D5153DBC0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12A23E1-77F3-44D9-8581-535A3074F567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DA76948-B489-4B26-AEB0-24669AFD09F3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7A6A44-30FB-4333-B4DF-B9D68684600F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28B58BE-204F-40C6-8931-2F1FB8F374BF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91EBD79-211B-4F37-9714-BC5F7B14F7E1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B64B40-0E98-4F55-B383-13F5A5E86E95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3FD081-1A28-450D-B52E-55CB5C12F888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233B6F-3404-41AC-9FFF-CBBEDB975FB7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0BE8740-7A5E-49D7-BABD-E2EDE2E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966" y="1825625"/>
            <a:ext cx="551983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Need to </a:t>
            </a:r>
            <a:r>
              <a:rPr lang="en-US" sz="2400" dirty="0" smtClean="0"/>
              <a:t>delete </a:t>
            </a:r>
            <a:r>
              <a:rPr lang="en-US" sz="2400" dirty="0"/>
              <a:t>minimal </a:t>
            </a:r>
            <a:r>
              <a:rPr lang="en-US" sz="2400" dirty="0" smtClean="0"/>
              <a:t>element: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Swap min element with the last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Delete last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Comparing just swapped element with its </a:t>
            </a:r>
            <a:r>
              <a:rPr lang="en-US" sz="2400" dirty="0" err="1" smtClean="0"/>
              <a:t>childs</a:t>
            </a:r>
            <a:r>
              <a:rPr lang="en-US" sz="2400" dirty="0" smtClean="0"/>
              <a:t>:</a:t>
            </a:r>
            <a:endParaRPr lang="en-US" sz="2400" dirty="0"/>
          </a:p>
          <a:p>
            <a:pPr lvl="1"/>
            <a:r>
              <a:rPr lang="en-US" sz="2000" dirty="0"/>
              <a:t>If parent is smaller then all </a:t>
            </a:r>
            <a:r>
              <a:rPr lang="en-US" sz="2000" dirty="0" err="1"/>
              <a:t>childs</a:t>
            </a:r>
            <a:r>
              <a:rPr lang="en-US" sz="2000" dirty="0"/>
              <a:t> or there are no </a:t>
            </a:r>
            <a:r>
              <a:rPr lang="en-US" sz="2000" dirty="0" err="1"/>
              <a:t>childs</a:t>
            </a:r>
            <a:r>
              <a:rPr lang="en-US" sz="2000" dirty="0"/>
              <a:t>, then algorithm is ended</a:t>
            </a:r>
          </a:p>
          <a:p>
            <a:pPr lvl="1"/>
            <a:r>
              <a:rPr lang="en-US" sz="2000" dirty="0"/>
              <a:t>Else swap element with smaller child and go to Step 3.</a:t>
            </a:r>
          </a:p>
          <a:p>
            <a:pPr lvl="1"/>
            <a:endParaRPr lang="hy-AM" sz="16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833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 Node deletion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46FB9B-7399-49EA-8D59-945688526E05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ACEA15-2C89-4099-8F11-47611DABC606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F51753-35BF-4E15-A900-75237FE4E4F0}"/>
              </a:ext>
            </a:extLst>
          </p:cNvPr>
          <p:cNvCxnSpPr>
            <a:cxnSpLocks/>
            <a:stCxn id="21" idx="2"/>
            <a:endCxn id="64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468402E-5879-4320-BF25-5775610D3D87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17AC03-DBE0-4A3C-8CCB-AAB40E458BA8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873D0F-F698-49BF-A353-419C8B2BEFE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F2214B3-AC6D-4AB2-AC8A-FAA389CAAB24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ln w="0"/>
                <a:solidFill>
                  <a:schemeClr val="tx1"/>
                </a:solidFill>
              </a:rPr>
              <a:t>5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39111-255F-4048-9964-0B7DED72256F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7B0ED5-42A4-45A7-BD94-24D5153DBC0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12A23E1-77F3-44D9-8581-535A3074F567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DA76948-B489-4B26-AEB0-24669AFD09F3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7A6A44-30FB-4333-B4DF-B9D68684600F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28B58BE-204F-40C6-8931-2F1FB8F374BF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91EBD79-211B-4F37-9714-BC5F7B14F7E1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B64B40-0E98-4F55-B383-13F5A5E86E95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3FD081-1A28-450D-B52E-55CB5C12F888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233B6F-3404-41AC-9FFF-CBBEDB975FB7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0BE8740-7A5E-49D7-BABD-E2EDE2E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966" y="1825625"/>
            <a:ext cx="551983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Need to </a:t>
            </a:r>
            <a:r>
              <a:rPr lang="en-US" sz="2400" dirty="0" smtClean="0"/>
              <a:t>delete </a:t>
            </a:r>
            <a:r>
              <a:rPr lang="en-US" sz="2400" dirty="0"/>
              <a:t>minimal </a:t>
            </a:r>
            <a:r>
              <a:rPr lang="en-US" sz="2400" dirty="0" smtClean="0"/>
              <a:t>element: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Swap min element with the last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Delete last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Comparing just swapped element with its </a:t>
            </a:r>
            <a:r>
              <a:rPr lang="en-US" sz="2400" dirty="0" err="1" smtClean="0"/>
              <a:t>childs</a:t>
            </a:r>
            <a:r>
              <a:rPr lang="en-US" sz="2400" dirty="0" smtClean="0"/>
              <a:t>:</a:t>
            </a:r>
            <a:endParaRPr lang="en-US" sz="2400" dirty="0"/>
          </a:p>
          <a:p>
            <a:pPr lvl="1"/>
            <a:r>
              <a:rPr lang="en-US" sz="2000" dirty="0"/>
              <a:t>If parent is smaller then all </a:t>
            </a:r>
            <a:r>
              <a:rPr lang="en-US" sz="2000" dirty="0" err="1"/>
              <a:t>childs</a:t>
            </a:r>
            <a:r>
              <a:rPr lang="en-US" sz="2000" dirty="0"/>
              <a:t> or there are no </a:t>
            </a:r>
            <a:r>
              <a:rPr lang="en-US" sz="2000" dirty="0" err="1"/>
              <a:t>childs</a:t>
            </a:r>
            <a:r>
              <a:rPr lang="en-US" sz="2000" dirty="0"/>
              <a:t>, then algorithm is ended</a:t>
            </a:r>
          </a:p>
          <a:p>
            <a:pPr lvl="1"/>
            <a:r>
              <a:rPr lang="en-US" sz="2000" dirty="0"/>
              <a:t>Else swap element with smaller child and go to Step 3.</a:t>
            </a:r>
          </a:p>
          <a:p>
            <a:pPr lvl="1"/>
            <a:endParaRPr lang="hy-AM" sz="16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406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 Node deletion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46FB9B-7399-49EA-8D59-945688526E05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ACEA15-2C89-4099-8F11-47611DABC606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F51753-35BF-4E15-A900-75237FE4E4F0}"/>
              </a:ext>
            </a:extLst>
          </p:cNvPr>
          <p:cNvCxnSpPr>
            <a:cxnSpLocks/>
            <a:stCxn id="21" idx="2"/>
            <a:endCxn id="64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468402E-5879-4320-BF25-5775610D3D87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17AC03-DBE0-4A3C-8CCB-AAB40E458BA8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873D0F-F698-49BF-A353-419C8B2BEFE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F2214B3-AC6D-4AB2-AC8A-FAA389CAAB24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ln w="0"/>
                <a:solidFill>
                  <a:schemeClr val="tx1"/>
                </a:solidFill>
              </a:rPr>
              <a:t>5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39111-255F-4048-9964-0B7DED72256F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7B0ED5-42A4-45A7-BD94-24D5153DBC0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12A23E1-77F3-44D9-8581-535A3074F567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DA76948-B489-4B26-AEB0-24669AFD09F3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rgbClr val="0070C0"/>
                </a:solidFill>
              </a:rPr>
              <a:t>6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7A6A44-30FB-4333-B4DF-B9D68684600F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28B58BE-204F-40C6-8931-2F1FB8F374BF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91EBD79-211B-4F37-9714-BC5F7B14F7E1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B64B40-0E98-4F55-B383-13F5A5E86E95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3FD081-1A28-450D-B52E-55CB5C12F888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233B6F-3404-41AC-9FFF-CBBEDB975FB7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0BE8740-7A5E-49D7-BABD-E2EDE2E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966" y="1825625"/>
            <a:ext cx="551983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Need to </a:t>
            </a:r>
            <a:r>
              <a:rPr lang="en-US" sz="2400" dirty="0" smtClean="0"/>
              <a:t>delete </a:t>
            </a:r>
            <a:r>
              <a:rPr lang="en-US" sz="2400" dirty="0"/>
              <a:t>minimal </a:t>
            </a:r>
            <a:r>
              <a:rPr lang="en-US" sz="2400" dirty="0" smtClean="0"/>
              <a:t>element: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Swap min element with the last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Delete last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Comparing just swapped element with its </a:t>
            </a:r>
            <a:r>
              <a:rPr lang="en-US" sz="2400" dirty="0" err="1" smtClean="0"/>
              <a:t>childs</a:t>
            </a:r>
            <a:r>
              <a:rPr lang="en-US" sz="2400" dirty="0" smtClean="0"/>
              <a:t>:</a:t>
            </a:r>
            <a:endParaRPr lang="en-US" sz="2400" dirty="0"/>
          </a:p>
          <a:p>
            <a:pPr lvl="1"/>
            <a:r>
              <a:rPr lang="en-US" sz="2000" dirty="0"/>
              <a:t>If parent is smaller then all </a:t>
            </a:r>
            <a:r>
              <a:rPr lang="en-US" sz="2000" dirty="0" err="1"/>
              <a:t>childs</a:t>
            </a:r>
            <a:r>
              <a:rPr lang="en-US" sz="2000" dirty="0"/>
              <a:t> or there are no </a:t>
            </a:r>
            <a:r>
              <a:rPr lang="en-US" sz="2000" dirty="0" err="1"/>
              <a:t>childs</a:t>
            </a:r>
            <a:r>
              <a:rPr lang="en-US" sz="2000" dirty="0"/>
              <a:t>, then algorithm is ended</a:t>
            </a:r>
          </a:p>
          <a:p>
            <a:pPr lvl="1"/>
            <a:r>
              <a:rPr lang="en-US" sz="2000" dirty="0"/>
              <a:t>Else swap element with smaller child and go to Step 3.</a:t>
            </a:r>
          </a:p>
          <a:p>
            <a:pPr lvl="1"/>
            <a:endParaRPr lang="hy-AM" sz="16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484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 Node deletion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46FB9B-7399-49EA-8D59-945688526E05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ACEA15-2C89-4099-8F11-47611DABC606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F51753-35BF-4E15-A900-75237FE4E4F0}"/>
              </a:ext>
            </a:extLst>
          </p:cNvPr>
          <p:cNvCxnSpPr>
            <a:cxnSpLocks/>
            <a:stCxn id="21" idx="2"/>
            <a:endCxn id="64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468402E-5879-4320-BF25-5775610D3D87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17AC03-DBE0-4A3C-8CCB-AAB40E458BA8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873D0F-F698-49BF-A353-419C8B2BEFE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F2214B3-AC6D-4AB2-AC8A-FAA389CAAB24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ln w="0"/>
                <a:solidFill>
                  <a:schemeClr val="tx1"/>
                </a:solidFill>
              </a:rPr>
              <a:t>5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39111-255F-4048-9964-0B7DED72256F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7B0ED5-42A4-45A7-BD94-24D5153DBC0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12A23E1-77F3-44D9-8581-535A3074F567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DA76948-B489-4B26-AEB0-24669AFD09F3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rgbClr val="0070C0"/>
                </a:solidFill>
              </a:rPr>
              <a:t>6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7A6A44-30FB-4333-B4DF-B9D68684600F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28B58BE-204F-40C6-8931-2F1FB8F374BF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91EBD79-211B-4F37-9714-BC5F7B14F7E1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B64B40-0E98-4F55-B383-13F5A5E86E95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3FD081-1A28-450D-B52E-55CB5C12F888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233B6F-3404-41AC-9FFF-CBBEDB975FB7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0BE8740-7A5E-49D7-BABD-E2EDE2E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966" y="1825625"/>
            <a:ext cx="551983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Need to </a:t>
            </a:r>
            <a:r>
              <a:rPr lang="en-US" sz="2400" dirty="0" smtClean="0"/>
              <a:t>delete </a:t>
            </a:r>
            <a:r>
              <a:rPr lang="en-US" sz="2400" dirty="0"/>
              <a:t>minimal </a:t>
            </a:r>
            <a:r>
              <a:rPr lang="en-US" sz="2400" dirty="0" smtClean="0"/>
              <a:t>element: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Swap min element with the last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Delete last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Comparing just swapped element with its </a:t>
            </a:r>
            <a:r>
              <a:rPr lang="en-US" sz="2400" dirty="0" err="1" smtClean="0"/>
              <a:t>childs</a:t>
            </a:r>
            <a:r>
              <a:rPr lang="en-US" sz="2400" dirty="0" smtClean="0"/>
              <a:t>:</a:t>
            </a:r>
            <a:endParaRPr lang="en-US" sz="2400" dirty="0"/>
          </a:p>
          <a:p>
            <a:pPr lvl="1"/>
            <a:r>
              <a:rPr lang="en-US" sz="2000" dirty="0"/>
              <a:t>If parent is smaller then all </a:t>
            </a:r>
            <a:r>
              <a:rPr lang="en-US" sz="2000" dirty="0" err="1"/>
              <a:t>childs</a:t>
            </a:r>
            <a:r>
              <a:rPr lang="en-US" sz="2000" dirty="0"/>
              <a:t> or there are no </a:t>
            </a:r>
            <a:r>
              <a:rPr lang="en-US" sz="2000" dirty="0" err="1"/>
              <a:t>childs</a:t>
            </a:r>
            <a:r>
              <a:rPr lang="en-US" sz="2000" dirty="0"/>
              <a:t>, then algorithm is ended</a:t>
            </a:r>
          </a:p>
          <a:p>
            <a:pPr lvl="1"/>
            <a:r>
              <a:rPr lang="en-US" sz="2000" dirty="0"/>
              <a:t>Else swap element with smaller child and go to Step 3.</a:t>
            </a:r>
          </a:p>
          <a:p>
            <a:pPr lvl="1"/>
            <a:endParaRPr lang="hy-AM" sz="16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621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 Node deletion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46FB9B-7399-49EA-8D59-945688526E05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ACEA15-2C89-4099-8F11-47611DABC606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F51753-35BF-4E15-A900-75237FE4E4F0}"/>
              </a:ext>
            </a:extLst>
          </p:cNvPr>
          <p:cNvCxnSpPr>
            <a:cxnSpLocks/>
            <a:stCxn id="21" idx="2"/>
            <a:endCxn id="64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468402E-5879-4320-BF25-5775610D3D87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17AC03-DBE0-4A3C-8CCB-AAB40E458BA8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873D0F-F698-49BF-A353-419C8B2BEFE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F2214B3-AC6D-4AB2-AC8A-FAA389CAAB24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ln w="0"/>
                <a:solidFill>
                  <a:schemeClr val="tx1"/>
                </a:solidFill>
              </a:rPr>
              <a:t>5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39111-255F-4048-9964-0B7DED72256F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7B0ED5-42A4-45A7-BD94-24D5153DBC0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12A23E1-77F3-44D9-8581-535A3074F567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DA76948-B489-4B26-AEB0-24669AFD09F3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7A6A44-30FB-4333-B4DF-B9D68684600F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28B58BE-204F-40C6-8931-2F1FB8F374BF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91EBD79-211B-4F37-9714-BC5F7B14F7E1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B64B40-0E98-4F55-B383-13F5A5E86E95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3FD081-1A28-450D-B52E-55CB5C12F888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233B6F-3404-41AC-9FFF-CBBEDB975FB7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0BE8740-7A5E-49D7-BABD-E2EDE2E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966" y="1825625"/>
            <a:ext cx="5519834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Need to </a:t>
            </a:r>
            <a:r>
              <a:rPr lang="en-US" sz="2400" dirty="0" smtClean="0"/>
              <a:t>delete </a:t>
            </a:r>
            <a:r>
              <a:rPr lang="en-US" sz="2400" dirty="0"/>
              <a:t>minimal </a:t>
            </a:r>
            <a:r>
              <a:rPr lang="en-US" sz="2400" dirty="0" smtClean="0"/>
              <a:t>element: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Swap min element with the last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Delete last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Comparing just swapped element with its </a:t>
            </a:r>
            <a:r>
              <a:rPr lang="en-US" sz="2400" dirty="0" err="1" smtClean="0"/>
              <a:t>childs</a:t>
            </a:r>
            <a:r>
              <a:rPr lang="en-US" sz="2400" dirty="0" smtClean="0"/>
              <a:t>:</a:t>
            </a:r>
            <a:endParaRPr lang="en-US" sz="2400" dirty="0"/>
          </a:p>
          <a:p>
            <a:pPr lvl="1"/>
            <a:r>
              <a:rPr lang="en-US" sz="2000" dirty="0"/>
              <a:t>If parent is smaller then all </a:t>
            </a:r>
            <a:r>
              <a:rPr lang="en-US" sz="2000" dirty="0" err="1"/>
              <a:t>childs</a:t>
            </a:r>
            <a:r>
              <a:rPr lang="en-US" sz="2000" dirty="0"/>
              <a:t> or there are no </a:t>
            </a:r>
            <a:r>
              <a:rPr lang="en-US" sz="2000" dirty="0" err="1"/>
              <a:t>childs</a:t>
            </a:r>
            <a:r>
              <a:rPr lang="en-US" sz="2000" dirty="0"/>
              <a:t>, then algorithm is ended</a:t>
            </a:r>
          </a:p>
          <a:p>
            <a:pPr lvl="1"/>
            <a:r>
              <a:rPr lang="en-US" sz="2000" dirty="0"/>
              <a:t>Else swap element with smaller child and go to Step 3</a:t>
            </a:r>
            <a:r>
              <a:rPr lang="en-US" sz="2000" dirty="0" smtClean="0"/>
              <a:t>.</a:t>
            </a:r>
            <a:endParaRPr lang="hy-AM" sz="1600" dirty="0"/>
          </a:p>
          <a:p>
            <a:r>
              <a:rPr lang="en-US" sz="2000" dirty="0"/>
              <a:t>Algorithm complexity is </a:t>
            </a:r>
            <a:r>
              <a:rPr lang="en-US" sz="2000" i="1" dirty="0"/>
              <a:t>O(log(n))</a:t>
            </a:r>
            <a:r>
              <a:rPr lang="en-US" sz="2000" dirty="0"/>
              <a:t>,</a:t>
            </a:r>
            <a:r>
              <a:rPr lang="en-US" sz="2000" i="1" dirty="0"/>
              <a:t> </a:t>
            </a:r>
            <a:r>
              <a:rPr lang="en-US" sz="2000" dirty="0"/>
              <a:t>because we perform &lt;height of tree&gt; operations at most, which is </a:t>
            </a:r>
            <a:r>
              <a:rPr lang="en-US" sz="2000" i="1" dirty="0"/>
              <a:t>log(n)</a:t>
            </a:r>
            <a:r>
              <a:rPr lang="en-US" sz="2000" dirty="0"/>
              <a:t>, if </a:t>
            </a:r>
            <a:r>
              <a:rPr lang="en-US" sz="2000" i="1" dirty="0"/>
              <a:t>n</a:t>
            </a:r>
            <a:r>
              <a:rPr lang="en-US" sz="2000" dirty="0"/>
              <a:t> is a nodes count.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0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store?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155CD9-94AD-4EB5-802F-C5C9E02D1E33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E57B68-FAF2-44BF-8B75-37AE93B25B09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FF0369-B783-4E3F-AC42-76AF1789C5A3}"/>
              </a:ext>
            </a:extLst>
          </p:cNvPr>
          <p:cNvCxnSpPr>
            <a:cxnSpLocks/>
            <a:stCxn id="22" idx="2"/>
            <a:endCxn id="31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7F44F78-4B75-47B1-95AF-B99C50844B44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C443DE-114C-4692-8633-497ED41C2A60}"/>
              </a:ext>
            </a:extLst>
          </p:cNvPr>
          <p:cNvCxnSpPr>
            <a:cxnSpLocks/>
            <a:stCxn id="25" idx="2"/>
            <a:endCxn id="36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AE3936-6A03-4C54-939A-8F92F65C1579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7A4E7FE-0575-4665-911E-6F2AF2123BF5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ln w="0"/>
                <a:solidFill>
                  <a:schemeClr val="tx1"/>
                </a:solidFill>
              </a:rPr>
              <a:t>5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232179-D25C-43C4-891F-E0032B333F42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FB8E39-0BE9-47D2-8432-18B8D3854CD6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DC0E16-B4B9-4AAD-BE96-6D93BC51DE5D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0A7910E-8E06-4E71-96C5-3933D4FD6BED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3F2A9-E4DC-439D-AE95-C22C7F518BED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2E90D6-B018-40DA-B27D-6852D95C924E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9242AA-FC08-4C2D-B62F-8756E3A76C72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5241F7-1D5B-460E-BFE4-C35D30F0568A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2D9AD42-F8B9-4EA4-89CF-6E6531881F8F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48DCFA-C683-4A53-A346-8593844D95AF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718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store?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0BE8740-7A5E-49D7-BABD-E2EDE2E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966" y="1825625"/>
            <a:ext cx="571657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 We can use an array:</a:t>
            </a:r>
            <a:endParaRPr lang="hy-AM" sz="2400" dirty="0"/>
          </a:p>
          <a:p>
            <a:pPr lvl="1"/>
            <a:r>
              <a:rPr lang="en-US" sz="2200" dirty="0"/>
              <a:t>Left child index = parent index * 2</a:t>
            </a:r>
            <a:endParaRPr lang="hy-AM" sz="2200" dirty="0"/>
          </a:p>
          <a:p>
            <a:pPr lvl="1"/>
            <a:r>
              <a:rPr lang="en-US" sz="2200" dirty="0"/>
              <a:t>Right child index = parent index * 2 + 1</a:t>
            </a:r>
          </a:p>
          <a:p>
            <a:pPr lvl="1"/>
            <a:r>
              <a:rPr lang="en-US" sz="2200" dirty="0"/>
              <a:t>Parent index = child index / 2</a:t>
            </a:r>
          </a:p>
          <a:p>
            <a:pPr lvl="1"/>
            <a:r>
              <a:rPr lang="en-US" sz="2200" dirty="0"/>
              <a:t>Root index = 1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155CD9-94AD-4EB5-802F-C5C9E02D1E33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E57B68-FAF2-44BF-8B75-37AE93B25B09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FF0369-B783-4E3F-AC42-76AF1789C5A3}"/>
              </a:ext>
            </a:extLst>
          </p:cNvPr>
          <p:cNvCxnSpPr>
            <a:cxnSpLocks/>
            <a:stCxn id="22" idx="2"/>
            <a:endCxn id="31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7F44F78-4B75-47B1-95AF-B99C50844B44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C443DE-114C-4692-8633-497ED41C2A60}"/>
              </a:ext>
            </a:extLst>
          </p:cNvPr>
          <p:cNvCxnSpPr>
            <a:cxnSpLocks/>
            <a:stCxn id="25" idx="2"/>
            <a:endCxn id="36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AE3936-6A03-4C54-939A-8F92F65C1579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7A4E7FE-0575-4665-911E-6F2AF2123BF5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ln w="0"/>
                <a:solidFill>
                  <a:schemeClr val="tx1"/>
                </a:solidFill>
              </a:rPr>
              <a:t>5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232179-D25C-43C4-891F-E0032B333F42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FB8E39-0BE9-47D2-8432-18B8D3854CD6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DC0E16-B4B9-4AAD-BE96-6D93BC51DE5D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0A7910E-8E06-4E71-96C5-3933D4FD6BED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3F2A9-E4DC-439D-AE95-C22C7F518BED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2E90D6-B018-40DA-B27D-6852D95C924E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9242AA-FC08-4C2D-B62F-8756E3A76C72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5241F7-1D5B-460E-BFE4-C35D30F0568A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2D9AD42-F8B9-4EA4-89CF-6E6531881F8F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48DCFA-C683-4A53-A346-8593844D95AF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9572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store?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0BE8740-7A5E-49D7-BABD-E2EDE2E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966" y="1825625"/>
            <a:ext cx="571657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 We can use an array:</a:t>
            </a:r>
            <a:endParaRPr lang="hy-AM" sz="2400" dirty="0"/>
          </a:p>
          <a:p>
            <a:pPr lvl="1"/>
            <a:r>
              <a:rPr lang="en-US" sz="2200" dirty="0"/>
              <a:t>Left child index = parent index * 2</a:t>
            </a:r>
            <a:endParaRPr lang="hy-AM" sz="2200" dirty="0"/>
          </a:p>
          <a:p>
            <a:pPr lvl="1"/>
            <a:r>
              <a:rPr lang="en-US" sz="2200" dirty="0"/>
              <a:t>Right child index = parent index * 2 + 1</a:t>
            </a:r>
          </a:p>
          <a:p>
            <a:pPr lvl="1"/>
            <a:r>
              <a:rPr lang="en-US" sz="2200" dirty="0"/>
              <a:t>Parent index = child index / 2</a:t>
            </a:r>
          </a:p>
          <a:p>
            <a:pPr lvl="1"/>
            <a:r>
              <a:rPr lang="en-US" sz="2200" dirty="0"/>
              <a:t>Root index = 1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155CD9-94AD-4EB5-802F-C5C9E02D1E33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E57B68-FAF2-44BF-8B75-37AE93B25B09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FF0369-B783-4E3F-AC42-76AF1789C5A3}"/>
              </a:ext>
            </a:extLst>
          </p:cNvPr>
          <p:cNvCxnSpPr>
            <a:cxnSpLocks/>
            <a:stCxn id="22" idx="2"/>
            <a:endCxn id="31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7F44F78-4B75-47B1-95AF-B99C50844B44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C443DE-114C-4692-8633-497ED41C2A60}"/>
              </a:ext>
            </a:extLst>
          </p:cNvPr>
          <p:cNvCxnSpPr>
            <a:cxnSpLocks/>
            <a:stCxn id="25" idx="2"/>
            <a:endCxn id="36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AE3936-6A03-4C54-939A-8F92F65C1579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7A4E7FE-0575-4665-911E-6F2AF2123BF5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ln w="0"/>
                <a:solidFill>
                  <a:schemeClr val="tx1"/>
                </a:solidFill>
              </a:rPr>
              <a:t>5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232179-D25C-43C4-891F-E0032B333F42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FB8E39-0BE9-47D2-8432-18B8D3854CD6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DC0E16-B4B9-4AAD-BE96-6D93BC51DE5D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0A7910E-8E06-4E71-96C5-3933D4FD6BED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3F2A9-E4DC-439D-AE95-C22C7F518BED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2E90D6-B018-40DA-B27D-6852D95C924E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9242AA-FC08-4C2D-B62F-8756E3A76C72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5241F7-1D5B-460E-BFE4-C35D30F0568A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2D9AD42-F8B9-4EA4-89CF-6E6531881F8F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48DCFA-C683-4A53-A346-8593844D95AF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9BB7C-AC80-4E08-A559-97B0699A7CB9}"/>
              </a:ext>
            </a:extLst>
          </p:cNvPr>
          <p:cNvSpPr txBox="1"/>
          <p:nvPr/>
        </p:nvSpPr>
        <p:spPr>
          <a:xfrm>
            <a:off x="2191264" y="1813695"/>
            <a:ext cx="1085554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/>
              <a:t>index = 1</a:t>
            </a:r>
          </a:p>
        </p:txBody>
      </p:sp>
    </p:spTree>
    <p:extLst>
      <p:ext uri="{BB962C8B-B14F-4D97-AF65-F5344CB8AC3E}">
        <p14:creationId xmlns:p14="http://schemas.microsoft.com/office/powerpoint/2010/main" val="2991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store?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0BE8740-7A5E-49D7-BABD-E2EDE2E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966" y="1825625"/>
            <a:ext cx="571657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 We can use an array:</a:t>
            </a:r>
            <a:endParaRPr lang="hy-AM" sz="2400" dirty="0"/>
          </a:p>
          <a:p>
            <a:pPr lvl="1"/>
            <a:r>
              <a:rPr lang="en-US" sz="2200" dirty="0"/>
              <a:t>Left child index = parent index * 2</a:t>
            </a:r>
            <a:endParaRPr lang="hy-AM" sz="2200" dirty="0"/>
          </a:p>
          <a:p>
            <a:pPr lvl="1"/>
            <a:r>
              <a:rPr lang="en-US" sz="2200" dirty="0"/>
              <a:t>Right child index = parent index * 2 + 1</a:t>
            </a:r>
          </a:p>
          <a:p>
            <a:pPr lvl="1"/>
            <a:r>
              <a:rPr lang="en-US" sz="2200" dirty="0"/>
              <a:t>Parent index = child index / 2</a:t>
            </a:r>
          </a:p>
          <a:p>
            <a:pPr lvl="1"/>
            <a:r>
              <a:rPr lang="en-US" sz="2200" dirty="0"/>
              <a:t>Root index = 1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155CD9-94AD-4EB5-802F-C5C9E02D1E33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E57B68-FAF2-44BF-8B75-37AE93B25B09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FF0369-B783-4E3F-AC42-76AF1789C5A3}"/>
              </a:ext>
            </a:extLst>
          </p:cNvPr>
          <p:cNvCxnSpPr>
            <a:cxnSpLocks/>
            <a:stCxn id="22" idx="2"/>
            <a:endCxn id="31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7F44F78-4B75-47B1-95AF-B99C50844B44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C443DE-114C-4692-8633-497ED41C2A60}"/>
              </a:ext>
            </a:extLst>
          </p:cNvPr>
          <p:cNvCxnSpPr>
            <a:cxnSpLocks/>
            <a:stCxn id="25" idx="2"/>
            <a:endCxn id="36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AE3936-6A03-4C54-939A-8F92F65C1579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7A4E7FE-0575-4665-911E-6F2AF2123BF5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ln w="0"/>
                <a:solidFill>
                  <a:schemeClr val="tx1"/>
                </a:solidFill>
              </a:rPr>
              <a:t>5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232179-D25C-43C4-891F-E0032B333F42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FB8E39-0BE9-47D2-8432-18B8D3854CD6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DC0E16-B4B9-4AAD-BE96-6D93BC51DE5D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0A7910E-8E06-4E71-96C5-3933D4FD6BED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3F2A9-E4DC-439D-AE95-C22C7F518BED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2E90D6-B018-40DA-B27D-6852D95C924E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9242AA-FC08-4C2D-B62F-8756E3A76C72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5241F7-1D5B-460E-BFE4-C35D30F0568A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2D9AD42-F8B9-4EA4-89CF-6E6531881F8F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48DCFA-C683-4A53-A346-8593844D95AF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9BB7C-AC80-4E08-A559-97B0699A7CB9}"/>
              </a:ext>
            </a:extLst>
          </p:cNvPr>
          <p:cNvSpPr txBox="1"/>
          <p:nvPr/>
        </p:nvSpPr>
        <p:spPr>
          <a:xfrm>
            <a:off x="2191264" y="1813695"/>
            <a:ext cx="1085554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/>
              <a:t>index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E03F72-6D62-4E34-8062-DD0A496F8067}"/>
              </a:ext>
            </a:extLst>
          </p:cNvPr>
          <p:cNvSpPr txBox="1"/>
          <p:nvPr/>
        </p:nvSpPr>
        <p:spPr>
          <a:xfrm>
            <a:off x="1379384" y="2905695"/>
            <a:ext cx="89159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y-AM" b="1" i="1" dirty="0"/>
              <a:t>1*2 </a:t>
            </a:r>
            <a:r>
              <a:rPr lang="en-US" b="1" i="1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131553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Inserts item to the heap. Time complexity is O(log(n)).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the min/max element from heap. Time complexity is O(log(n)).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min/max element from heap. Time complexity is O(1).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“true”, if heap is empty. Time complexity is O(1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size of heap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is O(1).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4692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store?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0BE8740-7A5E-49D7-BABD-E2EDE2E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966" y="1825625"/>
            <a:ext cx="571657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 We can use an array:</a:t>
            </a:r>
            <a:endParaRPr lang="hy-AM" sz="2400" dirty="0"/>
          </a:p>
          <a:p>
            <a:pPr lvl="1"/>
            <a:r>
              <a:rPr lang="en-US" sz="2200" dirty="0"/>
              <a:t>Left child index = parent index * 2</a:t>
            </a:r>
            <a:endParaRPr lang="hy-AM" sz="2200" dirty="0"/>
          </a:p>
          <a:p>
            <a:pPr lvl="1"/>
            <a:r>
              <a:rPr lang="en-US" sz="2200" dirty="0"/>
              <a:t>Right child index = parent index * 2 + 1</a:t>
            </a:r>
          </a:p>
          <a:p>
            <a:pPr lvl="1"/>
            <a:r>
              <a:rPr lang="en-US" sz="2200" dirty="0"/>
              <a:t>Parent index = child index / 2</a:t>
            </a:r>
          </a:p>
          <a:p>
            <a:pPr lvl="1"/>
            <a:r>
              <a:rPr lang="en-US" sz="2200" dirty="0"/>
              <a:t>Root index = 1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155CD9-94AD-4EB5-802F-C5C9E02D1E33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E57B68-FAF2-44BF-8B75-37AE93B25B09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FF0369-B783-4E3F-AC42-76AF1789C5A3}"/>
              </a:ext>
            </a:extLst>
          </p:cNvPr>
          <p:cNvCxnSpPr>
            <a:cxnSpLocks/>
            <a:stCxn id="22" idx="2"/>
            <a:endCxn id="31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7F44F78-4B75-47B1-95AF-B99C50844B44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C443DE-114C-4692-8633-497ED41C2A60}"/>
              </a:ext>
            </a:extLst>
          </p:cNvPr>
          <p:cNvCxnSpPr>
            <a:cxnSpLocks/>
            <a:stCxn id="25" idx="2"/>
            <a:endCxn id="36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AE3936-6A03-4C54-939A-8F92F65C1579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7A4E7FE-0575-4665-911E-6F2AF2123BF5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ln w="0"/>
                <a:solidFill>
                  <a:schemeClr val="tx1"/>
                </a:solidFill>
              </a:rPr>
              <a:t>5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232179-D25C-43C4-891F-E0032B333F42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FB8E39-0BE9-47D2-8432-18B8D3854CD6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DC0E16-B4B9-4AAD-BE96-6D93BC51DE5D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0A7910E-8E06-4E71-96C5-3933D4FD6BED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3F2A9-E4DC-439D-AE95-C22C7F518BED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2E90D6-B018-40DA-B27D-6852D95C924E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9242AA-FC08-4C2D-B62F-8756E3A76C72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5241F7-1D5B-460E-BFE4-C35D30F0568A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2D9AD42-F8B9-4EA4-89CF-6E6531881F8F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48DCFA-C683-4A53-A346-8593844D95AF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9BB7C-AC80-4E08-A559-97B0699A7CB9}"/>
              </a:ext>
            </a:extLst>
          </p:cNvPr>
          <p:cNvSpPr txBox="1"/>
          <p:nvPr/>
        </p:nvSpPr>
        <p:spPr>
          <a:xfrm>
            <a:off x="2191264" y="1813695"/>
            <a:ext cx="1085554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/>
              <a:t>index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E03F72-6D62-4E34-8062-DD0A496F8067}"/>
              </a:ext>
            </a:extLst>
          </p:cNvPr>
          <p:cNvSpPr txBox="1"/>
          <p:nvPr/>
        </p:nvSpPr>
        <p:spPr>
          <a:xfrm>
            <a:off x="1379384" y="2905695"/>
            <a:ext cx="89159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y-AM" b="1" i="1" dirty="0"/>
              <a:t>1*2 </a:t>
            </a:r>
            <a:r>
              <a:rPr lang="en-US" b="1" i="1" dirty="0"/>
              <a:t>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479CB8-2097-478D-B788-A625CAC71EFB}"/>
              </a:ext>
            </a:extLst>
          </p:cNvPr>
          <p:cNvSpPr txBox="1"/>
          <p:nvPr/>
        </p:nvSpPr>
        <p:spPr>
          <a:xfrm>
            <a:off x="4551647" y="2905695"/>
            <a:ext cx="1252266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y-AM" b="1" i="1" dirty="0"/>
              <a:t>1*2</a:t>
            </a:r>
            <a:r>
              <a:rPr lang="en-US" b="1" i="1" dirty="0"/>
              <a:t> + 1</a:t>
            </a:r>
            <a:r>
              <a:rPr lang="hy-AM" b="1" i="1" dirty="0"/>
              <a:t> </a:t>
            </a:r>
            <a:r>
              <a:rPr lang="en-US" b="1" i="1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39131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store?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0BE8740-7A5E-49D7-BABD-E2EDE2E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966" y="1825625"/>
            <a:ext cx="571657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 We can use an array:</a:t>
            </a:r>
            <a:endParaRPr lang="hy-AM" sz="2400" dirty="0"/>
          </a:p>
          <a:p>
            <a:pPr lvl="1"/>
            <a:r>
              <a:rPr lang="en-US" sz="2200" dirty="0"/>
              <a:t>Left child index = parent index * 2</a:t>
            </a:r>
            <a:endParaRPr lang="hy-AM" sz="2200" dirty="0"/>
          </a:p>
          <a:p>
            <a:pPr lvl="1"/>
            <a:r>
              <a:rPr lang="en-US" sz="2200" dirty="0"/>
              <a:t>Right child index = parent index * 2 + 1</a:t>
            </a:r>
          </a:p>
          <a:p>
            <a:pPr lvl="1"/>
            <a:r>
              <a:rPr lang="en-US" sz="2200" dirty="0"/>
              <a:t>Parent index = child index / 2</a:t>
            </a:r>
          </a:p>
          <a:p>
            <a:pPr lvl="1"/>
            <a:r>
              <a:rPr lang="en-US" sz="2200" dirty="0"/>
              <a:t>Root index = 1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155CD9-94AD-4EB5-802F-C5C9E02D1E33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E57B68-FAF2-44BF-8B75-37AE93B25B09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FF0369-B783-4E3F-AC42-76AF1789C5A3}"/>
              </a:ext>
            </a:extLst>
          </p:cNvPr>
          <p:cNvCxnSpPr>
            <a:cxnSpLocks/>
            <a:stCxn id="22" idx="2"/>
            <a:endCxn id="31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7F44F78-4B75-47B1-95AF-B99C50844B44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C443DE-114C-4692-8633-497ED41C2A60}"/>
              </a:ext>
            </a:extLst>
          </p:cNvPr>
          <p:cNvCxnSpPr>
            <a:cxnSpLocks/>
            <a:stCxn id="25" idx="2"/>
            <a:endCxn id="36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AE3936-6A03-4C54-939A-8F92F65C1579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7A4E7FE-0575-4665-911E-6F2AF2123BF5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ln w="0"/>
                <a:solidFill>
                  <a:schemeClr val="tx1"/>
                </a:solidFill>
              </a:rPr>
              <a:t>5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232179-D25C-43C4-891F-E0032B333F42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FB8E39-0BE9-47D2-8432-18B8D3854CD6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DC0E16-B4B9-4AAD-BE96-6D93BC51DE5D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0A7910E-8E06-4E71-96C5-3933D4FD6BED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3F2A9-E4DC-439D-AE95-C22C7F518BED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2E90D6-B018-40DA-B27D-6852D95C924E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9242AA-FC08-4C2D-B62F-8756E3A76C72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5241F7-1D5B-460E-BFE4-C35D30F0568A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2D9AD42-F8B9-4EA4-89CF-6E6531881F8F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48DCFA-C683-4A53-A346-8593844D95AF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9BB7C-AC80-4E08-A559-97B0699A7CB9}"/>
              </a:ext>
            </a:extLst>
          </p:cNvPr>
          <p:cNvSpPr txBox="1"/>
          <p:nvPr/>
        </p:nvSpPr>
        <p:spPr>
          <a:xfrm>
            <a:off x="2191264" y="1813695"/>
            <a:ext cx="1085554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/>
              <a:t>index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E03F72-6D62-4E34-8062-DD0A496F8067}"/>
              </a:ext>
            </a:extLst>
          </p:cNvPr>
          <p:cNvSpPr txBox="1"/>
          <p:nvPr/>
        </p:nvSpPr>
        <p:spPr>
          <a:xfrm>
            <a:off x="1379384" y="2905695"/>
            <a:ext cx="89159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y-AM" b="1" i="1" dirty="0"/>
              <a:t>1*2 </a:t>
            </a:r>
            <a:r>
              <a:rPr lang="en-US" b="1" i="1" dirty="0"/>
              <a:t>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479CB8-2097-478D-B788-A625CAC71EFB}"/>
              </a:ext>
            </a:extLst>
          </p:cNvPr>
          <p:cNvSpPr txBox="1"/>
          <p:nvPr/>
        </p:nvSpPr>
        <p:spPr>
          <a:xfrm>
            <a:off x="4551647" y="2905695"/>
            <a:ext cx="1252266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y-AM" b="1" i="1" dirty="0"/>
              <a:t>1*2</a:t>
            </a:r>
            <a:r>
              <a:rPr lang="en-US" b="1" i="1" dirty="0"/>
              <a:t> + 1</a:t>
            </a:r>
            <a:r>
              <a:rPr lang="hy-AM" b="1" i="1" dirty="0"/>
              <a:t> </a:t>
            </a:r>
            <a:r>
              <a:rPr lang="en-US" b="1" i="1" dirty="0"/>
              <a:t>=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F18CF0-967F-4FC0-B1DB-9B2218652CD6}"/>
              </a:ext>
            </a:extLst>
          </p:cNvPr>
          <p:cNvSpPr txBox="1"/>
          <p:nvPr/>
        </p:nvSpPr>
        <p:spPr>
          <a:xfrm>
            <a:off x="253327" y="4033804"/>
            <a:ext cx="89159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  <a:r>
              <a:rPr lang="hy-AM" b="1" i="1" dirty="0"/>
              <a:t>*2 </a:t>
            </a:r>
            <a:r>
              <a:rPr lang="en-US" b="1" i="1" dirty="0"/>
              <a:t>= 4</a:t>
            </a:r>
          </a:p>
        </p:txBody>
      </p:sp>
    </p:spTree>
    <p:extLst>
      <p:ext uri="{BB962C8B-B14F-4D97-AF65-F5344CB8AC3E}">
        <p14:creationId xmlns:p14="http://schemas.microsoft.com/office/powerpoint/2010/main" val="349163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store?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0BE8740-7A5E-49D7-BABD-E2EDE2E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966" y="1825625"/>
            <a:ext cx="571657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 We can use an array:</a:t>
            </a:r>
            <a:endParaRPr lang="hy-AM" sz="2400" dirty="0"/>
          </a:p>
          <a:p>
            <a:pPr lvl="1"/>
            <a:r>
              <a:rPr lang="en-US" sz="2200" dirty="0"/>
              <a:t>Left child index = parent index * 2</a:t>
            </a:r>
            <a:endParaRPr lang="hy-AM" sz="2200" dirty="0"/>
          </a:p>
          <a:p>
            <a:pPr lvl="1"/>
            <a:r>
              <a:rPr lang="en-US" sz="2200" dirty="0"/>
              <a:t>Right child index = parent index * 2 + 1</a:t>
            </a:r>
          </a:p>
          <a:p>
            <a:pPr lvl="1"/>
            <a:r>
              <a:rPr lang="en-US" sz="2200" dirty="0"/>
              <a:t>Parent index = child index / 2</a:t>
            </a:r>
          </a:p>
          <a:p>
            <a:pPr lvl="1"/>
            <a:r>
              <a:rPr lang="en-US" sz="2200" dirty="0"/>
              <a:t>Root index = 1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155CD9-94AD-4EB5-802F-C5C9E02D1E33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E57B68-FAF2-44BF-8B75-37AE93B25B09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FF0369-B783-4E3F-AC42-76AF1789C5A3}"/>
              </a:ext>
            </a:extLst>
          </p:cNvPr>
          <p:cNvCxnSpPr>
            <a:cxnSpLocks/>
            <a:stCxn id="22" idx="2"/>
            <a:endCxn id="31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7F44F78-4B75-47B1-95AF-B99C50844B44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C443DE-114C-4692-8633-497ED41C2A60}"/>
              </a:ext>
            </a:extLst>
          </p:cNvPr>
          <p:cNvCxnSpPr>
            <a:cxnSpLocks/>
            <a:stCxn id="25" idx="2"/>
            <a:endCxn id="36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AE3936-6A03-4C54-939A-8F92F65C1579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7A4E7FE-0575-4665-911E-6F2AF2123BF5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ln w="0"/>
                <a:solidFill>
                  <a:schemeClr val="tx1"/>
                </a:solidFill>
              </a:rPr>
              <a:t>5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232179-D25C-43C4-891F-E0032B333F42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FB8E39-0BE9-47D2-8432-18B8D3854CD6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DC0E16-B4B9-4AAD-BE96-6D93BC51DE5D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0A7910E-8E06-4E71-96C5-3933D4FD6BED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3F2A9-E4DC-439D-AE95-C22C7F518BED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2E90D6-B018-40DA-B27D-6852D95C924E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9242AA-FC08-4C2D-B62F-8756E3A76C72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5241F7-1D5B-460E-BFE4-C35D30F0568A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2D9AD42-F8B9-4EA4-89CF-6E6531881F8F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48DCFA-C683-4A53-A346-8593844D95AF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9BB7C-AC80-4E08-A559-97B0699A7CB9}"/>
              </a:ext>
            </a:extLst>
          </p:cNvPr>
          <p:cNvSpPr txBox="1"/>
          <p:nvPr/>
        </p:nvSpPr>
        <p:spPr>
          <a:xfrm>
            <a:off x="2191264" y="1813695"/>
            <a:ext cx="1085554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/>
              <a:t>index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E03F72-6D62-4E34-8062-DD0A496F8067}"/>
              </a:ext>
            </a:extLst>
          </p:cNvPr>
          <p:cNvSpPr txBox="1"/>
          <p:nvPr/>
        </p:nvSpPr>
        <p:spPr>
          <a:xfrm>
            <a:off x="1379384" y="2905695"/>
            <a:ext cx="89159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y-AM" b="1" i="1" dirty="0"/>
              <a:t>1*2 </a:t>
            </a:r>
            <a:r>
              <a:rPr lang="en-US" b="1" i="1" dirty="0"/>
              <a:t>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479CB8-2097-478D-B788-A625CAC71EFB}"/>
              </a:ext>
            </a:extLst>
          </p:cNvPr>
          <p:cNvSpPr txBox="1"/>
          <p:nvPr/>
        </p:nvSpPr>
        <p:spPr>
          <a:xfrm>
            <a:off x="4551647" y="2905695"/>
            <a:ext cx="1252266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y-AM" b="1" i="1" dirty="0"/>
              <a:t>1*2</a:t>
            </a:r>
            <a:r>
              <a:rPr lang="en-US" b="1" i="1" dirty="0"/>
              <a:t> + 1</a:t>
            </a:r>
            <a:r>
              <a:rPr lang="hy-AM" b="1" i="1" dirty="0"/>
              <a:t> </a:t>
            </a:r>
            <a:r>
              <a:rPr lang="en-US" b="1" i="1" dirty="0"/>
              <a:t>=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F18CF0-967F-4FC0-B1DB-9B2218652CD6}"/>
              </a:ext>
            </a:extLst>
          </p:cNvPr>
          <p:cNvSpPr txBox="1"/>
          <p:nvPr/>
        </p:nvSpPr>
        <p:spPr>
          <a:xfrm>
            <a:off x="253327" y="4033804"/>
            <a:ext cx="89159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  <a:r>
              <a:rPr lang="hy-AM" b="1" i="1" dirty="0"/>
              <a:t>*2 </a:t>
            </a:r>
            <a:r>
              <a:rPr lang="en-US" b="1" i="1" dirty="0"/>
              <a:t>=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9F2654-4E1A-4691-B28D-4ACCFBC97E1A}"/>
              </a:ext>
            </a:extLst>
          </p:cNvPr>
          <p:cNvSpPr txBox="1"/>
          <p:nvPr/>
        </p:nvSpPr>
        <p:spPr>
          <a:xfrm>
            <a:off x="1949342" y="4529881"/>
            <a:ext cx="1252266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2</a:t>
            </a:r>
            <a:r>
              <a:rPr lang="hy-AM" b="1" i="1" dirty="0"/>
              <a:t>*2</a:t>
            </a:r>
            <a:r>
              <a:rPr lang="en-US" b="1" i="1" dirty="0"/>
              <a:t> + 1</a:t>
            </a:r>
            <a:r>
              <a:rPr lang="hy-AM" b="1" i="1" dirty="0"/>
              <a:t> </a:t>
            </a:r>
            <a:r>
              <a:rPr lang="en-US" b="1" i="1" dirty="0"/>
              <a:t>= 5</a:t>
            </a:r>
          </a:p>
        </p:txBody>
      </p:sp>
    </p:spTree>
    <p:extLst>
      <p:ext uri="{BB962C8B-B14F-4D97-AF65-F5344CB8AC3E}">
        <p14:creationId xmlns:p14="http://schemas.microsoft.com/office/powerpoint/2010/main" val="423200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store?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0BE8740-7A5E-49D7-BABD-E2EDE2E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966" y="1825625"/>
            <a:ext cx="571657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 We can use an array:</a:t>
            </a:r>
            <a:endParaRPr lang="hy-AM" sz="2400" dirty="0"/>
          </a:p>
          <a:p>
            <a:pPr lvl="1"/>
            <a:r>
              <a:rPr lang="en-US" sz="2200" dirty="0"/>
              <a:t>Left child index = parent index * 2</a:t>
            </a:r>
            <a:endParaRPr lang="hy-AM" sz="2200" dirty="0"/>
          </a:p>
          <a:p>
            <a:pPr lvl="1"/>
            <a:r>
              <a:rPr lang="en-US" sz="2200" dirty="0"/>
              <a:t>Right child index = parent index * 2 + 1</a:t>
            </a:r>
          </a:p>
          <a:p>
            <a:pPr lvl="1"/>
            <a:r>
              <a:rPr lang="en-US" sz="2200" dirty="0"/>
              <a:t>Parent index = child index / 2</a:t>
            </a:r>
          </a:p>
          <a:p>
            <a:pPr lvl="1"/>
            <a:r>
              <a:rPr lang="en-US" sz="2200" dirty="0"/>
              <a:t>Root index = 1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169E1A-C143-4D5B-A87D-07033F2A7F35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4CE2BE-856D-4943-9CAE-3F1218BA2D8C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748038-2E7F-4A2C-8578-C83944B47474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7E34A5B-69B7-4569-8929-4B2E84347C5B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15BBADD-9A57-4B43-B0A9-F2F1C80B8DFE}"/>
              </a:ext>
            </a:extLst>
          </p:cNvPr>
          <p:cNvCxnSpPr>
            <a:cxnSpLocks/>
            <a:stCxn id="47" idx="2"/>
            <a:endCxn id="56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E8BB3A2-D493-4C4A-9E4C-AED2AC2BDDE2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63041E1-7968-4A94-9028-0A6EBE3FFA1D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ln w="0"/>
                <a:solidFill>
                  <a:schemeClr val="tx1"/>
                </a:solidFill>
              </a:rPr>
              <a:t>5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8A83FDF-2E14-43BC-B428-91D5B70C1940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B7991F1-280D-4DBF-A8F1-02DF03BE9EA2}"/>
              </a:ext>
            </a:extLst>
          </p:cNvPr>
          <p:cNvCxnSpPr>
            <a:cxnSpLocks/>
            <a:stCxn id="51" idx="2"/>
            <a:endCxn id="55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0829616-7039-4770-9AA4-895691F56C91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D9ECF2A-EE9E-40C5-A78E-5004AA004690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72E324-93D0-43D2-9F56-9E32973295AF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213BE15-9664-46AE-A193-56BEED55A470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DB62F95-40E3-4D9A-A2FD-269FE025CA9F}"/>
              </a:ext>
            </a:extLst>
          </p:cNvPr>
          <p:cNvCxnSpPr>
            <a:cxnSpLocks/>
            <a:stCxn id="56" idx="2"/>
            <a:endCxn id="60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1BFE36D-CCC7-4A8A-934A-BBB308C8A548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64CD031-2B62-4717-A7D0-EEFB9A34EC27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7894118-6696-4885-81F4-9405CE849854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690141-2AAD-4525-8236-E0F7EB19C396}"/>
              </a:ext>
            </a:extLst>
          </p:cNvPr>
          <p:cNvSpPr txBox="1"/>
          <p:nvPr/>
        </p:nvSpPr>
        <p:spPr>
          <a:xfrm>
            <a:off x="2191264" y="1813695"/>
            <a:ext cx="1085554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/>
              <a:t>index =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BC9991-C0F1-40BA-AFFC-1A587B46E61E}"/>
              </a:ext>
            </a:extLst>
          </p:cNvPr>
          <p:cNvSpPr txBox="1"/>
          <p:nvPr/>
        </p:nvSpPr>
        <p:spPr>
          <a:xfrm>
            <a:off x="1379384" y="2905695"/>
            <a:ext cx="89159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y-AM" b="1" i="1" dirty="0"/>
              <a:t>1*2 </a:t>
            </a:r>
            <a:r>
              <a:rPr lang="en-US" b="1" i="1" dirty="0"/>
              <a:t>= 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51D47B-CE4C-4A90-AE38-6C230038A6EC}"/>
              </a:ext>
            </a:extLst>
          </p:cNvPr>
          <p:cNvSpPr txBox="1"/>
          <p:nvPr/>
        </p:nvSpPr>
        <p:spPr>
          <a:xfrm>
            <a:off x="4551647" y="2905695"/>
            <a:ext cx="1252266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y-AM" b="1" i="1" dirty="0"/>
              <a:t>1*2</a:t>
            </a:r>
            <a:r>
              <a:rPr lang="en-US" b="1" i="1" dirty="0"/>
              <a:t> + 1</a:t>
            </a:r>
            <a:r>
              <a:rPr lang="hy-AM" b="1" i="1" dirty="0"/>
              <a:t> </a:t>
            </a:r>
            <a:r>
              <a:rPr lang="en-US" b="1" i="1" dirty="0"/>
              <a:t>= 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9E17F8-877D-4A7B-A72D-ACF19B672CAB}"/>
              </a:ext>
            </a:extLst>
          </p:cNvPr>
          <p:cNvSpPr txBox="1"/>
          <p:nvPr/>
        </p:nvSpPr>
        <p:spPr>
          <a:xfrm>
            <a:off x="253327" y="4033804"/>
            <a:ext cx="89159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  <a:r>
              <a:rPr lang="hy-AM" b="1" i="1" dirty="0"/>
              <a:t>*2 </a:t>
            </a:r>
            <a:r>
              <a:rPr lang="en-US" b="1" i="1" dirty="0"/>
              <a:t>= 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184116-06E9-4478-8F4F-A90A5A7BAC19}"/>
              </a:ext>
            </a:extLst>
          </p:cNvPr>
          <p:cNvSpPr txBox="1"/>
          <p:nvPr/>
        </p:nvSpPr>
        <p:spPr>
          <a:xfrm>
            <a:off x="1949342" y="4529881"/>
            <a:ext cx="1252266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2</a:t>
            </a:r>
            <a:r>
              <a:rPr lang="hy-AM" b="1" i="1" dirty="0"/>
              <a:t>*2</a:t>
            </a:r>
            <a:r>
              <a:rPr lang="en-US" b="1" i="1" dirty="0"/>
              <a:t> + 1</a:t>
            </a:r>
            <a:r>
              <a:rPr lang="hy-AM" b="1" i="1" dirty="0"/>
              <a:t> </a:t>
            </a:r>
            <a:r>
              <a:rPr lang="en-US" b="1" i="1" dirty="0"/>
              <a:t>= 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3F9864-B4A6-447E-ADD0-AB3E04891767}"/>
              </a:ext>
            </a:extLst>
          </p:cNvPr>
          <p:cNvSpPr txBox="1"/>
          <p:nvPr/>
        </p:nvSpPr>
        <p:spPr>
          <a:xfrm>
            <a:off x="3589584" y="4529881"/>
            <a:ext cx="917239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/>
              <a:t>3</a:t>
            </a:r>
            <a:r>
              <a:rPr lang="hy-AM" b="1" i="1" dirty="0"/>
              <a:t>*2 </a:t>
            </a:r>
            <a:r>
              <a:rPr lang="en-US" b="1" i="1" dirty="0"/>
              <a:t>= 6</a:t>
            </a:r>
          </a:p>
        </p:txBody>
      </p:sp>
    </p:spTree>
    <p:extLst>
      <p:ext uri="{BB962C8B-B14F-4D97-AF65-F5344CB8AC3E}">
        <p14:creationId xmlns:p14="http://schemas.microsoft.com/office/powerpoint/2010/main" val="362667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store?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0BE8740-7A5E-49D7-BABD-E2EDE2E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966" y="1825625"/>
            <a:ext cx="571657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 We can use an array:</a:t>
            </a:r>
            <a:endParaRPr lang="hy-AM" sz="2400" dirty="0"/>
          </a:p>
          <a:p>
            <a:pPr lvl="1"/>
            <a:r>
              <a:rPr lang="en-US" sz="2200" dirty="0"/>
              <a:t>Left child index = parent index * 2</a:t>
            </a:r>
            <a:endParaRPr lang="hy-AM" sz="2200" dirty="0"/>
          </a:p>
          <a:p>
            <a:pPr lvl="1"/>
            <a:r>
              <a:rPr lang="en-US" sz="2200" dirty="0"/>
              <a:t>Right child index = parent index * 2 + 1</a:t>
            </a:r>
          </a:p>
          <a:p>
            <a:pPr lvl="1"/>
            <a:r>
              <a:rPr lang="en-US" sz="2200" dirty="0"/>
              <a:t>Parent index = child index / 2</a:t>
            </a:r>
          </a:p>
          <a:p>
            <a:pPr lvl="1"/>
            <a:r>
              <a:rPr lang="en-US" sz="2200" dirty="0"/>
              <a:t>Root index = 1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710A16A-51F2-4DBF-8ADB-2CD5D9069721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E1365F-CEC7-4F9A-963F-F8A0E7F6CB95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5638550-621C-4531-8F9B-28282D34FC2A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59F72C1-1656-42D9-BF30-3D6B415E479A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02C37A1-2B3D-4835-B6A8-42806F888662}"/>
              </a:ext>
            </a:extLst>
          </p:cNvPr>
          <p:cNvCxnSpPr>
            <a:cxnSpLocks/>
            <a:stCxn id="48" idx="2"/>
            <a:endCxn id="57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9DA3311-CAE7-457E-A004-E103DB08FD11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D6C2D3D-F71E-465F-9B02-041A1B9C8BAC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ln w="0"/>
                <a:solidFill>
                  <a:schemeClr val="tx1"/>
                </a:solidFill>
              </a:rPr>
              <a:t>5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287E08-BB23-4602-BD69-A5A86FAF0D7A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04A576A-2456-4BC5-9FF6-FCE29D53D93D}"/>
              </a:ext>
            </a:extLst>
          </p:cNvPr>
          <p:cNvCxnSpPr>
            <a:cxnSpLocks/>
            <a:stCxn id="52" idx="2"/>
            <a:endCxn id="56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2281EE-4750-4EED-B5DB-6D9364B3896E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B5923DA-DEFA-4A73-B9B7-323F062D1D6C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A5695E7-ABEB-4093-B033-77B33CEF7B08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DF609CC-5ACB-489A-BE9C-8C2C9C14E80D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8050BB-408A-4134-96FA-B83EB2E34A38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949951-C5DA-4E4E-8CBD-775D7C06E276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C7A2090-EDE3-4D6D-95EA-00D6DC122C65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14521F-6A53-45E2-8765-BFCA4CF6F960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8B3B58-6B8A-45B9-85D1-D8C10653A663}"/>
              </a:ext>
            </a:extLst>
          </p:cNvPr>
          <p:cNvSpPr txBox="1"/>
          <p:nvPr/>
        </p:nvSpPr>
        <p:spPr>
          <a:xfrm>
            <a:off x="2191264" y="1813695"/>
            <a:ext cx="1085554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/>
              <a:t>index =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F632E0-854B-4F24-8CCA-0B9614B0ABDA}"/>
              </a:ext>
            </a:extLst>
          </p:cNvPr>
          <p:cNvSpPr txBox="1"/>
          <p:nvPr/>
        </p:nvSpPr>
        <p:spPr>
          <a:xfrm>
            <a:off x="1379384" y="2905695"/>
            <a:ext cx="89159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y-AM" b="1" i="1" dirty="0"/>
              <a:t>1*2 </a:t>
            </a:r>
            <a:r>
              <a:rPr lang="en-US" b="1" i="1" dirty="0"/>
              <a:t>=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DD9171-3118-41AA-AB45-4F47D335E307}"/>
              </a:ext>
            </a:extLst>
          </p:cNvPr>
          <p:cNvSpPr txBox="1"/>
          <p:nvPr/>
        </p:nvSpPr>
        <p:spPr>
          <a:xfrm>
            <a:off x="4551647" y="2905695"/>
            <a:ext cx="1252266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y-AM" b="1" i="1" dirty="0"/>
              <a:t>1*2</a:t>
            </a:r>
            <a:r>
              <a:rPr lang="en-US" b="1" i="1" dirty="0"/>
              <a:t> + 1</a:t>
            </a:r>
            <a:r>
              <a:rPr lang="hy-AM" b="1" i="1" dirty="0"/>
              <a:t> </a:t>
            </a:r>
            <a:r>
              <a:rPr lang="en-US" b="1" i="1" dirty="0"/>
              <a:t>= 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F2B4C4-D3A5-4F93-AED8-85FD8425F83E}"/>
              </a:ext>
            </a:extLst>
          </p:cNvPr>
          <p:cNvSpPr txBox="1"/>
          <p:nvPr/>
        </p:nvSpPr>
        <p:spPr>
          <a:xfrm>
            <a:off x="253327" y="4033804"/>
            <a:ext cx="89159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  <a:r>
              <a:rPr lang="hy-AM" b="1" i="1" dirty="0"/>
              <a:t>*2 </a:t>
            </a:r>
            <a:r>
              <a:rPr lang="en-US" b="1" i="1" dirty="0"/>
              <a:t>= 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2D6DD96-23EA-44C4-B431-7DBEE1E0AF25}"/>
              </a:ext>
            </a:extLst>
          </p:cNvPr>
          <p:cNvSpPr txBox="1"/>
          <p:nvPr/>
        </p:nvSpPr>
        <p:spPr>
          <a:xfrm>
            <a:off x="1949342" y="4529881"/>
            <a:ext cx="1252266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2</a:t>
            </a:r>
            <a:r>
              <a:rPr lang="hy-AM" b="1" i="1" dirty="0"/>
              <a:t>*2</a:t>
            </a:r>
            <a:r>
              <a:rPr lang="en-US" b="1" i="1" dirty="0"/>
              <a:t> + 1</a:t>
            </a:r>
            <a:r>
              <a:rPr lang="hy-AM" b="1" i="1" dirty="0"/>
              <a:t> </a:t>
            </a:r>
            <a:r>
              <a:rPr lang="en-US" b="1" i="1" dirty="0"/>
              <a:t>= 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3D563A8-153D-45BF-8AF5-4FE7B0A8C2FF}"/>
              </a:ext>
            </a:extLst>
          </p:cNvPr>
          <p:cNvSpPr txBox="1"/>
          <p:nvPr/>
        </p:nvSpPr>
        <p:spPr>
          <a:xfrm>
            <a:off x="3589584" y="4529881"/>
            <a:ext cx="917239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/>
              <a:t>3</a:t>
            </a:r>
            <a:r>
              <a:rPr lang="hy-AM" b="1" i="1" dirty="0"/>
              <a:t>*2 </a:t>
            </a:r>
            <a:r>
              <a:rPr lang="en-US" b="1" i="1" dirty="0"/>
              <a:t>= 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F4FDF7-EFEC-4547-876F-F43239FE5BF5}"/>
              </a:ext>
            </a:extLst>
          </p:cNvPr>
          <p:cNvSpPr txBox="1"/>
          <p:nvPr/>
        </p:nvSpPr>
        <p:spPr>
          <a:xfrm>
            <a:off x="5104648" y="4529881"/>
            <a:ext cx="1255472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/>
              <a:t>3</a:t>
            </a:r>
            <a:r>
              <a:rPr lang="hy-AM" b="1" i="1" dirty="0"/>
              <a:t>*2 </a:t>
            </a:r>
            <a:r>
              <a:rPr lang="en-US" b="1" i="1" dirty="0"/>
              <a:t>+ 1</a:t>
            </a:r>
            <a:r>
              <a:rPr lang="hy-AM" b="1" i="1" dirty="0"/>
              <a:t> </a:t>
            </a:r>
            <a:r>
              <a:rPr lang="en-US" b="1" i="1" dirty="0"/>
              <a:t>= 7</a:t>
            </a:r>
          </a:p>
        </p:txBody>
      </p:sp>
    </p:spTree>
    <p:extLst>
      <p:ext uri="{BB962C8B-B14F-4D97-AF65-F5344CB8AC3E}">
        <p14:creationId xmlns:p14="http://schemas.microsoft.com/office/powerpoint/2010/main" val="421415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store?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0BE8740-7A5E-49D7-BABD-E2EDE2E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966" y="1825625"/>
            <a:ext cx="571657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 We can use an array:</a:t>
            </a:r>
            <a:endParaRPr lang="hy-AM" sz="2400" dirty="0"/>
          </a:p>
          <a:p>
            <a:pPr lvl="1"/>
            <a:r>
              <a:rPr lang="en-US" sz="2200" dirty="0"/>
              <a:t>Left child index = parent index * 2</a:t>
            </a:r>
            <a:endParaRPr lang="hy-AM" sz="2200" dirty="0"/>
          </a:p>
          <a:p>
            <a:pPr lvl="1"/>
            <a:r>
              <a:rPr lang="en-US" sz="2200" dirty="0"/>
              <a:t>Right child index = parent index * 2 + 1</a:t>
            </a:r>
          </a:p>
          <a:p>
            <a:pPr lvl="1"/>
            <a:r>
              <a:rPr lang="en-US" sz="2200" dirty="0"/>
              <a:t>Parent index = child index / 2</a:t>
            </a:r>
          </a:p>
          <a:p>
            <a:pPr lvl="1"/>
            <a:r>
              <a:rPr lang="en-US" sz="2200" dirty="0"/>
              <a:t>Root index = 1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710A16A-51F2-4DBF-8ADB-2CD5D9069721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E1365F-CEC7-4F9A-963F-F8A0E7F6CB95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5638550-621C-4531-8F9B-28282D34FC2A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59F72C1-1656-42D9-BF30-3D6B415E479A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02C37A1-2B3D-4835-B6A8-42806F888662}"/>
              </a:ext>
            </a:extLst>
          </p:cNvPr>
          <p:cNvCxnSpPr>
            <a:cxnSpLocks/>
            <a:stCxn id="48" idx="2"/>
            <a:endCxn id="57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9DA3311-CAE7-457E-A004-E103DB08FD11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D6C2D3D-F71E-465F-9B02-041A1B9C8BAC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ln w="0"/>
                <a:solidFill>
                  <a:schemeClr val="tx1"/>
                </a:solidFill>
              </a:rPr>
              <a:t>5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287E08-BB23-4602-BD69-A5A86FAF0D7A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04A576A-2456-4BC5-9FF6-FCE29D53D93D}"/>
              </a:ext>
            </a:extLst>
          </p:cNvPr>
          <p:cNvCxnSpPr>
            <a:cxnSpLocks/>
            <a:stCxn id="52" idx="2"/>
            <a:endCxn id="56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2281EE-4750-4EED-B5DB-6D9364B3896E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B5923DA-DEFA-4A73-B9B7-323F062D1D6C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A5695E7-ABEB-4093-B033-77B33CEF7B08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DF609CC-5ACB-489A-BE9C-8C2C9C14E80D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8050BB-408A-4134-96FA-B83EB2E34A38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949951-C5DA-4E4E-8CBD-775D7C06E276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C7A2090-EDE3-4D6D-95EA-00D6DC122C65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14521F-6A53-45E2-8765-BFCA4CF6F960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8B3B58-6B8A-45B9-85D1-D8C10653A663}"/>
              </a:ext>
            </a:extLst>
          </p:cNvPr>
          <p:cNvSpPr txBox="1"/>
          <p:nvPr/>
        </p:nvSpPr>
        <p:spPr>
          <a:xfrm>
            <a:off x="2191264" y="1813695"/>
            <a:ext cx="1085554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/>
              <a:t>index =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F632E0-854B-4F24-8CCA-0B9614B0ABDA}"/>
              </a:ext>
            </a:extLst>
          </p:cNvPr>
          <p:cNvSpPr txBox="1"/>
          <p:nvPr/>
        </p:nvSpPr>
        <p:spPr>
          <a:xfrm>
            <a:off x="1379384" y="2905695"/>
            <a:ext cx="89159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y-AM" b="1" i="1" dirty="0"/>
              <a:t>1*2 </a:t>
            </a:r>
            <a:r>
              <a:rPr lang="en-US" b="1" i="1" dirty="0"/>
              <a:t>=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DD9171-3118-41AA-AB45-4F47D335E307}"/>
              </a:ext>
            </a:extLst>
          </p:cNvPr>
          <p:cNvSpPr txBox="1"/>
          <p:nvPr/>
        </p:nvSpPr>
        <p:spPr>
          <a:xfrm>
            <a:off x="4551647" y="2905695"/>
            <a:ext cx="1252266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y-AM" b="1" i="1" dirty="0"/>
              <a:t>1*2</a:t>
            </a:r>
            <a:r>
              <a:rPr lang="en-US" b="1" i="1" dirty="0"/>
              <a:t> + 1</a:t>
            </a:r>
            <a:r>
              <a:rPr lang="hy-AM" b="1" i="1" dirty="0"/>
              <a:t> </a:t>
            </a:r>
            <a:r>
              <a:rPr lang="en-US" b="1" i="1" dirty="0"/>
              <a:t>= 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F2B4C4-D3A5-4F93-AED8-85FD8425F83E}"/>
              </a:ext>
            </a:extLst>
          </p:cNvPr>
          <p:cNvSpPr txBox="1"/>
          <p:nvPr/>
        </p:nvSpPr>
        <p:spPr>
          <a:xfrm>
            <a:off x="253327" y="4033804"/>
            <a:ext cx="89159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  <a:r>
              <a:rPr lang="hy-AM" b="1" i="1" dirty="0"/>
              <a:t>*2 </a:t>
            </a:r>
            <a:r>
              <a:rPr lang="en-US" b="1" i="1" dirty="0"/>
              <a:t>= 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2D6DD96-23EA-44C4-B431-7DBEE1E0AF25}"/>
              </a:ext>
            </a:extLst>
          </p:cNvPr>
          <p:cNvSpPr txBox="1"/>
          <p:nvPr/>
        </p:nvSpPr>
        <p:spPr>
          <a:xfrm>
            <a:off x="1949342" y="4529881"/>
            <a:ext cx="1252266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2</a:t>
            </a:r>
            <a:r>
              <a:rPr lang="hy-AM" b="1" i="1" dirty="0"/>
              <a:t>*2</a:t>
            </a:r>
            <a:r>
              <a:rPr lang="en-US" b="1" i="1" dirty="0"/>
              <a:t> + 1</a:t>
            </a:r>
            <a:r>
              <a:rPr lang="hy-AM" b="1" i="1" dirty="0"/>
              <a:t> </a:t>
            </a:r>
            <a:r>
              <a:rPr lang="en-US" b="1" i="1" dirty="0"/>
              <a:t>= 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3D563A8-153D-45BF-8AF5-4FE7B0A8C2FF}"/>
              </a:ext>
            </a:extLst>
          </p:cNvPr>
          <p:cNvSpPr txBox="1"/>
          <p:nvPr/>
        </p:nvSpPr>
        <p:spPr>
          <a:xfrm>
            <a:off x="3589584" y="4529881"/>
            <a:ext cx="917239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/>
              <a:t>3</a:t>
            </a:r>
            <a:r>
              <a:rPr lang="hy-AM" b="1" i="1" dirty="0"/>
              <a:t>*2 </a:t>
            </a:r>
            <a:r>
              <a:rPr lang="en-US" b="1" i="1" dirty="0"/>
              <a:t>= 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F4FDF7-EFEC-4547-876F-F43239FE5BF5}"/>
              </a:ext>
            </a:extLst>
          </p:cNvPr>
          <p:cNvSpPr txBox="1"/>
          <p:nvPr/>
        </p:nvSpPr>
        <p:spPr>
          <a:xfrm>
            <a:off x="5104648" y="4529881"/>
            <a:ext cx="1255472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/>
              <a:t>3</a:t>
            </a:r>
            <a:r>
              <a:rPr lang="hy-AM" b="1" i="1" dirty="0"/>
              <a:t>*2 </a:t>
            </a:r>
            <a:r>
              <a:rPr lang="en-US" b="1" i="1" dirty="0"/>
              <a:t>+ 1</a:t>
            </a:r>
            <a:r>
              <a:rPr lang="hy-AM" b="1" i="1" dirty="0"/>
              <a:t> </a:t>
            </a:r>
            <a:r>
              <a:rPr lang="en-US" b="1" i="1" dirty="0"/>
              <a:t>= 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B92B40-867B-4E87-8D38-6F342DD83A90}"/>
              </a:ext>
            </a:extLst>
          </p:cNvPr>
          <p:cNvSpPr txBox="1"/>
          <p:nvPr/>
        </p:nvSpPr>
        <p:spPr>
          <a:xfrm>
            <a:off x="325831" y="5541496"/>
            <a:ext cx="893193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y-AM" b="1" i="1" dirty="0"/>
              <a:t>4*2 </a:t>
            </a:r>
            <a:r>
              <a:rPr lang="en-US" b="1" i="1" dirty="0"/>
              <a:t>= </a:t>
            </a:r>
            <a:r>
              <a:rPr lang="hy-AM" b="1" i="1" dirty="0"/>
              <a:t>8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51758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store?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0BE8740-7A5E-49D7-BABD-E2EDE2E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966" y="1825625"/>
            <a:ext cx="571657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 We can use an array:</a:t>
            </a:r>
            <a:endParaRPr lang="hy-AM" sz="2400" dirty="0"/>
          </a:p>
          <a:p>
            <a:pPr lvl="1"/>
            <a:r>
              <a:rPr lang="en-US" sz="2200" dirty="0"/>
              <a:t>Left child index = parent index * 2</a:t>
            </a:r>
            <a:endParaRPr lang="hy-AM" sz="2200" dirty="0"/>
          </a:p>
          <a:p>
            <a:pPr lvl="1"/>
            <a:r>
              <a:rPr lang="en-US" sz="2200" dirty="0"/>
              <a:t>Right child index = parent index * 2 + 1</a:t>
            </a:r>
          </a:p>
          <a:p>
            <a:pPr lvl="1"/>
            <a:r>
              <a:rPr lang="en-US" sz="2200" dirty="0"/>
              <a:t>Parent index = child index / 2</a:t>
            </a:r>
          </a:p>
          <a:p>
            <a:pPr lvl="1"/>
            <a:r>
              <a:rPr lang="en-US" sz="2200" dirty="0"/>
              <a:t>Root index = 1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710A16A-51F2-4DBF-8ADB-2CD5D9069721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E1365F-CEC7-4F9A-963F-F8A0E7F6CB95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5638550-621C-4531-8F9B-28282D34FC2A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59F72C1-1656-42D9-BF30-3D6B415E479A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02C37A1-2B3D-4835-B6A8-42806F888662}"/>
              </a:ext>
            </a:extLst>
          </p:cNvPr>
          <p:cNvCxnSpPr>
            <a:cxnSpLocks/>
            <a:stCxn id="48" idx="2"/>
            <a:endCxn id="57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9DA3311-CAE7-457E-A004-E103DB08FD11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D6C2D3D-F71E-465F-9B02-041A1B9C8BAC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ln w="0"/>
                <a:solidFill>
                  <a:schemeClr val="tx1"/>
                </a:solidFill>
              </a:rPr>
              <a:t>5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287E08-BB23-4602-BD69-A5A86FAF0D7A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04A576A-2456-4BC5-9FF6-FCE29D53D93D}"/>
              </a:ext>
            </a:extLst>
          </p:cNvPr>
          <p:cNvCxnSpPr>
            <a:cxnSpLocks/>
            <a:stCxn id="52" idx="2"/>
            <a:endCxn id="56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2281EE-4750-4EED-B5DB-6D9364B3896E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B5923DA-DEFA-4A73-B9B7-323F062D1D6C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A5695E7-ABEB-4093-B033-77B33CEF7B08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DF609CC-5ACB-489A-BE9C-8C2C9C14E80D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8050BB-408A-4134-96FA-B83EB2E34A38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949951-C5DA-4E4E-8CBD-775D7C06E276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C7A2090-EDE3-4D6D-95EA-00D6DC122C65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14521F-6A53-45E2-8765-BFCA4CF6F960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8B3B58-6B8A-45B9-85D1-D8C10653A663}"/>
              </a:ext>
            </a:extLst>
          </p:cNvPr>
          <p:cNvSpPr txBox="1"/>
          <p:nvPr/>
        </p:nvSpPr>
        <p:spPr>
          <a:xfrm>
            <a:off x="2191264" y="1813695"/>
            <a:ext cx="1085554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/>
              <a:t>index =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F632E0-854B-4F24-8CCA-0B9614B0ABDA}"/>
              </a:ext>
            </a:extLst>
          </p:cNvPr>
          <p:cNvSpPr txBox="1"/>
          <p:nvPr/>
        </p:nvSpPr>
        <p:spPr>
          <a:xfrm>
            <a:off x="1379384" y="2905695"/>
            <a:ext cx="89159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y-AM" b="1" i="1" dirty="0"/>
              <a:t>1*2 </a:t>
            </a:r>
            <a:r>
              <a:rPr lang="en-US" b="1" i="1" dirty="0"/>
              <a:t>=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DD9171-3118-41AA-AB45-4F47D335E307}"/>
              </a:ext>
            </a:extLst>
          </p:cNvPr>
          <p:cNvSpPr txBox="1"/>
          <p:nvPr/>
        </p:nvSpPr>
        <p:spPr>
          <a:xfrm>
            <a:off x="4551647" y="2905695"/>
            <a:ext cx="1252266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y-AM" b="1" i="1" dirty="0"/>
              <a:t>1*2</a:t>
            </a:r>
            <a:r>
              <a:rPr lang="en-US" b="1" i="1" dirty="0"/>
              <a:t> + 1</a:t>
            </a:r>
            <a:r>
              <a:rPr lang="hy-AM" b="1" i="1" dirty="0"/>
              <a:t> </a:t>
            </a:r>
            <a:r>
              <a:rPr lang="en-US" b="1" i="1" dirty="0"/>
              <a:t>= 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F2B4C4-D3A5-4F93-AED8-85FD8425F83E}"/>
              </a:ext>
            </a:extLst>
          </p:cNvPr>
          <p:cNvSpPr txBox="1"/>
          <p:nvPr/>
        </p:nvSpPr>
        <p:spPr>
          <a:xfrm>
            <a:off x="253327" y="4033804"/>
            <a:ext cx="89159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  <a:r>
              <a:rPr lang="hy-AM" b="1" i="1" dirty="0"/>
              <a:t>*2 </a:t>
            </a:r>
            <a:r>
              <a:rPr lang="en-US" b="1" i="1" dirty="0"/>
              <a:t>= 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2D6DD96-23EA-44C4-B431-7DBEE1E0AF25}"/>
              </a:ext>
            </a:extLst>
          </p:cNvPr>
          <p:cNvSpPr txBox="1"/>
          <p:nvPr/>
        </p:nvSpPr>
        <p:spPr>
          <a:xfrm>
            <a:off x="1949342" y="4529881"/>
            <a:ext cx="1252266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2</a:t>
            </a:r>
            <a:r>
              <a:rPr lang="hy-AM" b="1" i="1" dirty="0"/>
              <a:t>*2</a:t>
            </a:r>
            <a:r>
              <a:rPr lang="en-US" b="1" i="1" dirty="0"/>
              <a:t> + 1</a:t>
            </a:r>
            <a:r>
              <a:rPr lang="hy-AM" b="1" i="1" dirty="0"/>
              <a:t> </a:t>
            </a:r>
            <a:r>
              <a:rPr lang="en-US" b="1" i="1" dirty="0"/>
              <a:t>= 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3D563A8-153D-45BF-8AF5-4FE7B0A8C2FF}"/>
              </a:ext>
            </a:extLst>
          </p:cNvPr>
          <p:cNvSpPr txBox="1"/>
          <p:nvPr/>
        </p:nvSpPr>
        <p:spPr>
          <a:xfrm>
            <a:off x="3589584" y="4529881"/>
            <a:ext cx="917239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/>
              <a:t>3</a:t>
            </a:r>
            <a:r>
              <a:rPr lang="hy-AM" b="1" i="1" dirty="0"/>
              <a:t>*2 </a:t>
            </a:r>
            <a:r>
              <a:rPr lang="en-US" b="1" i="1" dirty="0"/>
              <a:t>= 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F4FDF7-EFEC-4547-876F-F43239FE5BF5}"/>
              </a:ext>
            </a:extLst>
          </p:cNvPr>
          <p:cNvSpPr txBox="1"/>
          <p:nvPr/>
        </p:nvSpPr>
        <p:spPr>
          <a:xfrm>
            <a:off x="5104648" y="4529881"/>
            <a:ext cx="1255472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/>
              <a:t>3</a:t>
            </a:r>
            <a:r>
              <a:rPr lang="hy-AM" b="1" i="1" dirty="0"/>
              <a:t>*2 </a:t>
            </a:r>
            <a:r>
              <a:rPr lang="en-US" b="1" i="1" dirty="0"/>
              <a:t>+ 1</a:t>
            </a:r>
            <a:r>
              <a:rPr lang="hy-AM" b="1" i="1" dirty="0"/>
              <a:t> </a:t>
            </a:r>
            <a:r>
              <a:rPr lang="en-US" b="1" i="1" dirty="0"/>
              <a:t>= 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B92B40-867B-4E87-8D38-6F342DD83A90}"/>
              </a:ext>
            </a:extLst>
          </p:cNvPr>
          <p:cNvSpPr txBox="1"/>
          <p:nvPr/>
        </p:nvSpPr>
        <p:spPr>
          <a:xfrm>
            <a:off x="325831" y="5541496"/>
            <a:ext cx="893193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y-AM" b="1" i="1" dirty="0"/>
              <a:t>4*2 </a:t>
            </a:r>
            <a:r>
              <a:rPr lang="en-US" b="1" i="1" dirty="0"/>
              <a:t>= </a:t>
            </a:r>
            <a:r>
              <a:rPr lang="hy-AM" b="1" i="1" dirty="0"/>
              <a:t>8</a:t>
            </a:r>
            <a:endParaRPr lang="en-US" b="1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A3FAF1-8074-4A48-BD34-BEAA5506E221}"/>
              </a:ext>
            </a:extLst>
          </p:cNvPr>
          <p:cNvSpPr txBox="1"/>
          <p:nvPr/>
        </p:nvSpPr>
        <p:spPr>
          <a:xfrm>
            <a:off x="1989026" y="5481245"/>
            <a:ext cx="1252266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y-AM" b="1" i="1" dirty="0"/>
              <a:t>4*2</a:t>
            </a:r>
            <a:r>
              <a:rPr lang="en-US" b="1" i="1" dirty="0"/>
              <a:t> + 1</a:t>
            </a:r>
            <a:r>
              <a:rPr lang="hy-AM" b="1" i="1" dirty="0"/>
              <a:t> </a:t>
            </a:r>
            <a:r>
              <a:rPr lang="en-US" b="1" i="1" dirty="0"/>
              <a:t>= </a:t>
            </a:r>
            <a:r>
              <a:rPr lang="hy-AM" b="1" i="1" dirty="0"/>
              <a:t>9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8223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store?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0BE8740-7A5E-49D7-BABD-E2EDE2E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966" y="1825625"/>
            <a:ext cx="571657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 We can use an array:</a:t>
            </a:r>
            <a:endParaRPr lang="hy-AM" sz="2400" dirty="0"/>
          </a:p>
          <a:p>
            <a:pPr lvl="1"/>
            <a:r>
              <a:rPr lang="en-US" sz="2200" dirty="0"/>
              <a:t>Left child index = parent index * 2</a:t>
            </a:r>
            <a:endParaRPr lang="hy-AM" sz="2200" dirty="0"/>
          </a:p>
          <a:p>
            <a:pPr lvl="1"/>
            <a:r>
              <a:rPr lang="en-US" sz="2200" dirty="0"/>
              <a:t>Right child index = parent index * 2 + 1</a:t>
            </a:r>
          </a:p>
          <a:p>
            <a:pPr lvl="1"/>
            <a:r>
              <a:rPr lang="en-US" sz="2200" dirty="0"/>
              <a:t>Parent index = child index / 2</a:t>
            </a:r>
          </a:p>
          <a:p>
            <a:pPr lvl="1"/>
            <a:r>
              <a:rPr lang="en-US" sz="2200" dirty="0"/>
              <a:t>Root index = 1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35750F4-246F-42BB-8B95-C6F7DCA2F8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97431" y="5231606"/>
          <a:ext cx="4754452" cy="7416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19550">
                  <a:extLst>
                    <a:ext uri="{9D8B030D-6E8A-4147-A177-3AD203B41FA5}">
                      <a16:colId xmlns:a16="http://schemas.microsoft.com/office/drawing/2014/main" val="290638921"/>
                    </a:ext>
                  </a:extLst>
                </a:gridCol>
                <a:gridCol w="403878">
                  <a:extLst>
                    <a:ext uri="{9D8B030D-6E8A-4147-A177-3AD203B41FA5}">
                      <a16:colId xmlns:a16="http://schemas.microsoft.com/office/drawing/2014/main" val="3773818725"/>
                    </a:ext>
                  </a:extLst>
                </a:gridCol>
                <a:gridCol w="403878">
                  <a:extLst>
                    <a:ext uri="{9D8B030D-6E8A-4147-A177-3AD203B41FA5}">
                      <a16:colId xmlns:a16="http://schemas.microsoft.com/office/drawing/2014/main" val="3024963921"/>
                    </a:ext>
                  </a:extLst>
                </a:gridCol>
                <a:gridCol w="403878">
                  <a:extLst>
                    <a:ext uri="{9D8B030D-6E8A-4147-A177-3AD203B41FA5}">
                      <a16:colId xmlns:a16="http://schemas.microsoft.com/office/drawing/2014/main" val="1814571437"/>
                    </a:ext>
                  </a:extLst>
                </a:gridCol>
                <a:gridCol w="403878">
                  <a:extLst>
                    <a:ext uri="{9D8B030D-6E8A-4147-A177-3AD203B41FA5}">
                      <a16:colId xmlns:a16="http://schemas.microsoft.com/office/drawing/2014/main" val="2356028221"/>
                    </a:ext>
                  </a:extLst>
                </a:gridCol>
                <a:gridCol w="403878">
                  <a:extLst>
                    <a:ext uri="{9D8B030D-6E8A-4147-A177-3AD203B41FA5}">
                      <a16:colId xmlns:a16="http://schemas.microsoft.com/office/drawing/2014/main" val="339789912"/>
                    </a:ext>
                  </a:extLst>
                </a:gridCol>
                <a:gridCol w="403878">
                  <a:extLst>
                    <a:ext uri="{9D8B030D-6E8A-4147-A177-3AD203B41FA5}">
                      <a16:colId xmlns:a16="http://schemas.microsoft.com/office/drawing/2014/main" val="803743639"/>
                    </a:ext>
                  </a:extLst>
                </a:gridCol>
                <a:gridCol w="403878">
                  <a:extLst>
                    <a:ext uri="{9D8B030D-6E8A-4147-A177-3AD203B41FA5}">
                      <a16:colId xmlns:a16="http://schemas.microsoft.com/office/drawing/2014/main" val="4270823266"/>
                    </a:ext>
                  </a:extLst>
                </a:gridCol>
                <a:gridCol w="403878">
                  <a:extLst>
                    <a:ext uri="{9D8B030D-6E8A-4147-A177-3AD203B41FA5}">
                      <a16:colId xmlns:a16="http://schemas.microsoft.com/office/drawing/2014/main" val="3942522251"/>
                    </a:ext>
                  </a:extLst>
                </a:gridCol>
                <a:gridCol w="403878">
                  <a:extLst>
                    <a:ext uri="{9D8B030D-6E8A-4147-A177-3AD203B41FA5}">
                      <a16:colId xmlns:a16="http://schemas.microsoft.com/office/drawing/2014/main" val="4174887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Index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  <a:endParaRPr 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902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1600" dirty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1600" dirty="0"/>
                        <a:t>12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1600"/>
                        <a:t>40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127484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EB0C6F13-093B-4D07-8B06-B0B9DAF29FC1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823A47-A63D-44BA-8C5C-6B9518E078BF}"/>
              </a:ext>
            </a:extLst>
          </p:cNvPr>
          <p:cNvCxnSpPr>
            <a:cxnSpLocks/>
            <a:stCxn id="27" idx="2"/>
            <a:endCxn id="42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37EBD05-FFFF-4460-8E40-556D3A429C2A}"/>
              </a:ext>
            </a:extLst>
          </p:cNvPr>
          <p:cNvCxnSpPr>
            <a:cxnSpLocks/>
            <a:stCxn id="27" idx="2"/>
            <a:endCxn id="46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5121D85-D15B-4EE2-8CCC-EF10E4030A35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96A43EA-019B-4352-94B6-6C8D176B1493}"/>
              </a:ext>
            </a:extLst>
          </p:cNvPr>
          <p:cNvCxnSpPr>
            <a:cxnSpLocks/>
            <a:stCxn id="42" idx="2"/>
            <a:endCxn id="51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FFE6B3F-AF65-43E4-B2F2-2531904B902E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68EE5AD-1C62-40DE-816D-490848F3633C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ln w="0"/>
                <a:solidFill>
                  <a:schemeClr val="tx1"/>
                </a:solidFill>
              </a:rPr>
              <a:t>5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AF49EFB-457E-4711-B235-5736BEA5733E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3C4DB9-35DC-4461-8049-40A21568E68D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9360BFD-621D-4045-9ADA-52FFF8F00D46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DEE5730-B6FA-4E4E-BA0B-25604C02A524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5D1E3DD-2802-4798-ABD1-0BA416C358DC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067F375-9956-48E7-98F0-0F2A6A2A5E08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70FEA15-48D7-40CB-A79D-676DF03B0699}"/>
              </a:ext>
            </a:extLst>
          </p:cNvPr>
          <p:cNvCxnSpPr>
            <a:cxnSpLocks/>
            <a:stCxn id="51" idx="2"/>
            <a:endCxn id="55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E5A176-2F64-4F07-99EF-06E2CF7D8726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463ECF8-F808-4DCD-81DC-938E9ECE8D23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8C70EEF-F5B4-4182-9815-72493C3BC26E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B19775A-7B8D-47E1-904B-89D5FB0EFEB0}"/>
              </a:ext>
            </a:extLst>
          </p:cNvPr>
          <p:cNvSpPr txBox="1"/>
          <p:nvPr/>
        </p:nvSpPr>
        <p:spPr>
          <a:xfrm>
            <a:off x="2191264" y="1813695"/>
            <a:ext cx="1085554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/>
              <a:t>index =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A2AAB-E98E-49C6-B053-1597A9A6DB20}"/>
              </a:ext>
            </a:extLst>
          </p:cNvPr>
          <p:cNvSpPr txBox="1"/>
          <p:nvPr/>
        </p:nvSpPr>
        <p:spPr>
          <a:xfrm>
            <a:off x="1379384" y="2905695"/>
            <a:ext cx="89159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y-AM" b="1" i="1" dirty="0"/>
              <a:t>1*2 </a:t>
            </a:r>
            <a:r>
              <a:rPr lang="en-US" b="1" i="1" dirty="0"/>
              <a:t>=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B41D05-3B64-455B-85D0-BAC504BF7220}"/>
              </a:ext>
            </a:extLst>
          </p:cNvPr>
          <p:cNvSpPr txBox="1"/>
          <p:nvPr/>
        </p:nvSpPr>
        <p:spPr>
          <a:xfrm>
            <a:off x="4551647" y="2905695"/>
            <a:ext cx="1252266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y-AM" b="1" i="1" dirty="0"/>
              <a:t>1*2</a:t>
            </a:r>
            <a:r>
              <a:rPr lang="en-US" b="1" i="1" dirty="0"/>
              <a:t> + 1</a:t>
            </a:r>
            <a:r>
              <a:rPr lang="hy-AM" b="1" i="1" dirty="0"/>
              <a:t> </a:t>
            </a:r>
            <a:r>
              <a:rPr lang="en-US" b="1" i="1" dirty="0"/>
              <a:t>=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51E847-64BD-4BF6-B620-1A61AEEA63FC}"/>
              </a:ext>
            </a:extLst>
          </p:cNvPr>
          <p:cNvSpPr txBox="1"/>
          <p:nvPr/>
        </p:nvSpPr>
        <p:spPr>
          <a:xfrm>
            <a:off x="253327" y="4033804"/>
            <a:ext cx="89159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  <a:r>
              <a:rPr lang="hy-AM" b="1" i="1" dirty="0"/>
              <a:t>*2 </a:t>
            </a:r>
            <a:r>
              <a:rPr lang="en-US" b="1" i="1" dirty="0"/>
              <a:t>= 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AC7322-E50F-41BF-9FB7-C98DD5AC61C6}"/>
              </a:ext>
            </a:extLst>
          </p:cNvPr>
          <p:cNvSpPr txBox="1"/>
          <p:nvPr/>
        </p:nvSpPr>
        <p:spPr>
          <a:xfrm>
            <a:off x="1949342" y="4529881"/>
            <a:ext cx="1252266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2</a:t>
            </a:r>
            <a:r>
              <a:rPr lang="hy-AM" b="1" i="1" dirty="0"/>
              <a:t>*2</a:t>
            </a:r>
            <a:r>
              <a:rPr lang="en-US" b="1" i="1" dirty="0"/>
              <a:t> + 1</a:t>
            </a:r>
            <a:r>
              <a:rPr lang="hy-AM" b="1" i="1" dirty="0"/>
              <a:t> </a:t>
            </a:r>
            <a:r>
              <a:rPr lang="en-US" b="1" i="1" dirty="0"/>
              <a:t>= 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0B4745-1CED-443D-83A5-33A0527531A5}"/>
              </a:ext>
            </a:extLst>
          </p:cNvPr>
          <p:cNvSpPr txBox="1"/>
          <p:nvPr/>
        </p:nvSpPr>
        <p:spPr>
          <a:xfrm>
            <a:off x="3589584" y="4529881"/>
            <a:ext cx="917239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/>
              <a:t>3</a:t>
            </a:r>
            <a:r>
              <a:rPr lang="hy-AM" b="1" i="1" dirty="0"/>
              <a:t>*2 </a:t>
            </a:r>
            <a:r>
              <a:rPr lang="en-US" b="1" i="1" dirty="0"/>
              <a:t>= 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34F1A2-C5D7-480A-95C8-F6932F6CAF37}"/>
              </a:ext>
            </a:extLst>
          </p:cNvPr>
          <p:cNvSpPr txBox="1"/>
          <p:nvPr/>
        </p:nvSpPr>
        <p:spPr>
          <a:xfrm>
            <a:off x="5104648" y="4529881"/>
            <a:ext cx="1255472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/>
              <a:t>3</a:t>
            </a:r>
            <a:r>
              <a:rPr lang="hy-AM" b="1" i="1" dirty="0"/>
              <a:t>*2 </a:t>
            </a:r>
            <a:r>
              <a:rPr lang="en-US" b="1" i="1" dirty="0"/>
              <a:t>+ 1</a:t>
            </a:r>
            <a:r>
              <a:rPr lang="hy-AM" b="1" i="1" dirty="0"/>
              <a:t> </a:t>
            </a:r>
            <a:r>
              <a:rPr lang="en-US" b="1" i="1" dirty="0"/>
              <a:t>= 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CC8737-C98F-4683-BA1B-3D3E551A5AF4}"/>
              </a:ext>
            </a:extLst>
          </p:cNvPr>
          <p:cNvSpPr txBox="1"/>
          <p:nvPr/>
        </p:nvSpPr>
        <p:spPr>
          <a:xfrm>
            <a:off x="325831" y="5541496"/>
            <a:ext cx="893193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y-AM" b="1" i="1" dirty="0"/>
              <a:t>4*2 </a:t>
            </a:r>
            <a:r>
              <a:rPr lang="en-US" b="1" i="1" dirty="0"/>
              <a:t>= </a:t>
            </a:r>
            <a:r>
              <a:rPr lang="hy-AM" b="1" i="1" dirty="0"/>
              <a:t>8</a:t>
            </a:r>
            <a:endParaRPr lang="en-US" b="1" i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4D02494-8CA8-40C0-8F43-59C4999A3EF4}"/>
              </a:ext>
            </a:extLst>
          </p:cNvPr>
          <p:cNvSpPr txBox="1"/>
          <p:nvPr/>
        </p:nvSpPr>
        <p:spPr>
          <a:xfrm>
            <a:off x="1989026" y="5481245"/>
            <a:ext cx="1252266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y-AM" b="1" i="1" dirty="0"/>
              <a:t>4*2</a:t>
            </a:r>
            <a:r>
              <a:rPr lang="en-US" b="1" i="1" dirty="0"/>
              <a:t> + 1</a:t>
            </a:r>
            <a:r>
              <a:rPr lang="hy-AM" b="1" i="1" dirty="0"/>
              <a:t> </a:t>
            </a:r>
            <a:r>
              <a:rPr lang="en-US" b="1" i="1" dirty="0"/>
              <a:t>= </a:t>
            </a:r>
            <a:r>
              <a:rPr lang="hy-AM" b="1" i="1" dirty="0"/>
              <a:t>9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2739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Sorting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" y="1825625"/>
            <a:ext cx="1066038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given an array of integers, need to sort given array.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solved by Heap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68180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46FB9B-7399-49EA-8D59-945688526E05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ACEA15-2C89-4099-8F11-47611DABC606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F51753-35BF-4E15-A900-75237FE4E4F0}"/>
              </a:ext>
            </a:extLst>
          </p:cNvPr>
          <p:cNvCxnSpPr>
            <a:cxnSpLocks/>
            <a:stCxn id="21" idx="2"/>
            <a:endCxn id="64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468402E-5879-4320-BF25-5775610D3D87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17AC03-DBE0-4A3C-8CCB-AAB40E458BA8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873D0F-F698-49BF-A353-419C8B2BEFE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F2214B3-AC6D-4AB2-AC8A-FAA389CAAB24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39111-255F-4048-9964-0B7DED72256F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7B0ED5-42A4-45A7-BD94-24D5153DBC0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12A23E1-77F3-44D9-8581-535A3074F567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DA76948-B489-4B26-AEB0-24669AFD09F3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7A6A44-30FB-4333-B4DF-B9D68684600F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28B58BE-204F-40C6-8931-2F1FB8F374BF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91EBD79-211B-4F37-9714-BC5F7B14F7E1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B64B40-0E98-4F55-B383-13F5A5E86E95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3FD081-1A28-450D-B52E-55CB5C12F888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233B6F-3404-41AC-9FFF-CBBEDB975FB7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0BE8740-7A5E-49D7-BABD-E2EDE2E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966" y="1825625"/>
            <a:ext cx="5519834" cy="4351338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Valid heap: </a:t>
            </a:r>
            <a:r>
              <a:rPr lang="en-US" sz="2400" dirty="0"/>
              <a:t>for any node the key of its parent is less than or equal to the its key</a:t>
            </a:r>
          </a:p>
          <a:p>
            <a:r>
              <a:rPr lang="en-US" sz="2400" dirty="0"/>
              <a:t>Need to understand how to add and delete nodes from heap to save his internal structure</a:t>
            </a:r>
          </a:p>
        </p:txBody>
      </p:sp>
    </p:spTree>
    <p:extLst>
      <p:ext uri="{BB962C8B-B14F-4D97-AF65-F5344CB8AC3E}">
        <p14:creationId xmlns:p14="http://schemas.microsoft.com/office/powerpoint/2010/main" val="18617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 Node adding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46FB9B-7399-49EA-8D59-945688526E05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ACEA15-2C89-4099-8F11-47611DABC606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F51753-35BF-4E15-A900-75237FE4E4F0}"/>
              </a:ext>
            </a:extLst>
          </p:cNvPr>
          <p:cNvCxnSpPr>
            <a:cxnSpLocks/>
            <a:stCxn id="21" idx="2"/>
            <a:endCxn id="64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468402E-5879-4320-BF25-5775610D3D87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17AC03-DBE0-4A3C-8CCB-AAB40E458BA8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873D0F-F698-49BF-A353-419C8B2BEFE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F2214B3-AC6D-4AB2-AC8A-FAA389CAAB24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39111-255F-4048-9964-0B7DED72256F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7B0ED5-42A4-45A7-BD94-24D5153DBC0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12A23E1-77F3-44D9-8581-535A3074F567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DA76948-B489-4B26-AEB0-24669AFD09F3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7A6A44-30FB-4333-B4DF-B9D68684600F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28B58BE-204F-40C6-8931-2F1FB8F374BF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91EBD79-211B-4F37-9714-BC5F7B14F7E1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B64B40-0E98-4F55-B383-13F5A5E86E95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3FD081-1A28-450D-B52E-55CB5C12F888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233B6F-3404-41AC-9FFF-CBBEDB975FB7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0BE8740-7A5E-49D7-BABD-E2EDE2E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966" y="1825625"/>
            <a:ext cx="551983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Need to add new element, for example, </a:t>
            </a:r>
            <a:r>
              <a:rPr lang="en-US" sz="2400" dirty="0" smtClean="0"/>
              <a:t>4: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41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 Node adding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46FB9B-7399-49EA-8D59-945688526E05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ACEA15-2C89-4099-8F11-47611DABC606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F51753-35BF-4E15-A900-75237FE4E4F0}"/>
              </a:ext>
            </a:extLst>
          </p:cNvPr>
          <p:cNvCxnSpPr>
            <a:cxnSpLocks/>
            <a:stCxn id="21" idx="2"/>
            <a:endCxn id="64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468402E-5879-4320-BF25-5775610D3D87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17AC03-DBE0-4A3C-8CCB-AAB40E458BA8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873D0F-F698-49BF-A353-419C8B2BEFE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F2214B3-AC6D-4AB2-AC8A-FAA389CAAB24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39111-255F-4048-9964-0B7DED72256F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7B0ED5-42A4-45A7-BD94-24D5153DBC0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12A23E1-77F3-44D9-8581-535A3074F567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DA76948-B489-4B26-AEB0-24669AFD09F3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7A6A44-30FB-4333-B4DF-B9D68684600F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28B58BE-204F-40C6-8931-2F1FB8F374BF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91EBD79-211B-4F37-9714-BC5F7B14F7E1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B64B40-0E98-4F55-B383-13F5A5E86E95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3FD081-1A28-450D-B52E-55CB5C12F888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233B6F-3404-41AC-9FFF-CBBEDB975FB7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0BE8740-7A5E-49D7-BABD-E2EDE2E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966" y="1825625"/>
            <a:ext cx="551983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Need to add new element, for example, </a:t>
            </a:r>
            <a:r>
              <a:rPr lang="en-US" sz="2400" dirty="0" smtClean="0"/>
              <a:t>4: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Adding element in the end of our tree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A73943-67DC-4A14-907F-E21553D845C3}"/>
              </a:ext>
            </a:extLst>
          </p:cNvPr>
          <p:cNvSpPr/>
          <p:nvPr/>
        </p:nvSpPr>
        <p:spPr>
          <a:xfrm>
            <a:off x="2606680" y="5144130"/>
            <a:ext cx="492339" cy="4923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E8918C-E547-4024-9853-B328235BA458}"/>
              </a:ext>
            </a:extLst>
          </p:cNvPr>
          <p:cNvCxnSpPr>
            <a:stCxn id="55" idx="2"/>
            <a:endCxn id="22" idx="0"/>
          </p:cNvCxnSpPr>
          <p:nvPr/>
        </p:nvCxnSpPr>
        <p:spPr>
          <a:xfrm flipH="1">
            <a:off x="2852850" y="4564887"/>
            <a:ext cx="8479" cy="57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5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 Node adding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46FB9B-7399-49EA-8D59-945688526E05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ACEA15-2C89-4099-8F11-47611DABC606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F51753-35BF-4E15-A900-75237FE4E4F0}"/>
              </a:ext>
            </a:extLst>
          </p:cNvPr>
          <p:cNvCxnSpPr>
            <a:cxnSpLocks/>
            <a:stCxn id="21" idx="2"/>
            <a:endCxn id="64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468402E-5879-4320-BF25-5775610D3D87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17AC03-DBE0-4A3C-8CCB-AAB40E458BA8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873D0F-F698-49BF-A353-419C8B2BEFE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F2214B3-AC6D-4AB2-AC8A-FAA389CAAB24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39111-255F-4048-9964-0B7DED72256F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7B0ED5-42A4-45A7-BD94-24D5153DBC0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12A23E1-77F3-44D9-8581-535A3074F567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DA76948-B489-4B26-AEB0-24669AFD09F3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7A6A44-30FB-4333-B4DF-B9D68684600F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28B58BE-204F-40C6-8931-2F1FB8F374BF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91EBD79-211B-4F37-9714-BC5F7B14F7E1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B64B40-0E98-4F55-B383-13F5A5E86E95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3FD081-1A28-450D-B52E-55CB5C12F888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233B6F-3404-41AC-9FFF-CBBEDB975FB7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0BE8740-7A5E-49D7-BABD-E2EDE2E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966" y="1825625"/>
            <a:ext cx="551983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Need to add new element, for example, </a:t>
            </a:r>
            <a:r>
              <a:rPr lang="en-US" sz="2400" dirty="0" smtClean="0"/>
              <a:t>4: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Adding element in the end of our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Comparing this element with its parent</a:t>
            </a:r>
          </a:p>
          <a:p>
            <a:pPr lvl="1"/>
            <a:r>
              <a:rPr lang="en-US" sz="1600" dirty="0"/>
              <a:t>If parent key is lower, then algorithm is ended</a:t>
            </a:r>
          </a:p>
          <a:p>
            <a:pPr lvl="1"/>
            <a:r>
              <a:rPr lang="en-US" sz="1600" dirty="0"/>
              <a:t>If parent key is greater, swap this element with parent and go to Step 2.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A73943-67DC-4A14-907F-E21553D845C3}"/>
              </a:ext>
            </a:extLst>
          </p:cNvPr>
          <p:cNvSpPr/>
          <p:nvPr/>
        </p:nvSpPr>
        <p:spPr>
          <a:xfrm>
            <a:off x="2606680" y="5144130"/>
            <a:ext cx="492339" cy="4923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E8918C-E547-4024-9853-B328235BA458}"/>
              </a:ext>
            </a:extLst>
          </p:cNvPr>
          <p:cNvCxnSpPr>
            <a:stCxn id="55" idx="2"/>
            <a:endCxn id="22" idx="0"/>
          </p:cNvCxnSpPr>
          <p:nvPr/>
        </p:nvCxnSpPr>
        <p:spPr>
          <a:xfrm flipH="1">
            <a:off x="2852850" y="4564887"/>
            <a:ext cx="8479" cy="57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5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 Node adding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46FB9B-7399-49EA-8D59-945688526E05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ACEA15-2C89-4099-8F11-47611DABC606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F51753-35BF-4E15-A900-75237FE4E4F0}"/>
              </a:ext>
            </a:extLst>
          </p:cNvPr>
          <p:cNvCxnSpPr>
            <a:cxnSpLocks/>
            <a:stCxn id="21" idx="2"/>
            <a:endCxn id="64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468402E-5879-4320-BF25-5775610D3D87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17AC03-DBE0-4A3C-8CCB-AAB40E458BA8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873D0F-F698-49BF-A353-419C8B2BEFE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F2214B3-AC6D-4AB2-AC8A-FAA389CAAB24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ln w="0"/>
                <a:solidFill>
                  <a:srgbClr val="FF0000"/>
                </a:solidFill>
              </a:rPr>
              <a:t>4</a:t>
            </a:r>
            <a:endParaRPr lang="en-US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39111-255F-4048-9964-0B7DED72256F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7B0ED5-42A4-45A7-BD94-24D5153DBC0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12A23E1-77F3-44D9-8581-535A3074F567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DA76948-B489-4B26-AEB0-24669AFD09F3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7A6A44-30FB-4333-B4DF-B9D68684600F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28B58BE-204F-40C6-8931-2F1FB8F374BF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91EBD79-211B-4F37-9714-BC5F7B14F7E1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B64B40-0E98-4F55-B383-13F5A5E86E95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3FD081-1A28-450D-B52E-55CB5C12F888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233B6F-3404-41AC-9FFF-CBBEDB975FB7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0BE8740-7A5E-49D7-BABD-E2EDE2E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966" y="1825625"/>
            <a:ext cx="551983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Need to add new element, for example, </a:t>
            </a:r>
            <a:r>
              <a:rPr lang="en-US" sz="2400" dirty="0" smtClean="0"/>
              <a:t>4: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Adding element in the end of our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Comparing this element with its parent</a:t>
            </a:r>
          </a:p>
          <a:p>
            <a:pPr lvl="1"/>
            <a:r>
              <a:rPr lang="en-US" sz="1600" dirty="0"/>
              <a:t>If parent key is lower, then algorithm is ended</a:t>
            </a:r>
          </a:p>
          <a:p>
            <a:pPr lvl="1"/>
            <a:r>
              <a:rPr lang="en-US" sz="1600" dirty="0"/>
              <a:t>If parent key is greater, swap this element with parent and go to Step 2.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A73943-67DC-4A14-907F-E21553D845C3}"/>
              </a:ext>
            </a:extLst>
          </p:cNvPr>
          <p:cNvSpPr/>
          <p:nvPr/>
        </p:nvSpPr>
        <p:spPr>
          <a:xfrm>
            <a:off x="2606680" y="5144130"/>
            <a:ext cx="492339" cy="4923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rgbClr val="0070C0"/>
                </a:solidFill>
              </a:rPr>
              <a:t>6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E8918C-E547-4024-9853-B328235BA458}"/>
              </a:ext>
            </a:extLst>
          </p:cNvPr>
          <p:cNvCxnSpPr>
            <a:stCxn id="55" idx="2"/>
            <a:endCxn id="22" idx="0"/>
          </p:cNvCxnSpPr>
          <p:nvPr/>
        </p:nvCxnSpPr>
        <p:spPr>
          <a:xfrm flipH="1">
            <a:off x="2852850" y="4564887"/>
            <a:ext cx="8479" cy="57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76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Heap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 Node adding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46FB9B-7399-49EA-8D59-945688526E05}"/>
              </a:ext>
            </a:extLst>
          </p:cNvPr>
          <p:cNvSpPr/>
          <p:nvPr/>
        </p:nvSpPr>
        <p:spPr>
          <a:xfrm>
            <a:off x="3217132" y="191822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ACEA15-2C89-4099-8F11-47611DABC606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flipH="1">
            <a:off x="2478624" y="2410567"/>
            <a:ext cx="984678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F51753-35BF-4E15-A900-75237FE4E4F0}"/>
              </a:ext>
            </a:extLst>
          </p:cNvPr>
          <p:cNvCxnSpPr>
            <a:cxnSpLocks/>
            <a:stCxn id="21" idx="2"/>
            <a:endCxn id="64" idx="0"/>
          </p:cNvCxnSpPr>
          <p:nvPr/>
        </p:nvCxnSpPr>
        <p:spPr>
          <a:xfrm>
            <a:off x="3463302" y="2410567"/>
            <a:ext cx="87089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468402E-5879-4320-BF25-5775610D3D87}"/>
              </a:ext>
            </a:extLst>
          </p:cNvPr>
          <p:cNvSpPr/>
          <p:nvPr/>
        </p:nvSpPr>
        <p:spPr>
          <a:xfrm>
            <a:off x="2232454" y="2995388"/>
            <a:ext cx="492339" cy="4923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17AC03-DBE0-4A3C-8CCB-AAB40E458BA8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1361560" y="3487727"/>
            <a:ext cx="1117064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873D0F-F698-49BF-A353-419C8B2BEFE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2478624" y="3487727"/>
            <a:ext cx="38270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F2214B3-AC6D-4AB2-AC8A-FAA389CAAB24}"/>
              </a:ext>
            </a:extLst>
          </p:cNvPr>
          <p:cNvSpPr/>
          <p:nvPr/>
        </p:nvSpPr>
        <p:spPr>
          <a:xfrm>
            <a:off x="2615159" y="4072548"/>
            <a:ext cx="492339" cy="4923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ln w="0"/>
                <a:solidFill>
                  <a:srgbClr val="FF0000"/>
                </a:solidFill>
              </a:rPr>
              <a:t>4</a:t>
            </a:r>
            <a:endParaRPr lang="en-US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39111-255F-4048-9964-0B7DED72256F}"/>
              </a:ext>
            </a:extLst>
          </p:cNvPr>
          <p:cNvSpPr/>
          <p:nvPr/>
        </p:nvSpPr>
        <p:spPr>
          <a:xfrm>
            <a:off x="4088027" y="299538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7B0ED5-42A4-45A7-BD94-24D5153DBC0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flipH="1">
            <a:off x="3951493" y="3487727"/>
            <a:ext cx="382704" cy="582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12A23E1-77F3-44D9-8581-535A3074F567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4334197" y="3487727"/>
            <a:ext cx="1117065" cy="58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DA76948-B489-4B26-AEB0-24669AFD09F3}"/>
              </a:ext>
            </a:extLst>
          </p:cNvPr>
          <p:cNvSpPr/>
          <p:nvPr/>
        </p:nvSpPr>
        <p:spPr>
          <a:xfrm>
            <a:off x="5205092" y="4072548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7A6A44-30FB-4333-B4DF-B9D68684600F}"/>
              </a:ext>
            </a:extLst>
          </p:cNvPr>
          <p:cNvSpPr/>
          <p:nvPr/>
        </p:nvSpPr>
        <p:spPr>
          <a:xfrm>
            <a:off x="3705323" y="406976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28B58BE-204F-40C6-8931-2F1FB8F374BF}"/>
              </a:ext>
            </a:extLst>
          </p:cNvPr>
          <p:cNvSpPr/>
          <p:nvPr/>
        </p:nvSpPr>
        <p:spPr>
          <a:xfrm>
            <a:off x="1115390" y="4069759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91EBD79-211B-4F37-9714-BC5F7B14F7E1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887627" y="4562098"/>
            <a:ext cx="473933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B64B40-0E98-4F55-B383-13F5A5E86E95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>
            <a:off x="1361560" y="4562098"/>
            <a:ext cx="492339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3FD081-1A28-450D-B52E-55CB5C12F888}"/>
              </a:ext>
            </a:extLst>
          </p:cNvPr>
          <p:cNvSpPr/>
          <p:nvPr/>
        </p:nvSpPr>
        <p:spPr>
          <a:xfrm>
            <a:off x="1607729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233B6F-3404-41AC-9FFF-CBBEDB975FB7}"/>
              </a:ext>
            </a:extLst>
          </p:cNvPr>
          <p:cNvSpPr/>
          <p:nvPr/>
        </p:nvSpPr>
        <p:spPr>
          <a:xfrm>
            <a:off x="641457" y="5144130"/>
            <a:ext cx="492339" cy="49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0BE8740-7A5E-49D7-BABD-E2EDE2E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966" y="1825625"/>
            <a:ext cx="551983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Need to add new element, for example, </a:t>
            </a:r>
            <a:r>
              <a:rPr lang="en-US" sz="2400" dirty="0" smtClean="0"/>
              <a:t>4: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Adding element in the end of our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Comparing this element with its parent</a:t>
            </a:r>
          </a:p>
          <a:p>
            <a:pPr lvl="1"/>
            <a:r>
              <a:rPr lang="en-US" sz="1600" dirty="0"/>
              <a:t>If parent key is lower, then algorithm is ended</a:t>
            </a:r>
          </a:p>
          <a:p>
            <a:pPr lvl="1"/>
            <a:r>
              <a:rPr lang="en-US" sz="1600" dirty="0"/>
              <a:t>If parent key is greater, swap this element with parent and go to Step 2.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A73943-67DC-4A14-907F-E21553D845C3}"/>
              </a:ext>
            </a:extLst>
          </p:cNvPr>
          <p:cNvSpPr/>
          <p:nvPr/>
        </p:nvSpPr>
        <p:spPr>
          <a:xfrm>
            <a:off x="2606680" y="5144130"/>
            <a:ext cx="492339" cy="492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E8918C-E547-4024-9853-B328235BA458}"/>
              </a:ext>
            </a:extLst>
          </p:cNvPr>
          <p:cNvCxnSpPr>
            <a:stCxn id="55" idx="2"/>
            <a:endCxn id="22" idx="0"/>
          </p:cNvCxnSpPr>
          <p:nvPr/>
        </p:nvCxnSpPr>
        <p:spPr>
          <a:xfrm flipH="1">
            <a:off x="2852850" y="4564887"/>
            <a:ext cx="8479" cy="57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0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2281</Words>
  <Application>Microsoft Office PowerPoint</Application>
  <PresentationFormat>Широкоэкранный</PresentationFormat>
  <Paragraphs>641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Тема Office</vt:lpstr>
      <vt:lpstr>Heap</vt:lpstr>
      <vt:lpstr>Data structures: Heap</vt:lpstr>
      <vt:lpstr>Data structures: Heap Operations</vt:lpstr>
      <vt:lpstr>Data structures: Heap Operations</vt:lpstr>
      <vt:lpstr>Data structures: Heap Operations: Node adding</vt:lpstr>
      <vt:lpstr>Data structures: Heap Operations: Node adding</vt:lpstr>
      <vt:lpstr>Data structures: Heap Operations: Node adding</vt:lpstr>
      <vt:lpstr>Data structures: Heap Operations: Node adding</vt:lpstr>
      <vt:lpstr>Data structures: Heap Operations: Node adding</vt:lpstr>
      <vt:lpstr>Data structures: Heap Operations: Node adding</vt:lpstr>
      <vt:lpstr>Data structures: Heap Operations: Node adding</vt:lpstr>
      <vt:lpstr>Data structures: Heap Operations: Node adding</vt:lpstr>
      <vt:lpstr>Data structures: Heap Operations: Node adding</vt:lpstr>
      <vt:lpstr>Data structures: Heap Operations: Node deletion</vt:lpstr>
      <vt:lpstr>Data structures: Heap Operations: Node deletion</vt:lpstr>
      <vt:lpstr>Data structures: Heap Operations: Node deletion</vt:lpstr>
      <vt:lpstr>Data structures: Heap Operations: Node deletion</vt:lpstr>
      <vt:lpstr>Data structures: Heap Operations: Node deletion</vt:lpstr>
      <vt:lpstr>Data structures: Heap Operations: Node deletion</vt:lpstr>
      <vt:lpstr>Data structures: Heap Operations: Node deletion</vt:lpstr>
      <vt:lpstr>Data structures: Heap Operations: Node deletion</vt:lpstr>
      <vt:lpstr>Data structures: Heap Operations: Node deletion</vt:lpstr>
      <vt:lpstr>Data structures: Heap Operations: Node deletion</vt:lpstr>
      <vt:lpstr>Data structures: Heap Operations: Node deletion</vt:lpstr>
      <vt:lpstr>Data structures: Heap Operations: Node deletion</vt:lpstr>
      <vt:lpstr>Data structures: Heap How to store?</vt:lpstr>
      <vt:lpstr>Data structures: Heap How to store?</vt:lpstr>
      <vt:lpstr>Data structures: Heap How to store?</vt:lpstr>
      <vt:lpstr>Data structures: Heap How to store?</vt:lpstr>
      <vt:lpstr>Data structures: Heap How to store?</vt:lpstr>
      <vt:lpstr>Data structures: Heap How to store?</vt:lpstr>
      <vt:lpstr>Data structures: Heap How to store?</vt:lpstr>
      <vt:lpstr>Data structures: Heap How to store?</vt:lpstr>
      <vt:lpstr>Data structures: Heap How to store?</vt:lpstr>
      <vt:lpstr>Data structures: Heap How to store?</vt:lpstr>
      <vt:lpstr>Data structures: Heap How to store?</vt:lpstr>
      <vt:lpstr>Data structures: Heap How to store?</vt:lpstr>
      <vt:lpstr>Data structures: Heap Problem: Sorting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</dc:title>
  <dc:creator>Levonog</dc:creator>
  <cp:lastModifiedBy>Levonog</cp:lastModifiedBy>
  <cp:revision>2</cp:revision>
  <dcterms:created xsi:type="dcterms:W3CDTF">2021-07-10T19:08:19Z</dcterms:created>
  <dcterms:modified xsi:type="dcterms:W3CDTF">2021-07-18T22:14:53Z</dcterms:modified>
</cp:coreProperties>
</file>